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470" r:id="rId3"/>
    <p:sldId id="485" r:id="rId4"/>
    <p:sldId id="479" r:id="rId5"/>
    <p:sldId id="478" r:id="rId6"/>
    <p:sldId id="449" r:id="rId7"/>
    <p:sldId id="480" r:id="rId8"/>
    <p:sldId id="481" r:id="rId9"/>
    <p:sldId id="347" r:id="rId10"/>
    <p:sldId id="472" r:id="rId11"/>
    <p:sldId id="473" r:id="rId12"/>
    <p:sldId id="482" r:id="rId13"/>
    <p:sldId id="483" r:id="rId14"/>
    <p:sldId id="484"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7A9"/>
    <a:srgbClr val="FFC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6" autoAdjust="0"/>
  </p:normalViewPr>
  <p:slideViewPr>
    <p:cSldViewPr>
      <p:cViewPr varScale="1">
        <p:scale>
          <a:sx n="65" d="100"/>
          <a:sy n="65" d="100"/>
        </p:scale>
        <p:origin x="-129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584C8-262A-494E-B760-46BF8AC8A01F}" type="datetimeFigureOut">
              <a:rPr lang="en-US" smtClean="0"/>
              <a:t>2/9/2025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E90E1-069B-4E32-A6CF-79E2F3AA4F6B}" type="slidenum">
              <a:rPr lang="en-US" smtClean="0"/>
              <a:t>‹#›</a:t>
            </a:fld>
            <a:endParaRPr lang="en-US" dirty="0"/>
          </a:p>
        </p:txBody>
      </p:sp>
    </p:spTree>
    <p:extLst>
      <p:ext uri="{BB962C8B-B14F-4D97-AF65-F5344CB8AC3E}">
        <p14:creationId xmlns:p14="http://schemas.microsoft.com/office/powerpoint/2010/main" val="2601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09.02.2025</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52" y="1340768"/>
            <a:ext cx="4896544" cy="1143000"/>
          </a:xfrm>
        </p:spPr>
        <p:txBody>
          <a:bodyPr>
            <a:normAutofit/>
          </a:bodyPr>
          <a:lstStyle/>
          <a:p>
            <a:r>
              <a:rPr lang="ro-RO" sz="5400" b="1" dirty="0" smtClean="0">
                <a:solidFill>
                  <a:schemeClr val="tx2">
                    <a:lumMod val="75000"/>
                  </a:schemeClr>
                </a:solidFill>
              </a:rPr>
              <a:t>DML</a:t>
            </a:r>
            <a:endParaRPr lang="en-US" sz="5400" b="1" dirty="0">
              <a:solidFill>
                <a:schemeClr val="tx2">
                  <a:lumMod val="75000"/>
                </a:schemeClr>
              </a:solidFill>
            </a:endParaRPr>
          </a:p>
        </p:txBody>
      </p:sp>
      <p:sp>
        <p:nvSpPr>
          <p:cNvPr id="4" name="Rectangle 3"/>
          <p:cNvSpPr/>
          <p:nvPr/>
        </p:nvSpPr>
        <p:spPr>
          <a:xfrm>
            <a:off x="0" y="0"/>
            <a:ext cx="399593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1600" y="1965496"/>
            <a:ext cx="2039568" cy="2039568"/>
          </a:xfrm>
          <a:prstGeom prst="rect">
            <a:avLst/>
          </a:prstGeom>
        </p:spPr>
      </p:pic>
      <p:sp>
        <p:nvSpPr>
          <p:cNvPr id="6" name="TextBox 5"/>
          <p:cNvSpPr txBox="1"/>
          <p:nvPr/>
        </p:nvSpPr>
        <p:spPr>
          <a:xfrm>
            <a:off x="4536504" y="3332740"/>
            <a:ext cx="45720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UPDATE</a:t>
            </a:r>
            <a:endParaRPr lang="en-US" sz="2800" dirty="0">
              <a:latin typeface="Calibri Light" pitchFamily="34" charset="0"/>
              <a:cs typeface="Calibri Light" pitchFamily="34" charset="0"/>
            </a:endParaRPr>
          </a:p>
        </p:txBody>
      </p:sp>
      <p:sp>
        <p:nvSpPr>
          <p:cNvPr id="10" name="TextBox 9"/>
          <p:cNvSpPr txBox="1"/>
          <p:nvPr/>
        </p:nvSpPr>
        <p:spPr>
          <a:xfrm>
            <a:off x="4565004" y="2708920"/>
            <a:ext cx="45435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INSERT</a:t>
            </a:r>
            <a:endParaRPr lang="en-US" sz="2800" dirty="0">
              <a:latin typeface="Calibri Light" pitchFamily="34" charset="0"/>
              <a:cs typeface="Calibri Light" pitchFamily="34" charset="0"/>
            </a:endParaRPr>
          </a:p>
        </p:txBody>
      </p:sp>
      <p:sp>
        <p:nvSpPr>
          <p:cNvPr id="7" name="TextBox 6"/>
          <p:cNvSpPr txBox="1"/>
          <p:nvPr/>
        </p:nvSpPr>
        <p:spPr>
          <a:xfrm>
            <a:off x="4536504" y="3933056"/>
            <a:ext cx="45720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DELETE</a:t>
            </a:r>
            <a:endParaRPr lang="en-US" sz="2800" dirty="0">
              <a:latin typeface="Calibri Light" pitchFamily="34" charset="0"/>
              <a:cs typeface="Calibri Light" pitchFamily="34" charset="0"/>
            </a:endParaRPr>
          </a:p>
        </p:txBody>
      </p:sp>
    </p:spTree>
    <p:extLst>
      <p:ext uri="{BB962C8B-B14F-4D97-AF65-F5344CB8AC3E}">
        <p14:creationId xmlns:p14="http://schemas.microsoft.com/office/powerpoint/2010/main" val="26610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10"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7"/>
            <a:ext cx="8712968" cy="5832647"/>
          </a:xfrm>
        </p:spPr>
        <p:txBody>
          <a:bodyPr>
            <a:noAutofit/>
          </a:bodyPr>
          <a:lstStyle/>
          <a:p>
            <a:pPr algn="l"/>
            <a:r>
              <a:rPr lang="en-US" sz="1500" dirty="0" smtClean="0"/>
              <a:t>                       </a:t>
            </a:r>
            <a:r>
              <a:rPr lang="ro-RO" sz="1500" dirty="0" smtClean="0"/>
              <a:t>          </a:t>
            </a:r>
            <a:r>
              <a:rPr lang="en-US" sz="1500" dirty="0" smtClean="0"/>
              <a:t> </a:t>
            </a:r>
            <a:r>
              <a:rPr lang="ro-RO" sz="1500" dirty="0" smtClean="0"/>
              <a:t>                                        </a:t>
            </a:r>
            <a:r>
              <a:rPr lang="ro-RO" sz="2400" noProof="1" smtClean="0"/>
              <a:t>Date inițiale (1)</a:t>
            </a:r>
            <a:r>
              <a:rPr lang="en-US" sz="2400" dirty="0" smtClean="0"/>
              <a:t>:</a:t>
            </a:r>
            <a:r>
              <a:rPr lang="ro-RO" sz="2400" dirty="0" smtClean="0"/>
              <a:t/>
            </a:r>
            <a:br>
              <a:rPr lang="ro-RO" sz="2400" dirty="0" smtClean="0"/>
            </a:br>
            <a:r>
              <a:rPr lang="en-US" sz="2400" dirty="0" smtClean="0"/>
              <a:t/>
            </a:r>
            <a:br>
              <a:rPr lang="en-US" sz="2400" dirty="0" smtClean="0"/>
            </a:br>
            <a:r>
              <a:rPr lang="vi-VN" sz="1500" dirty="0">
                <a:latin typeface="Calibri Light" pitchFamily="34" charset="0"/>
                <a:cs typeface="Calibri Light" pitchFamily="34" charset="0"/>
              </a:rPr>
              <a:t>CREATE DATABASE GameDB;</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GO</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USE GameDB;</a:t>
            </a:r>
            <a:br>
              <a:rPr lang="vi-VN" sz="1500" dirty="0">
                <a:latin typeface="Calibri Light" pitchFamily="34" charset="0"/>
                <a:cs typeface="Calibri Light" pitchFamily="34" charset="0"/>
              </a:rPr>
            </a:br>
            <a:r>
              <a:rPr lang="vi-VN" sz="900" dirty="0">
                <a:latin typeface="Calibri Light" pitchFamily="34" charset="0"/>
                <a:cs typeface="Calibri Light" pitchFamily="34" charset="0"/>
              </a:rPr>
              <a:t/>
            </a:r>
            <a:br>
              <a:rPr lang="vi-VN" sz="900" dirty="0">
                <a:latin typeface="Calibri Light" pitchFamily="34" charset="0"/>
                <a:cs typeface="Calibri Light" pitchFamily="34" charset="0"/>
              </a:rPr>
            </a:br>
            <a:r>
              <a:rPr lang="vi-VN" sz="1500" dirty="0">
                <a:latin typeface="Calibri Light" pitchFamily="34" charset="0"/>
                <a:cs typeface="Calibri Light" pitchFamily="34" charset="0"/>
              </a:rPr>
              <a:t>CREATE TABLE Games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DeveloperName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Genre VARCHAR(50),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GamePrice DECIMAL(10, 2)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000" dirty="0">
                <a:latin typeface="Calibri Light" pitchFamily="34" charset="0"/>
                <a:cs typeface="Calibri Light" pitchFamily="34" charset="0"/>
              </a:rPr>
              <a:t/>
            </a:r>
            <a:br>
              <a:rPr lang="vi-VN" sz="1000" dirty="0">
                <a:latin typeface="Calibri Light" pitchFamily="34" charset="0"/>
                <a:cs typeface="Calibri Light" pitchFamily="34" charset="0"/>
              </a:rPr>
            </a:br>
            <a:r>
              <a:rPr lang="vi-VN" sz="1500" dirty="0">
                <a:latin typeface="Calibri Light" pitchFamily="34" charset="0"/>
                <a:cs typeface="Calibri Light" pitchFamily="34" charset="0"/>
              </a:rPr>
              <a:t>CREATE TABLE Players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050" dirty="0">
                <a:latin typeface="Calibri Light" pitchFamily="34" charset="0"/>
                <a:cs typeface="Calibri Light" pitchFamily="34" charset="0"/>
              </a:rPr>
              <a:t/>
            </a:r>
            <a:br>
              <a:rPr lang="vi-VN" sz="1050" dirty="0">
                <a:latin typeface="Calibri Light" pitchFamily="34" charset="0"/>
                <a:cs typeface="Calibri Light" pitchFamily="34" charset="0"/>
              </a:rPr>
            </a:br>
            <a:r>
              <a:rPr lang="vi-VN" sz="1500" dirty="0">
                <a:latin typeface="Calibri Light" pitchFamily="34" charset="0"/>
                <a:cs typeface="Calibri Light" pitchFamily="34" charset="0"/>
              </a:rPr>
              <a:t>CREATE TABLE Scores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GameID INT,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PlayerID INT,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Score INT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TimePlayed DECIMAL(5, 2)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PRIMARY KEY (GameID, PlayerID),</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FOREIGN KEY (GameID) REFERENCES Games(GameID),</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FOREIGN KEY (PlayerID) REFERENCES Players(PlayerID)</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endParaRPr lang="vi-VN" sz="1500" dirty="0">
              <a:latin typeface="Calibri Light" pitchFamily="34" charset="0"/>
              <a:cs typeface="Calibri Light" pitchFamily="34" charset="0"/>
            </a:endParaRPr>
          </a:p>
        </p:txBody>
      </p:sp>
    </p:spTree>
    <p:extLst>
      <p:ext uri="{BB962C8B-B14F-4D97-AF65-F5344CB8AC3E}">
        <p14:creationId xmlns:p14="http://schemas.microsoft.com/office/powerpoint/2010/main" val="302504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5"/>
            <a:ext cx="8208912" cy="5832647"/>
          </a:xfrm>
        </p:spPr>
        <p:txBody>
          <a:bodyPr>
            <a:noAutofit/>
          </a:bodyPr>
          <a:lstStyle/>
          <a:p>
            <a:pPr algn="l"/>
            <a:r>
              <a:rPr lang="en-US" sz="1600" dirty="0" smtClean="0"/>
              <a:t>                       </a:t>
            </a:r>
            <a:r>
              <a:rPr lang="ro-RO" sz="1600" dirty="0" smtClean="0"/>
              <a:t>          </a:t>
            </a:r>
            <a:r>
              <a:rPr lang="en-US" sz="1600" dirty="0" smtClean="0"/>
              <a:t> </a:t>
            </a:r>
            <a:r>
              <a:rPr lang="ro-RO" sz="1600" dirty="0" smtClean="0"/>
              <a:t>                                  </a:t>
            </a:r>
            <a:r>
              <a:rPr lang="ro-RO" sz="2400" noProof="1" smtClean="0"/>
              <a:t>Date inițiale (2)</a:t>
            </a:r>
            <a:r>
              <a:rPr lang="en-US" sz="2400" dirty="0" smtClean="0"/>
              <a:t>:</a:t>
            </a:r>
            <a:r>
              <a:rPr lang="ro-RO" sz="1600" dirty="0" smtClean="0"/>
              <a:t/>
            </a:r>
            <a:br>
              <a:rPr lang="ro-RO" sz="1600" dirty="0" smtClean="0"/>
            </a:br>
            <a:r>
              <a:rPr lang="en-US" sz="1600" dirty="0" smtClean="0"/>
              <a:t/>
            </a:r>
            <a:br>
              <a:rPr lang="en-US" sz="1600" dirty="0" smtClean="0"/>
            </a:br>
            <a:r>
              <a:rPr lang="vi-VN" sz="1600" dirty="0">
                <a:latin typeface="Calibri Light" pitchFamily="34" charset="0"/>
                <a:cs typeface="Calibri Light" pitchFamily="34" charset="0"/>
              </a:rPr>
              <a:t>INSERT INTO Games (GameName, DeveloperName, Genre, GamePrice)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VALUES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('The Adventure', 'Dev Studios', 'Action', 49.99),</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('Space Quest', 'Galaxy Games', 'Sci-Fi', 59.99),</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('Fantasy World', 'DreamSoft', 'RPG', 39.99),</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('City Builder', 'Urban Games', 'Strategy', 29.99),</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('Mystery Case', 'Detective Studios', 'Puzzle', 19.99);</a:t>
            </a:r>
            <a:br>
              <a:rPr lang="vi-VN" sz="1600" dirty="0">
                <a:latin typeface="Calibri Light" pitchFamily="34" charset="0"/>
                <a:cs typeface="Calibri Light" pitchFamily="34" charset="0"/>
              </a:rPr>
            </a:br>
            <a:r>
              <a:rPr lang="vi-VN" sz="1200" dirty="0">
                <a:latin typeface="Calibri Light" pitchFamily="34" charset="0"/>
                <a:cs typeface="Calibri Light" pitchFamily="34" charset="0"/>
              </a:rPr>
              <a:t/>
            </a:r>
            <a:br>
              <a:rPr lang="vi-VN" sz="1200" dirty="0">
                <a:latin typeface="Calibri Light" pitchFamily="34" charset="0"/>
                <a:cs typeface="Calibri Light" pitchFamily="34" charset="0"/>
              </a:rPr>
            </a:br>
            <a:r>
              <a:rPr lang="vi-VN" sz="1600" dirty="0">
                <a:latin typeface="Calibri Light" pitchFamily="34" charset="0"/>
                <a:cs typeface="Calibri Light" pitchFamily="34" charset="0"/>
              </a:rPr>
              <a:t>INSERT INTO Players (PlayerName)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VALUES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('John Doe'),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('Alice Smith'),</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('Robert Johnson'),</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('Emily Davis'),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('Michael Brown');</a:t>
            </a:r>
            <a:br>
              <a:rPr lang="vi-VN" sz="1600" dirty="0">
                <a:latin typeface="Calibri Light" pitchFamily="34" charset="0"/>
                <a:cs typeface="Calibri Light" pitchFamily="34" charset="0"/>
              </a:rPr>
            </a:br>
            <a:r>
              <a:rPr lang="vi-VN" sz="1050" dirty="0">
                <a:latin typeface="Calibri Light" pitchFamily="34" charset="0"/>
                <a:cs typeface="Calibri Light" pitchFamily="34" charset="0"/>
              </a:rPr>
              <a:t/>
            </a:r>
            <a:br>
              <a:rPr lang="vi-VN" sz="1050" dirty="0">
                <a:latin typeface="Calibri Light" pitchFamily="34" charset="0"/>
                <a:cs typeface="Calibri Light" pitchFamily="34" charset="0"/>
              </a:rPr>
            </a:br>
            <a:r>
              <a:rPr lang="vi-VN" sz="1600" dirty="0" smtClean="0">
                <a:latin typeface="Calibri Light" pitchFamily="34" charset="0"/>
                <a:cs typeface="Calibri Light" pitchFamily="34" charset="0"/>
              </a:rPr>
              <a:t>INSERT </a:t>
            </a:r>
            <a:r>
              <a:rPr lang="vi-VN" sz="1600" dirty="0">
                <a:latin typeface="Calibri Light" pitchFamily="34" charset="0"/>
                <a:cs typeface="Calibri Light" pitchFamily="34" charset="0"/>
              </a:rPr>
              <a:t>INTO Scores (GameID, PlayerID, Score, TimePlayed)</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VALUES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(1, 1, 9000, 12.5),  -- John played The Adventure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(2, 2, 7500, 8.0),   -- Alice played Space Quest</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(3, 3, 8200, 9.5),   -- Robert played Fantasy World</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(4, 4, 6100, 6.0),   -- Emily played City Builder</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(5, 5, 9800, 5.5);   -- Michael played Mystery Case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endParaRPr lang="vi-VN" sz="1600" dirty="0">
              <a:latin typeface="Calibri Light" pitchFamily="34" charset="0"/>
              <a:cs typeface="Calibri Light" pitchFamily="34" charset="0"/>
            </a:endParaRPr>
          </a:p>
        </p:txBody>
      </p:sp>
    </p:spTree>
    <p:extLst>
      <p:ext uri="{BB962C8B-B14F-4D97-AF65-F5344CB8AC3E}">
        <p14:creationId xmlns:p14="http://schemas.microsoft.com/office/powerpoint/2010/main" val="3906217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UPDATE: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9" name="Title 6"/>
          <p:cNvSpPr txBox="1">
            <a:spLocks/>
          </p:cNvSpPr>
          <p:nvPr/>
        </p:nvSpPr>
        <p:spPr>
          <a:xfrm>
            <a:off x="611560" y="1844824"/>
            <a:ext cx="8064896" cy="136815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solidFill>
                  <a:srgbClr val="7030A0"/>
                </a:solidFill>
                <a:latin typeface="Calibri" pitchFamily="34" charset="0"/>
                <a:ea typeface="+mn-ea"/>
                <a:cs typeface="Calibri" pitchFamily="34" charset="0"/>
              </a:rPr>
              <a:t>UPDATE </a:t>
            </a:r>
            <a:r>
              <a:rPr lang="en-US" sz="2400" b="1" dirty="0">
                <a:solidFill>
                  <a:srgbClr val="C00000"/>
                </a:solidFill>
                <a:latin typeface="Calibri" pitchFamily="34" charset="0"/>
                <a:cs typeface="Calibri" pitchFamily="34" charset="0"/>
              </a:rPr>
              <a:t>table_name</a:t>
            </a:r>
          </a:p>
          <a:p>
            <a:pPr algn="l"/>
            <a:r>
              <a:rPr lang="en-US" sz="2400" b="1" dirty="0">
                <a:solidFill>
                  <a:srgbClr val="7030A0"/>
                </a:solidFill>
                <a:latin typeface="Calibri" pitchFamily="34" charset="0"/>
                <a:ea typeface="+mn-ea"/>
                <a:cs typeface="Calibri" pitchFamily="34" charset="0"/>
              </a:rPr>
              <a:t>SET </a:t>
            </a:r>
            <a:r>
              <a:rPr lang="en-US" sz="2400" b="1" dirty="0">
                <a:solidFill>
                  <a:srgbClr val="0070C0"/>
                </a:solidFill>
                <a:latin typeface="Calibri" pitchFamily="34" charset="0"/>
                <a:ea typeface="+mn-ea"/>
                <a:cs typeface="Calibri" pitchFamily="34" charset="0"/>
              </a:rPr>
              <a:t>column1 = value1, column2 = value2, ...</a:t>
            </a:r>
          </a:p>
          <a:p>
            <a:pPr algn="l"/>
            <a:r>
              <a:rPr lang="en-US" sz="2400" b="1" dirty="0">
                <a:solidFill>
                  <a:srgbClr val="7030A0"/>
                </a:solidFill>
                <a:latin typeface="Calibri" pitchFamily="34" charset="0"/>
                <a:ea typeface="+mn-ea"/>
                <a:cs typeface="Calibri" pitchFamily="34" charset="0"/>
              </a:rPr>
              <a:t>[WHERE </a:t>
            </a:r>
            <a:r>
              <a:rPr lang="en-US" sz="2400" b="1" dirty="0">
                <a:solidFill>
                  <a:srgbClr val="00B050"/>
                </a:solidFill>
                <a:latin typeface="Calibri" pitchFamily="34" charset="0"/>
                <a:ea typeface="+mn-ea"/>
                <a:cs typeface="Calibri" pitchFamily="34" charset="0"/>
              </a:rPr>
              <a:t>condition</a:t>
            </a:r>
            <a:r>
              <a:rPr lang="en-US" sz="2400" b="1" dirty="0" smtClean="0">
                <a:solidFill>
                  <a:srgbClr val="7030A0"/>
                </a:solidFill>
                <a:latin typeface="Calibri" pitchFamily="34" charset="0"/>
                <a:ea typeface="+mn-ea"/>
                <a:cs typeface="Calibri" pitchFamily="34" charset="0"/>
              </a:rPr>
              <a:t>];</a:t>
            </a:r>
            <a:endParaRPr lang="en-US" sz="2400" b="1" dirty="0">
              <a:solidFill>
                <a:srgbClr val="7030A0"/>
              </a:solidFill>
              <a:latin typeface="Calibri" pitchFamily="34" charset="0"/>
              <a:ea typeface="+mn-ea"/>
              <a:cs typeface="Calibri" pitchFamily="34" charset="0"/>
            </a:endParaRPr>
          </a:p>
        </p:txBody>
      </p:sp>
      <p:sp>
        <p:nvSpPr>
          <p:cNvPr id="22" name="Rectangle 21"/>
          <p:cNvSpPr/>
          <p:nvPr/>
        </p:nvSpPr>
        <p:spPr>
          <a:xfrm>
            <a:off x="558767" y="1060361"/>
            <a:ext cx="8117689" cy="738664"/>
          </a:xfrm>
          <a:prstGeom prst="rect">
            <a:avLst/>
          </a:prstGeom>
        </p:spPr>
        <p:txBody>
          <a:bodyPr wrap="square">
            <a:spAutoFit/>
          </a:bodyPr>
          <a:lstStyle/>
          <a:p>
            <a:r>
              <a:rPr lang="ro-RO" sz="2100" dirty="0" smtClean="0">
                <a:latin typeface="Calibri Light" pitchFamily="34" charset="0"/>
                <a:cs typeface="Calibri Light" pitchFamily="34" charset="0"/>
              </a:rPr>
              <a:t>Utilizăm UPDATE </a:t>
            </a:r>
            <a:r>
              <a:rPr lang="it-IT" sz="2100" dirty="0" smtClean="0">
                <a:latin typeface="Calibri Light" pitchFamily="34" charset="0"/>
                <a:cs typeface="Calibri Light" pitchFamily="34" charset="0"/>
              </a:rPr>
              <a:t>pentru </a:t>
            </a:r>
            <a:r>
              <a:rPr lang="it-IT" sz="2100" dirty="0">
                <a:latin typeface="Calibri Light" pitchFamily="34" charset="0"/>
                <a:cs typeface="Calibri Light" pitchFamily="34" charset="0"/>
              </a:rPr>
              <a:t>a modifica datele existente într-un tabel, pe baza unei condiții specificate</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7" name="Rectangle 6"/>
          <p:cNvSpPr/>
          <p:nvPr/>
        </p:nvSpPr>
        <p:spPr>
          <a:xfrm>
            <a:off x="611560" y="3573016"/>
            <a:ext cx="8045681" cy="415498"/>
          </a:xfrm>
          <a:prstGeom prst="rect">
            <a:avLst/>
          </a:prstGeom>
        </p:spPr>
        <p:txBody>
          <a:bodyPr wrap="square">
            <a:spAutoFit/>
          </a:bodyPr>
          <a:lstStyle/>
          <a:p>
            <a:r>
              <a:rPr lang="ro-RO" sz="2100" dirty="0" smtClean="0">
                <a:latin typeface="Calibri Light" pitchFamily="34" charset="0"/>
                <a:cs typeface="Calibri Light" pitchFamily="34" charset="0"/>
              </a:rPr>
              <a:t>Exemple:</a:t>
            </a:r>
            <a:endParaRPr lang="en-US" sz="2100" dirty="0">
              <a:latin typeface="Calibri Light" pitchFamily="34" charset="0"/>
              <a:cs typeface="Calibri Light" pitchFamily="34" charset="0"/>
            </a:endParaRPr>
          </a:p>
        </p:txBody>
      </p:sp>
      <p:sp>
        <p:nvSpPr>
          <p:cNvPr id="8" name="Title 6"/>
          <p:cNvSpPr txBox="1">
            <a:spLocks/>
          </p:cNvSpPr>
          <p:nvPr/>
        </p:nvSpPr>
        <p:spPr>
          <a:xfrm>
            <a:off x="619789" y="4081562"/>
            <a:ext cx="3448155" cy="122413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UPDATE </a:t>
            </a:r>
            <a:r>
              <a:rPr lang="en-US" sz="2400" b="1" dirty="0">
                <a:solidFill>
                  <a:srgbClr val="C00000"/>
                </a:solidFill>
                <a:latin typeface="Calibri" pitchFamily="34" charset="0"/>
                <a:cs typeface="Calibri" pitchFamily="34" charset="0"/>
              </a:rPr>
              <a:t>Customers</a:t>
            </a: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SET </a:t>
            </a:r>
            <a:r>
              <a:rPr lang="en-US" sz="2400" b="1" dirty="0">
                <a:solidFill>
                  <a:srgbClr val="0070C0"/>
                </a:solidFill>
                <a:latin typeface="Calibri" pitchFamily="34" charset="0"/>
                <a:ea typeface="+mn-ea"/>
                <a:cs typeface="Calibri" pitchFamily="34" charset="0"/>
              </a:rPr>
              <a:t>age = 21</a:t>
            </a: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WHERE </a:t>
            </a:r>
            <a:r>
              <a:rPr lang="en-US" sz="2400" b="1" dirty="0">
                <a:solidFill>
                  <a:srgbClr val="00B050"/>
                </a:solidFill>
                <a:latin typeface="Calibri" pitchFamily="34" charset="0"/>
                <a:ea typeface="+mn-ea"/>
                <a:cs typeface="Calibri" pitchFamily="34" charset="0"/>
              </a:rPr>
              <a:t>customer_id = 1</a:t>
            </a:r>
            <a:r>
              <a:rPr lang="en-US" sz="2400" b="1" dirty="0">
                <a:solidFill>
                  <a:srgbClr val="7030A0"/>
                </a:solidFill>
                <a:latin typeface="Calibri" pitchFamily="34" charset="0"/>
                <a:ea typeface="+mn-ea"/>
                <a:cs typeface="Calibri" pitchFamily="34" charset="0"/>
              </a:rPr>
              <a:t>;</a:t>
            </a:r>
            <a:endParaRPr lang="ro-RO" sz="2400" b="1" dirty="0">
              <a:solidFill>
                <a:srgbClr val="C00000"/>
              </a:solidFill>
              <a:latin typeface="Calibri" pitchFamily="34" charset="0"/>
              <a:cs typeface="Calibri" pitchFamily="34" charset="0"/>
            </a:endParaRPr>
          </a:p>
        </p:txBody>
      </p:sp>
      <p:sp>
        <p:nvSpPr>
          <p:cNvPr id="9" name="Title 6"/>
          <p:cNvSpPr txBox="1">
            <a:spLocks/>
          </p:cNvSpPr>
          <p:nvPr/>
        </p:nvSpPr>
        <p:spPr>
          <a:xfrm>
            <a:off x="4211960" y="4088533"/>
            <a:ext cx="4445281" cy="122413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UPDATE </a:t>
            </a:r>
            <a:r>
              <a:rPr lang="en-US" sz="2400" b="1" dirty="0">
                <a:solidFill>
                  <a:srgbClr val="C00000"/>
                </a:solidFill>
                <a:latin typeface="Calibri" pitchFamily="34" charset="0"/>
                <a:cs typeface="Calibri" pitchFamily="34" charset="0"/>
              </a:rPr>
              <a:t>Customers</a:t>
            </a: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SET </a:t>
            </a:r>
            <a:r>
              <a:rPr lang="en-US" sz="2400" b="1" dirty="0">
                <a:solidFill>
                  <a:srgbClr val="0070C0"/>
                </a:solidFill>
                <a:latin typeface="Calibri" pitchFamily="34" charset="0"/>
                <a:ea typeface="+mn-ea"/>
                <a:cs typeface="Calibri" pitchFamily="34" charset="0"/>
              </a:rPr>
              <a:t>name = 'Johnny', </a:t>
            </a:r>
            <a:r>
              <a:rPr lang="ro-RO" sz="2400" b="1" dirty="0">
                <a:solidFill>
                  <a:srgbClr val="0070C0"/>
                </a:solidFill>
                <a:latin typeface="Calibri" pitchFamily="34" charset="0"/>
                <a:ea typeface="+mn-ea"/>
                <a:cs typeface="Calibri" pitchFamily="34" charset="0"/>
              </a:rPr>
              <a:t>age</a:t>
            </a:r>
            <a:r>
              <a:rPr lang="en-US" sz="2400" b="1" dirty="0">
                <a:solidFill>
                  <a:srgbClr val="0070C0"/>
                </a:solidFill>
                <a:latin typeface="Calibri" pitchFamily="34" charset="0"/>
                <a:ea typeface="+mn-ea"/>
                <a:cs typeface="Calibri" pitchFamily="34" charset="0"/>
              </a:rPr>
              <a:t> = </a:t>
            </a:r>
            <a:r>
              <a:rPr lang="ro-RO" sz="2400" b="1" dirty="0">
                <a:solidFill>
                  <a:srgbClr val="0070C0"/>
                </a:solidFill>
                <a:latin typeface="Calibri" pitchFamily="34" charset="0"/>
                <a:ea typeface="+mn-ea"/>
                <a:cs typeface="Calibri" pitchFamily="34" charset="0"/>
              </a:rPr>
              <a:t>22</a:t>
            </a:r>
            <a:endParaRPr lang="en-US" sz="2400" b="1" dirty="0">
              <a:solidFill>
                <a:srgbClr val="0070C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WHERE </a:t>
            </a:r>
            <a:r>
              <a:rPr lang="en-US" sz="2400" b="1" dirty="0">
                <a:solidFill>
                  <a:srgbClr val="00B050"/>
                </a:solidFill>
                <a:latin typeface="Calibri" pitchFamily="34" charset="0"/>
                <a:ea typeface="+mn-ea"/>
                <a:cs typeface="Calibri" pitchFamily="34" charset="0"/>
              </a:rPr>
              <a:t>customer_id = 1</a:t>
            </a:r>
            <a:r>
              <a:rPr lang="en-US" sz="2400" b="1" dirty="0" smtClean="0">
                <a:solidFill>
                  <a:srgbClr val="7030A0"/>
                </a:solidFill>
                <a:latin typeface="Calibri" pitchFamily="34" charset="0"/>
                <a:ea typeface="+mn-ea"/>
                <a:cs typeface="Calibri" pitchFamily="34" charset="0"/>
              </a:rPr>
              <a:t>;</a:t>
            </a:r>
            <a:endParaRPr lang="ro-RO" sz="2400" b="1" dirty="0">
              <a:solidFill>
                <a:srgbClr val="C00000"/>
              </a:solidFill>
              <a:latin typeface="Calibri" pitchFamily="34" charset="0"/>
              <a:cs typeface="Calibri" pitchFamily="34" charset="0"/>
            </a:endParaRPr>
          </a:p>
        </p:txBody>
      </p:sp>
      <p:sp>
        <p:nvSpPr>
          <p:cNvPr id="3" name="Rectangle 2"/>
          <p:cNvSpPr/>
          <p:nvPr/>
        </p:nvSpPr>
        <p:spPr>
          <a:xfrm>
            <a:off x="611560" y="5661248"/>
            <a:ext cx="8045681" cy="738664"/>
          </a:xfrm>
          <a:prstGeom prst="rect">
            <a:avLst/>
          </a:prstGeom>
        </p:spPr>
        <p:txBody>
          <a:bodyPr wrap="square">
            <a:spAutoFit/>
          </a:bodyPr>
          <a:lstStyle/>
          <a:p>
            <a:r>
              <a:rPr lang="vi-VN" sz="2100" dirty="0">
                <a:latin typeface="Calibri Light" pitchFamily="34" charset="0"/>
                <a:cs typeface="Calibri Light" pitchFamily="34" charset="0"/>
              </a:rPr>
              <a:t>Dacă nu se specifică condiția WHERE – se modifică toate rândurile din tabel, și schimbările vor fi ireversibile.</a:t>
            </a:r>
            <a:endParaRPr lang="en-US" sz="2100" dirty="0">
              <a:latin typeface="Calibri Light" pitchFamily="34" charset="0"/>
              <a:cs typeface="Calibri Light" pitchFamily="34" charset="0"/>
            </a:endParaRPr>
          </a:p>
        </p:txBody>
      </p:sp>
    </p:spTree>
    <p:extLst>
      <p:ext uri="{BB962C8B-B14F-4D97-AF65-F5344CB8AC3E}">
        <p14:creationId xmlns:p14="http://schemas.microsoft.com/office/powerpoint/2010/main" val="105298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DELETE: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9" name="Title 6"/>
          <p:cNvSpPr txBox="1">
            <a:spLocks/>
          </p:cNvSpPr>
          <p:nvPr/>
        </p:nvSpPr>
        <p:spPr>
          <a:xfrm>
            <a:off x="611560" y="1988840"/>
            <a:ext cx="8064896" cy="93610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DELETE</a:t>
            </a:r>
            <a:r>
              <a:rPr lang="en-US" sz="2400" b="1" dirty="0" smtClean="0">
                <a:solidFill>
                  <a:srgbClr val="7030A0"/>
                </a:solidFill>
                <a:latin typeface="Calibri" pitchFamily="34" charset="0"/>
                <a:ea typeface="+mn-ea"/>
                <a:cs typeface="Calibri" pitchFamily="34" charset="0"/>
              </a:rPr>
              <a:t> </a:t>
            </a:r>
            <a:r>
              <a:rPr lang="ro-RO" sz="2400" b="1" dirty="0" smtClean="0">
                <a:solidFill>
                  <a:srgbClr val="7030A0"/>
                </a:solidFill>
                <a:latin typeface="Calibri" pitchFamily="34" charset="0"/>
                <a:ea typeface="+mn-ea"/>
                <a:cs typeface="Calibri" pitchFamily="34" charset="0"/>
              </a:rPr>
              <a:t>FROM </a:t>
            </a:r>
            <a:r>
              <a:rPr lang="en-US" sz="2400" b="1" dirty="0" smtClean="0">
                <a:solidFill>
                  <a:srgbClr val="C00000"/>
                </a:solidFill>
                <a:latin typeface="Calibri" pitchFamily="34" charset="0"/>
                <a:cs typeface="Calibri" pitchFamily="34" charset="0"/>
              </a:rPr>
              <a:t>table_name</a:t>
            </a:r>
            <a:endParaRPr lang="en-US" sz="2400" b="1" dirty="0">
              <a:solidFill>
                <a:srgbClr val="C00000"/>
              </a:solidFill>
              <a:latin typeface="Calibri" pitchFamily="34" charset="0"/>
              <a:cs typeface="Calibri" pitchFamily="34" charset="0"/>
            </a:endParaRPr>
          </a:p>
          <a:p>
            <a:pPr algn="l"/>
            <a:r>
              <a:rPr lang="en-US" sz="2400" b="1" dirty="0" smtClean="0">
                <a:solidFill>
                  <a:srgbClr val="7030A0"/>
                </a:solidFill>
                <a:latin typeface="Calibri" pitchFamily="34" charset="0"/>
                <a:ea typeface="+mn-ea"/>
                <a:cs typeface="Calibri" pitchFamily="34" charset="0"/>
              </a:rPr>
              <a:t>[</a:t>
            </a:r>
            <a:r>
              <a:rPr lang="en-US" sz="2400" b="1" dirty="0">
                <a:solidFill>
                  <a:srgbClr val="7030A0"/>
                </a:solidFill>
                <a:latin typeface="Calibri" pitchFamily="34" charset="0"/>
                <a:ea typeface="+mn-ea"/>
                <a:cs typeface="Calibri" pitchFamily="34" charset="0"/>
              </a:rPr>
              <a:t>WHERE </a:t>
            </a:r>
            <a:r>
              <a:rPr lang="en-US" sz="2400" b="1" dirty="0">
                <a:solidFill>
                  <a:srgbClr val="00B050"/>
                </a:solidFill>
                <a:latin typeface="Calibri" pitchFamily="34" charset="0"/>
                <a:ea typeface="+mn-ea"/>
                <a:cs typeface="Calibri" pitchFamily="34" charset="0"/>
              </a:rPr>
              <a:t>condition</a:t>
            </a:r>
            <a:r>
              <a:rPr lang="en-US" sz="2400" b="1" dirty="0" smtClean="0">
                <a:solidFill>
                  <a:srgbClr val="7030A0"/>
                </a:solidFill>
                <a:latin typeface="Calibri" pitchFamily="34" charset="0"/>
                <a:ea typeface="+mn-ea"/>
                <a:cs typeface="Calibri" pitchFamily="34" charset="0"/>
              </a:rPr>
              <a:t>];</a:t>
            </a:r>
            <a:endParaRPr lang="en-US" sz="2400" b="1" dirty="0">
              <a:solidFill>
                <a:srgbClr val="7030A0"/>
              </a:solidFill>
              <a:latin typeface="Calibri" pitchFamily="34" charset="0"/>
              <a:ea typeface="+mn-ea"/>
              <a:cs typeface="Calibri" pitchFamily="34" charset="0"/>
            </a:endParaRPr>
          </a:p>
        </p:txBody>
      </p:sp>
      <p:sp>
        <p:nvSpPr>
          <p:cNvPr id="22" name="Rectangle 21"/>
          <p:cNvSpPr/>
          <p:nvPr/>
        </p:nvSpPr>
        <p:spPr>
          <a:xfrm>
            <a:off x="558767" y="1204377"/>
            <a:ext cx="8117689" cy="738664"/>
          </a:xfrm>
          <a:prstGeom prst="rect">
            <a:avLst/>
          </a:prstGeom>
        </p:spPr>
        <p:txBody>
          <a:bodyPr wrap="square">
            <a:spAutoFit/>
          </a:bodyPr>
          <a:lstStyle/>
          <a:p>
            <a:r>
              <a:rPr lang="ro-RO" sz="2100" dirty="0" smtClean="0">
                <a:latin typeface="Calibri Light" pitchFamily="34" charset="0"/>
                <a:cs typeface="Calibri Light" pitchFamily="34" charset="0"/>
              </a:rPr>
              <a:t>Utilizăm DELETE </a:t>
            </a:r>
            <a:r>
              <a:rPr lang="it-IT" sz="2100" dirty="0" smtClean="0">
                <a:latin typeface="Calibri Light" pitchFamily="34" charset="0"/>
                <a:cs typeface="Calibri Light" pitchFamily="34" charset="0"/>
              </a:rPr>
              <a:t>pentru </a:t>
            </a:r>
            <a:r>
              <a:rPr lang="it-IT" sz="2100" dirty="0">
                <a:latin typeface="Calibri Light" pitchFamily="34" charset="0"/>
                <a:cs typeface="Calibri Light" pitchFamily="34" charset="0"/>
              </a:rPr>
              <a:t>a șterge rânduri dintr-un tabel, pe baza unei condiții specificate</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7" name="Rectangle 6"/>
          <p:cNvSpPr/>
          <p:nvPr/>
        </p:nvSpPr>
        <p:spPr>
          <a:xfrm>
            <a:off x="611560" y="3501008"/>
            <a:ext cx="8045681" cy="415498"/>
          </a:xfrm>
          <a:prstGeom prst="rect">
            <a:avLst/>
          </a:prstGeom>
        </p:spPr>
        <p:txBody>
          <a:bodyPr wrap="square">
            <a:spAutoFit/>
          </a:bodyPr>
          <a:lstStyle/>
          <a:p>
            <a:r>
              <a:rPr lang="ro-RO" sz="2100" dirty="0" smtClean="0">
                <a:latin typeface="Calibri Light" pitchFamily="34" charset="0"/>
                <a:cs typeface="Calibri Light" pitchFamily="34" charset="0"/>
              </a:rPr>
              <a:t>Exemple:</a:t>
            </a:r>
            <a:endParaRPr lang="en-US" sz="2100" dirty="0">
              <a:latin typeface="Calibri Light" pitchFamily="34" charset="0"/>
              <a:cs typeface="Calibri Light" pitchFamily="34" charset="0"/>
            </a:endParaRPr>
          </a:p>
        </p:txBody>
      </p:sp>
      <p:sp>
        <p:nvSpPr>
          <p:cNvPr id="8" name="Title 6"/>
          <p:cNvSpPr txBox="1">
            <a:spLocks/>
          </p:cNvSpPr>
          <p:nvPr/>
        </p:nvSpPr>
        <p:spPr>
          <a:xfrm>
            <a:off x="619789" y="4009554"/>
            <a:ext cx="3448155" cy="122413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ro-RO" sz="2400" b="1" dirty="0">
                <a:solidFill>
                  <a:srgbClr val="7030A0"/>
                </a:solidFill>
                <a:latin typeface="Calibri" pitchFamily="34" charset="0"/>
                <a:cs typeface="Calibri" pitchFamily="34" charset="0"/>
              </a:rPr>
              <a:t>DELETE</a:t>
            </a:r>
            <a:r>
              <a:rPr lang="en-US" sz="2400" b="1" dirty="0">
                <a:solidFill>
                  <a:srgbClr val="7030A0"/>
                </a:solidFill>
                <a:latin typeface="Calibri" pitchFamily="34" charset="0"/>
                <a:cs typeface="Calibri" pitchFamily="34" charset="0"/>
              </a:rPr>
              <a:t> </a:t>
            </a:r>
            <a:r>
              <a:rPr lang="ro-RO" sz="2400" b="1" dirty="0">
                <a:solidFill>
                  <a:srgbClr val="7030A0"/>
                </a:solidFill>
                <a:latin typeface="Calibri" pitchFamily="34" charset="0"/>
                <a:cs typeface="Calibri" pitchFamily="34" charset="0"/>
              </a:rPr>
              <a:t>FROM </a:t>
            </a:r>
            <a:r>
              <a:rPr lang="en-US" sz="2400" b="1" dirty="0" smtClean="0">
                <a:solidFill>
                  <a:srgbClr val="C00000"/>
                </a:solidFill>
                <a:latin typeface="Calibri" pitchFamily="34" charset="0"/>
                <a:cs typeface="Calibri" pitchFamily="34" charset="0"/>
              </a:rPr>
              <a:t>Customers</a:t>
            </a:r>
            <a:endParaRPr lang="en-US" sz="2400" b="1" dirty="0">
              <a:solidFill>
                <a:srgbClr val="C00000"/>
              </a:solidFill>
              <a:latin typeface="Calibri" pitchFamily="34" charset="0"/>
              <a:cs typeface="Calibri" pitchFamily="34" charset="0"/>
            </a:endParaRP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WHERE </a:t>
            </a:r>
            <a:r>
              <a:rPr lang="en-US" sz="2400" b="1" dirty="0">
                <a:solidFill>
                  <a:srgbClr val="00B050"/>
                </a:solidFill>
                <a:latin typeface="Calibri" pitchFamily="34" charset="0"/>
                <a:ea typeface="+mn-ea"/>
                <a:cs typeface="Calibri" pitchFamily="34" charset="0"/>
              </a:rPr>
              <a:t>customer_id = 1</a:t>
            </a:r>
            <a:r>
              <a:rPr lang="en-US" sz="2400" b="1" dirty="0">
                <a:solidFill>
                  <a:srgbClr val="7030A0"/>
                </a:solidFill>
                <a:latin typeface="Calibri" pitchFamily="34" charset="0"/>
                <a:ea typeface="+mn-ea"/>
                <a:cs typeface="Calibri" pitchFamily="34" charset="0"/>
              </a:rPr>
              <a:t>;</a:t>
            </a:r>
            <a:endParaRPr lang="ro-RO" sz="2400" b="1" dirty="0">
              <a:solidFill>
                <a:srgbClr val="C00000"/>
              </a:solidFill>
              <a:latin typeface="Calibri" pitchFamily="34" charset="0"/>
              <a:cs typeface="Calibri" pitchFamily="34" charset="0"/>
            </a:endParaRPr>
          </a:p>
        </p:txBody>
      </p:sp>
      <p:sp>
        <p:nvSpPr>
          <p:cNvPr id="9" name="Title 6"/>
          <p:cNvSpPr txBox="1">
            <a:spLocks/>
          </p:cNvSpPr>
          <p:nvPr/>
        </p:nvSpPr>
        <p:spPr>
          <a:xfrm>
            <a:off x="4211960" y="4016525"/>
            <a:ext cx="4445281" cy="122413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ro-RO" sz="2400" b="1" dirty="0">
                <a:solidFill>
                  <a:srgbClr val="7030A0"/>
                </a:solidFill>
                <a:latin typeface="Calibri" pitchFamily="34" charset="0"/>
                <a:cs typeface="Calibri" pitchFamily="34" charset="0"/>
              </a:rPr>
              <a:t>DELETE</a:t>
            </a:r>
            <a:r>
              <a:rPr lang="en-US" sz="2400" b="1" dirty="0">
                <a:solidFill>
                  <a:srgbClr val="7030A0"/>
                </a:solidFill>
                <a:latin typeface="Calibri" pitchFamily="34" charset="0"/>
                <a:cs typeface="Calibri" pitchFamily="34" charset="0"/>
              </a:rPr>
              <a:t> </a:t>
            </a:r>
            <a:r>
              <a:rPr lang="ro-RO" sz="2400" b="1" dirty="0">
                <a:solidFill>
                  <a:srgbClr val="7030A0"/>
                </a:solidFill>
                <a:latin typeface="Calibri" pitchFamily="34" charset="0"/>
                <a:cs typeface="Calibri" pitchFamily="34" charset="0"/>
              </a:rPr>
              <a:t>FROM</a:t>
            </a:r>
            <a:r>
              <a:rPr lang="en-US" sz="2400" b="1" dirty="0" smtClean="0">
                <a:solidFill>
                  <a:srgbClr val="7030A0"/>
                </a:solidFill>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Customers</a:t>
            </a:r>
          </a:p>
          <a:p>
            <a:pPr algn="l"/>
            <a:r>
              <a:rPr lang="en-US" sz="2400" b="1" dirty="0" smtClean="0">
                <a:solidFill>
                  <a:srgbClr val="7030A0"/>
                </a:solidFill>
                <a:latin typeface="Calibri" pitchFamily="34" charset="0"/>
                <a:ea typeface="+mn-ea"/>
                <a:cs typeface="Calibri" pitchFamily="34" charset="0"/>
              </a:rPr>
              <a:t> WHERE </a:t>
            </a:r>
            <a:r>
              <a:rPr lang="ro-RO" sz="2400" b="1" dirty="0" smtClean="0">
                <a:solidFill>
                  <a:srgbClr val="00B050"/>
                </a:solidFill>
                <a:latin typeface="Calibri" pitchFamily="34" charset="0"/>
                <a:ea typeface="+mn-ea"/>
                <a:cs typeface="Calibri" pitchFamily="34" charset="0"/>
              </a:rPr>
              <a:t>age</a:t>
            </a:r>
            <a:r>
              <a:rPr lang="en-US" sz="2400" b="1" dirty="0" smtClean="0">
                <a:solidFill>
                  <a:srgbClr val="00B050"/>
                </a:solidFill>
                <a:latin typeface="Calibri" pitchFamily="34" charset="0"/>
                <a:ea typeface="+mn-ea"/>
                <a:cs typeface="Calibri" pitchFamily="34" charset="0"/>
              </a:rPr>
              <a:t> &gt; 20</a:t>
            </a:r>
            <a:r>
              <a:rPr lang="en-US" sz="2400" b="1" dirty="0" smtClean="0">
                <a:solidFill>
                  <a:srgbClr val="7030A0"/>
                </a:solidFill>
                <a:latin typeface="Calibri" pitchFamily="34" charset="0"/>
                <a:ea typeface="+mn-ea"/>
                <a:cs typeface="Calibri" pitchFamily="34" charset="0"/>
              </a:rPr>
              <a:t>;</a:t>
            </a:r>
            <a:endParaRPr lang="ro-RO" sz="2400" b="1" dirty="0">
              <a:solidFill>
                <a:srgbClr val="C00000"/>
              </a:solidFill>
              <a:latin typeface="Calibri" pitchFamily="34" charset="0"/>
              <a:cs typeface="Calibri" pitchFamily="34" charset="0"/>
            </a:endParaRPr>
          </a:p>
        </p:txBody>
      </p:sp>
      <p:sp>
        <p:nvSpPr>
          <p:cNvPr id="3" name="Rectangle 2"/>
          <p:cNvSpPr/>
          <p:nvPr/>
        </p:nvSpPr>
        <p:spPr>
          <a:xfrm>
            <a:off x="611560" y="5589240"/>
            <a:ext cx="8045681" cy="738664"/>
          </a:xfrm>
          <a:prstGeom prst="rect">
            <a:avLst/>
          </a:prstGeom>
        </p:spPr>
        <p:txBody>
          <a:bodyPr wrap="square">
            <a:spAutoFit/>
          </a:bodyPr>
          <a:lstStyle/>
          <a:p>
            <a:r>
              <a:rPr lang="vi-VN" sz="2100" dirty="0">
                <a:latin typeface="Calibri Light" pitchFamily="34" charset="0"/>
                <a:cs typeface="Calibri Light" pitchFamily="34" charset="0"/>
              </a:rPr>
              <a:t>Dacă nu se specifică condiția WHERE – se modifică toate rândurile din tabel, și schimbările vor fi ireversibile.</a:t>
            </a:r>
            <a:endParaRPr lang="en-US" sz="2100" dirty="0">
              <a:latin typeface="Calibri Light" pitchFamily="34" charset="0"/>
              <a:cs typeface="Calibri Light" pitchFamily="34" charset="0"/>
            </a:endParaRPr>
          </a:p>
        </p:txBody>
      </p:sp>
    </p:spTree>
    <p:extLst>
      <p:ext uri="{BB962C8B-B14F-4D97-AF65-F5344CB8AC3E}">
        <p14:creationId xmlns:p14="http://schemas.microsoft.com/office/powerpoint/2010/main" val="17924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784976" cy="6336704"/>
          </a:xfrm>
        </p:spPr>
        <p:txBody>
          <a:bodyPr>
            <a:noAutofit/>
          </a:bodyPr>
          <a:lstStyle/>
          <a:p>
            <a:pPr algn="l"/>
            <a:r>
              <a:rPr lang="en-US" sz="1600" dirty="0" smtClean="0"/>
              <a:t>                       </a:t>
            </a:r>
            <a:r>
              <a:rPr lang="ro-RO" sz="1600" dirty="0" smtClean="0"/>
              <a:t>          </a:t>
            </a:r>
            <a:r>
              <a:rPr lang="en-US" sz="1600" dirty="0" smtClean="0"/>
              <a:t> </a:t>
            </a:r>
            <a:r>
              <a:rPr lang="ro-RO" sz="1600" dirty="0" smtClean="0"/>
              <a:t>                                        </a:t>
            </a:r>
            <a:r>
              <a:rPr lang="en-US" sz="2800" noProof="1" smtClean="0"/>
              <a:t>Sarcin</a:t>
            </a:r>
            <a:r>
              <a:rPr lang="ro-RO" sz="2800" noProof="1" smtClean="0"/>
              <a:t>ă 2</a:t>
            </a:r>
            <a:r>
              <a:rPr lang="en-US" sz="2800" dirty="0" smtClean="0"/>
              <a:t>:</a:t>
            </a:r>
            <a:r>
              <a:rPr lang="ro-RO" sz="1600" dirty="0" smtClean="0"/>
              <a:t/>
            </a:r>
            <a:br>
              <a:rPr lang="ro-RO" sz="1600" dirty="0" smtClean="0"/>
            </a:br>
            <a:r>
              <a:rPr lang="ro-RO" sz="1600" dirty="0" smtClean="0"/>
              <a:t/>
            </a:r>
            <a:br>
              <a:rPr lang="ro-RO" sz="1600" dirty="0" smtClean="0"/>
            </a:br>
            <a:r>
              <a:rPr lang="en-US" sz="2000" dirty="0" smtClean="0"/>
              <a:t/>
            </a:r>
            <a:br>
              <a:rPr lang="en-US" sz="2000" dirty="0" smtClean="0"/>
            </a:br>
            <a:r>
              <a:rPr lang="vi-VN" sz="2000" dirty="0">
                <a:latin typeface="Calibri Light" pitchFamily="34" charset="0"/>
                <a:cs typeface="Calibri Light" pitchFamily="34" charset="0"/>
              </a:rPr>
              <a:t>1) Actualizează prețul jocului „Fantasy World” în tabelul Games, mărindu-l cu 10</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2</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Actualizează prețurile tuturor jocurilor din tabelul Games care au genul „Puzzle”, aplicând o reducere de 15%.</a:t>
            </a:r>
            <a:r>
              <a:rPr lang="ro-RO" sz="2000" dirty="0" smtClean="0">
                <a:latin typeface="Calibri Light" pitchFamily="34" charset="0"/>
                <a:cs typeface="Calibri Light" pitchFamily="34" charset="0"/>
              </a:rPr>
              <a:t/>
            </a:r>
            <a:br>
              <a:rPr lang="ro-RO" sz="2000" dirty="0" smtClean="0">
                <a:latin typeface="Calibri Light" pitchFamily="34" charset="0"/>
                <a:cs typeface="Calibri Light" pitchFamily="34" charset="0"/>
              </a:rPr>
            </a:b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3</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Modifică detaliile jocului „City Builder” în tabelul Games astfel încât să schimbi dezvoltatorul în „New Urban Games” și să modifici prețul la </a:t>
            </a:r>
            <a:r>
              <a:rPr lang="vi-VN" sz="2000" dirty="0" smtClean="0">
                <a:latin typeface="Calibri Light" pitchFamily="34" charset="0"/>
                <a:cs typeface="Calibri Light" pitchFamily="34" charset="0"/>
              </a:rPr>
              <a:t>39.99</a:t>
            </a:r>
            <a:r>
              <a:rPr lang="ro-RO"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4</a:t>
            </a:r>
            <a:r>
              <a:rPr lang="vi-VN" sz="2000" dirty="0" smtClean="0">
                <a:latin typeface="Calibri Light" pitchFamily="34" charset="0"/>
                <a:cs typeface="Calibri Light" pitchFamily="34" charset="0"/>
              </a:rPr>
              <a:t>) </a:t>
            </a:r>
            <a:r>
              <a:rPr lang="en-US" sz="2000" dirty="0">
                <a:latin typeface="Calibri Light" pitchFamily="34" charset="0"/>
                <a:cs typeface="Calibri Light" pitchFamily="34" charset="0"/>
              </a:rPr>
              <a:t>Șterge din tabelul Games jocul „Mystery Case</a:t>
            </a:r>
            <a:r>
              <a:rPr lang="en-US" sz="2000" dirty="0" smtClean="0">
                <a:latin typeface="Calibri Light" pitchFamily="34" charset="0"/>
                <a:cs typeface="Calibri Light" pitchFamily="34" charset="0"/>
              </a:rPr>
              <a:t>”</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5</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Șterge toate jocurile din tabelul Games care au prețul mai mic de 30.</a:t>
            </a:r>
            <a:r>
              <a:rPr lang="ro-RO" sz="2000" dirty="0" smtClean="0">
                <a:latin typeface="Calibri Light" pitchFamily="34" charset="0"/>
                <a:cs typeface="Calibri Light" pitchFamily="34" charset="0"/>
              </a:rPr>
              <a:t> </a:t>
            </a:r>
            <a:br>
              <a:rPr lang="ro-RO" sz="2000" dirty="0" smtClean="0">
                <a:latin typeface="Calibri Light" pitchFamily="34" charset="0"/>
                <a:cs typeface="Calibri Light" pitchFamily="34" charset="0"/>
              </a:rPr>
            </a:br>
            <a:r>
              <a:rPr lang="ro-RO" sz="2000" dirty="0" smtClean="0">
                <a:latin typeface="Calibri Light" pitchFamily="34" charset="0"/>
                <a:cs typeface="Calibri Light" pitchFamily="34" charset="0"/>
              </a:rPr>
              <a:t/>
            </a:r>
            <a:br>
              <a:rPr lang="ro-RO" sz="2000" dirty="0" smtClean="0">
                <a:latin typeface="Calibri Light" pitchFamily="34" charset="0"/>
                <a:cs typeface="Calibri Light" pitchFamily="34" charset="0"/>
              </a:rPr>
            </a:br>
            <a:r>
              <a:rPr lang="ro-RO" sz="2000" dirty="0" smtClean="0">
                <a:latin typeface="Calibri Light" pitchFamily="34" charset="0"/>
                <a:cs typeface="Calibri Light" pitchFamily="34" charset="0"/>
              </a:rPr>
              <a:t>6</a:t>
            </a:r>
            <a:r>
              <a:rPr lang="it-IT" sz="2000" dirty="0" smtClean="0">
                <a:latin typeface="Calibri Light" pitchFamily="34" charset="0"/>
                <a:cs typeface="Calibri Light" pitchFamily="34" charset="0"/>
              </a:rPr>
              <a:t>) </a:t>
            </a:r>
            <a:r>
              <a:rPr lang="vi-VN" sz="2000" dirty="0">
                <a:latin typeface="Calibri Light" pitchFamily="34" charset="0"/>
                <a:cs typeface="Calibri Light" pitchFamily="34" charset="0"/>
              </a:rPr>
              <a:t>Șterge toate înregistrările din tabelul Players (atenție: nu șterge structura tabelului, ci doar datele)</a:t>
            </a:r>
            <a:r>
              <a:rPr lang="it-IT" sz="2000" dirty="0" smtClean="0">
                <a:latin typeface="Calibri Light" pitchFamily="34" charset="0"/>
                <a:cs typeface="Calibri Light" pitchFamily="34" charset="0"/>
              </a:rPr>
              <a:t>.</a:t>
            </a:r>
            <a:endParaRPr lang="vi-VN" sz="2000" dirty="0">
              <a:latin typeface="Calibri Light" pitchFamily="34" charset="0"/>
              <a:cs typeface="Calibri Light" pitchFamily="34" charset="0"/>
            </a:endParaRPr>
          </a:p>
        </p:txBody>
      </p:sp>
    </p:spTree>
    <p:extLst>
      <p:ext uri="{BB962C8B-B14F-4D97-AF65-F5344CB8AC3E}">
        <p14:creationId xmlns:p14="http://schemas.microsoft.com/office/powerpoint/2010/main" val="3230541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arn SQL: Insert multiple rows comm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645024"/>
            <a:ext cx="8243594" cy="2773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INTO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statement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pic>
        <p:nvPicPr>
          <p:cNvPr id="174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062" t="44302" r="76998" b="22743"/>
          <a:stretch/>
        </p:blipFill>
        <p:spPr bwMode="auto">
          <a:xfrm>
            <a:off x="7296864" y="4483637"/>
            <a:ext cx="1463040" cy="194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3568" y="1268760"/>
            <a:ext cx="7992888" cy="646331"/>
          </a:xfrm>
          <a:prstGeom prst="rect">
            <a:avLst/>
          </a:prstGeom>
        </p:spPr>
        <p:txBody>
          <a:bodyPr wrap="square">
            <a:spAutoFit/>
          </a:bodyPr>
          <a:lstStyle/>
          <a:p>
            <a:r>
              <a:rPr lang="vi-VN" dirty="0">
                <a:latin typeface="Calibri Light" pitchFamily="34" charset="0"/>
                <a:cs typeface="Calibri Light" pitchFamily="34" charset="0"/>
              </a:rPr>
              <a:t>Instrucțiunea </a:t>
            </a:r>
            <a:r>
              <a:rPr lang="ro-RO" dirty="0" smtClean="0">
                <a:latin typeface="Calibri Light" pitchFamily="34" charset="0"/>
                <a:cs typeface="Calibri Light" pitchFamily="34" charset="0"/>
              </a:rPr>
              <a:t>INSERT </a:t>
            </a:r>
            <a:r>
              <a:rPr lang="vi-VN" dirty="0" smtClean="0">
                <a:latin typeface="Calibri Light" pitchFamily="34" charset="0"/>
                <a:cs typeface="Calibri Light" pitchFamily="34" charset="0"/>
              </a:rPr>
              <a:t>este </a:t>
            </a:r>
            <a:r>
              <a:rPr lang="it-IT" dirty="0" smtClean="0">
                <a:latin typeface="Calibri Light" pitchFamily="34" charset="0"/>
                <a:cs typeface="Calibri Light" pitchFamily="34" charset="0"/>
              </a:rPr>
              <a:t>utilizată </a:t>
            </a:r>
            <a:r>
              <a:rPr lang="it-IT" dirty="0">
                <a:latin typeface="Calibri Light" pitchFamily="34" charset="0"/>
                <a:cs typeface="Calibri Light" pitchFamily="34" charset="0"/>
              </a:rPr>
              <a:t>pentru a adăuga noi rânduri de date într-un tabel</a:t>
            </a:r>
            <a:r>
              <a:rPr lang="vi-VN" dirty="0" smtClean="0">
                <a:latin typeface="Calibri Light" pitchFamily="34" charset="0"/>
                <a:cs typeface="Calibri Light" pitchFamily="34" charset="0"/>
              </a:rPr>
              <a:t>.</a:t>
            </a:r>
            <a:r>
              <a:rPr lang="en-US" dirty="0" smtClean="0">
                <a:latin typeface="Calibri Light" pitchFamily="34" charset="0"/>
                <a:cs typeface="Calibri Light" pitchFamily="34" charset="0"/>
              </a:rPr>
              <a:t> Sintaxa de baz</a:t>
            </a:r>
            <a:r>
              <a:rPr lang="ro-RO" dirty="0" smtClean="0">
                <a:latin typeface="Calibri Light" pitchFamily="34" charset="0"/>
                <a:cs typeface="Calibri Light" pitchFamily="34" charset="0"/>
              </a:rPr>
              <a:t>ă:</a:t>
            </a:r>
            <a:endParaRPr lang="en-US" dirty="0">
              <a:latin typeface="Calibri Light" pitchFamily="34" charset="0"/>
              <a:cs typeface="Calibri Light" pitchFamily="34" charset="0"/>
            </a:endParaRPr>
          </a:p>
        </p:txBody>
      </p:sp>
      <p:sp>
        <p:nvSpPr>
          <p:cNvPr id="13" name="Title 6"/>
          <p:cNvSpPr txBox="1">
            <a:spLocks/>
          </p:cNvSpPr>
          <p:nvPr/>
        </p:nvSpPr>
        <p:spPr>
          <a:xfrm>
            <a:off x="1619672" y="1881035"/>
            <a:ext cx="6408712" cy="1367843"/>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latin typeface="Calibri" pitchFamily="34" charset="0"/>
                <a:ea typeface="+mn-ea"/>
                <a:cs typeface="Calibri" pitchFamily="34" charset="0"/>
              </a:rPr>
              <a:t>INSERT INTO</a:t>
            </a:r>
            <a:r>
              <a:rPr lang="en-US" sz="2000" b="1" dirty="0">
                <a:solidFill>
                  <a:schemeClr val="accent5">
                    <a:lumMod val="75000"/>
                  </a:schemeClr>
                </a:solidFill>
                <a:latin typeface="Calibri" pitchFamily="34" charset="0"/>
                <a:cs typeface="Calibri" pitchFamily="34" charset="0"/>
              </a:rPr>
              <a:t> table_name</a:t>
            </a:r>
            <a:r>
              <a:rPr lang="ro-RO" sz="2000" b="1" dirty="0">
                <a:solidFill>
                  <a:schemeClr val="accent5">
                    <a:lumMod val="75000"/>
                  </a:schemeClr>
                </a:solidFill>
                <a:latin typeface="Calibri" pitchFamily="34" charset="0"/>
                <a:cs typeface="Calibri" pitchFamily="34" charset="0"/>
              </a:rPr>
              <a:t> </a:t>
            </a:r>
            <a:r>
              <a:rPr lang="en-US" sz="2000" b="1" dirty="0" smtClean="0">
                <a:solidFill>
                  <a:schemeClr val="accent5">
                    <a:lumMod val="75000"/>
                  </a:schemeClr>
                </a:solidFill>
                <a:latin typeface="Calibri" pitchFamily="34" charset="0"/>
                <a:cs typeface="Calibri" pitchFamily="34" charset="0"/>
              </a:rPr>
              <a:t>(</a:t>
            </a:r>
            <a:r>
              <a:rPr lang="en-US" sz="2000" b="1" dirty="0">
                <a:solidFill>
                  <a:schemeClr val="accent5">
                    <a:lumMod val="75000"/>
                  </a:schemeClr>
                </a:solidFill>
                <a:latin typeface="Calibri" pitchFamily="34" charset="0"/>
                <a:cs typeface="Calibri" pitchFamily="34" charset="0"/>
              </a:rPr>
              <a:t>column1, column2, column3, ...)</a:t>
            </a:r>
          </a:p>
          <a:p>
            <a:pPr algn="l"/>
            <a:r>
              <a:rPr lang="en-US" sz="2000" b="1" dirty="0" smtClean="0">
                <a:latin typeface="Calibri" pitchFamily="34" charset="0"/>
                <a:ea typeface="+mn-ea"/>
                <a:cs typeface="Calibri" pitchFamily="34" charset="0"/>
              </a:rPr>
              <a:t>VALUES</a:t>
            </a:r>
            <a:endParaRPr lang="en-US" sz="2000" b="1" dirty="0">
              <a:latin typeface="Calibri" pitchFamily="34" charset="0"/>
              <a:ea typeface="+mn-ea"/>
              <a:cs typeface="Calibri" pitchFamily="34" charset="0"/>
            </a:endParaRPr>
          </a:p>
          <a:p>
            <a:pPr algn="l"/>
            <a:r>
              <a:rPr lang="en-US" sz="2000" b="1" dirty="0">
                <a:latin typeface="Calibri" pitchFamily="34" charset="0"/>
                <a:ea typeface="+mn-ea"/>
                <a:cs typeface="Calibri" pitchFamily="34" charset="0"/>
              </a:rPr>
              <a:t>  </a:t>
            </a:r>
            <a:r>
              <a:rPr lang="en-US" sz="2000" b="1" dirty="0">
                <a:solidFill>
                  <a:schemeClr val="accent5">
                    <a:lumMod val="75000"/>
                  </a:schemeClr>
                </a:solidFill>
                <a:latin typeface="Calibri" pitchFamily="34" charset="0"/>
                <a:cs typeface="Calibri" pitchFamily="34" charset="0"/>
              </a:rPr>
              <a:t>(value1, value2, value3, </a:t>
            </a:r>
            <a:r>
              <a:rPr lang="en-US" sz="2000" b="1" dirty="0" smtClean="0">
                <a:solidFill>
                  <a:schemeClr val="accent5">
                    <a:lumMod val="75000"/>
                  </a:schemeClr>
                </a:solidFill>
                <a:latin typeface="Calibri" pitchFamily="34" charset="0"/>
                <a:cs typeface="Calibri" pitchFamily="34" charset="0"/>
              </a:rPr>
              <a:t>...)</a:t>
            </a:r>
            <a:r>
              <a:rPr lang="en-US" sz="2000" b="1" dirty="0" smtClean="0">
                <a:latin typeface="Calibri" pitchFamily="34" charset="0"/>
                <a:cs typeface="Calibri" pitchFamily="34" charset="0"/>
              </a:rPr>
              <a:t>;</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8873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INTO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statement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683568" y="1268760"/>
            <a:ext cx="7992888" cy="923330"/>
          </a:xfrm>
          <a:prstGeom prst="rect">
            <a:avLst/>
          </a:prstGeom>
        </p:spPr>
        <p:txBody>
          <a:bodyPr wrap="square">
            <a:spAutoFit/>
          </a:bodyPr>
          <a:lstStyle/>
          <a:p>
            <a:r>
              <a:rPr lang="vi-VN" dirty="0">
                <a:latin typeface="Calibri Light" pitchFamily="34" charset="0"/>
                <a:cs typeface="Calibri Light" pitchFamily="34" charset="0"/>
              </a:rPr>
              <a:t>În SQL Server, </a:t>
            </a:r>
            <a:r>
              <a:rPr lang="vi-VN" b="1" dirty="0">
                <a:latin typeface="Calibri" pitchFamily="34" charset="0"/>
                <a:cs typeface="Calibri" pitchFamily="34" charset="0"/>
              </a:rPr>
              <a:t>INSERT</a:t>
            </a:r>
            <a:r>
              <a:rPr lang="vi-VN" dirty="0">
                <a:latin typeface="Calibri Light" pitchFamily="34" charset="0"/>
                <a:cs typeface="Calibri Light" pitchFamily="34" charset="0"/>
              </a:rPr>
              <a:t> este o comandă </a:t>
            </a:r>
            <a:r>
              <a:rPr lang="vi-VN" dirty="0">
                <a:latin typeface="Calibri" pitchFamily="34" charset="0"/>
                <a:cs typeface="Calibri" pitchFamily="34" charset="0"/>
              </a:rPr>
              <a:t>Data Manipulation Language </a:t>
            </a:r>
            <a:r>
              <a:rPr lang="vi-VN" dirty="0">
                <a:latin typeface="Calibri Light" pitchFamily="34" charset="0"/>
                <a:cs typeface="Calibri Light" pitchFamily="34" charset="0"/>
              </a:rPr>
              <a:t>(</a:t>
            </a:r>
            <a:r>
              <a:rPr lang="vi-VN" b="1" dirty="0">
                <a:latin typeface="Calibri" pitchFamily="34" charset="0"/>
                <a:cs typeface="Calibri" pitchFamily="34" charset="0"/>
              </a:rPr>
              <a:t>DML</a:t>
            </a:r>
            <a:r>
              <a:rPr lang="vi-VN" dirty="0">
                <a:latin typeface="Calibri Light" pitchFamily="34" charset="0"/>
                <a:cs typeface="Calibri Light" pitchFamily="34" charset="0"/>
              </a:rPr>
              <a:t>) folosită pentru a adăuga noi rânduri într-un tabel.</a:t>
            </a:r>
          </a:p>
          <a:p>
            <a:r>
              <a:rPr lang="vi-VN" dirty="0">
                <a:latin typeface="Calibri Light" pitchFamily="34" charset="0"/>
                <a:cs typeface="Calibri Light" pitchFamily="34" charset="0"/>
              </a:rPr>
              <a:t>📌 Aceasta poate fi utilizată în mai multe moduri, în funcție de:</a:t>
            </a:r>
            <a:endParaRPr lang="en-US" dirty="0">
              <a:latin typeface="Calibri Light" pitchFamily="34" charset="0"/>
              <a:cs typeface="Calibri Light" pitchFamily="34" charset="0"/>
            </a:endParaRPr>
          </a:p>
        </p:txBody>
      </p:sp>
      <p:sp>
        <p:nvSpPr>
          <p:cNvPr id="13" name="Title 6"/>
          <p:cNvSpPr txBox="1">
            <a:spLocks/>
          </p:cNvSpPr>
          <p:nvPr/>
        </p:nvSpPr>
        <p:spPr>
          <a:xfrm>
            <a:off x="701096" y="2348880"/>
            <a:ext cx="7903351" cy="34196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100" dirty="0" smtClean="0">
                <a:latin typeface="Calibri" pitchFamily="34" charset="0"/>
                <a:ea typeface="+mn-ea"/>
                <a:cs typeface="Calibri" pitchFamily="34" charset="0"/>
              </a:rPr>
              <a:t>1) </a:t>
            </a:r>
            <a:r>
              <a:rPr lang="vi-VN" sz="2100" dirty="0" smtClean="0">
                <a:latin typeface="Calibri" pitchFamily="34" charset="0"/>
                <a:ea typeface="+mn-ea"/>
                <a:cs typeface="Calibri" pitchFamily="34" charset="0"/>
              </a:rPr>
              <a:t>Numărul </a:t>
            </a:r>
            <a:r>
              <a:rPr lang="vi-VN" sz="2100" dirty="0">
                <a:latin typeface="Calibri" pitchFamily="34" charset="0"/>
                <a:ea typeface="+mn-ea"/>
                <a:cs typeface="Calibri" pitchFamily="34" charset="0"/>
              </a:rPr>
              <a:t>de rânduri adăugate (un singur rând / mai multe rânduri).</a:t>
            </a:r>
            <a:endParaRPr lang="en-US" sz="2100" dirty="0">
              <a:latin typeface="Calibri" pitchFamily="34" charset="0"/>
              <a:cs typeface="Calibri" pitchFamily="34" charset="0"/>
            </a:endParaRPr>
          </a:p>
        </p:txBody>
      </p:sp>
      <p:sp>
        <p:nvSpPr>
          <p:cNvPr id="8" name="Title 6"/>
          <p:cNvSpPr txBox="1">
            <a:spLocks/>
          </p:cNvSpPr>
          <p:nvPr/>
        </p:nvSpPr>
        <p:spPr>
          <a:xfrm>
            <a:off x="701097" y="3015031"/>
            <a:ext cx="7903351" cy="34196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100" dirty="0">
                <a:latin typeface="Calibri" pitchFamily="34" charset="0"/>
                <a:ea typeface="+mn-ea"/>
                <a:cs typeface="Calibri" pitchFamily="34" charset="0"/>
              </a:rPr>
              <a:t>2) </a:t>
            </a:r>
            <a:r>
              <a:rPr lang="vi-VN" sz="2100" dirty="0">
                <a:latin typeface="Calibri" pitchFamily="34" charset="0"/>
                <a:ea typeface="+mn-ea"/>
                <a:cs typeface="Calibri" pitchFamily="34" charset="0"/>
              </a:rPr>
              <a:t>Dacă specificăm coloanele sau </a:t>
            </a:r>
            <a:r>
              <a:rPr lang="vi-VN" sz="2100" dirty="0">
                <a:latin typeface="Calibri" pitchFamily="34" charset="0"/>
                <a:ea typeface="+mn-ea"/>
                <a:cs typeface="Calibri" pitchFamily="34" charset="0"/>
              </a:rPr>
              <a:t>nu.</a:t>
            </a:r>
            <a:endParaRPr lang="en-US" sz="2100" dirty="0">
              <a:latin typeface="Calibri" pitchFamily="34" charset="0"/>
              <a:ea typeface="+mn-ea"/>
              <a:cs typeface="Calibri" pitchFamily="34" charset="0"/>
            </a:endParaRPr>
          </a:p>
        </p:txBody>
      </p:sp>
      <p:sp>
        <p:nvSpPr>
          <p:cNvPr id="9" name="Title 6"/>
          <p:cNvSpPr txBox="1">
            <a:spLocks/>
          </p:cNvSpPr>
          <p:nvPr/>
        </p:nvSpPr>
        <p:spPr>
          <a:xfrm>
            <a:off x="701097" y="3807119"/>
            <a:ext cx="7903351" cy="34196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100" dirty="0">
                <a:latin typeface="Calibri" pitchFamily="34" charset="0"/>
                <a:ea typeface="+mn-ea"/>
                <a:cs typeface="Calibri" pitchFamily="34" charset="0"/>
              </a:rPr>
              <a:t>3) </a:t>
            </a:r>
            <a:r>
              <a:rPr lang="vi-VN" sz="2100" dirty="0">
                <a:latin typeface="Calibri" pitchFamily="34" charset="0"/>
                <a:ea typeface="+mn-ea"/>
                <a:cs typeface="Calibri" pitchFamily="34" charset="0"/>
              </a:rPr>
              <a:t>Dacă folosim o coloană IDENTITY (incrementată automat) sau </a:t>
            </a:r>
            <a:r>
              <a:rPr lang="vi-VN" sz="2100" dirty="0" smtClean="0">
                <a:latin typeface="Calibri" pitchFamily="34" charset="0"/>
                <a:ea typeface="+mn-ea"/>
                <a:cs typeface="Calibri" pitchFamily="34" charset="0"/>
              </a:rPr>
              <a:t>nu.</a:t>
            </a:r>
            <a:endParaRPr lang="en-US" sz="2100" dirty="0">
              <a:latin typeface="Calibri" pitchFamily="34" charset="0"/>
              <a:ea typeface="+mn-ea"/>
              <a:cs typeface="Calibri" pitchFamily="34" charset="0"/>
            </a:endParaRPr>
          </a:p>
        </p:txBody>
      </p:sp>
      <p:sp>
        <p:nvSpPr>
          <p:cNvPr id="10" name="Title 6"/>
          <p:cNvSpPr txBox="1">
            <a:spLocks/>
          </p:cNvSpPr>
          <p:nvPr/>
        </p:nvSpPr>
        <p:spPr>
          <a:xfrm>
            <a:off x="701097" y="4599207"/>
            <a:ext cx="7903351" cy="34196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100" dirty="0">
                <a:latin typeface="Calibri" pitchFamily="34" charset="0"/>
                <a:ea typeface="+mn-ea"/>
                <a:cs typeface="Calibri" pitchFamily="34" charset="0"/>
              </a:rPr>
              <a:t>3) </a:t>
            </a:r>
            <a:r>
              <a:rPr lang="vi-VN" sz="2100" dirty="0">
                <a:latin typeface="Calibri" pitchFamily="34" charset="0"/>
                <a:ea typeface="+mn-ea"/>
                <a:cs typeface="Calibri" pitchFamily="34" charset="0"/>
              </a:rPr>
              <a:t>Dacă </a:t>
            </a:r>
            <a:r>
              <a:rPr lang="it-IT" sz="2100" dirty="0" smtClean="0">
                <a:latin typeface="Calibri" pitchFamily="34" charset="0"/>
                <a:ea typeface="+mn-ea"/>
                <a:cs typeface="Calibri" pitchFamily="34" charset="0"/>
              </a:rPr>
              <a:t>dorim s</a:t>
            </a:r>
            <a:r>
              <a:rPr lang="ro-RO" sz="2100" dirty="0" smtClean="0">
                <a:latin typeface="Calibri" pitchFamily="34" charset="0"/>
                <a:ea typeface="+mn-ea"/>
                <a:cs typeface="Calibri" pitchFamily="34" charset="0"/>
              </a:rPr>
              <a:t>ă înserăm date </a:t>
            </a:r>
            <a:r>
              <a:rPr lang="it-IT" sz="2100" dirty="0" smtClean="0">
                <a:latin typeface="Calibri" pitchFamily="34" charset="0"/>
                <a:ea typeface="+mn-ea"/>
                <a:cs typeface="Calibri" pitchFamily="34" charset="0"/>
              </a:rPr>
              <a:t>copi</a:t>
            </a:r>
            <a:r>
              <a:rPr lang="ro-RO" sz="2100" dirty="0" smtClean="0">
                <a:latin typeface="Calibri" pitchFamily="34" charset="0"/>
                <a:ea typeface="+mn-ea"/>
                <a:cs typeface="Calibri" pitchFamily="34" charset="0"/>
              </a:rPr>
              <a:t>ate</a:t>
            </a:r>
            <a:r>
              <a:rPr lang="it-IT" sz="2100" dirty="0" smtClean="0">
                <a:latin typeface="Calibri" pitchFamily="34" charset="0"/>
                <a:ea typeface="+mn-ea"/>
                <a:cs typeface="Calibri" pitchFamily="34" charset="0"/>
              </a:rPr>
              <a:t> dintr-un </a:t>
            </a:r>
            <a:r>
              <a:rPr lang="it-IT" sz="2100" dirty="0">
                <a:latin typeface="Calibri" pitchFamily="34" charset="0"/>
                <a:ea typeface="+mn-ea"/>
                <a:cs typeface="Calibri" pitchFamily="34" charset="0"/>
              </a:rPr>
              <a:t>alt tabel</a:t>
            </a:r>
            <a:r>
              <a:rPr lang="vi-VN" sz="2100" dirty="0" smtClean="0">
                <a:latin typeface="Calibri" pitchFamily="34" charset="0"/>
                <a:ea typeface="+mn-ea"/>
                <a:cs typeface="Calibri" pitchFamily="34" charset="0"/>
              </a:rPr>
              <a:t>.</a:t>
            </a:r>
            <a:endParaRPr lang="en-US" sz="2100" dirty="0">
              <a:latin typeface="Calibri" pitchFamily="34" charset="0"/>
              <a:ea typeface="+mn-ea"/>
              <a:cs typeface="Calibri" pitchFamily="34" charset="0"/>
            </a:endParaRP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062" t="44302" r="76998" b="22743"/>
          <a:stretch/>
        </p:blipFill>
        <p:spPr bwMode="auto">
          <a:xfrm>
            <a:off x="7296864" y="4483637"/>
            <a:ext cx="1463040" cy="194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06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 INTO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și coloanele cu autoincrement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8" name="Rectangle 17"/>
          <p:cNvSpPr/>
          <p:nvPr/>
        </p:nvSpPr>
        <p:spPr>
          <a:xfrm>
            <a:off x="539552" y="1140509"/>
            <a:ext cx="8280920" cy="707886"/>
          </a:xfrm>
          <a:prstGeom prst="rect">
            <a:avLst/>
          </a:prstGeom>
        </p:spPr>
        <p:txBody>
          <a:bodyPr wrap="square">
            <a:spAutoFit/>
          </a:bodyPr>
          <a:lstStyle/>
          <a:p>
            <a:r>
              <a:rPr lang="ro-RO" sz="2000" dirty="0" smtClean="0">
                <a:latin typeface="Calibri Light" pitchFamily="34" charset="0"/>
                <a:cs typeface="Calibri Light" pitchFamily="34" charset="0"/>
              </a:rPr>
              <a:t>1) </a:t>
            </a:r>
            <a:r>
              <a:rPr lang="vi-VN" sz="2000" dirty="0">
                <a:latin typeface="Calibri Light" pitchFamily="34" charset="0"/>
                <a:cs typeface="Calibri Light" pitchFamily="34" charset="0"/>
              </a:rPr>
              <a:t>În instrucțiunea INSERT INTO, trebuie să </a:t>
            </a:r>
            <a:r>
              <a:rPr lang="vi-VN" sz="2000" u="sng" dirty="0">
                <a:latin typeface="Calibri Light" pitchFamily="34" charset="0"/>
                <a:cs typeface="Calibri Light" pitchFamily="34" charset="0"/>
              </a:rPr>
              <a:t>omitem coloana autoincrementată </a:t>
            </a:r>
            <a:r>
              <a:rPr lang="vi-VN" sz="2000" dirty="0">
                <a:latin typeface="Calibri Light" pitchFamily="34" charset="0"/>
                <a:cs typeface="Calibri Light" pitchFamily="34" charset="0"/>
              </a:rPr>
              <a:t>și să furnizăm doar valorile pentru celelalte </a:t>
            </a:r>
            <a:r>
              <a:rPr lang="vi-VN" sz="2000" dirty="0" smtClean="0">
                <a:latin typeface="Calibri Light" pitchFamily="34" charset="0"/>
                <a:cs typeface="Calibri Light" pitchFamily="34" charset="0"/>
              </a:rPr>
              <a:t>coloane. </a:t>
            </a:r>
            <a:endParaRPr lang="en-US" sz="2000" dirty="0">
              <a:latin typeface="Calibri Light" pitchFamily="34" charset="0"/>
              <a:cs typeface="Calibri Light" pitchFamily="34" charset="0"/>
            </a:endParaRPr>
          </a:p>
        </p:txBody>
      </p:sp>
      <p:sp>
        <p:nvSpPr>
          <p:cNvPr id="19" name="Title 6"/>
          <p:cNvSpPr txBox="1">
            <a:spLocks/>
          </p:cNvSpPr>
          <p:nvPr/>
        </p:nvSpPr>
        <p:spPr>
          <a:xfrm>
            <a:off x="558768" y="1844824"/>
            <a:ext cx="8117688" cy="1241360"/>
          </a:xfrm>
          <a:prstGeom prst="rect">
            <a:avLst/>
          </a:prstGeom>
          <a:solidFill>
            <a:schemeClr val="bg1">
              <a:lumMod val="95000"/>
            </a:schemeClr>
          </a:solidFill>
        </p:spPr>
        <p:txBody>
          <a:bodyPr vert="horz" lIns="91440" tIns="45720" rIns="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INSERT </a:t>
            </a:r>
            <a:r>
              <a:rPr lang="en-US" sz="2400" b="1" dirty="0">
                <a:solidFill>
                  <a:srgbClr val="7030A0"/>
                </a:solidFill>
                <a:latin typeface="Calibri" pitchFamily="34" charset="0"/>
                <a:ea typeface="+mn-ea"/>
                <a:cs typeface="Calibri" pitchFamily="34" charset="0"/>
              </a:rPr>
              <a:t>INTO </a:t>
            </a:r>
            <a:r>
              <a:rPr lang="en-US" sz="2400" b="1" dirty="0">
                <a:solidFill>
                  <a:srgbClr val="C00000"/>
                </a:solidFill>
                <a:latin typeface="Calibri" pitchFamily="34" charset="0"/>
                <a:ea typeface="+mn-ea"/>
                <a:cs typeface="Calibri" pitchFamily="34" charset="0"/>
              </a:rPr>
              <a:t>Customers</a:t>
            </a:r>
            <a:r>
              <a:rPr lang="ro-RO" sz="2400" b="1" dirty="0" smtClean="0">
                <a:solidFill>
                  <a:srgbClr val="C0000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(first_name, last_name, age, country)</a:t>
            </a:r>
            <a:endParaRPr lang="ro-RO" sz="2400" b="1" dirty="0">
              <a:solidFill>
                <a:srgbClr val="0070C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VALUES</a:t>
            </a:r>
            <a:endParaRPr lang="en-US" sz="2400" b="1" dirty="0">
              <a:solidFill>
                <a:srgbClr val="7030A0"/>
              </a:solidFill>
              <a:latin typeface="Calibri" pitchFamily="34" charset="0"/>
              <a:ea typeface="+mn-ea"/>
              <a:cs typeface="Calibri" pitchFamily="34" charset="0"/>
            </a:endParaRPr>
          </a:p>
          <a:p>
            <a:pPr algn="l"/>
            <a:r>
              <a:rPr lang="en-US" sz="2400" b="1" dirty="0">
                <a:solidFill>
                  <a:srgbClr val="7030A0"/>
                </a:solidFill>
                <a:latin typeface="Calibri" pitchFamily="34" charset="0"/>
                <a:ea typeface="+mn-ea"/>
                <a:cs typeface="Calibri" pitchFamily="34" charset="0"/>
              </a:rPr>
              <a:t> </a:t>
            </a:r>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'Harry', 'Potter', 31, 'USA')</a:t>
            </a:r>
            <a:r>
              <a:rPr lang="en-US" sz="2400" b="1" dirty="0" smtClean="0">
                <a:solidFill>
                  <a:srgbClr val="7030A0"/>
                </a:solidFill>
                <a:latin typeface="Calibri" pitchFamily="34" charset="0"/>
                <a:ea typeface="+mn-ea"/>
                <a:cs typeface="Calibri" pitchFamily="34" charset="0"/>
              </a:rPr>
              <a:t>; </a:t>
            </a:r>
            <a:endParaRPr lang="ro-RO" sz="2400" b="1" dirty="0" smtClean="0">
              <a:solidFill>
                <a:srgbClr val="7030A0"/>
              </a:solidFill>
              <a:latin typeface="Calibri" pitchFamily="34" charset="0"/>
              <a:ea typeface="+mn-ea"/>
              <a:cs typeface="Calibri" pitchFamily="34" charset="0"/>
            </a:endParaRPr>
          </a:p>
        </p:txBody>
      </p:sp>
      <p:sp>
        <p:nvSpPr>
          <p:cNvPr id="22" name="Rectangle 21"/>
          <p:cNvSpPr/>
          <p:nvPr/>
        </p:nvSpPr>
        <p:spPr>
          <a:xfrm>
            <a:off x="577982" y="3375283"/>
            <a:ext cx="8242490" cy="1061829"/>
          </a:xfrm>
          <a:prstGeom prst="rect">
            <a:avLst/>
          </a:prstGeom>
        </p:spPr>
        <p:txBody>
          <a:bodyPr wrap="square">
            <a:spAutoFit/>
          </a:bodyPr>
          <a:lstStyle/>
          <a:p>
            <a:r>
              <a:rPr lang="ro-RO" sz="2100" dirty="0" smtClean="0">
                <a:latin typeface="Calibri Light" pitchFamily="34" charset="0"/>
                <a:cs typeface="Calibri Light" pitchFamily="34" charset="0"/>
              </a:rPr>
              <a:t>2) </a:t>
            </a:r>
            <a:r>
              <a:rPr lang="vi-VN" sz="2100" dirty="0">
                <a:latin typeface="Calibri Light" pitchFamily="34" charset="0"/>
                <a:cs typeface="Calibri Light" pitchFamily="34" charset="0"/>
              </a:rPr>
              <a:t>Pentru a permite inserarea manuală a valorii în coloana cu autoincrement, este necesar să activăm temporar funcția de incrementare manuală. După inserare, funcția de autoincrement trebuie reactivată</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23" name="Title 6"/>
          <p:cNvSpPr txBox="1">
            <a:spLocks/>
          </p:cNvSpPr>
          <p:nvPr/>
        </p:nvSpPr>
        <p:spPr>
          <a:xfrm>
            <a:off x="558767" y="4538528"/>
            <a:ext cx="8064896" cy="191480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400" b="1" dirty="0">
                <a:solidFill>
                  <a:srgbClr val="7030A0"/>
                </a:solidFill>
                <a:latin typeface="Calibri" pitchFamily="34" charset="0"/>
                <a:ea typeface="+mn-ea"/>
                <a:cs typeface="Calibri" pitchFamily="34" charset="0"/>
              </a:rPr>
              <a:t>SET IDENTITY_INSERT </a:t>
            </a:r>
            <a:r>
              <a:rPr lang="vi-VN" sz="2400" b="1" dirty="0">
                <a:solidFill>
                  <a:srgbClr val="C00000"/>
                </a:solidFill>
                <a:latin typeface="Calibri" pitchFamily="34" charset="0"/>
                <a:ea typeface="+mn-ea"/>
                <a:cs typeface="Calibri" pitchFamily="34" charset="0"/>
              </a:rPr>
              <a:t>Customers</a:t>
            </a:r>
            <a:r>
              <a:rPr lang="vi-VN" sz="2400" b="1" dirty="0">
                <a:solidFill>
                  <a:srgbClr val="7030A0"/>
                </a:solidFill>
                <a:latin typeface="Calibri" pitchFamily="34" charset="0"/>
                <a:ea typeface="+mn-ea"/>
                <a:cs typeface="Calibri" pitchFamily="34" charset="0"/>
              </a:rPr>
              <a:t> </a:t>
            </a:r>
            <a:r>
              <a:rPr lang="vi-VN" sz="2400" b="1" dirty="0" smtClean="0">
                <a:solidFill>
                  <a:srgbClr val="00B050"/>
                </a:solidFill>
                <a:latin typeface="Calibri" pitchFamily="34" charset="0"/>
                <a:ea typeface="+mn-ea"/>
                <a:cs typeface="Calibri" pitchFamily="34" charset="0"/>
              </a:rPr>
              <a:t>ON</a:t>
            </a:r>
            <a:r>
              <a:rPr lang="vi-VN" sz="2400" b="1" dirty="0" smtClean="0">
                <a:solidFill>
                  <a:srgbClr val="7030A0"/>
                </a:solidFill>
                <a:latin typeface="Calibri" pitchFamily="34" charset="0"/>
                <a:ea typeface="+mn-ea"/>
                <a:cs typeface="Calibri" pitchFamily="34" charset="0"/>
              </a:rPr>
              <a:t>;</a:t>
            </a:r>
            <a:endParaRPr lang="ro-RO" sz="2400" b="1" dirty="0" smtClean="0">
              <a:solidFill>
                <a:srgbClr val="7030A0"/>
              </a:solidFill>
              <a:latin typeface="Calibri" pitchFamily="34" charset="0"/>
              <a:ea typeface="+mn-ea"/>
              <a:cs typeface="Calibri" pitchFamily="34" charset="0"/>
            </a:endParaRPr>
          </a:p>
          <a:p>
            <a:pPr algn="l"/>
            <a:endParaRPr lang="ro-RO" sz="1200" b="1" dirty="0" smtClean="0">
              <a:solidFill>
                <a:srgbClr val="7030A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IN</a:t>
            </a:r>
            <a:r>
              <a:rPr lang="vi-VN" sz="2400" b="1" dirty="0" smtClean="0">
                <a:solidFill>
                  <a:srgbClr val="7030A0"/>
                </a:solidFill>
                <a:latin typeface="Calibri" pitchFamily="34" charset="0"/>
                <a:ea typeface="+mn-ea"/>
                <a:cs typeface="Calibri" pitchFamily="34" charset="0"/>
              </a:rPr>
              <a:t>SERT </a:t>
            </a:r>
            <a:r>
              <a:rPr lang="vi-VN" sz="2400" b="1" dirty="0">
                <a:solidFill>
                  <a:srgbClr val="7030A0"/>
                </a:solidFill>
                <a:latin typeface="Calibri" pitchFamily="34" charset="0"/>
                <a:ea typeface="+mn-ea"/>
                <a:cs typeface="Calibri" pitchFamily="34" charset="0"/>
              </a:rPr>
              <a:t>INTO </a:t>
            </a:r>
            <a:r>
              <a:rPr lang="vi-VN" sz="2400" b="1" dirty="0" smtClean="0">
                <a:solidFill>
                  <a:srgbClr val="C00000"/>
                </a:solidFill>
                <a:latin typeface="Calibri" pitchFamily="34" charset="0"/>
                <a:ea typeface="+mn-ea"/>
                <a:cs typeface="Calibri" pitchFamily="34" charset="0"/>
              </a:rPr>
              <a:t>Customers</a:t>
            </a:r>
            <a:r>
              <a:rPr lang="ro-RO" sz="2400" b="1" dirty="0" smtClean="0">
                <a:solidFill>
                  <a:srgbClr val="C00000"/>
                </a:solidFill>
                <a:latin typeface="Calibri" pitchFamily="34" charset="0"/>
                <a:ea typeface="+mn-ea"/>
                <a:cs typeface="Calibri" pitchFamily="34" charset="0"/>
              </a:rPr>
              <a:t> </a:t>
            </a:r>
            <a:r>
              <a:rPr lang="ro-RO" sz="2400" b="1" dirty="0">
                <a:solidFill>
                  <a:srgbClr val="0070C0"/>
                </a:solidFill>
                <a:latin typeface="Calibri" pitchFamily="34" charset="0"/>
                <a:ea typeface="+mn-ea"/>
                <a:cs typeface="Calibri" pitchFamily="34" charset="0"/>
              </a:rPr>
              <a:t>(</a:t>
            </a:r>
            <a:r>
              <a:rPr lang="en-US" sz="2400" b="1" dirty="0">
                <a:solidFill>
                  <a:srgbClr val="2F17A9"/>
                </a:solidFill>
                <a:latin typeface="Calibri" pitchFamily="34" charset="0"/>
                <a:ea typeface="+mn-ea"/>
                <a:cs typeface="Calibri" pitchFamily="34" charset="0"/>
              </a:rPr>
              <a:t>customer_id</a:t>
            </a:r>
            <a:r>
              <a:rPr lang="en-US" sz="2400" b="1" dirty="0">
                <a:solidFill>
                  <a:schemeClr val="accent5">
                    <a:lumMod val="75000"/>
                  </a:schemeClr>
                </a:solidFill>
                <a:latin typeface="Calibri" pitchFamily="34" charset="0"/>
                <a:cs typeface="Calibri" pitchFamily="34" charset="0"/>
              </a:rPr>
              <a:t>, </a:t>
            </a:r>
            <a:r>
              <a:rPr lang="en-US" sz="2400" b="1" dirty="0">
                <a:solidFill>
                  <a:srgbClr val="0070C0"/>
                </a:solidFill>
                <a:latin typeface="Calibri" pitchFamily="34" charset="0"/>
                <a:ea typeface="+mn-ea"/>
                <a:cs typeface="Calibri" pitchFamily="34" charset="0"/>
              </a:rPr>
              <a:t>first_name, last_name</a:t>
            </a:r>
            <a:r>
              <a:rPr lang="ro-RO" sz="2400" b="1" dirty="0">
                <a:solidFill>
                  <a:srgbClr val="0070C0"/>
                </a:solidFill>
                <a:latin typeface="Calibri" pitchFamily="34" charset="0"/>
                <a:ea typeface="+mn-ea"/>
                <a:cs typeface="Calibri" pitchFamily="34" charset="0"/>
              </a:rPr>
              <a:t>) </a:t>
            </a:r>
            <a:r>
              <a:rPr lang="vi-VN" sz="2400" b="1" dirty="0" smtClean="0">
                <a:solidFill>
                  <a:srgbClr val="7030A0"/>
                </a:solidFill>
                <a:latin typeface="Calibri" pitchFamily="34" charset="0"/>
                <a:ea typeface="+mn-ea"/>
                <a:cs typeface="Calibri" pitchFamily="34" charset="0"/>
              </a:rPr>
              <a:t>VALUES </a:t>
            </a:r>
            <a:r>
              <a:rPr lang="vi-VN" sz="2400" b="1" dirty="0">
                <a:solidFill>
                  <a:srgbClr val="7030A0"/>
                </a:solidFill>
                <a:latin typeface="Calibri" pitchFamily="34" charset="0"/>
                <a:ea typeface="+mn-ea"/>
                <a:cs typeface="Calibri" pitchFamily="34" charset="0"/>
              </a:rPr>
              <a:t>(</a:t>
            </a:r>
            <a:r>
              <a:rPr lang="vi-VN" sz="2400" b="1" dirty="0">
                <a:solidFill>
                  <a:srgbClr val="2F17A9"/>
                </a:solidFill>
                <a:latin typeface="Calibri" pitchFamily="34" charset="0"/>
                <a:ea typeface="+mn-ea"/>
                <a:cs typeface="Calibri" pitchFamily="34" charset="0"/>
              </a:rPr>
              <a:t>100</a:t>
            </a:r>
            <a:r>
              <a:rPr lang="vi-VN" sz="2400" b="1" dirty="0">
                <a:solidFill>
                  <a:srgbClr val="0070C0"/>
                </a:solidFill>
                <a:latin typeface="Calibri" pitchFamily="34" charset="0"/>
                <a:ea typeface="+mn-ea"/>
                <a:cs typeface="Calibri" pitchFamily="34" charset="0"/>
              </a:rPr>
              <a:t>, 'Harry', </a:t>
            </a:r>
            <a:r>
              <a:rPr lang="vi-VN" sz="2400" b="1" dirty="0" smtClean="0">
                <a:solidFill>
                  <a:srgbClr val="0070C0"/>
                </a:solidFill>
                <a:latin typeface="Calibri" pitchFamily="34" charset="0"/>
                <a:ea typeface="+mn-ea"/>
                <a:cs typeface="Calibri" pitchFamily="34" charset="0"/>
              </a:rPr>
              <a:t>'Potter‘</a:t>
            </a:r>
            <a:r>
              <a:rPr lang="ro-RO" sz="2400" b="1" dirty="0" smtClean="0">
                <a:solidFill>
                  <a:srgbClr val="0070C0"/>
                </a:solidFill>
                <a:latin typeface="Calibri" pitchFamily="34" charset="0"/>
                <a:ea typeface="+mn-ea"/>
                <a:cs typeface="Calibri" pitchFamily="34" charset="0"/>
              </a:rPr>
              <a:t>, </a:t>
            </a:r>
            <a:r>
              <a:rPr lang="en-US" sz="2400" b="1" dirty="0">
                <a:solidFill>
                  <a:srgbClr val="0070C0"/>
                </a:solidFill>
                <a:latin typeface="Calibri" pitchFamily="34" charset="0"/>
                <a:cs typeface="Calibri" pitchFamily="34" charset="0"/>
              </a:rPr>
              <a:t>31, 'USA'</a:t>
            </a:r>
            <a:r>
              <a:rPr lang="vi-VN" sz="2400" b="1" dirty="0" smtClean="0">
                <a:solidFill>
                  <a:srgbClr val="7030A0"/>
                </a:solidFill>
                <a:latin typeface="Calibri" pitchFamily="34" charset="0"/>
                <a:ea typeface="+mn-ea"/>
                <a:cs typeface="Calibri" pitchFamily="34" charset="0"/>
              </a:rPr>
              <a:t>);</a:t>
            </a:r>
            <a:endParaRPr lang="ro-RO" sz="2400" b="1" dirty="0" smtClean="0">
              <a:solidFill>
                <a:srgbClr val="7030A0"/>
              </a:solidFill>
              <a:latin typeface="Calibri" pitchFamily="34" charset="0"/>
              <a:ea typeface="+mn-ea"/>
              <a:cs typeface="Calibri" pitchFamily="34" charset="0"/>
            </a:endParaRPr>
          </a:p>
          <a:p>
            <a:pPr algn="l"/>
            <a:endParaRPr lang="ro-RO" sz="1200" b="1" dirty="0" smtClean="0">
              <a:solidFill>
                <a:srgbClr val="7030A0"/>
              </a:solidFill>
              <a:latin typeface="Calibri" pitchFamily="34" charset="0"/>
              <a:ea typeface="+mn-ea"/>
              <a:cs typeface="Calibri" pitchFamily="34" charset="0"/>
            </a:endParaRPr>
          </a:p>
          <a:p>
            <a:pPr algn="l"/>
            <a:r>
              <a:rPr lang="vi-VN" sz="2400" b="1" dirty="0">
                <a:solidFill>
                  <a:srgbClr val="7030A0"/>
                </a:solidFill>
                <a:latin typeface="Calibri" pitchFamily="34" charset="0"/>
                <a:ea typeface="+mn-ea"/>
                <a:cs typeface="Calibri" pitchFamily="34" charset="0"/>
              </a:rPr>
              <a:t>SET IDENTITY_INSERT </a:t>
            </a:r>
            <a:r>
              <a:rPr lang="vi-VN" sz="2400" b="1" dirty="0">
                <a:solidFill>
                  <a:srgbClr val="C00000"/>
                </a:solidFill>
                <a:latin typeface="Calibri" pitchFamily="34" charset="0"/>
                <a:ea typeface="+mn-ea"/>
                <a:cs typeface="Calibri" pitchFamily="34" charset="0"/>
              </a:rPr>
              <a:t>Customers</a:t>
            </a:r>
            <a:r>
              <a:rPr lang="vi-VN" sz="2400" b="1" dirty="0">
                <a:solidFill>
                  <a:srgbClr val="7030A0"/>
                </a:solidFill>
                <a:latin typeface="Calibri" pitchFamily="34" charset="0"/>
                <a:ea typeface="+mn-ea"/>
                <a:cs typeface="Calibri" pitchFamily="34" charset="0"/>
              </a:rPr>
              <a:t> </a:t>
            </a:r>
            <a:r>
              <a:rPr lang="vi-VN" sz="2400" b="1" dirty="0">
                <a:solidFill>
                  <a:srgbClr val="00B050"/>
                </a:solidFill>
                <a:latin typeface="Calibri" pitchFamily="34" charset="0"/>
                <a:ea typeface="+mn-ea"/>
                <a:cs typeface="Calibri" pitchFamily="34" charset="0"/>
              </a:rPr>
              <a:t>OFF</a:t>
            </a:r>
            <a:r>
              <a:rPr lang="vi-VN" sz="2400" b="1" dirty="0" smtClean="0">
                <a:solidFill>
                  <a:srgbClr val="7030A0"/>
                </a:solidFill>
                <a:latin typeface="Calibri" pitchFamily="34" charset="0"/>
                <a:ea typeface="+mn-ea"/>
                <a:cs typeface="Calibri" pitchFamily="34" charset="0"/>
              </a:rPr>
              <a:t>;</a:t>
            </a:r>
            <a:endParaRPr lang="ro-RO" sz="2800" dirty="0" smtClean="0">
              <a:latin typeface="Calibri" pitchFamily="34" charset="0"/>
              <a:ea typeface="+mn-ea"/>
              <a:cs typeface="Calibri" pitchFamily="34" charset="0"/>
            </a:endParaRPr>
          </a:p>
        </p:txBody>
      </p:sp>
    </p:spTree>
    <p:extLst>
      <p:ext uri="{BB962C8B-B14F-4D97-AF65-F5344CB8AC3E}">
        <p14:creationId xmlns:p14="http://schemas.microsoft.com/office/powerpoint/2010/main" val="32109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 INTO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fără specificarea coloanelor: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8" name="Rectangle 17"/>
          <p:cNvSpPr/>
          <p:nvPr/>
        </p:nvSpPr>
        <p:spPr>
          <a:xfrm>
            <a:off x="539552" y="1140509"/>
            <a:ext cx="8280920" cy="707886"/>
          </a:xfrm>
          <a:prstGeom prst="rect">
            <a:avLst/>
          </a:prstGeom>
        </p:spPr>
        <p:txBody>
          <a:bodyPr wrap="square">
            <a:spAutoFit/>
          </a:bodyPr>
          <a:lstStyle/>
          <a:p>
            <a:r>
              <a:rPr lang="ro-RO" sz="2000" dirty="0" smtClean="0">
                <a:latin typeface="Calibri Light" pitchFamily="34" charset="0"/>
                <a:cs typeface="Calibri Light" pitchFamily="34" charset="0"/>
              </a:rPr>
              <a:t>1) </a:t>
            </a:r>
            <a:r>
              <a:rPr lang="vi-VN" sz="2000" dirty="0" smtClean="0">
                <a:latin typeface="Calibri Light" pitchFamily="34" charset="0"/>
                <a:cs typeface="Calibri Light" pitchFamily="34" charset="0"/>
              </a:rPr>
              <a:t>Dacă </a:t>
            </a:r>
            <a:r>
              <a:rPr lang="vi-VN" sz="2000" dirty="0">
                <a:latin typeface="Calibri Light" pitchFamily="34" charset="0"/>
                <a:cs typeface="Calibri Light" pitchFamily="34" charset="0"/>
              </a:rPr>
              <a:t>nu specificăm numele coloanelor, ordinea valorilor din clauza VALUES trebuie să corespundă exact ordinii în care coloanele sunt definite în tabel. </a:t>
            </a:r>
            <a:endParaRPr lang="en-US" sz="2000" dirty="0">
              <a:latin typeface="Calibri Light" pitchFamily="34" charset="0"/>
              <a:cs typeface="Calibri Light" pitchFamily="34" charset="0"/>
            </a:endParaRPr>
          </a:p>
        </p:txBody>
      </p:sp>
      <p:sp>
        <p:nvSpPr>
          <p:cNvPr id="19" name="Title 6"/>
          <p:cNvSpPr txBox="1">
            <a:spLocks/>
          </p:cNvSpPr>
          <p:nvPr/>
        </p:nvSpPr>
        <p:spPr>
          <a:xfrm>
            <a:off x="558767" y="1956176"/>
            <a:ext cx="3869217" cy="124136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 INSERT INTO </a:t>
            </a:r>
            <a:r>
              <a:rPr lang="en-US" sz="2400" b="1" dirty="0">
                <a:solidFill>
                  <a:srgbClr val="C00000"/>
                </a:solidFill>
                <a:latin typeface="Calibri" pitchFamily="34" charset="0"/>
                <a:ea typeface="+mn-ea"/>
                <a:cs typeface="Calibri" pitchFamily="34" charset="0"/>
              </a:rPr>
              <a:t>table_name</a:t>
            </a:r>
          </a:p>
          <a:p>
            <a:pPr algn="l"/>
            <a:r>
              <a:rPr lang="en-US" sz="2400" b="1" dirty="0">
                <a:solidFill>
                  <a:srgbClr val="7030A0"/>
                </a:solidFill>
                <a:latin typeface="Calibri" pitchFamily="34" charset="0"/>
                <a:ea typeface="+mn-ea"/>
                <a:cs typeface="Calibri" pitchFamily="34" charset="0"/>
              </a:rPr>
              <a:t>  VALUES</a:t>
            </a:r>
          </a:p>
          <a:p>
            <a:pPr algn="l"/>
            <a:r>
              <a:rPr lang="en-US" sz="2400" b="1" dirty="0">
                <a:solidFill>
                  <a:srgbClr val="7030A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(value1, value2, value3, ...)</a:t>
            </a:r>
            <a:r>
              <a:rPr lang="en-US" sz="2400" b="1" dirty="0">
                <a:solidFill>
                  <a:srgbClr val="7030A0"/>
                </a:solidFill>
                <a:latin typeface="Calibri" pitchFamily="34" charset="0"/>
                <a:ea typeface="+mn-ea"/>
                <a:cs typeface="Calibri" pitchFamily="34" charset="0"/>
              </a:rPr>
              <a:t>; </a:t>
            </a:r>
            <a:endParaRPr lang="ro-RO" sz="2400" b="1" dirty="0" smtClean="0">
              <a:solidFill>
                <a:srgbClr val="7030A0"/>
              </a:solidFill>
              <a:latin typeface="Calibri" pitchFamily="34" charset="0"/>
              <a:ea typeface="+mn-ea"/>
              <a:cs typeface="Calibri" pitchFamily="34" charset="0"/>
            </a:endParaRPr>
          </a:p>
        </p:txBody>
      </p:sp>
      <p:sp>
        <p:nvSpPr>
          <p:cNvPr id="22" name="Rectangle 21"/>
          <p:cNvSpPr/>
          <p:nvPr/>
        </p:nvSpPr>
        <p:spPr>
          <a:xfrm>
            <a:off x="577982" y="3482424"/>
            <a:ext cx="8045681" cy="738664"/>
          </a:xfrm>
          <a:prstGeom prst="rect">
            <a:avLst/>
          </a:prstGeom>
        </p:spPr>
        <p:txBody>
          <a:bodyPr wrap="square">
            <a:spAutoFit/>
          </a:bodyPr>
          <a:lstStyle/>
          <a:p>
            <a:r>
              <a:rPr lang="ro-RO" sz="2100" dirty="0" smtClean="0">
                <a:latin typeface="Calibri Light" pitchFamily="34" charset="0"/>
                <a:cs typeface="Calibri Light" pitchFamily="34" charset="0"/>
              </a:rPr>
              <a:t>2) Dacă în tabel există coloane cu autoincrementare, </a:t>
            </a:r>
            <a:r>
              <a:rPr lang="vi-VN" sz="2100" dirty="0" smtClean="0">
                <a:latin typeface="Calibri Light" pitchFamily="34" charset="0"/>
                <a:cs typeface="Calibri Light" pitchFamily="34" charset="0"/>
              </a:rPr>
              <a:t>activ</a:t>
            </a:r>
            <a:r>
              <a:rPr lang="ro-RO" sz="2100" dirty="0" smtClean="0">
                <a:latin typeface="Calibri Light" pitchFamily="34" charset="0"/>
                <a:cs typeface="Calibri Light" pitchFamily="34" charset="0"/>
              </a:rPr>
              <a:t>ăm</a:t>
            </a:r>
            <a:r>
              <a:rPr lang="vi-VN" sz="2100" dirty="0" smtClean="0">
                <a:latin typeface="Calibri Light" pitchFamily="34" charset="0"/>
                <a:cs typeface="Calibri Light" pitchFamily="34" charset="0"/>
              </a:rPr>
              <a:t> </a:t>
            </a:r>
            <a:r>
              <a:rPr lang="vi-VN" sz="2100" dirty="0">
                <a:latin typeface="Calibri Light" pitchFamily="34" charset="0"/>
                <a:cs typeface="Calibri Light" pitchFamily="34" charset="0"/>
              </a:rPr>
              <a:t>temporar funcția de incrementare </a:t>
            </a:r>
            <a:r>
              <a:rPr lang="vi-VN" sz="2100" dirty="0" smtClean="0">
                <a:latin typeface="Calibri Light" pitchFamily="34" charset="0"/>
                <a:cs typeface="Calibri Light" pitchFamily="34" charset="0"/>
              </a:rPr>
              <a:t>manuală</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23" name="Title 6"/>
          <p:cNvSpPr txBox="1">
            <a:spLocks/>
          </p:cNvSpPr>
          <p:nvPr/>
        </p:nvSpPr>
        <p:spPr>
          <a:xfrm>
            <a:off x="558767" y="4250496"/>
            <a:ext cx="8064896" cy="205882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vi-VN" sz="2400" b="1" dirty="0">
                <a:solidFill>
                  <a:srgbClr val="7030A0"/>
                </a:solidFill>
                <a:latin typeface="Calibri" pitchFamily="34" charset="0"/>
                <a:ea typeface="+mn-ea"/>
                <a:cs typeface="Calibri" pitchFamily="34" charset="0"/>
              </a:rPr>
              <a:t>SET IDENTITY_INSERT </a:t>
            </a:r>
            <a:r>
              <a:rPr lang="vi-VN" sz="2400" b="1" dirty="0">
                <a:solidFill>
                  <a:srgbClr val="C00000"/>
                </a:solidFill>
                <a:latin typeface="Calibri" pitchFamily="34" charset="0"/>
                <a:ea typeface="+mn-ea"/>
                <a:cs typeface="Calibri" pitchFamily="34" charset="0"/>
              </a:rPr>
              <a:t>Customers</a:t>
            </a:r>
            <a:r>
              <a:rPr lang="vi-VN" sz="2400" b="1" dirty="0">
                <a:solidFill>
                  <a:srgbClr val="7030A0"/>
                </a:solidFill>
                <a:latin typeface="Calibri" pitchFamily="34" charset="0"/>
                <a:ea typeface="+mn-ea"/>
                <a:cs typeface="Calibri" pitchFamily="34" charset="0"/>
              </a:rPr>
              <a:t> </a:t>
            </a:r>
            <a:r>
              <a:rPr lang="vi-VN" sz="2400" b="1" dirty="0" smtClean="0">
                <a:solidFill>
                  <a:srgbClr val="00B050"/>
                </a:solidFill>
                <a:latin typeface="Calibri" pitchFamily="34" charset="0"/>
                <a:ea typeface="+mn-ea"/>
                <a:cs typeface="Calibri" pitchFamily="34" charset="0"/>
              </a:rPr>
              <a:t>ON</a:t>
            </a:r>
            <a:r>
              <a:rPr lang="vi-VN" sz="2400" b="1" dirty="0" smtClean="0">
                <a:solidFill>
                  <a:srgbClr val="7030A0"/>
                </a:solidFill>
                <a:latin typeface="Calibri" pitchFamily="34" charset="0"/>
                <a:ea typeface="+mn-ea"/>
                <a:cs typeface="Calibri" pitchFamily="34" charset="0"/>
              </a:rPr>
              <a:t>;</a:t>
            </a:r>
            <a:endParaRPr lang="ro-RO" sz="2400" b="1" dirty="0" smtClean="0">
              <a:solidFill>
                <a:srgbClr val="7030A0"/>
              </a:solidFill>
              <a:latin typeface="Calibri" pitchFamily="34" charset="0"/>
              <a:ea typeface="+mn-ea"/>
              <a:cs typeface="Calibri" pitchFamily="34" charset="0"/>
            </a:endParaRPr>
          </a:p>
          <a:p>
            <a:pPr algn="l"/>
            <a:endParaRPr lang="ro-RO" sz="1200" b="1" dirty="0" smtClean="0">
              <a:solidFill>
                <a:srgbClr val="7030A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IN</a:t>
            </a:r>
            <a:r>
              <a:rPr lang="vi-VN" sz="2400" b="1" dirty="0" smtClean="0">
                <a:solidFill>
                  <a:srgbClr val="7030A0"/>
                </a:solidFill>
                <a:latin typeface="Calibri" pitchFamily="34" charset="0"/>
                <a:ea typeface="+mn-ea"/>
                <a:cs typeface="Calibri" pitchFamily="34" charset="0"/>
              </a:rPr>
              <a:t>SERT </a:t>
            </a:r>
            <a:r>
              <a:rPr lang="vi-VN" sz="2400" b="1" dirty="0">
                <a:solidFill>
                  <a:srgbClr val="7030A0"/>
                </a:solidFill>
                <a:latin typeface="Calibri" pitchFamily="34" charset="0"/>
                <a:ea typeface="+mn-ea"/>
                <a:cs typeface="Calibri" pitchFamily="34" charset="0"/>
              </a:rPr>
              <a:t>INTO </a:t>
            </a:r>
            <a:r>
              <a:rPr lang="vi-VN" sz="2400" b="1" dirty="0" smtClean="0">
                <a:solidFill>
                  <a:srgbClr val="C00000"/>
                </a:solidFill>
                <a:latin typeface="Calibri" pitchFamily="34" charset="0"/>
                <a:ea typeface="+mn-ea"/>
                <a:cs typeface="Calibri" pitchFamily="34" charset="0"/>
              </a:rPr>
              <a:t>Customers</a:t>
            </a:r>
            <a:endParaRPr lang="ro-RO" sz="2400" b="1" dirty="0" smtClean="0">
              <a:solidFill>
                <a:srgbClr val="7030A0"/>
              </a:solidFill>
              <a:latin typeface="Calibri" pitchFamily="34" charset="0"/>
              <a:ea typeface="+mn-ea"/>
              <a:cs typeface="Calibri" pitchFamily="34" charset="0"/>
            </a:endParaRPr>
          </a:p>
          <a:p>
            <a:pPr algn="l"/>
            <a:r>
              <a:rPr lang="vi-VN" sz="2400" b="1" dirty="0" smtClean="0">
                <a:solidFill>
                  <a:srgbClr val="7030A0"/>
                </a:solidFill>
                <a:latin typeface="Calibri" pitchFamily="34" charset="0"/>
                <a:ea typeface="+mn-ea"/>
                <a:cs typeface="Calibri" pitchFamily="34" charset="0"/>
              </a:rPr>
              <a:t>VALUES </a:t>
            </a:r>
            <a:r>
              <a:rPr lang="vi-VN" sz="2400" b="1" dirty="0">
                <a:solidFill>
                  <a:srgbClr val="7030A0"/>
                </a:solidFill>
                <a:latin typeface="Calibri" pitchFamily="34" charset="0"/>
                <a:ea typeface="+mn-ea"/>
                <a:cs typeface="Calibri" pitchFamily="34" charset="0"/>
              </a:rPr>
              <a:t>(</a:t>
            </a:r>
            <a:r>
              <a:rPr lang="vi-VN" sz="2400" b="1" dirty="0">
                <a:solidFill>
                  <a:srgbClr val="2F17A9"/>
                </a:solidFill>
                <a:latin typeface="Calibri" pitchFamily="34" charset="0"/>
                <a:ea typeface="+mn-ea"/>
                <a:cs typeface="Calibri" pitchFamily="34" charset="0"/>
              </a:rPr>
              <a:t>100</a:t>
            </a:r>
            <a:r>
              <a:rPr lang="vi-VN" sz="2400" b="1" dirty="0">
                <a:solidFill>
                  <a:srgbClr val="0070C0"/>
                </a:solidFill>
                <a:latin typeface="Calibri" pitchFamily="34" charset="0"/>
                <a:ea typeface="+mn-ea"/>
                <a:cs typeface="Calibri" pitchFamily="34" charset="0"/>
              </a:rPr>
              <a:t>, 'Harry', </a:t>
            </a:r>
            <a:r>
              <a:rPr lang="vi-VN" sz="2400" b="1" dirty="0" smtClean="0">
                <a:solidFill>
                  <a:srgbClr val="0070C0"/>
                </a:solidFill>
                <a:latin typeface="Calibri" pitchFamily="34" charset="0"/>
                <a:ea typeface="+mn-ea"/>
                <a:cs typeface="Calibri" pitchFamily="34" charset="0"/>
              </a:rPr>
              <a:t>'Potter‘</a:t>
            </a:r>
            <a:r>
              <a:rPr lang="ro-RO" sz="2400" b="1" dirty="0" smtClean="0">
                <a:solidFill>
                  <a:srgbClr val="0070C0"/>
                </a:solidFill>
                <a:latin typeface="Calibri" pitchFamily="34" charset="0"/>
                <a:ea typeface="+mn-ea"/>
                <a:cs typeface="Calibri" pitchFamily="34" charset="0"/>
              </a:rPr>
              <a:t>, </a:t>
            </a:r>
            <a:r>
              <a:rPr lang="en-US" sz="2400" b="1" dirty="0">
                <a:solidFill>
                  <a:srgbClr val="0070C0"/>
                </a:solidFill>
                <a:latin typeface="Calibri" pitchFamily="34" charset="0"/>
                <a:cs typeface="Calibri" pitchFamily="34" charset="0"/>
              </a:rPr>
              <a:t>31, 'USA'</a:t>
            </a:r>
            <a:r>
              <a:rPr lang="vi-VN" sz="2400" b="1" dirty="0" smtClean="0">
                <a:solidFill>
                  <a:srgbClr val="7030A0"/>
                </a:solidFill>
                <a:latin typeface="Calibri" pitchFamily="34" charset="0"/>
                <a:ea typeface="+mn-ea"/>
                <a:cs typeface="Calibri" pitchFamily="34" charset="0"/>
              </a:rPr>
              <a:t>);</a:t>
            </a:r>
            <a:endParaRPr lang="ro-RO" sz="2400" b="1" dirty="0" smtClean="0">
              <a:solidFill>
                <a:srgbClr val="7030A0"/>
              </a:solidFill>
              <a:latin typeface="Calibri" pitchFamily="34" charset="0"/>
              <a:ea typeface="+mn-ea"/>
              <a:cs typeface="Calibri" pitchFamily="34" charset="0"/>
            </a:endParaRPr>
          </a:p>
          <a:p>
            <a:pPr algn="l"/>
            <a:endParaRPr lang="ro-RO" sz="1200" b="1" dirty="0" smtClean="0">
              <a:solidFill>
                <a:srgbClr val="7030A0"/>
              </a:solidFill>
              <a:latin typeface="Calibri" pitchFamily="34" charset="0"/>
              <a:ea typeface="+mn-ea"/>
              <a:cs typeface="Calibri" pitchFamily="34" charset="0"/>
            </a:endParaRPr>
          </a:p>
          <a:p>
            <a:pPr algn="l"/>
            <a:r>
              <a:rPr lang="vi-VN" sz="2400" b="1" dirty="0">
                <a:solidFill>
                  <a:srgbClr val="7030A0"/>
                </a:solidFill>
                <a:latin typeface="Calibri" pitchFamily="34" charset="0"/>
                <a:ea typeface="+mn-ea"/>
                <a:cs typeface="Calibri" pitchFamily="34" charset="0"/>
              </a:rPr>
              <a:t>SET IDENTITY_INSERT </a:t>
            </a:r>
            <a:r>
              <a:rPr lang="vi-VN" sz="2400" b="1" dirty="0">
                <a:solidFill>
                  <a:srgbClr val="C00000"/>
                </a:solidFill>
                <a:latin typeface="Calibri" pitchFamily="34" charset="0"/>
                <a:ea typeface="+mn-ea"/>
                <a:cs typeface="Calibri" pitchFamily="34" charset="0"/>
              </a:rPr>
              <a:t>Customers</a:t>
            </a:r>
            <a:r>
              <a:rPr lang="vi-VN" sz="2400" b="1" dirty="0">
                <a:solidFill>
                  <a:srgbClr val="7030A0"/>
                </a:solidFill>
                <a:latin typeface="Calibri" pitchFamily="34" charset="0"/>
                <a:ea typeface="+mn-ea"/>
                <a:cs typeface="Calibri" pitchFamily="34" charset="0"/>
              </a:rPr>
              <a:t> </a:t>
            </a:r>
            <a:r>
              <a:rPr lang="vi-VN" sz="2400" b="1" dirty="0">
                <a:solidFill>
                  <a:srgbClr val="00B050"/>
                </a:solidFill>
                <a:latin typeface="Calibri" pitchFamily="34" charset="0"/>
                <a:ea typeface="+mn-ea"/>
                <a:cs typeface="Calibri" pitchFamily="34" charset="0"/>
              </a:rPr>
              <a:t>OFF</a:t>
            </a:r>
            <a:r>
              <a:rPr lang="vi-VN" sz="2400" b="1" dirty="0" smtClean="0">
                <a:solidFill>
                  <a:srgbClr val="7030A0"/>
                </a:solidFill>
                <a:latin typeface="Calibri" pitchFamily="34" charset="0"/>
                <a:ea typeface="+mn-ea"/>
                <a:cs typeface="Calibri" pitchFamily="34" charset="0"/>
              </a:rPr>
              <a:t>;</a:t>
            </a:r>
            <a:endParaRPr lang="ro-RO" sz="2800" dirty="0" smtClean="0">
              <a:latin typeface="Calibri" pitchFamily="34" charset="0"/>
              <a:ea typeface="+mn-ea"/>
              <a:cs typeface="Calibri" pitchFamily="34" charset="0"/>
            </a:endParaRPr>
          </a:p>
        </p:txBody>
      </p:sp>
      <p:sp>
        <p:nvSpPr>
          <p:cNvPr id="8" name="Title 6"/>
          <p:cNvSpPr txBox="1">
            <a:spLocks/>
          </p:cNvSpPr>
          <p:nvPr/>
        </p:nvSpPr>
        <p:spPr>
          <a:xfrm>
            <a:off x="4600822" y="1971616"/>
            <a:ext cx="4003626" cy="124136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INSERT </a:t>
            </a:r>
            <a:r>
              <a:rPr lang="en-US" sz="2400" b="1" dirty="0">
                <a:solidFill>
                  <a:srgbClr val="7030A0"/>
                </a:solidFill>
                <a:latin typeface="Calibri" pitchFamily="34" charset="0"/>
                <a:ea typeface="+mn-ea"/>
                <a:cs typeface="Calibri" pitchFamily="34" charset="0"/>
              </a:rPr>
              <a:t>INTO </a:t>
            </a:r>
            <a:r>
              <a:rPr lang="en-US" sz="2400" b="1" dirty="0">
                <a:solidFill>
                  <a:srgbClr val="C00000"/>
                </a:solidFill>
                <a:latin typeface="Calibri" pitchFamily="34" charset="0"/>
                <a:ea typeface="+mn-ea"/>
                <a:cs typeface="Calibri" pitchFamily="34" charset="0"/>
              </a:rPr>
              <a:t>Customers</a:t>
            </a: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VALUES</a:t>
            </a:r>
            <a:endParaRPr lang="en-US" sz="2400" b="1" dirty="0">
              <a:solidFill>
                <a:srgbClr val="7030A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(5,'Harry', 'Potter', 31, 'USA'); </a:t>
            </a:r>
            <a:endParaRPr lang="ro-RO" sz="2400" b="1" dirty="0">
              <a:solidFill>
                <a:srgbClr val="0070C0"/>
              </a:solidFill>
              <a:latin typeface="Calibri" pitchFamily="34" charset="0"/>
              <a:ea typeface="+mn-ea"/>
              <a:cs typeface="Calibri" pitchFamily="34" charset="0"/>
            </a:endParaRPr>
          </a:p>
        </p:txBody>
      </p:sp>
    </p:spTree>
    <p:extLst>
      <p:ext uri="{BB962C8B-B14F-4D97-AF65-F5344CB8AC3E}">
        <p14:creationId xmlns:p14="http://schemas.microsoft.com/office/powerpoint/2010/main" val="381564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 INTO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pentru multiple rânduri:</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9" name="Title 6"/>
          <p:cNvSpPr txBox="1">
            <a:spLocks/>
          </p:cNvSpPr>
          <p:nvPr/>
        </p:nvSpPr>
        <p:spPr>
          <a:xfrm>
            <a:off x="611560" y="1124744"/>
            <a:ext cx="8064896" cy="424847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INSERT INTO </a:t>
            </a:r>
            <a:r>
              <a:rPr lang="en-US" sz="2400" b="1" dirty="0" smtClean="0">
                <a:solidFill>
                  <a:srgbClr val="C00000"/>
                </a:solidFill>
                <a:latin typeface="Calibri" pitchFamily="34" charset="0"/>
                <a:ea typeface="+mn-ea"/>
                <a:cs typeface="Calibri" pitchFamily="34" charset="0"/>
              </a:rPr>
              <a:t>Customers</a:t>
            </a:r>
            <a:r>
              <a:rPr lang="ro-RO" sz="2400" b="1" dirty="0" smtClean="0">
                <a:solidFill>
                  <a:srgbClr val="C00000"/>
                </a:solidFill>
                <a:latin typeface="Calibri" pitchFamily="34" charset="0"/>
                <a:ea typeface="+mn-ea"/>
                <a:cs typeface="Calibri" pitchFamily="34" charset="0"/>
              </a:rPr>
              <a:t> </a:t>
            </a:r>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first_name, last_name, age, country)</a:t>
            </a: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VALUES </a:t>
            </a:r>
            <a:endParaRPr lang="en-US" sz="2400" b="1" dirty="0">
              <a:solidFill>
                <a:srgbClr val="7030A0"/>
              </a:solidFill>
              <a:latin typeface="Calibri" pitchFamily="34" charset="0"/>
              <a:ea typeface="+mn-ea"/>
              <a:cs typeface="Calibri" pitchFamily="34" charset="0"/>
            </a:endParaRPr>
          </a:p>
          <a:p>
            <a:pPr algn="l"/>
            <a:r>
              <a:rPr lang="ro-RO" sz="2400" b="1" dirty="0" smtClean="0">
                <a:solidFill>
                  <a:srgbClr val="0070C0"/>
                </a:solidFill>
                <a:latin typeface="Calibri" pitchFamily="34" charset="0"/>
                <a:ea typeface="+mn-ea"/>
                <a:cs typeface="Calibri" pitchFamily="34" charset="0"/>
              </a:rPr>
              <a:t> </a:t>
            </a:r>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'Harry', 'Potter', 31, 'USA</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ro-RO" sz="2400" b="1" dirty="0" smtClean="0">
                <a:solidFill>
                  <a:srgbClr val="0070C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('Ron', 'Weasley', 32,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'Hermione', 'Granger', 31,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'Albus', 'Dumbledore', 150,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'Severus', 'Snape', 38,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'Draco', 'Malfoy', 32,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'Rubeus', 'Hagrid', 60,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'Sirius', 'Black', 40, 'UK</a:t>
            </a:r>
            <a:r>
              <a:rPr lang="en-US" sz="2400" b="1" dirty="0" smtClean="0">
                <a:solidFill>
                  <a:srgbClr val="0070C0"/>
                </a:solidFill>
                <a:latin typeface="Calibri" pitchFamily="34" charset="0"/>
                <a:ea typeface="+mn-ea"/>
                <a:cs typeface="Calibri" pitchFamily="34" charset="0"/>
              </a:rPr>
              <a:t>'),</a:t>
            </a:r>
            <a:endParaRPr lang="ro-RO" sz="2400" b="1" dirty="0" smtClean="0">
              <a:solidFill>
                <a:srgbClr val="0070C0"/>
              </a:solidFill>
              <a:latin typeface="Calibri" pitchFamily="34" charset="0"/>
              <a:ea typeface="+mn-ea"/>
              <a:cs typeface="Calibri" pitchFamily="34" charset="0"/>
            </a:endParaRPr>
          </a:p>
          <a:p>
            <a:pPr algn="l"/>
            <a:r>
              <a:rPr lang="en-US" sz="2400" b="1" dirty="0" smtClean="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'Minerva', 'McGonagall', 85, 'UK</a:t>
            </a:r>
            <a:r>
              <a:rPr lang="en-US" sz="2400" b="1" dirty="0" smtClean="0">
                <a:solidFill>
                  <a:srgbClr val="0070C0"/>
                </a:solidFill>
                <a:latin typeface="Calibri" pitchFamily="34" charset="0"/>
                <a:ea typeface="+mn-ea"/>
                <a:cs typeface="Calibri" pitchFamily="34" charset="0"/>
              </a:rPr>
              <a:t>');</a:t>
            </a:r>
            <a:endParaRPr lang="en-US" sz="2400" b="1" dirty="0">
              <a:solidFill>
                <a:srgbClr val="0070C0"/>
              </a:solidFill>
              <a:latin typeface="Calibri" pitchFamily="34" charset="0"/>
              <a:ea typeface="+mn-ea"/>
              <a:cs typeface="Calibri" pitchFamily="34" charset="0"/>
            </a:endParaRPr>
          </a:p>
        </p:txBody>
      </p:sp>
      <p:sp>
        <p:nvSpPr>
          <p:cNvPr id="22" name="Rectangle 21"/>
          <p:cNvSpPr/>
          <p:nvPr/>
        </p:nvSpPr>
        <p:spPr>
          <a:xfrm>
            <a:off x="539552" y="5589240"/>
            <a:ext cx="8045681" cy="738664"/>
          </a:xfrm>
          <a:prstGeom prst="rect">
            <a:avLst/>
          </a:prstGeom>
        </p:spPr>
        <p:txBody>
          <a:bodyPr wrap="square">
            <a:spAutoFit/>
          </a:bodyPr>
          <a:lstStyle/>
          <a:p>
            <a:r>
              <a:rPr lang="vi-VN" sz="2100" dirty="0">
                <a:latin typeface="Calibri Light" pitchFamily="34" charset="0"/>
                <a:cs typeface="Calibri Light" pitchFamily="34" charset="0"/>
              </a:rPr>
              <a:t>VALUES este urmat de mai </a:t>
            </a:r>
            <a:r>
              <a:rPr lang="vi-VN" sz="2100" dirty="0" smtClean="0">
                <a:latin typeface="Calibri Light" pitchFamily="34" charset="0"/>
                <a:cs typeface="Calibri Light" pitchFamily="34" charset="0"/>
              </a:rPr>
              <a:t>multe seturi de valori, fiecare reprezentând un rând diferit. Fiecare set de valori este separat prin virgulă.</a:t>
            </a:r>
            <a:endParaRPr lang="en-US" sz="2100" dirty="0">
              <a:latin typeface="Calibri Light" pitchFamily="34" charset="0"/>
              <a:cs typeface="Calibri Light" pitchFamily="34" charset="0"/>
            </a:endParaRPr>
          </a:p>
        </p:txBody>
      </p:sp>
    </p:spTree>
    <p:extLst>
      <p:ext uri="{BB962C8B-B14F-4D97-AF65-F5344CB8AC3E}">
        <p14:creationId xmlns:p14="http://schemas.microsoft.com/office/powerpoint/2010/main" val="147763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INSERT INTO SELECT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9" name="Title 6"/>
          <p:cNvSpPr txBox="1">
            <a:spLocks/>
          </p:cNvSpPr>
          <p:nvPr/>
        </p:nvSpPr>
        <p:spPr>
          <a:xfrm>
            <a:off x="611560" y="1844824"/>
            <a:ext cx="8064896" cy="136815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INSERT INTO </a:t>
            </a:r>
            <a:r>
              <a:rPr lang="en-US" sz="2400" b="1" dirty="0">
                <a:solidFill>
                  <a:srgbClr val="C00000"/>
                </a:solidFill>
                <a:latin typeface="Calibri" pitchFamily="34" charset="0"/>
                <a:ea typeface="+mn-ea"/>
                <a:cs typeface="Calibri" pitchFamily="34" charset="0"/>
              </a:rPr>
              <a:t>destination_table</a:t>
            </a:r>
            <a:r>
              <a:rPr lang="ro-RO" sz="2400" b="1" dirty="0" smtClean="0">
                <a:solidFill>
                  <a:srgbClr val="C0000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(column1, column2, </a:t>
            </a:r>
            <a:r>
              <a:rPr lang="en-US" sz="2400" b="1" dirty="0" smtClean="0">
                <a:solidFill>
                  <a:srgbClr val="0070C0"/>
                </a:solidFill>
                <a:latin typeface="Calibri" pitchFamily="34" charset="0"/>
                <a:ea typeface="+mn-ea"/>
                <a:cs typeface="Calibri" pitchFamily="34" charset="0"/>
              </a:rPr>
              <a:t>…)</a:t>
            </a:r>
            <a:endParaRPr lang="en-US" sz="2400" b="1" dirty="0">
              <a:solidFill>
                <a:srgbClr val="0070C0"/>
              </a:solidFill>
              <a:latin typeface="Calibri" pitchFamily="34" charset="0"/>
              <a:ea typeface="+mn-ea"/>
              <a:cs typeface="Calibri" pitchFamily="34" charset="0"/>
            </a:endParaRPr>
          </a:p>
          <a:p>
            <a:pPr algn="l"/>
            <a:r>
              <a:rPr lang="ro-RO" sz="2400" b="1" dirty="0" smtClean="0">
                <a:solidFill>
                  <a:srgbClr val="0070C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SELECT</a:t>
            </a:r>
            <a:r>
              <a:rPr lang="en-US" sz="2400" b="1" dirty="0" smtClean="0">
                <a:solidFill>
                  <a:srgbClr val="0070C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column1, column2, ... </a:t>
            </a:r>
          </a:p>
          <a:p>
            <a:pPr algn="l"/>
            <a:r>
              <a:rPr lang="en-US" sz="2400" b="1" dirty="0">
                <a:solidFill>
                  <a:srgbClr val="0070C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FROM</a:t>
            </a:r>
            <a:r>
              <a:rPr lang="en-US" sz="2400" b="1" dirty="0" smtClean="0">
                <a:solidFill>
                  <a:srgbClr val="0070C0"/>
                </a:solidFill>
                <a:latin typeface="Calibri" pitchFamily="34" charset="0"/>
                <a:ea typeface="+mn-ea"/>
                <a:cs typeface="Calibri" pitchFamily="34" charset="0"/>
              </a:rPr>
              <a:t> </a:t>
            </a:r>
            <a:r>
              <a:rPr lang="en-US" sz="2400" b="1" dirty="0">
                <a:solidFill>
                  <a:srgbClr val="C00000"/>
                </a:solidFill>
                <a:latin typeface="Calibri" pitchFamily="34" charset="0"/>
                <a:ea typeface="+mn-ea"/>
                <a:cs typeface="Calibri" pitchFamily="34" charset="0"/>
              </a:rPr>
              <a:t>source_table</a:t>
            </a:r>
            <a:r>
              <a:rPr lang="en-US" sz="2400" b="1" dirty="0">
                <a:solidFill>
                  <a:srgbClr val="0070C0"/>
                </a:solidFill>
                <a:latin typeface="Calibri" pitchFamily="34" charset="0"/>
                <a:ea typeface="+mn-ea"/>
                <a:cs typeface="Calibri" pitchFamily="34" charset="0"/>
              </a:rPr>
              <a:t>; </a:t>
            </a:r>
            <a:endParaRPr lang="ro-RO" sz="2400" b="1" dirty="0" smtClean="0">
              <a:solidFill>
                <a:srgbClr val="0070C0"/>
              </a:solidFill>
              <a:latin typeface="Calibri" pitchFamily="34" charset="0"/>
              <a:ea typeface="+mn-ea"/>
              <a:cs typeface="Calibri" pitchFamily="34" charset="0"/>
            </a:endParaRPr>
          </a:p>
        </p:txBody>
      </p:sp>
      <p:sp>
        <p:nvSpPr>
          <p:cNvPr id="22" name="Rectangle 21"/>
          <p:cNvSpPr/>
          <p:nvPr/>
        </p:nvSpPr>
        <p:spPr>
          <a:xfrm>
            <a:off x="558767" y="1060361"/>
            <a:ext cx="8117689" cy="738664"/>
          </a:xfrm>
          <a:prstGeom prst="rect">
            <a:avLst/>
          </a:prstGeom>
        </p:spPr>
        <p:txBody>
          <a:bodyPr wrap="square">
            <a:spAutoFit/>
          </a:bodyPr>
          <a:lstStyle/>
          <a:p>
            <a:r>
              <a:rPr lang="ro-RO" sz="2100" dirty="0" smtClean="0">
                <a:latin typeface="Calibri Light" pitchFamily="34" charset="0"/>
                <a:cs typeface="Calibri Light" pitchFamily="34" charset="0"/>
              </a:rPr>
              <a:t>Utilizăm </a:t>
            </a:r>
            <a:r>
              <a:rPr lang="vi-VN" sz="2100" dirty="0" smtClean="0">
                <a:latin typeface="Calibri Light" pitchFamily="34" charset="0"/>
                <a:cs typeface="Calibri Light" pitchFamily="34" charset="0"/>
              </a:rPr>
              <a:t>INSERT </a:t>
            </a:r>
            <a:r>
              <a:rPr lang="vi-VN" sz="2100" dirty="0">
                <a:latin typeface="Calibri Light" pitchFamily="34" charset="0"/>
                <a:cs typeface="Calibri Light" pitchFamily="34" charset="0"/>
              </a:rPr>
              <a:t>INTO SELECT pentru a copia datele dintr-un tabel existent sau dintr-o interogare, fără a specifica manual valorile fiecărui </a:t>
            </a:r>
            <a:r>
              <a:rPr lang="vi-VN" sz="2100" dirty="0" smtClean="0">
                <a:latin typeface="Calibri Light" pitchFamily="34" charset="0"/>
                <a:cs typeface="Calibri Light" pitchFamily="34" charset="0"/>
              </a:rPr>
              <a:t>rând</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7" name="Rectangle 6"/>
          <p:cNvSpPr/>
          <p:nvPr/>
        </p:nvSpPr>
        <p:spPr>
          <a:xfrm>
            <a:off x="577982" y="3482424"/>
            <a:ext cx="8045681" cy="415498"/>
          </a:xfrm>
          <a:prstGeom prst="rect">
            <a:avLst/>
          </a:prstGeom>
        </p:spPr>
        <p:txBody>
          <a:bodyPr wrap="square">
            <a:spAutoFit/>
          </a:bodyPr>
          <a:lstStyle/>
          <a:p>
            <a:r>
              <a:rPr lang="ro-RO" sz="2100" dirty="0" smtClean="0">
                <a:latin typeface="Calibri Light" pitchFamily="34" charset="0"/>
                <a:cs typeface="Calibri Light" pitchFamily="34" charset="0"/>
              </a:rPr>
              <a:t>Exemplu:</a:t>
            </a:r>
            <a:endParaRPr lang="en-US" sz="2100" dirty="0">
              <a:latin typeface="Calibri Light" pitchFamily="34" charset="0"/>
              <a:cs typeface="Calibri Light" pitchFamily="34" charset="0"/>
            </a:endParaRPr>
          </a:p>
        </p:txBody>
      </p:sp>
      <p:sp>
        <p:nvSpPr>
          <p:cNvPr id="8" name="Title 6"/>
          <p:cNvSpPr txBox="1">
            <a:spLocks/>
          </p:cNvSpPr>
          <p:nvPr/>
        </p:nvSpPr>
        <p:spPr>
          <a:xfrm>
            <a:off x="619789" y="3903649"/>
            <a:ext cx="7984659" cy="136815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INSERT INTO </a:t>
            </a:r>
            <a:r>
              <a:rPr lang="en-US" sz="2400" b="1" dirty="0" smtClean="0">
                <a:solidFill>
                  <a:srgbClr val="C00000"/>
                </a:solidFill>
                <a:latin typeface="Calibri" pitchFamily="34" charset="0"/>
                <a:ea typeface="+mn-ea"/>
                <a:cs typeface="Calibri" pitchFamily="34" charset="0"/>
              </a:rPr>
              <a:t>OldCustomers</a:t>
            </a:r>
            <a:r>
              <a:rPr lang="ro-RO" sz="2400" b="1" dirty="0" smtClean="0">
                <a:solidFill>
                  <a:srgbClr val="C00000"/>
                </a:solidFill>
                <a:latin typeface="Calibri" pitchFamily="34" charset="0"/>
                <a:ea typeface="+mn-ea"/>
                <a:cs typeface="Calibri" pitchFamily="34" charset="0"/>
              </a:rPr>
              <a:t> </a:t>
            </a:r>
            <a:r>
              <a:rPr lang="ro-RO" sz="2400" b="1" dirty="0">
                <a:solidFill>
                  <a:srgbClr val="0070C0"/>
                </a:solidFill>
                <a:latin typeface="Calibri" pitchFamily="34" charset="0"/>
                <a:ea typeface="+mn-ea"/>
                <a:cs typeface="Calibri" pitchFamily="34" charset="0"/>
              </a:rPr>
              <a:t>(</a:t>
            </a:r>
            <a:r>
              <a:rPr lang="en-US" sz="2400" b="1" dirty="0">
                <a:solidFill>
                  <a:srgbClr val="0070C0"/>
                </a:solidFill>
                <a:latin typeface="Calibri" pitchFamily="34" charset="0"/>
                <a:ea typeface="+mn-ea"/>
                <a:cs typeface="Calibri" pitchFamily="34" charset="0"/>
              </a:rPr>
              <a:t>FirstName, LastName, Age</a:t>
            </a:r>
            <a:r>
              <a:rPr lang="ro-RO" sz="2400" b="1" dirty="0">
                <a:solidFill>
                  <a:srgbClr val="0070C0"/>
                </a:solidFill>
                <a:latin typeface="Calibri" pitchFamily="34" charset="0"/>
                <a:ea typeface="+mn-ea"/>
                <a:cs typeface="Calibri" pitchFamily="34" charset="0"/>
              </a:rPr>
              <a:t>)</a:t>
            </a:r>
            <a:endParaRPr lang="en-US" sz="2400" b="1" dirty="0">
              <a:solidFill>
                <a:srgbClr val="0070C0"/>
              </a:solidFill>
              <a:latin typeface="Calibri" pitchFamily="34" charset="0"/>
              <a:ea typeface="+mn-ea"/>
              <a:cs typeface="Calibri" pitchFamily="34" charset="0"/>
            </a:endParaRPr>
          </a:p>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SELECT</a:t>
            </a:r>
            <a:r>
              <a:rPr lang="en-US" sz="2400" b="1" dirty="0" smtClean="0">
                <a:solidFill>
                  <a:srgbClr val="0070C0"/>
                </a:solidFill>
                <a:latin typeface="Calibri" pitchFamily="34" charset="0"/>
                <a:ea typeface="+mn-ea"/>
                <a:cs typeface="Calibri" pitchFamily="34" charset="0"/>
              </a:rPr>
              <a:t> </a:t>
            </a:r>
            <a:r>
              <a:rPr lang="ro-RO" sz="2400" b="1" dirty="0">
                <a:solidFill>
                  <a:srgbClr val="0070C0"/>
                </a:solidFill>
                <a:latin typeface="Calibri" pitchFamily="34" charset="0"/>
                <a:ea typeface="+mn-ea"/>
                <a:cs typeface="Calibri" pitchFamily="34" charset="0"/>
              </a:rPr>
              <a:t>FirstName, LastName, </a:t>
            </a:r>
            <a:r>
              <a:rPr lang="ro-RO" sz="2400" b="1" dirty="0" smtClean="0">
                <a:solidFill>
                  <a:srgbClr val="0070C0"/>
                </a:solidFill>
                <a:latin typeface="Calibri" pitchFamily="34" charset="0"/>
                <a:ea typeface="+mn-ea"/>
                <a:cs typeface="Calibri" pitchFamily="34" charset="0"/>
              </a:rPr>
              <a:t>Age</a:t>
            </a:r>
            <a:endParaRPr lang="en-US" sz="2400" b="1" dirty="0">
              <a:solidFill>
                <a:srgbClr val="0070C0"/>
              </a:solidFill>
              <a:latin typeface="Calibri" pitchFamily="34" charset="0"/>
              <a:ea typeface="+mn-ea"/>
              <a:cs typeface="Calibri" pitchFamily="34" charset="0"/>
            </a:endParaRPr>
          </a:p>
          <a:p>
            <a:pPr algn="l"/>
            <a:r>
              <a:rPr lang="en-US" sz="2400" b="1" dirty="0">
                <a:solidFill>
                  <a:srgbClr val="0070C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FROM</a:t>
            </a:r>
            <a:r>
              <a:rPr lang="en-US" sz="2400" b="1" dirty="0" smtClean="0">
                <a:solidFill>
                  <a:srgbClr val="0070C0"/>
                </a:solidFill>
                <a:latin typeface="Calibri" pitchFamily="34" charset="0"/>
                <a:ea typeface="+mn-ea"/>
                <a:cs typeface="Calibri" pitchFamily="34" charset="0"/>
              </a:rPr>
              <a:t> </a:t>
            </a:r>
            <a:r>
              <a:rPr lang="en-US" sz="2400" b="1" dirty="0" smtClean="0">
                <a:solidFill>
                  <a:srgbClr val="C00000"/>
                </a:solidFill>
                <a:latin typeface="Calibri" pitchFamily="34" charset="0"/>
                <a:ea typeface="+mn-ea"/>
                <a:cs typeface="Calibri" pitchFamily="34" charset="0"/>
              </a:rPr>
              <a:t>Customers</a:t>
            </a:r>
            <a:r>
              <a:rPr lang="en-US" sz="2400" b="1" dirty="0">
                <a:solidFill>
                  <a:srgbClr val="7030A0"/>
                </a:solidFill>
                <a:latin typeface="Calibri" pitchFamily="34" charset="0"/>
                <a:ea typeface="+mn-ea"/>
                <a:cs typeface="Calibri" pitchFamily="34" charset="0"/>
              </a:rPr>
              <a:t>;</a:t>
            </a:r>
            <a:r>
              <a:rPr lang="en-US" sz="2400" b="1" dirty="0" smtClean="0">
                <a:solidFill>
                  <a:srgbClr val="0070C0"/>
                </a:solidFill>
                <a:latin typeface="Calibri" pitchFamily="34" charset="0"/>
                <a:ea typeface="+mn-ea"/>
                <a:cs typeface="Calibri" pitchFamily="34" charset="0"/>
              </a:rPr>
              <a:t> </a:t>
            </a:r>
            <a:endParaRPr lang="ro-RO" sz="2400" b="1" dirty="0" smtClean="0">
              <a:solidFill>
                <a:srgbClr val="0070C0"/>
              </a:solidFill>
              <a:latin typeface="Calibri" pitchFamily="34" charset="0"/>
              <a:ea typeface="+mn-ea"/>
              <a:cs typeface="Calibri" pitchFamily="34" charset="0"/>
            </a:endParaRPr>
          </a:p>
        </p:txBody>
      </p:sp>
      <p:sp>
        <p:nvSpPr>
          <p:cNvPr id="10" name="Rectangle 9"/>
          <p:cNvSpPr/>
          <p:nvPr/>
        </p:nvSpPr>
        <p:spPr>
          <a:xfrm>
            <a:off x="597907" y="5445224"/>
            <a:ext cx="8045681" cy="415498"/>
          </a:xfrm>
          <a:prstGeom prst="rect">
            <a:avLst/>
          </a:prstGeom>
        </p:spPr>
        <p:txBody>
          <a:bodyPr wrap="square">
            <a:spAutoFit/>
          </a:bodyPr>
          <a:lstStyle/>
          <a:p>
            <a:r>
              <a:rPr lang="ro-RO" sz="2100" b="1" dirty="0" smtClean="0">
                <a:solidFill>
                  <a:srgbClr val="00B050"/>
                </a:solidFill>
                <a:latin typeface="Calibri" pitchFamily="34" charset="0"/>
                <a:cs typeface="Calibri" pitchFamily="34" charset="0"/>
              </a:rPr>
              <a:t>Hint</a:t>
            </a:r>
            <a:r>
              <a:rPr lang="ro-RO" sz="2100" dirty="0" smtClean="0">
                <a:latin typeface="Calibri Light" pitchFamily="34" charset="0"/>
                <a:cs typeface="Calibri Light" pitchFamily="34" charset="0"/>
              </a:rPr>
              <a:t>: exclude</a:t>
            </a:r>
            <a:r>
              <a:rPr lang="en-US" sz="2100" dirty="0" smtClean="0">
                <a:latin typeface="Calibri Light" pitchFamily="34" charset="0"/>
                <a:cs typeface="Calibri Light" pitchFamily="34" charset="0"/>
              </a:rPr>
              <a:t>m</a:t>
            </a:r>
            <a:r>
              <a:rPr lang="ro-RO" sz="2100" dirty="0" smtClean="0">
                <a:latin typeface="Calibri Light" pitchFamily="34" charset="0"/>
                <a:cs typeface="Calibri Light" pitchFamily="34" charset="0"/>
              </a:rPr>
              <a:t> coloanele </a:t>
            </a:r>
            <a:r>
              <a:rPr lang="ro-RO" sz="2100" dirty="0">
                <a:latin typeface="Calibri Light" pitchFamily="34" charset="0"/>
                <a:cs typeface="Calibri Light" pitchFamily="34" charset="0"/>
              </a:rPr>
              <a:t>cu </a:t>
            </a:r>
            <a:r>
              <a:rPr lang="ro-RO" sz="2100" dirty="0" smtClean="0">
                <a:latin typeface="Calibri Light" pitchFamily="34" charset="0"/>
                <a:cs typeface="Calibri Light" pitchFamily="34" charset="0"/>
              </a:rPr>
              <a:t>autoincrement</a:t>
            </a:r>
            <a:endParaRPr lang="en-US" sz="2100" dirty="0">
              <a:latin typeface="Calibri Light" pitchFamily="34" charset="0"/>
              <a:cs typeface="Calibri Light" pitchFamily="34" charset="0"/>
            </a:endParaRPr>
          </a:p>
        </p:txBody>
      </p:sp>
    </p:spTree>
    <p:extLst>
      <p:ext uri="{BB962C8B-B14F-4D97-AF65-F5344CB8AC3E}">
        <p14:creationId xmlns:p14="http://schemas.microsoft.com/office/powerpoint/2010/main" val="346564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SELECT INTO:</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9" name="Title 6"/>
          <p:cNvSpPr txBox="1">
            <a:spLocks/>
          </p:cNvSpPr>
          <p:nvPr/>
        </p:nvSpPr>
        <p:spPr>
          <a:xfrm>
            <a:off x="611560" y="1844824"/>
            <a:ext cx="8064896" cy="136815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SELECT</a:t>
            </a:r>
            <a:r>
              <a:rPr lang="en-US" sz="2400" b="1" dirty="0" smtClean="0">
                <a:solidFill>
                  <a:srgbClr val="0070C0"/>
                </a:solidFill>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column1, column2, </a:t>
            </a:r>
            <a:r>
              <a:rPr lang="en-US" sz="2400" b="1" dirty="0" smtClean="0">
                <a:solidFill>
                  <a:srgbClr val="0070C0"/>
                </a:solidFill>
                <a:latin typeface="Calibri" pitchFamily="34" charset="0"/>
                <a:ea typeface="+mn-ea"/>
                <a:cs typeface="Calibri" pitchFamily="34" charset="0"/>
              </a:rPr>
              <a:t>...</a:t>
            </a:r>
            <a:r>
              <a:rPr lang="ro-RO" sz="2400" b="1" dirty="0" smtClean="0">
                <a:solidFill>
                  <a:srgbClr val="0070C0"/>
                </a:solidFill>
                <a:latin typeface="Calibri" pitchFamily="34" charset="0"/>
                <a:ea typeface="+mn-ea"/>
                <a:cs typeface="Calibri" pitchFamily="34" charset="0"/>
              </a:rPr>
              <a:t/>
            </a:r>
            <a:br>
              <a:rPr lang="ro-RO" sz="2400" b="1" dirty="0" smtClean="0">
                <a:solidFill>
                  <a:srgbClr val="0070C0"/>
                </a:solidFill>
                <a:latin typeface="Calibri" pitchFamily="34" charset="0"/>
                <a:ea typeface="+mn-ea"/>
                <a:cs typeface="Calibri" pitchFamily="34" charset="0"/>
              </a:rPr>
            </a:br>
            <a:r>
              <a:rPr lang="ro-RO" sz="2400" b="1" dirty="0" smtClean="0">
                <a:solidFill>
                  <a:srgbClr val="0070C0"/>
                </a:solidFill>
                <a:latin typeface="Calibri" pitchFamily="34" charset="0"/>
                <a:ea typeface="+mn-ea"/>
                <a:cs typeface="Calibri" pitchFamily="34" charset="0"/>
              </a:rPr>
              <a:t> </a:t>
            </a:r>
            <a:r>
              <a:rPr lang="en-US" sz="2400" b="1" dirty="0" smtClean="0">
                <a:solidFill>
                  <a:srgbClr val="7030A0"/>
                </a:solidFill>
                <a:latin typeface="Calibri" pitchFamily="34" charset="0"/>
                <a:cs typeface="Calibri" pitchFamily="34" charset="0"/>
              </a:rPr>
              <a:t>INTO </a:t>
            </a:r>
            <a:r>
              <a:rPr lang="en-US" sz="2400" b="1" dirty="0" smtClean="0">
                <a:solidFill>
                  <a:srgbClr val="C00000"/>
                </a:solidFill>
                <a:latin typeface="Calibri" pitchFamily="34" charset="0"/>
                <a:cs typeface="Calibri" pitchFamily="34" charset="0"/>
              </a:rPr>
              <a:t>destination_table</a:t>
            </a:r>
            <a:endParaRPr lang="en-US" sz="2400" b="1" dirty="0">
              <a:solidFill>
                <a:srgbClr val="0070C0"/>
              </a:solidFill>
              <a:latin typeface="Calibri" pitchFamily="34" charset="0"/>
              <a:cs typeface="Calibri" pitchFamily="34" charset="0"/>
            </a:endParaRPr>
          </a:p>
          <a:p>
            <a:pPr algn="l"/>
            <a:r>
              <a:rPr lang="en-US" sz="2400" b="1" dirty="0" smtClean="0">
                <a:solidFill>
                  <a:srgbClr val="0070C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FROM</a:t>
            </a:r>
            <a:r>
              <a:rPr lang="en-US" sz="2400" b="1" dirty="0" smtClean="0">
                <a:solidFill>
                  <a:srgbClr val="0070C0"/>
                </a:solidFill>
                <a:latin typeface="Calibri" pitchFamily="34" charset="0"/>
                <a:ea typeface="+mn-ea"/>
                <a:cs typeface="Calibri" pitchFamily="34" charset="0"/>
              </a:rPr>
              <a:t> </a:t>
            </a:r>
            <a:r>
              <a:rPr lang="en-US" sz="2400" b="1" dirty="0">
                <a:solidFill>
                  <a:srgbClr val="C00000"/>
                </a:solidFill>
                <a:latin typeface="Calibri" pitchFamily="34" charset="0"/>
                <a:ea typeface="+mn-ea"/>
                <a:cs typeface="Calibri" pitchFamily="34" charset="0"/>
              </a:rPr>
              <a:t>source_table</a:t>
            </a:r>
            <a:r>
              <a:rPr lang="en-US" sz="2400" b="1" dirty="0">
                <a:solidFill>
                  <a:srgbClr val="0070C0"/>
                </a:solidFill>
                <a:latin typeface="Calibri" pitchFamily="34" charset="0"/>
                <a:ea typeface="+mn-ea"/>
                <a:cs typeface="Calibri" pitchFamily="34" charset="0"/>
              </a:rPr>
              <a:t>; </a:t>
            </a:r>
            <a:endParaRPr lang="ro-RO" sz="2400" b="1" dirty="0" smtClean="0">
              <a:solidFill>
                <a:srgbClr val="0070C0"/>
              </a:solidFill>
              <a:latin typeface="Calibri" pitchFamily="34" charset="0"/>
              <a:ea typeface="+mn-ea"/>
              <a:cs typeface="Calibri" pitchFamily="34" charset="0"/>
            </a:endParaRPr>
          </a:p>
        </p:txBody>
      </p:sp>
      <p:sp>
        <p:nvSpPr>
          <p:cNvPr id="22" name="Rectangle 21"/>
          <p:cNvSpPr/>
          <p:nvPr/>
        </p:nvSpPr>
        <p:spPr>
          <a:xfrm>
            <a:off x="558767" y="1060361"/>
            <a:ext cx="8117689" cy="738664"/>
          </a:xfrm>
          <a:prstGeom prst="rect">
            <a:avLst/>
          </a:prstGeom>
        </p:spPr>
        <p:txBody>
          <a:bodyPr wrap="square">
            <a:spAutoFit/>
          </a:bodyPr>
          <a:lstStyle/>
          <a:p>
            <a:r>
              <a:rPr lang="ro-RO" sz="2100" dirty="0" smtClean="0">
                <a:latin typeface="Calibri Light" pitchFamily="34" charset="0"/>
                <a:cs typeface="Calibri Light" pitchFamily="34" charset="0"/>
              </a:rPr>
              <a:t>Utilizăm SELECT INTO </a:t>
            </a:r>
            <a:r>
              <a:rPr lang="vi-VN" sz="2100" dirty="0" smtClean="0">
                <a:latin typeface="Calibri Light" pitchFamily="34" charset="0"/>
                <a:cs typeface="Calibri Light" pitchFamily="34" charset="0"/>
              </a:rPr>
              <a:t>pentru </a:t>
            </a:r>
            <a:r>
              <a:rPr lang="vi-VN" sz="2100" dirty="0">
                <a:latin typeface="Calibri Light" pitchFamily="34" charset="0"/>
                <a:cs typeface="Calibri Light" pitchFamily="34" charset="0"/>
              </a:rPr>
              <a:t>a copia date dintr-un tabel într-un </a:t>
            </a:r>
            <a:r>
              <a:rPr lang="vi-VN" sz="2100" u="sng" dirty="0">
                <a:latin typeface="Calibri Light" pitchFamily="34" charset="0"/>
                <a:cs typeface="Calibri Light" pitchFamily="34" charset="0"/>
              </a:rPr>
              <a:t>nou tabel</a:t>
            </a:r>
            <a:r>
              <a:rPr lang="vi-VN" sz="2100" dirty="0">
                <a:latin typeface="Calibri Light" pitchFamily="34" charset="0"/>
                <a:cs typeface="Calibri Light" pitchFamily="34" charset="0"/>
              </a:rPr>
              <a:t>, creând automat noul tabel în timpul </a:t>
            </a:r>
            <a:r>
              <a:rPr lang="vi-VN" sz="2100" dirty="0" smtClean="0">
                <a:latin typeface="Calibri Light" pitchFamily="34" charset="0"/>
                <a:cs typeface="Calibri Light" pitchFamily="34" charset="0"/>
              </a:rPr>
              <a:t>interogării</a:t>
            </a:r>
            <a:r>
              <a:rPr lang="ro-RO" sz="2100" dirty="0" smtClean="0">
                <a:latin typeface="Calibri Light" pitchFamily="34" charset="0"/>
                <a:cs typeface="Calibri Light" pitchFamily="34" charset="0"/>
              </a:rPr>
              <a:t>:</a:t>
            </a:r>
            <a:endParaRPr lang="en-US" sz="2100" dirty="0">
              <a:latin typeface="Calibri Light" pitchFamily="34" charset="0"/>
              <a:cs typeface="Calibri Light" pitchFamily="34" charset="0"/>
            </a:endParaRPr>
          </a:p>
        </p:txBody>
      </p:sp>
      <p:sp>
        <p:nvSpPr>
          <p:cNvPr id="7" name="Rectangle 6"/>
          <p:cNvSpPr/>
          <p:nvPr/>
        </p:nvSpPr>
        <p:spPr>
          <a:xfrm>
            <a:off x="611560" y="3712542"/>
            <a:ext cx="8045681" cy="415498"/>
          </a:xfrm>
          <a:prstGeom prst="rect">
            <a:avLst/>
          </a:prstGeom>
        </p:spPr>
        <p:txBody>
          <a:bodyPr wrap="square">
            <a:spAutoFit/>
          </a:bodyPr>
          <a:lstStyle/>
          <a:p>
            <a:r>
              <a:rPr lang="ro-RO" sz="2100" dirty="0" smtClean="0">
                <a:latin typeface="Calibri Light" pitchFamily="34" charset="0"/>
                <a:cs typeface="Calibri Light" pitchFamily="34" charset="0"/>
              </a:rPr>
              <a:t>Exemplu:</a:t>
            </a:r>
            <a:endParaRPr lang="en-US" sz="2100" dirty="0">
              <a:latin typeface="Calibri Light" pitchFamily="34" charset="0"/>
              <a:cs typeface="Calibri Light" pitchFamily="34" charset="0"/>
            </a:endParaRPr>
          </a:p>
        </p:txBody>
      </p:sp>
      <p:sp>
        <p:nvSpPr>
          <p:cNvPr id="8" name="Title 6"/>
          <p:cNvSpPr txBox="1">
            <a:spLocks/>
          </p:cNvSpPr>
          <p:nvPr/>
        </p:nvSpPr>
        <p:spPr>
          <a:xfrm>
            <a:off x="619789" y="4221088"/>
            <a:ext cx="7984659" cy="122413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SELECT </a:t>
            </a:r>
            <a:r>
              <a:rPr lang="ro-RO" sz="2400" b="1" dirty="0">
                <a:solidFill>
                  <a:srgbClr val="0070C0"/>
                </a:solidFill>
                <a:latin typeface="Calibri" pitchFamily="34" charset="0"/>
                <a:ea typeface="+mn-ea"/>
                <a:cs typeface="Calibri" pitchFamily="34" charset="0"/>
              </a:rPr>
              <a:t>FirstName, LastName, Age, Country</a:t>
            </a:r>
          </a:p>
          <a:p>
            <a:pPr algn="l"/>
            <a:r>
              <a:rPr lang="ro-RO" sz="2400" b="1" dirty="0">
                <a:solidFill>
                  <a:srgbClr val="7030A0"/>
                </a:solidFill>
                <a:latin typeface="Calibri" pitchFamily="34" charset="0"/>
                <a:ea typeface="+mn-ea"/>
                <a:cs typeface="Calibri" pitchFamily="34" charset="0"/>
              </a:rPr>
              <a:t> </a:t>
            </a:r>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INTO </a:t>
            </a:r>
            <a:r>
              <a:rPr lang="ro-RO" sz="2400" b="1" dirty="0" smtClean="0">
                <a:solidFill>
                  <a:srgbClr val="C00000"/>
                </a:solidFill>
                <a:latin typeface="Calibri" pitchFamily="34" charset="0"/>
                <a:cs typeface="Calibri" pitchFamily="34" charset="0"/>
              </a:rPr>
              <a:t>New</a:t>
            </a:r>
            <a:r>
              <a:rPr lang="en-US" sz="2400" b="1" dirty="0" smtClean="0">
                <a:solidFill>
                  <a:srgbClr val="C00000"/>
                </a:solidFill>
                <a:latin typeface="Calibri" pitchFamily="34" charset="0"/>
                <a:cs typeface="Calibri" pitchFamily="34" charset="0"/>
              </a:rPr>
              <a:t>Customers</a:t>
            </a:r>
            <a:endParaRPr lang="ro-RO" sz="2400" b="1" dirty="0">
              <a:solidFill>
                <a:srgbClr val="C00000"/>
              </a:solidFill>
              <a:latin typeface="Calibri" pitchFamily="34" charset="0"/>
              <a:cs typeface="Calibri" pitchFamily="34" charset="0"/>
            </a:endParaRPr>
          </a:p>
          <a:p>
            <a:pPr algn="l"/>
            <a:r>
              <a:rPr lang="ro-RO" sz="2400" b="1" dirty="0">
                <a:solidFill>
                  <a:srgbClr val="7030A0"/>
                </a:solidFill>
                <a:latin typeface="Calibri" pitchFamily="34" charset="0"/>
                <a:ea typeface="+mn-ea"/>
                <a:cs typeface="Calibri" pitchFamily="34" charset="0"/>
              </a:rPr>
              <a:t> </a:t>
            </a:r>
            <a:r>
              <a:rPr lang="ro-RO" sz="2400" b="1" dirty="0" smtClean="0">
                <a:solidFill>
                  <a:srgbClr val="7030A0"/>
                </a:solidFill>
                <a:latin typeface="Calibri" pitchFamily="34" charset="0"/>
                <a:ea typeface="+mn-ea"/>
                <a:cs typeface="Calibri" pitchFamily="34" charset="0"/>
              </a:rPr>
              <a:t> </a:t>
            </a:r>
            <a:r>
              <a:rPr lang="en-US" sz="2400" b="1" dirty="0" smtClean="0">
                <a:solidFill>
                  <a:srgbClr val="7030A0"/>
                </a:solidFill>
                <a:latin typeface="Calibri" pitchFamily="34" charset="0"/>
                <a:ea typeface="+mn-ea"/>
                <a:cs typeface="Calibri" pitchFamily="34" charset="0"/>
              </a:rPr>
              <a:t>FROM </a:t>
            </a:r>
            <a:r>
              <a:rPr lang="en-US" sz="2400" b="1" dirty="0" smtClean="0">
                <a:solidFill>
                  <a:srgbClr val="C00000"/>
                </a:solidFill>
                <a:latin typeface="Calibri" pitchFamily="34" charset="0"/>
                <a:cs typeface="Calibri" pitchFamily="34" charset="0"/>
              </a:rPr>
              <a:t>Customers</a:t>
            </a:r>
            <a:r>
              <a:rPr lang="en-US" sz="2400" b="1" dirty="0" smtClean="0">
                <a:solidFill>
                  <a:srgbClr val="0070C0"/>
                </a:solidFill>
                <a:latin typeface="Calibri" pitchFamily="34" charset="0"/>
                <a:cs typeface="Calibri" pitchFamily="34" charset="0"/>
              </a:rPr>
              <a:t>;</a:t>
            </a:r>
            <a:r>
              <a:rPr lang="en-US" sz="2400" b="1" dirty="0" smtClean="0">
                <a:solidFill>
                  <a:srgbClr val="C00000"/>
                </a:solidFill>
                <a:latin typeface="Calibri" pitchFamily="34" charset="0"/>
                <a:cs typeface="Calibri" pitchFamily="34" charset="0"/>
              </a:rPr>
              <a:t> </a:t>
            </a:r>
            <a:endParaRPr lang="ro-RO" sz="2400" b="1" dirty="0">
              <a:solidFill>
                <a:srgbClr val="C00000"/>
              </a:solidFill>
              <a:latin typeface="Calibri" pitchFamily="34" charset="0"/>
              <a:cs typeface="Calibri" pitchFamily="34" charset="0"/>
            </a:endParaRPr>
          </a:p>
        </p:txBody>
      </p:sp>
    </p:spTree>
    <p:extLst>
      <p:ext uri="{BB962C8B-B14F-4D97-AF65-F5344CB8AC3E}">
        <p14:creationId xmlns:p14="http://schemas.microsoft.com/office/powerpoint/2010/main" val="16428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784976" cy="6336704"/>
          </a:xfrm>
        </p:spPr>
        <p:txBody>
          <a:bodyPr>
            <a:noAutofit/>
          </a:bodyPr>
          <a:lstStyle/>
          <a:p>
            <a:pPr algn="l"/>
            <a:r>
              <a:rPr lang="en-US" sz="1600" dirty="0" smtClean="0"/>
              <a:t>                       </a:t>
            </a:r>
            <a:r>
              <a:rPr lang="ro-RO" sz="1600" dirty="0" smtClean="0"/>
              <a:t>          </a:t>
            </a:r>
            <a:r>
              <a:rPr lang="en-US" sz="1600" dirty="0" smtClean="0"/>
              <a:t> </a:t>
            </a:r>
            <a:r>
              <a:rPr lang="ro-RO" sz="1600" dirty="0" smtClean="0"/>
              <a:t>                                        </a:t>
            </a:r>
            <a:r>
              <a:rPr lang="en-US" sz="2800" noProof="1" smtClean="0"/>
              <a:t>Sarcin</a:t>
            </a:r>
            <a:r>
              <a:rPr lang="ro-RO" sz="2800" noProof="1" smtClean="0"/>
              <a:t>ă 1</a:t>
            </a:r>
            <a:r>
              <a:rPr lang="en-US" sz="2800" dirty="0" smtClean="0"/>
              <a:t>:</a:t>
            </a:r>
            <a:r>
              <a:rPr lang="ro-RO" sz="1600" dirty="0" smtClean="0"/>
              <a:t/>
            </a:r>
            <a:br>
              <a:rPr lang="ro-RO" sz="1600" dirty="0" smtClean="0"/>
            </a:br>
            <a:r>
              <a:rPr lang="en-US" sz="700" dirty="0" smtClean="0"/>
              <a:t/>
            </a:r>
            <a:br>
              <a:rPr lang="en-US" sz="700" dirty="0" smtClean="0"/>
            </a:br>
            <a:r>
              <a:rPr lang="vi-VN" sz="2000" dirty="0">
                <a:latin typeface="Calibri Light" pitchFamily="34" charset="0"/>
                <a:cs typeface="Calibri Light" pitchFamily="34" charset="0"/>
              </a:rPr>
              <a:t>1) Inserează un nou joc în tabelul </a:t>
            </a:r>
            <a:r>
              <a:rPr lang="vi-VN" sz="2000" b="1" dirty="0">
                <a:latin typeface="Calibri" pitchFamily="34" charset="0"/>
                <a:cs typeface="Calibri" pitchFamily="34" charset="0"/>
              </a:rPr>
              <a:t>Games</a:t>
            </a:r>
            <a:r>
              <a:rPr lang="vi-VN" sz="2000" dirty="0">
                <a:latin typeface="Calibri Light" pitchFamily="34" charset="0"/>
                <a:cs typeface="Calibri Light" pitchFamily="34" charset="0"/>
              </a:rPr>
              <a:t> fără a specifica coloanele. Jocul va avea următoarele detalii</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Nume</a:t>
            </a:r>
            <a:r>
              <a:rPr lang="vi-VN" sz="2000" dirty="0">
                <a:latin typeface="Calibri Light" pitchFamily="34" charset="0"/>
                <a:cs typeface="Calibri Light" pitchFamily="34" charset="0"/>
              </a:rPr>
              <a:t>: „Battle Arena</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Dezvoltator</a:t>
            </a:r>
            <a:r>
              <a:rPr lang="vi-VN" sz="2000" dirty="0">
                <a:latin typeface="Calibri Light" pitchFamily="34" charset="0"/>
                <a:cs typeface="Calibri Light" pitchFamily="34" charset="0"/>
              </a:rPr>
              <a:t>: „Action Games</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Gen</a:t>
            </a:r>
            <a:r>
              <a:rPr lang="vi-VN" sz="2000" dirty="0">
                <a:latin typeface="Calibri Light" pitchFamily="34" charset="0"/>
                <a:cs typeface="Calibri Light" pitchFamily="34" charset="0"/>
              </a:rPr>
              <a:t>: „Fighting</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Preț</a:t>
            </a:r>
            <a:r>
              <a:rPr lang="vi-VN" sz="2000" dirty="0">
                <a:latin typeface="Calibri Light" pitchFamily="34" charset="0"/>
                <a:cs typeface="Calibri Light" pitchFamily="34" charset="0"/>
              </a:rPr>
              <a:t>: 49.99.</a:t>
            </a:r>
            <a:br>
              <a:rPr lang="vi-VN" sz="2000" dirty="0">
                <a:latin typeface="Calibri Light" pitchFamily="34" charset="0"/>
                <a:cs typeface="Calibri Light" pitchFamily="34" charset="0"/>
              </a:rPr>
            </a:br>
            <a:r>
              <a:rPr lang="vi-VN" sz="1050" dirty="0">
                <a:latin typeface="Calibri Light" pitchFamily="34" charset="0"/>
                <a:cs typeface="Calibri Light" pitchFamily="34" charset="0"/>
              </a:rPr>
              <a:t/>
            </a:r>
            <a:br>
              <a:rPr lang="vi-VN" sz="1050" dirty="0">
                <a:latin typeface="Calibri Light" pitchFamily="34" charset="0"/>
                <a:cs typeface="Calibri Light" pitchFamily="34" charset="0"/>
              </a:rPr>
            </a:br>
            <a:r>
              <a:rPr lang="ro-RO" sz="2000" dirty="0" smtClean="0">
                <a:latin typeface="Calibri Light" pitchFamily="34" charset="0"/>
                <a:cs typeface="Calibri Light" pitchFamily="34" charset="0"/>
              </a:rPr>
              <a:t>2</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Inserează un nou jucător în tabelul </a:t>
            </a:r>
            <a:r>
              <a:rPr lang="vi-VN" sz="2000" b="1" dirty="0">
                <a:latin typeface="Calibri" pitchFamily="34" charset="0"/>
                <a:cs typeface="Calibri" pitchFamily="34" charset="0"/>
              </a:rPr>
              <a:t>Players</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Nume jucător: „Sam Peterson</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Specifică </a:t>
            </a:r>
            <a:r>
              <a:rPr lang="vi-VN" sz="2000" dirty="0">
                <a:latin typeface="Calibri Light" pitchFamily="34" charset="0"/>
                <a:cs typeface="Calibri Light" pitchFamily="34" charset="0"/>
              </a:rPr>
              <a:t>doar coloanele relevante </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și fără </a:t>
            </a:r>
            <a:r>
              <a:rPr lang="vi-VN" sz="2000" dirty="0" smtClean="0">
                <a:latin typeface="Calibri Light" pitchFamily="34" charset="0"/>
                <a:cs typeface="Calibri Light" pitchFamily="34" charset="0"/>
              </a:rPr>
              <a:t>autoincrement</a:t>
            </a:r>
            <a:r>
              <a:rPr lang="ro-RO" sz="2000" dirty="0" smtClean="0">
                <a:latin typeface="Calibri Light" pitchFamily="34" charset="0"/>
                <a:cs typeface="Calibri Light" pitchFamily="34" charset="0"/>
              </a:rPr>
              <a:t>are</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r>
            <a:br>
              <a:rPr lang="ro-RO" sz="2000" dirty="0" smtClean="0">
                <a:latin typeface="Calibri Light" pitchFamily="34" charset="0"/>
                <a:cs typeface="Calibri Light" pitchFamily="34" charset="0"/>
              </a:rPr>
            </a:br>
            <a:r>
              <a:rPr lang="vi-VN" sz="1100" dirty="0">
                <a:latin typeface="Calibri Light" pitchFamily="34" charset="0"/>
                <a:cs typeface="Calibri Light" pitchFamily="34" charset="0"/>
              </a:rPr>
              <a:t/>
            </a:r>
            <a:br>
              <a:rPr lang="vi-VN" sz="1100" dirty="0">
                <a:latin typeface="Calibri Light" pitchFamily="34" charset="0"/>
                <a:cs typeface="Calibri Light" pitchFamily="34" charset="0"/>
              </a:rPr>
            </a:br>
            <a:r>
              <a:rPr lang="ro-RO" sz="2000" dirty="0" smtClean="0">
                <a:latin typeface="Calibri Light" pitchFamily="34" charset="0"/>
                <a:cs typeface="Calibri Light" pitchFamily="34" charset="0"/>
              </a:rPr>
              <a:t>3</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Inserează următorii trei jucători în tabelul </a:t>
            </a:r>
            <a:r>
              <a:rPr lang="vi-VN" sz="2000" b="1" dirty="0">
                <a:latin typeface="Calibri" pitchFamily="34" charset="0"/>
                <a:cs typeface="Calibri" pitchFamily="34" charset="0"/>
              </a:rPr>
              <a:t>Players</a:t>
            </a:r>
            <a:r>
              <a:rPr lang="vi-VN" sz="2000" dirty="0">
                <a:latin typeface="Calibri Light" pitchFamily="34" charset="0"/>
                <a:cs typeface="Calibri Light" pitchFamily="34" charset="0"/>
              </a:rPr>
              <a:t> într-o singură instrucțiune INSERT INTO</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John Doe</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Jane Smith</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Michael Jordan</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1200" dirty="0">
                <a:latin typeface="Calibri Light" pitchFamily="34" charset="0"/>
                <a:cs typeface="Calibri Light" pitchFamily="34" charset="0"/>
              </a:rPr>
              <a:t/>
            </a:r>
            <a:br>
              <a:rPr lang="vi-VN" sz="1200" dirty="0">
                <a:latin typeface="Calibri Light" pitchFamily="34" charset="0"/>
                <a:cs typeface="Calibri Light" pitchFamily="34" charset="0"/>
              </a:rPr>
            </a:br>
            <a:r>
              <a:rPr lang="ro-RO" sz="2000" dirty="0" smtClean="0">
                <a:latin typeface="Calibri Light" pitchFamily="34" charset="0"/>
                <a:cs typeface="Calibri Light" pitchFamily="34" charset="0"/>
              </a:rPr>
              <a:t>4</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Copiază toate scorurile din tabelul </a:t>
            </a:r>
            <a:r>
              <a:rPr lang="vi-VN" sz="2000" b="1" dirty="0">
                <a:latin typeface="Calibri" pitchFamily="34" charset="0"/>
                <a:cs typeface="Calibri" pitchFamily="34" charset="0"/>
              </a:rPr>
              <a:t>Scores</a:t>
            </a:r>
            <a:r>
              <a:rPr lang="vi-VN" sz="2000" dirty="0">
                <a:latin typeface="Calibri Light" pitchFamily="34" charset="0"/>
                <a:cs typeface="Calibri Light" pitchFamily="34" charset="0"/>
              </a:rPr>
              <a:t> pentru jocul cu GameID = 1 într-un nou tabel numit </a:t>
            </a:r>
            <a:r>
              <a:rPr lang="vi-VN" sz="2000" b="1" dirty="0">
                <a:latin typeface="Calibri" pitchFamily="34" charset="0"/>
                <a:cs typeface="Calibri" pitchFamily="34" charset="0"/>
              </a:rPr>
              <a:t>ScoresArchive</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ro-RO" sz="2000" u="sng" dirty="0" smtClean="0">
                <a:effectLst>
                  <a:outerShdw blurRad="38100" dist="38100" dir="2700000" algn="tl">
                    <a:srgbClr val="000000">
                      <a:alpha val="43137"/>
                    </a:srgbClr>
                  </a:outerShdw>
                </a:effectLst>
                <a:latin typeface="Calibri Light" pitchFamily="34" charset="0"/>
                <a:cs typeface="Calibri Light" pitchFamily="34" charset="0"/>
              </a:rPr>
              <a:t>HINT</a:t>
            </a:r>
            <a:r>
              <a:rPr lang="ro-RO" sz="2000" dirty="0" smtClean="0">
                <a:latin typeface="Calibri Light" pitchFamily="34" charset="0"/>
                <a:cs typeface="Calibri Light" pitchFamily="34" charset="0"/>
              </a:rPr>
              <a:t>: </a:t>
            </a:r>
            <a:r>
              <a:rPr lang="vi-VN" sz="2000" dirty="0">
                <a:latin typeface="Calibri Light" pitchFamily="34" charset="0"/>
                <a:cs typeface="Calibri Light" pitchFamily="34" charset="0"/>
              </a:rPr>
              <a:t>Creează mai întâi tabelul </a:t>
            </a:r>
            <a:r>
              <a:rPr lang="vi-VN" sz="2000" b="1" dirty="0">
                <a:latin typeface="Calibri" pitchFamily="34" charset="0"/>
                <a:cs typeface="Calibri" pitchFamily="34" charset="0"/>
              </a:rPr>
              <a:t>ScoresArchive</a:t>
            </a:r>
            <a:r>
              <a:rPr lang="ro-RO" sz="2000" dirty="0" smtClean="0">
                <a:latin typeface="Calibri Light" pitchFamily="34" charset="0"/>
                <a:cs typeface="Calibri Light" pitchFamily="34" charset="0"/>
              </a:rPr>
              <a:t> (</a:t>
            </a:r>
            <a:r>
              <a:rPr lang="ro-RO" sz="2000" u="sng" dirty="0" smtClean="0">
                <a:latin typeface="Calibri Light" pitchFamily="34" charset="0"/>
                <a:cs typeface="Calibri Light" pitchFamily="34" charset="0"/>
              </a:rPr>
              <a:t>fără chei, constrângeri</a:t>
            </a:r>
            <a:r>
              <a:rPr lang="ro-RO" sz="2000" dirty="0" smtClean="0">
                <a:latin typeface="Calibri Light" pitchFamily="34" charset="0"/>
                <a:cs typeface="Calibri Light" pitchFamily="34" charset="0"/>
              </a:rPr>
              <a:t>)</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apoi folosește INSERT INTO SELECT pentru a copia datele</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1050" dirty="0">
                <a:latin typeface="Calibri Light" pitchFamily="34" charset="0"/>
                <a:cs typeface="Calibri Light" pitchFamily="34" charset="0"/>
              </a:rPr>
              <a:t/>
            </a:r>
            <a:br>
              <a:rPr lang="vi-VN" sz="1050" dirty="0">
                <a:latin typeface="Calibri Light" pitchFamily="34" charset="0"/>
                <a:cs typeface="Calibri Light" pitchFamily="34" charset="0"/>
              </a:rPr>
            </a:br>
            <a:r>
              <a:rPr lang="ro-RO" sz="2000" dirty="0" smtClean="0">
                <a:latin typeface="Calibri Light" pitchFamily="34" charset="0"/>
                <a:cs typeface="Calibri Light" pitchFamily="34" charset="0"/>
              </a:rPr>
              <a:t>5</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Creează un nou tabel numit </a:t>
            </a:r>
            <a:r>
              <a:rPr lang="vi-VN" sz="2000" b="1" dirty="0">
                <a:latin typeface="Calibri" pitchFamily="34" charset="0"/>
                <a:cs typeface="Calibri" pitchFamily="34" charset="0"/>
              </a:rPr>
              <a:t>TopGames</a:t>
            </a:r>
            <a:r>
              <a:rPr lang="vi-VN" sz="2000" dirty="0">
                <a:latin typeface="Calibri Light" pitchFamily="34" charset="0"/>
                <a:cs typeface="Calibri Light" pitchFamily="34" charset="0"/>
              </a:rPr>
              <a:t>, care să conțină doar jocurile cu un preț mai mare de 40. Copiază toate coloanele </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inclusiv </a:t>
            </a:r>
            <a:r>
              <a:rPr lang="vi-VN" sz="2000" dirty="0" smtClean="0">
                <a:latin typeface="Calibri Light" pitchFamily="34" charset="0"/>
                <a:cs typeface="Calibri Light" pitchFamily="34" charset="0"/>
              </a:rPr>
              <a:t>GameID</a:t>
            </a:r>
            <a:r>
              <a:rPr lang="vi-VN" sz="2000" dirty="0">
                <a:latin typeface="Calibri Light" pitchFamily="34" charset="0"/>
                <a:cs typeface="Calibri Light" pitchFamily="34" charset="0"/>
              </a:rPr>
              <a:t>) din tabelul Games</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br>
              <a:rPr lang="ro-RO" sz="2000" dirty="0" smtClean="0">
                <a:latin typeface="Calibri Light" pitchFamily="34" charset="0"/>
                <a:cs typeface="Calibri Light" pitchFamily="34" charset="0"/>
              </a:rPr>
            </a:br>
            <a:r>
              <a:rPr lang="ro-RO" sz="1000" dirty="0" smtClean="0">
                <a:latin typeface="Calibri Light" pitchFamily="34" charset="0"/>
                <a:cs typeface="Calibri Light" pitchFamily="34" charset="0"/>
              </a:rPr>
              <a:t/>
            </a:r>
            <a:br>
              <a:rPr lang="ro-RO" sz="1000" dirty="0" smtClean="0">
                <a:latin typeface="Calibri Light" pitchFamily="34" charset="0"/>
                <a:cs typeface="Calibri Light" pitchFamily="34" charset="0"/>
              </a:rPr>
            </a:br>
            <a:r>
              <a:rPr lang="ro-RO" sz="2000" dirty="0" smtClean="0">
                <a:latin typeface="Calibri Light" pitchFamily="34" charset="0"/>
                <a:cs typeface="Calibri Light" pitchFamily="34" charset="0"/>
              </a:rPr>
              <a:t>6</a:t>
            </a:r>
            <a:r>
              <a:rPr lang="it-IT"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Inserează un nou joc în tabelul Games, specificând manual toate coloanele, inclusiv GameID. Valorile pentru acest joc sunt</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GameID</a:t>
            </a:r>
            <a:r>
              <a:rPr lang="vi-VN" sz="2000" dirty="0">
                <a:latin typeface="Calibri Light" pitchFamily="34" charset="0"/>
                <a:cs typeface="Calibri Light" pitchFamily="34" charset="0"/>
              </a:rPr>
              <a:t>: </a:t>
            </a:r>
            <a:r>
              <a:rPr lang="vi-VN" sz="2000" dirty="0" smtClean="0">
                <a:latin typeface="Calibri Light" pitchFamily="34" charset="0"/>
                <a:cs typeface="Calibri Light" pitchFamily="34" charset="0"/>
              </a:rPr>
              <a:t>100</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Nume </a:t>
            </a:r>
            <a:r>
              <a:rPr lang="vi-VN" sz="2000" dirty="0">
                <a:latin typeface="Calibri Light" pitchFamily="34" charset="0"/>
                <a:cs typeface="Calibri Light" pitchFamily="34" charset="0"/>
              </a:rPr>
              <a:t>joc: „Adventure World</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Dezvoltator</a:t>
            </a:r>
            <a:r>
              <a:rPr lang="vi-VN" sz="2000" dirty="0">
                <a:latin typeface="Calibri Light" pitchFamily="34" charset="0"/>
                <a:cs typeface="Calibri Light" pitchFamily="34" charset="0"/>
              </a:rPr>
              <a:t>: „ExploreSoft</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Gen</a:t>
            </a:r>
            <a:r>
              <a:rPr lang="vi-VN" sz="2000" dirty="0">
                <a:latin typeface="Calibri Light" pitchFamily="34" charset="0"/>
                <a:cs typeface="Calibri Light" pitchFamily="34" charset="0"/>
              </a:rPr>
              <a:t>: „Adventure</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dirty="0" smtClean="0">
                <a:latin typeface="Calibri Light" pitchFamily="34" charset="0"/>
                <a:cs typeface="Calibri Light" pitchFamily="34" charset="0"/>
              </a:rPr>
              <a:t>Preț</a:t>
            </a:r>
            <a:r>
              <a:rPr lang="vi-VN" sz="2000" dirty="0">
                <a:latin typeface="Calibri Light" pitchFamily="34" charset="0"/>
                <a:cs typeface="Calibri Light" pitchFamily="34" charset="0"/>
              </a:rPr>
              <a:t>: 59.99</a:t>
            </a:r>
            <a:r>
              <a:rPr lang="it-IT" sz="2000" dirty="0" smtClean="0">
                <a:latin typeface="Calibri Light" pitchFamily="34" charset="0"/>
                <a:cs typeface="Calibri Light" pitchFamily="34" charset="0"/>
              </a:rPr>
              <a:t>.</a:t>
            </a:r>
            <a:endParaRPr lang="vi-VN" sz="2000" dirty="0">
              <a:latin typeface="Calibri Light" pitchFamily="34" charset="0"/>
              <a:cs typeface="Calibri Light" pitchFamily="34" charset="0"/>
            </a:endParaRPr>
          </a:p>
        </p:txBody>
      </p:sp>
    </p:spTree>
    <p:extLst>
      <p:ext uri="{BB962C8B-B14F-4D97-AF65-F5344CB8AC3E}">
        <p14:creationId xmlns:p14="http://schemas.microsoft.com/office/powerpoint/2010/main" val="3442482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C40F6EE3DFE45B2AE23292736D481" ma:contentTypeVersion="12" ma:contentTypeDescription="Create a new document." ma:contentTypeScope="" ma:versionID="af5a8336c75263f3c078c0a9b9eb6a42">
  <xsd:schema xmlns:xsd="http://www.w3.org/2001/XMLSchema" xmlns:xs="http://www.w3.org/2001/XMLSchema" xmlns:p="http://schemas.microsoft.com/office/2006/metadata/properties" xmlns:ns2="bd0c033e-a036-4b6e-ba8b-99fdec7a5ddc" xmlns:ns3="49068656-1d9a-4fc1-9ba5-2bfa44456d64" targetNamespace="http://schemas.microsoft.com/office/2006/metadata/properties" ma:root="true" ma:fieldsID="4621262167aac893b1a4cc38e83f3e5c" ns2:_="" ns3:_="">
    <xsd:import namespace="bd0c033e-a036-4b6e-ba8b-99fdec7a5ddc"/>
    <xsd:import namespace="49068656-1d9a-4fc1-9ba5-2bfa44456d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c033e-a036-4b6e-ba8b-99fdec7a5d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201aa81-cdab-48a9-a97d-51e43b1a053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068656-1d9a-4fc1-9ba5-2bfa44456d6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e891197-3cda-4433-99f0-399e220df8af}" ma:internalName="TaxCatchAll" ma:showField="CatchAllData" ma:web="49068656-1d9a-4fc1-9ba5-2bfa44456d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0c033e-a036-4b6e-ba8b-99fdec7a5ddc">
      <Terms xmlns="http://schemas.microsoft.com/office/infopath/2007/PartnerControls"/>
    </lcf76f155ced4ddcb4097134ff3c332f>
    <TaxCatchAll xmlns="49068656-1d9a-4fc1-9ba5-2bfa44456d64" xsi:nil="true"/>
  </documentManagement>
</p:properties>
</file>

<file path=customXml/itemProps1.xml><?xml version="1.0" encoding="utf-8"?>
<ds:datastoreItem xmlns:ds="http://schemas.openxmlformats.org/officeDocument/2006/customXml" ds:itemID="{BCBE589E-3368-4E54-9852-7D0099199940}"/>
</file>

<file path=customXml/itemProps2.xml><?xml version="1.0" encoding="utf-8"?>
<ds:datastoreItem xmlns:ds="http://schemas.openxmlformats.org/officeDocument/2006/customXml" ds:itemID="{C4FEFF78-705A-448F-BC58-66E6C3C298BD}"/>
</file>

<file path=customXml/itemProps3.xml><?xml version="1.0" encoding="utf-8"?>
<ds:datastoreItem xmlns:ds="http://schemas.openxmlformats.org/officeDocument/2006/customXml" ds:itemID="{F2A2E507-80AC-46EF-BAE6-05E45FF8B024}"/>
</file>

<file path=docProps/app.xml><?xml version="1.0" encoding="utf-8"?>
<Properties xmlns="http://schemas.openxmlformats.org/officeDocument/2006/extended-properties" xmlns:vt="http://schemas.openxmlformats.org/officeDocument/2006/docPropsVTypes">
  <TotalTime>20871</TotalTime>
  <Words>847</Words>
  <Application>Microsoft Office PowerPoint</Application>
  <PresentationFormat>On-screen Show (4:3)</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Тема Office</vt:lpstr>
      <vt:lpstr>DML</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                                                                          Sarcină 1:  1) Inserează un nou joc în tabelul Games fără a specifica coloanele. Jocul va avea următoarele detalii: Nume: „Battle Arena”, Dezvoltator: „Action Games”, Gen: „Fighting”, Preț: 49.99.  2) Inserează un nou jucător în tabelul Players . Nume jucător: „Sam Peterson”. Specifică doar coloanele relevante (și fără autoincrementare).  3) Inserează următorii trei jucători în tabelul Players într-o singură instrucțiune INSERT INTO: „John Doe”, „Jane Smith”, „Michael Jordan”.  4) Copiază toate scorurile din tabelul Scores pentru jocul cu GameID = 1 într-un nou tabel numit ScoresArchive. HINT: Creează mai întâi tabelul ScoresArchive (fără chei, constrângeri), apoi folosește INSERT INTO SELECT pentru a copia datele.  5) Creează un nou tabel numit TopGames, care să conțină doar jocurile cu un preț mai mare de 40. Copiază toate coloanele (inclusiv GameID) din tabelul Games.   6) Inserează un nou joc în tabelul Games, specificând manual toate coloanele, inclusiv GameID. Valorile pentru acest joc sunt: GameID: 100, Nume joc: „Adventure World”, Dezvoltator: „ExploreSoft”, Gen: „Adventure”, Preț: 59.99.</vt:lpstr>
      <vt:lpstr>                                                                          Date inițiale (1):  CREATE DATABASE GameDB; GO USE GameDB;  CREATE TABLE Games (     GameID INT PRIMARY KEY IDENTITY(1,1),     GameName VARCHAR(100) NOT NULL,     DeveloperName VARCHAR(100) NOT NULL,     Genre VARCHAR(50),     GamePrice DECIMAL(10, 2) NOT NULL );  CREATE TABLE Players (     PlayerID INT PRIMARY KEY IDENTITY(1,1),     PlayerName VARCHAR(100) NOT NULL );  CREATE TABLE Scores (     GameID INT,     PlayerID INT,     Score INT NOT NULL,     TimePlayed DECIMAL(5, 2) NOT NULL,     PRIMARY KEY (GameID, PlayerID),     FOREIGN KEY (GameID) REFERENCES Games(GameID),     FOREIGN KEY (PlayerID) REFERENCES Players(PlayerID) );  </vt:lpstr>
      <vt:lpstr>                                                                    Date inițiale (2):  INSERT INTO Games (GameName, DeveloperName, Genre, GamePrice) VALUES  ('The Adventure', 'Dev Studios', 'Action', 49.99), ('Space Quest', 'Galaxy Games', 'Sci-Fi', 59.99), ('Fantasy World', 'DreamSoft', 'RPG', 39.99), ('City Builder', 'Urban Games', 'Strategy', 29.99), ('Mystery Case', 'Detective Studios', 'Puzzle', 19.99);  INSERT INTO Players (PlayerName) VALUES  ('John Doe'), ('Alice Smith'), ('Robert Johnson'), ('Emily Davis'), ('Michael Brown');  INSERT INTO Scores (GameID, PlayerID, Score, TimePlayed) VALUES  (1, 1, 9000, 12.5),  -- John played The Adventure (2, 2, 7500, 8.0),   -- Alice played Space Quest (3, 3, 8200, 9.5),   -- Robert played Fantasy World (4, 4, 6100, 6.0),   -- Emily played City Builder (5, 5, 9800, 5.5);   -- Michael played Mystery Case  </vt:lpstr>
      <vt:lpstr>JS = interactivitate dinamică</vt:lpstr>
      <vt:lpstr>JS = interactivitate dinamică</vt:lpstr>
      <vt:lpstr>                                                                          Sarcină 2:   1) Actualizează prețul jocului „Fantasy World” în tabelul Games, mărindu-l cu 10%.  2) Actualizează prețurile tuturor jocurilor din tabelul Games care au genul „Puzzle”, aplicând o reducere de 15%.  3) Modifică detaliile jocului „City Builder” în tabelul Games astfel încât să schimbi dezvoltatorul în „New Urban Games” și să modifici prețul la 39.99.  4) Șterge din tabelul Games jocul „Mystery Case”.  5) Șterge toate jocurile din tabelul Games care au prețul mai mic de 30.   6) Șterge toate înregistrările din tabelul Players (atenție: nu șterge structura tabelului, ci doar datele).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este JavaScript</dc:title>
  <dc:creator>Pavilion</dc:creator>
  <cp:lastModifiedBy>Pavilion</cp:lastModifiedBy>
  <cp:revision>1297</cp:revision>
  <dcterms:created xsi:type="dcterms:W3CDTF">2024-06-30T15:28:55Z</dcterms:created>
  <dcterms:modified xsi:type="dcterms:W3CDTF">2025-02-09T15:55:16Z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0x01010096FC40F6EE3DFE45B2AE23292736D481</vt:lpwstr>
  </property>
</Properties>
</file>