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470" r:id="rId6"/>
    <p:sldId id="479" r:id="rId7"/>
    <p:sldId id="486" r:id="rId8"/>
    <p:sldId id="485" r:id="rId9"/>
    <p:sldId id="488" r:id="rId10"/>
    <p:sldId id="489" r:id="rId11"/>
    <p:sldId id="478" r:id="rId12"/>
    <p:sldId id="490" r:id="rId13"/>
    <p:sldId id="491" r:id="rId14"/>
    <p:sldId id="449" r:id="rId15"/>
    <p:sldId id="480" r:id="rId16"/>
    <p:sldId id="492" r:id="rId17"/>
    <p:sldId id="493" r:id="rId18"/>
    <p:sldId id="494" r:id="rId19"/>
    <p:sldId id="48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B5F1D9"/>
    <a:srgbClr val="F69494"/>
    <a:srgbClr val="A4D76B"/>
    <a:srgbClr val="F55245"/>
    <a:srgbClr val="2F17A9"/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>
      <p:cViewPr varScale="1">
        <p:scale>
          <a:sx n="67" d="100"/>
          <a:sy n="67" d="100"/>
        </p:scale>
        <p:origin x="-11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584C8-262A-494E-B760-46BF8AC8A01F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E90E1-069B-4E32-A6CF-79E2F3AA4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340768"/>
            <a:ext cx="4896544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2">
                    <a:lumMod val="75000"/>
                  </a:schemeClr>
                </a:solidFill>
              </a:rPr>
              <a:t>SECURITATEA BD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99593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65496"/>
            <a:ext cx="2039568" cy="2039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333274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vi-VN" sz="2800" dirty="0">
                <a:latin typeface="Calibri Light" pitchFamily="34" charset="0"/>
                <a:cs typeface="Calibri Light" pitchFamily="34" charset="0"/>
              </a:rPr>
              <a:t>Integritatea referențială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476" y="2708920"/>
            <a:ext cx="475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en-US" sz="2800" dirty="0">
                <a:latin typeface="Calibri Light" pitchFamily="34" charset="0"/>
                <a:cs typeface="Calibri Light" pitchFamily="34" charset="0"/>
              </a:rPr>
              <a:t>Riscuri asociate BD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3913892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libri Light" pitchFamily="34" charset="0"/>
                <a:cs typeface="Calibri Light" pitchFamily="34" charset="0"/>
              </a:rPr>
              <a:t>• Tranzacții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TRANSACTION - Sintaxa: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587011" y="1340768"/>
            <a:ext cx="3240360" cy="684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BEGIN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TRANSACTION</a:t>
            </a:r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  <a:endParaRPr lang="ro-RO" sz="2400" b="1" dirty="0">
              <a:solidFill>
                <a:srgbClr val="0070C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7944" y="1124744"/>
            <a:ext cx="4608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Inițiază o nouă tranzacție. După această comandă, orice operațiune efectuată în baza de date face parte din tranzacția curentă.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611559" y="2836093"/>
            <a:ext cx="3456385" cy="684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COMMIT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TRANSACTION</a:t>
            </a:r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  <a:endParaRPr lang="ro-RO" sz="2400" b="1" dirty="0">
              <a:solidFill>
                <a:srgbClr val="0070C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2493" y="2620069"/>
            <a:ext cx="460851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Confirma tranzacția, adică toate modificările făcute în cadrul tranzacției sunt aplicate permanent în baza de date.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611560" y="4473116"/>
            <a:ext cx="3600400" cy="684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ROLLBACK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TRANSACTION</a:t>
            </a:r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1960" y="3807331"/>
            <a:ext cx="44890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Revine la starea anterioară tranzacției, anulând toate modificările făcute de la începutul tranzacției până în acel punct. Această comandă este folosită în cazul în care apare o eroare sau o problemă și dorim să revenim la starea inițială.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TRANSACTION - Exemplu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itle 6"/>
          <p:cNvSpPr txBox="1">
            <a:spLocks/>
          </p:cNvSpPr>
          <p:nvPr/>
        </p:nvSpPr>
        <p:spPr>
          <a:xfrm>
            <a:off x="611560" y="1340768"/>
            <a:ext cx="806489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b="1" dirty="0">
                <a:latin typeface="Calibri" pitchFamily="34" charset="0"/>
                <a:ea typeface="+mn-ea"/>
                <a:cs typeface="Calibri" pitchFamily="34" charset="0"/>
              </a:rPr>
              <a:t>BEGIN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TRANSACTION;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endParaRPr lang="ro-RO" sz="1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vi-VN" sz="2400" b="1" dirty="0">
                <a:solidFill>
                  <a:srgbClr val="92D050"/>
                </a:solidFill>
                <a:latin typeface="Calibri" pitchFamily="34" charset="0"/>
                <a:ea typeface="+mn-ea"/>
                <a:cs typeface="Calibri" pitchFamily="34" charset="0"/>
              </a:rPr>
              <a:t>-- Inserare date în tabelul Orders</a:t>
            </a:r>
            <a:endParaRPr lang="ro-RO" sz="2400" b="1" dirty="0">
              <a:solidFill>
                <a:srgbClr val="92D05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INSERT INTO </a:t>
            </a:r>
            <a:r>
              <a:rPr lang="vi-VN" sz="24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Orders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(</a:t>
            </a:r>
            <a:r>
              <a:rPr lang="vi-VN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OrderID, CustomerID, OrderDate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VALUES (</a:t>
            </a:r>
            <a:r>
              <a:rPr lang="vi-VN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1, 'CUST001', GETDATE()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);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endParaRPr lang="ro-RO" sz="1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vi-VN" sz="2400" b="1" dirty="0">
                <a:solidFill>
                  <a:srgbClr val="92D050"/>
                </a:solidFill>
                <a:latin typeface="Calibri" pitchFamily="34" charset="0"/>
                <a:ea typeface="+mn-ea"/>
                <a:cs typeface="Calibri" pitchFamily="34" charset="0"/>
              </a:rPr>
              <a:t>-- Inserare date în tabelul OrderDetails</a:t>
            </a:r>
            <a:endParaRPr lang="ro-RO" sz="2400" b="1" dirty="0">
              <a:solidFill>
                <a:srgbClr val="92D05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INSERT INTO </a:t>
            </a:r>
            <a:r>
              <a:rPr lang="vi-VN" sz="24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OrderDetails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(</a:t>
            </a:r>
            <a:r>
              <a:rPr lang="vi-VN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OrderID, ProductID, Quantity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VALUES (</a:t>
            </a:r>
            <a:r>
              <a:rPr lang="vi-VN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1, 'PROD001', 5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);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endParaRPr lang="ro-RO" sz="1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vi-VN" sz="2400" b="1" dirty="0">
                <a:solidFill>
                  <a:srgbClr val="92D050"/>
                </a:solidFill>
                <a:latin typeface="Calibri" pitchFamily="34" charset="0"/>
                <a:ea typeface="+mn-ea"/>
                <a:cs typeface="Calibri" pitchFamily="34" charset="0"/>
              </a:rPr>
              <a:t>-- Dacă toate operațiunile au succes, confirmăm tranzacția</a:t>
            </a:r>
            <a:endParaRPr lang="ro-RO" sz="2400" b="1" dirty="0">
              <a:solidFill>
                <a:srgbClr val="92D05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vi-VN" sz="2400" b="1" dirty="0">
                <a:latin typeface="Calibri" pitchFamily="34" charset="0"/>
                <a:ea typeface="+mn-ea"/>
                <a:cs typeface="Calibri" pitchFamily="34" charset="0"/>
              </a:rPr>
              <a:t>COMMIT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TRANSACTION;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Nivelurile de izolare ale tranzacțiilor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767" y="1060361"/>
            <a:ext cx="81176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latin typeface="Calibri Light" pitchFamily="34" charset="0"/>
                <a:cs typeface="Calibri Light" pitchFamily="34" charset="0"/>
              </a:rPr>
              <a:t>Înainte de a scrie o tranzacție, este necesar să se stabilească nivelul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ei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de izolare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, adică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modul în care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această tranzacție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interacționează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cu alte tranzacții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, prevenind conflictele și asigurând integritatea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lor.</a:t>
            </a:r>
            <a:endParaRPr lang="en-US" sz="2000" dirty="0">
              <a:latin typeface="Calibri Light" pitchFamily="34" charset="0"/>
              <a:cs typeface="Calibri Light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4796"/>
              </p:ext>
            </p:extLst>
          </p:nvPr>
        </p:nvGraphicFramePr>
        <p:xfrm>
          <a:off x="539552" y="2276872"/>
          <a:ext cx="8064895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1850" b="1" dirty="0">
                          <a:latin typeface="Arial Narrow" pitchFamily="34" charset="0"/>
                          <a:cs typeface="Arial" pitchFamily="34" charset="0"/>
                        </a:rPr>
                        <a:t>Isolarion level</a:t>
                      </a:r>
                      <a:endParaRPr lang="en-US" sz="1850" b="1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85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Lost updates</a:t>
                      </a:r>
                      <a:endParaRPr lang="en-US" sz="1850" b="1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85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Dirty reads</a:t>
                      </a:r>
                      <a:endParaRPr lang="en-US" sz="1850" b="1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85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Non-repeatable</a:t>
                      </a:r>
                      <a:r>
                        <a:rPr lang="ro-RO" sz="1850" b="1" kern="1200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 reads</a:t>
                      </a:r>
                      <a:endParaRPr lang="en-US" sz="1850" b="1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85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Phan</a:t>
                      </a:r>
                      <a:r>
                        <a:rPr lang="en-US" sz="185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t</a:t>
                      </a:r>
                      <a:r>
                        <a:rPr lang="ro-RO" sz="185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oms</a:t>
                      </a:r>
                      <a:endParaRPr lang="en-US" sz="1850" b="1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Transacton none</a:t>
                      </a:r>
                      <a:endParaRPr lang="en-US" sz="185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  <a:endParaRPr lang="en-US" sz="185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F694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</a:p>
                  </a:txBody>
                  <a:tcPr>
                    <a:solidFill>
                      <a:srgbClr val="F694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</a:p>
                  </a:txBody>
                  <a:tcPr>
                    <a:solidFill>
                      <a:srgbClr val="F694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</a:p>
                  </a:txBody>
                  <a:tcPr>
                    <a:solidFill>
                      <a:srgbClr val="F6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Read Uncommitted</a:t>
                      </a:r>
                      <a:endParaRPr lang="en-US" sz="185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</a:t>
                      </a: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</a:p>
                  </a:txBody>
                  <a:tcPr>
                    <a:solidFill>
                      <a:srgbClr val="F694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</a:p>
                  </a:txBody>
                  <a:tcPr>
                    <a:solidFill>
                      <a:srgbClr val="F694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</a:p>
                  </a:txBody>
                  <a:tcPr>
                    <a:solidFill>
                      <a:srgbClr val="F6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Read </a:t>
                      </a: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C</a:t>
                      </a:r>
                      <a:r>
                        <a:rPr lang="ro-RO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ommitted</a:t>
                      </a:r>
                      <a:endParaRPr lang="en-US" sz="1850" kern="120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</a:p>
                  </a:txBody>
                  <a:tcPr>
                    <a:solidFill>
                      <a:srgbClr val="F694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</a:p>
                  </a:txBody>
                  <a:tcPr>
                    <a:solidFill>
                      <a:srgbClr val="F6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Repeatable Read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may occur</a:t>
                      </a:r>
                    </a:p>
                  </a:txBody>
                  <a:tcPr>
                    <a:solidFill>
                      <a:srgbClr val="F6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Serializable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don‘t occur</a:t>
                      </a:r>
                    </a:p>
                  </a:txBody>
                  <a:tcPr>
                    <a:solidFill>
                      <a:srgbClr val="B5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8767" y="4869160"/>
            <a:ext cx="8189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b="1" dirty="0">
                <a:latin typeface="Calibri" pitchFamily="34" charset="0"/>
                <a:cs typeface="Calibri" pitchFamily="34" charset="0"/>
              </a:rPr>
              <a:t>Lost Update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este o problemă în tranzacțiile concurente, în care două tranzacții citesc aceeași valoare și o actualizează, iar modificările primei tranzacții sunt suprascrise de a doua, fără ca aceasta să țină cont de actualizările deja făcute.</a:t>
            </a:r>
            <a:endParaRPr lang="en-US" sz="20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64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Dirty read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3" t="25618" r="24410" b="29000"/>
          <a:stretch/>
        </p:blipFill>
        <p:spPr bwMode="auto">
          <a:xfrm>
            <a:off x="610207" y="2132856"/>
            <a:ext cx="813825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1124744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Tranzacția poate citi date care sunt modificate de alte tranzacții care nu au fost încă confirmate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79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Non-repeatable read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767" y="1060361"/>
            <a:ext cx="81176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Când prima tranzacție accesează înregistrările, o altă tranzacție modifică datele respective. Când prima tranzacție efectuează o a doua citire asupra acelorași rânduri, va obține date diferite față de prima citire.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4" y="2381374"/>
            <a:ext cx="8217839" cy="31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0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Phantom read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767" y="1060361"/>
            <a:ext cx="81176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Când prima tranzacție citește înregistrările, o altă tranzacție adaugă sau șterge rânduri din acele înregistrări. Când prima tranzacție revine pentru a citi din nou aceleași rânduri, va întâlni un nou rând „fantomă”.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6" t="44045" r="24410" b="9063"/>
          <a:stretch/>
        </p:blipFill>
        <p:spPr bwMode="auto">
          <a:xfrm>
            <a:off x="599864" y="2301421"/>
            <a:ext cx="8022680" cy="393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22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SET TRANSACTION  ISOLATION  LEVEL: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itle 6"/>
          <p:cNvSpPr txBox="1">
            <a:spLocks/>
          </p:cNvSpPr>
          <p:nvPr/>
        </p:nvSpPr>
        <p:spPr>
          <a:xfrm>
            <a:off x="611560" y="1844824"/>
            <a:ext cx="806489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SET TRANSACTION</a:t>
            </a:r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ISOLATION </a:t>
            </a:r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LEVEL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[nivel_de_izolare]; </a:t>
            </a:r>
            <a:endParaRPr lang="ro-RO" sz="2400" b="1" dirty="0">
              <a:solidFill>
                <a:srgbClr val="0070C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767" y="1060361"/>
            <a:ext cx="8117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În SQL Server, nivelul de izolare a tranzacțiilor se setează folosind comenzi SQL, cum ar fi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: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775" y="2420888"/>
            <a:ext cx="804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unde </a:t>
            </a:r>
            <a:r>
              <a:rPr lang="ro-RO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nivel de izolare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:  </a:t>
            </a:r>
            <a:r>
              <a:rPr lang="ro-RO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NONE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ea typeface="+mj-ea"/>
                <a:cs typeface="Calibri" pitchFamily="34" charset="0"/>
              </a:rPr>
              <a:t> 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sau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ea typeface="+mj-ea"/>
                <a:cs typeface="Calibri" pitchFamily="34" charset="0"/>
              </a:rPr>
              <a:t>  </a:t>
            </a:r>
            <a:r>
              <a:rPr lang="ro-RO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READ UNCOMMITTED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sau</a:t>
            </a:r>
          </a:p>
          <a:p>
            <a:r>
              <a:rPr lang="ro-RO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                           READ COMMITTED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sau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SERIALIZABLE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19789" y="3933056"/>
            <a:ext cx="7984659" cy="2520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SET TRANSACTION ISOLATION LEVEL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READ COMMITTED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1000" b="1" dirty="0">
                <a:latin typeface="Calibri" pitchFamily="34" charset="0"/>
                <a:ea typeface="+mn-ea"/>
                <a:cs typeface="Calibri" pitchFamily="34" charset="0"/>
              </a:rPr>
              <a:t>  </a:t>
            </a:r>
          </a:p>
          <a:p>
            <a:pPr algn="l"/>
            <a:r>
              <a:rPr lang="ro-RO" sz="2400" b="1" dirty="0"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BEGIN TRANSACTION;</a:t>
            </a:r>
            <a:endParaRPr lang="ro-RO" sz="2400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10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</a:p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INSERT INTO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Orders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OrderID, CustomerID, OrderDate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VALUES (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1, 'CUST001', GETDATE()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);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endParaRPr lang="ro-RO" sz="10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COMMIT TRANSACTION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3517558"/>
            <a:ext cx="81176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Exemplu: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Securitatea BD – definiție: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375" y="1268760"/>
            <a:ext cx="8576121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vi-VN" sz="2000" b="1" dirty="0">
                <a:latin typeface="Calibri" pitchFamily="34" charset="0"/>
                <a:cs typeface="Calibri" pitchFamily="34" charset="0"/>
              </a:rPr>
              <a:t>Securitatea unei baze de date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reprezintă ansamblul de sisteme, procese și proceduri care protejează baza de date împotriva activităților nedorite, cum ar fi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ro-RO" dirty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b="1" dirty="0">
                <a:latin typeface="Calibri Light" pitchFamily="34" charset="0"/>
                <a:cs typeface="Calibri Light" pitchFamily="34" charset="0"/>
              </a:rPr>
              <a:t>E</a:t>
            </a:r>
            <a:r>
              <a:rPr lang="vi-VN" b="1" dirty="0">
                <a:latin typeface="Calibri Light" pitchFamily="34" charset="0"/>
                <a:cs typeface="Calibri Light" pitchFamily="34" charset="0"/>
              </a:rPr>
              <a:t>xfiltrarea datelor</a:t>
            </a:r>
            <a:r>
              <a:rPr lang="ro-RO" b="1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(furtul de informații confidențiale – date personale, secrete comerciale)</a:t>
            </a:r>
          </a:p>
          <a:p>
            <a:pPr>
              <a:lnSpc>
                <a:spcPct val="110000"/>
              </a:lnSpc>
            </a:pPr>
            <a:r>
              <a:rPr lang="vi-VN" dirty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b="1" dirty="0">
                <a:latin typeface="Calibri Light" pitchFamily="34" charset="0"/>
                <a:cs typeface="Calibri Light" pitchFamily="34" charset="0"/>
              </a:rPr>
              <a:t>Atacuri cibernetice</a:t>
            </a:r>
            <a:r>
              <a:rPr lang="ro-RO" b="1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(SQL Injection, Brute Force Attack etc) </a:t>
            </a:r>
          </a:p>
          <a:p>
            <a:pPr>
              <a:lnSpc>
                <a:spcPct val="110000"/>
              </a:lnSpc>
            </a:pPr>
            <a:r>
              <a:rPr lang="vi-VN" dirty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b="1" dirty="0">
                <a:latin typeface="Calibri Light" pitchFamily="34" charset="0"/>
                <a:cs typeface="Calibri Light" pitchFamily="34" charset="0"/>
              </a:rPr>
              <a:t>Coruperea datelor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: Modificarea sau deteriorarea datelor în urma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erori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lor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 accidentale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)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AutoShape 2" descr="Database Vulnerabilities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46" y="2852936"/>
            <a:ext cx="5610417" cy="3757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35696" y="4077072"/>
            <a:ext cx="1512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E</a:t>
            </a:r>
            <a:r>
              <a:rPr lang="vi-VN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xfiltrarea datelor</a:t>
            </a:r>
            <a:r>
              <a:rPr lang="ro-RO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 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5896" y="3068960"/>
            <a:ext cx="16145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Atacuri cibernetice 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112" y="4108617"/>
            <a:ext cx="1512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Coruperea datelor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733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vi-VN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Măsurile de protecție împotriva 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furtului de </a:t>
            </a:r>
            <a:r>
              <a:rPr lang="vi-VN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date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1140509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1. </a:t>
            </a:r>
            <a:r>
              <a:rPr lang="vi-VN" sz="2100" b="1" dirty="0">
                <a:latin typeface="Calibri" pitchFamily="34" charset="0"/>
                <a:cs typeface="Calibri" pitchFamily="34" charset="0"/>
              </a:rPr>
              <a:t>Criptarea datelor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 Asigură protecția datelor stocate în baza de date.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 </a:t>
            </a:r>
          </a:p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2. </a:t>
            </a:r>
            <a:r>
              <a:rPr lang="vi-VN" sz="2100" b="1" dirty="0">
                <a:latin typeface="Calibri" pitchFamily="34" charset="0"/>
                <a:cs typeface="Calibri" pitchFamily="34" charset="0"/>
              </a:rPr>
              <a:t>Controlul accesului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bazat pe roluri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: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  <a:p>
            <a:pPr marL="228600"/>
            <a:r>
              <a:rPr lang="vi-VN" sz="2100" dirty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Atribuie permisiuni utilizatorilor pe baza rolurilor lor, limitând accesul doar la datele necesare.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  <a:p>
            <a:pPr marL="228600"/>
            <a:r>
              <a:rPr lang="vi-VN" sz="2100" dirty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Aplică principiul minimului privilegiu (Least Privilege) pentru a reduce riscul de acces neautorizat.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3. </a:t>
            </a:r>
            <a:r>
              <a:rPr lang="vi-VN" sz="2100" b="1" dirty="0">
                <a:latin typeface="Calibri" pitchFamily="34" charset="0"/>
                <a:cs typeface="Calibri" pitchFamily="34" charset="0"/>
              </a:rPr>
              <a:t>Autentificare și autorizare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puternică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marL="228600"/>
            <a:r>
              <a:rPr lang="vi-VN" sz="2100" dirty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Integrarea cu sistemele de autentificare Windows și permisiunile NTFS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(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New Technology File System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)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bazate pe conturi și grupuri de securitate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ale Windows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, adăug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ă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 protecție prin controlul accesului la fișiere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de pe disc.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  <a:p>
            <a:pPr marL="228600"/>
            <a:r>
              <a:rPr lang="vi-VN" sz="2100" dirty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Utilizarea parolelor complexe și politici de expirare a acestora.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4. </a:t>
            </a:r>
            <a:r>
              <a:rPr lang="vi-VN" sz="2100" b="1" dirty="0">
                <a:latin typeface="Calibri" pitchFamily="34" charset="0"/>
                <a:cs typeface="Calibri" pitchFamily="34" charset="0"/>
              </a:rPr>
              <a:t>Monitorizarea activităților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marL="228600"/>
            <a:r>
              <a:rPr lang="en-US" sz="2100" dirty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Implementarea sistemelor de monitorizare pentru a urmări accesul și activitățile utilizatorilor.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  <a:p>
            <a:pPr marL="228600"/>
            <a:r>
              <a:rPr lang="vi-VN" sz="2100" dirty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Alarme de securitate pentru accesul neautorizat sau acțiuni suspecte.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96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vi-VN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SQL Injection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What is SQL Injection (SQLi)? Types &amp; Examples. Part 1❗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5" b="19653"/>
          <a:stretch/>
        </p:blipFill>
        <p:spPr bwMode="auto">
          <a:xfrm>
            <a:off x="798004" y="3667990"/>
            <a:ext cx="7620000" cy="26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4056" y="198884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SELECT * FROM Users WHERE username = 'admin'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--' AND password = 'password';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056" y="2516239"/>
            <a:ext cx="860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SELECT * FROM Users WHERE username = 'admin' AND password = 'password'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OR '1' = '1';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660" y="3020295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SELECT * FROM Users WHERE id = 1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; DROP TABLE Users;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097739"/>
            <a:ext cx="81369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900" dirty="0">
                <a:latin typeface="Calibri Light" pitchFamily="34" charset="0"/>
                <a:cs typeface="Calibri Light" pitchFamily="34" charset="0"/>
              </a:rPr>
              <a:t>Prin QL Injection atacatorul trimite o interogare SQL malițioasă direct în câmpul de input și primește rezultatele din baza de date în aceeași comunicare.</a:t>
            </a:r>
            <a:endParaRPr lang="en-US" sz="19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1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vi-VN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SQL Injection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(prin UNION):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2" name="Picture 4" descr="What is SQL Injection? SQLI Attack Example &amp; Prevention Meth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8" y="2348880"/>
            <a:ext cx="8372872" cy="418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7708" y="1133390"/>
            <a:ext cx="5618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SELECT name, email FROM Users WHERE id = 1 </a:t>
            </a:r>
          </a:p>
          <a:p>
            <a:r>
              <a:rPr lang="en-US" b="1" dirty="0">
                <a:solidFill>
                  <a:srgbClr val="C00000"/>
                </a:solidFill>
              </a:rPr>
              <a:t>UNION </a:t>
            </a:r>
          </a:p>
          <a:p>
            <a:r>
              <a:rPr lang="en-US" b="1" dirty="0">
                <a:solidFill>
                  <a:srgbClr val="C00000"/>
                </a:solidFill>
              </a:rPr>
              <a:t>SELECT creditcardnumber, null FROM CreditCards;--</a:t>
            </a:r>
          </a:p>
        </p:txBody>
      </p:sp>
    </p:spTree>
    <p:extLst>
      <p:ext uri="{BB962C8B-B14F-4D97-AF65-F5344CB8AC3E}">
        <p14:creationId xmlns:p14="http://schemas.microsoft.com/office/powerpoint/2010/main" val="124336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vi-VN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Măsuri de protecție împotriva SQL Injection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210101"/>
            <a:ext cx="82809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dirty="0">
                <a:latin typeface="Calibri Light" pitchFamily="34" charset="0"/>
                <a:cs typeface="Calibri Light" pitchFamily="34" charset="0"/>
              </a:rPr>
              <a:t>1. </a:t>
            </a:r>
            <a:r>
              <a:rPr lang="vi-VN" sz="2200" b="1" dirty="0">
                <a:latin typeface="Calibri" pitchFamily="34" charset="0"/>
                <a:cs typeface="Calibri" pitchFamily="34" charset="0"/>
              </a:rPr>
              <a:t>Validarea datelor de intrare</a:t>
            </a:r>
            <a:r>
              <a:rPr lang="vi-VN" sz="2200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en-US" sz="2200" dirty="0">
                <a:latin typeface="Calibri Light" pitchFamily="34" charset="0"/>
                <a:cs typeface="Calibri Light" pitchFamily="34" charset="0"/>
              </a:rPr>
              <a:t>F</a:t>
            </a:r>
            <a:r>
              <a:rPr lang="vi-VN" sz="2200" dirty="0">
                <a:latin typeface="Calibri Light" pitchFamily="34" charset="0"/>
                <a:cs typeface="Calibri Light" pitchFamily="34" charset="0"/>
              </a:rPr>
              <a:t>iltrează toate datele introduse de utilizator pentru a preveni introducerea de caractere speciale periculoase.</a:t>
            </a:r>
            <a:endParaRPr lang="ro-RO" sz="2200" dirty="0">
              <a:latin typeface="Calibri Light" pitchFamily="34" charset="0"/>
              <a:cs typeface="Calibri Light" pitchFamily="34" charset="0"/>
            </a:endParaRPr>
          </a:p>
          <a:p>
            <a:endParaRPr lang="en-US" sz="10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200" dirty="0">
                <a:latin typeface="Calibri Light" pitchFamily="34" charset="0"/>
                <a:cs typeface="Calibri Light" pitchFamily="34" charset="0"/>
              </a:rPr>
              <a:t>2.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Minimizarea detaliz</a:t>
            </a:r>
            <a:r>
              <a:rPr lang="ro-RO" sz="2200" b="1" dirty="0">
                <a:latin typeface="Calibri" pitchFamily="34" charset="0"/>
                <a:cs typeface="Calibri" pitchFamily="34" charset="0"/>
              </a:rPr>
              <a:t>ă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rii</a:t>
            </a:r>
            <a:r>
              <a:rPr lang="vi-VN" sz="2200" b="1" dirty="0">
                <a:latin typeface="Calibri" pitchFamily="34" charset="0"/>
                <a:cs typeface="Calibri" pitchFamily="34" charset="0"/>
              </a:rPr>
              <a:t> erorilor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. </a:t>
            </a:r>
            <a:r>
              <a:rPr lang="vi-VN" sz="2200" dirty="0">
                <a:latin typeface="Calibri Light" pitchFamily="34" charset="0"/>
                <a:cs typeface="Calibri Light" pitchFamily="34" charset="0"/>
              </a:rPr>
              <a:t>Dezactivează afișarea detaliilor erorilor SQL în aplicații, pentru a nu oferi atacatorilor informații despre structura bazei de date.</a:t>
            </a:r>
            <a:endParaRPr lang="ro-RO" sz="2200" dirty="0">
              <a:latin typeface="Calibri Light" pitchFamily="34" charset="0"/>
              <a:cs typeface="Calibri Light" pitchFamily="34" charset="0"/>
            </a:endParaRPr>
          </a:p>
          <a:p>
            <a:endParaRPr lang="en-US" sz="10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200" dirty="0">
                <a:latin typeface="Calibri Light" pitchFamily="34" charset="0"/>
                <a:cs typeface="Calibri Light" pitchFamily="34" charset="0"/>
              </a:rPr>
              <a:t>3. </a:t>
            </a:r>
            <a:r>
              <a:rPr lang="vi-VN" sz="2200" b="1" dirty="0">
                <a:latin typeface="Calibri" pitchFamily="34" charset="0"/>
                <a:cs typeface="Calibri" pitchFamily="34" charset="0"/>
              </a:rPr>
              <a:t>Monitorizare</a:t>
            </a:r>
            <a:r>
              <a:rPr lang="ro-RO" sz="2200" b="1" dirty="0">
                <a:latin typeface="Calibri" pitchFamily="34" charset="0"/>
                <a:cs typeface="Calibri" pitchFamily="34" charset="0"/>
              </a:rPr>
              <a:t>a activităților</a:t>
            </a:r>
            <a:r>
              <a:rPr lang="en-US" sz="2200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sz="2200" dirty="0">
                <a:latin typeface="Calibri Light" pitchFamily="34" charset="0"/>
                <a:cs typeface="Calibri Light" pitchFamily="34" charset="0"/>
              </a:rPr>
              <a:t>Monitorizează interogările SQL pentru a detecta modele de comportament suspicioase și încercări de atac SQL Injection.</a:t>
            </a:r>
            <a:endParaRPr lang="ro-RO" sz="2200" dirty="0">
              <a:latin typeface="Calibri Light" pitchFamily="34" charset="0"/>
              <a:cs typeface="Calibri Light" pitchFamily="34" charset="0"/>
            </a:endParaRPr>
          </a:p>
          <a:p>
            <a:endParaRPr lang="ro-RO" sz="10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200" dirty="0">
                <a:latin typeface="Calibri Light" pitchFamily="34" charset="0"/>
                <a:cs typeface="Calibri Light" pitchFamily="34" charset="0"/>
              </a:rPr>
              <a:t>4. </a:t>
            </a:r>
            <a:r>
              <a:rPr lang="vi-VN" sz="2200" b="1" dirty="0">
                <a:latin typeface="Calibri" pitchFamily="34" charset="0"/>
                <a:cs typeface="Calibri" pitchFamily="34" charset="0"/>
              </a:rPr>
              <a:t>Principiul „Minimului Privilegiu”</a:t>
            </a:r>
            <a:r>
              <a:rPr lang="ro-RO" sz="2200" b="1" dirty="0">
                <a:latin typeface="Calibri" pitchFamily="34" charset="0"/>
                <a:cs typeface="Calibri" pitchFamily="34" charset="0"/>
              </a:rPr>
              <a:t> (Least Privilege)</a:t>
            </a:r>
            <a:r>
              <a:rPr lang="en-US" sz="2200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sz="2200" dirty="0">
                <a:latin typeface="Calibri Light" pitchFamily="34" charset="0"/>
                <a:cs typeface="Calibri Light" pitchFamily="34" charset="0"/>
              </a:rPr>
              <a:t>Acordă utilizatorilor doar drepturile minime necesare pentru a accesa datele. De exemplu, nu oferi acces la ștergerea tabelelor pentru conturile de utilizator.</a:t>
            </a:r>
            <a:endParaRPr lang="en-US" sz="22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8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vi-VN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Brute Force Attack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08" y="980728"/>
            <a:ext cx="813874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Brute Force Attack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(sau </a:t>
            </a:r>
            <a:r>
              <a:rPr lang="vi-VN" b="1" dirty="0">
                <a:latin typeface="Calibri" pitchFamily="34" charset="0"/>
                <a:cs typeface="Calibri" pitchFamily="34" charset="0"/>
              </a:rPr>
              <a:t>Dictionary Attack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) este o tehnică de atac cibernetic în care un atacator încearcă să obțină acces la un sistem, cont sau bază de date prin încercarea sistematică a tuturor combinațiilor posibile de parole sau chei de acces, până când găsește combinația corectă.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9574" y="4119377"/>
            <a:ext cx="8138748" cy="256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o-RO" sz="2000" b="1" dirty="0">
                <a:latin typeface="Calibri" pitchFamily="34" charset="0"/>
                <a:cs typeface="Calibri" pitchFamily="34" charset="0"/>
              </a:rPr>
              <a:t>Măsuri de protecție</a:t>
            </a:r>
            <a:r>
              <a:rPr lang="ro-RO" b="1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vi-VN" dirty="0">
                <a:latin typeface="Calibri Light" pitchFamily="34" charset="0"/>
                <a:cs typeface="Calibri Light" pitchFamily="34" charset="0"/>
              </a:rPr>
              <a:t>1. </a:t>
            </a:r>
            <a:r>
              <a:rPr lang="vi-VN" b="1" dirty="0">
                <a:latin typeface="Calibri" pitchFamily="34" charset="0"/>
                <a:cs typeface="Calibri" pitchFamily="34" charset="0"/>
              </a:rPr>
              <a:t>Utilizarea autentificării multi-factor (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MFA)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Pe lângă parolă, utilizatorul trebuie să furnizeze un alt factor de autentificare, cum ar fi un cod trimis prin SMS, o aplicație de autentificare, o amprentă digitală sau un token hardware.</a:t>
            </a:r>
            <a:endParaRPr lang="ro-RO" dirty="0"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10000"/>
              </a:lnSpc>
            </a:pPr>
            <a:r>
              <a:rPr lang="vi-VN" dirty="0">
                <a:latin typeface="Calibri Light" pitchFamily="34" charset="0"/>
                <a:cs typeface="Calibri Light" pitchFamily="34" charset="0"/>
              </a:rPr>
              <a:t>2. </a:t>
            </a:r>
            <a:r>
              <a:rPr lang="vi-VN" b="1" dirty="0">
                <a:latin typeface="Calibri" pitchFamily="34" charset="0"/>
                <a:cs typeface="Calibri" pitchFamily="34" charset="0"/>
              </a:rPr>
              <a:t>Limitarea numărului de încercări de autentificare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După un anumit număr de încercări nereușite (de exemplu, 5), contul este temporar blocat, sau accesul la sistem este restricționat pentru o perioadă.</a:t>
            </a:r>
            <a:endParaRPr lang="ro-RO" dirty="0"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10000"/>
              </a:lnSpc>
            </a:pPr>
            <a:r>
              <a:rPr lang="vi-VN" dirty="0">
                <a:latin typeface="Calibri Light" pitchFamily="34" charset="0"/>
                <a:cs typeface="Calibri Light" pitchFamily="34" charset="0"/>
              </a:rPr>
              <a:t>3. </a:t>
            </a:r>
            <a:r>
              <a:rPr lang="vi-VN" b="1" dirty="0">
                <a:latin typeface="Calibri" pitchFamily="34" charset="0"/>
                <a:cs typeface="Calibri" pitchFamily="34" charset="0"/>
              </a:rPr>
              <a:t>Parole complexe și lungi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pic>
        <p:nvPicPr>
          <p:cNvPr id="8" name="Picture 2" descr="basic brute force atta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" t="43768" r="4881" b="9041"/>
          <a:stretch/>
        </p:blipFill>
        <p:spPr bwMode="auto">
          <a:xfrm>
            <a:off x="899592" y="2239766"/>
            <a:ext cx="7488832" cy="19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9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Integritatea referențială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908720"/>
            <a:ext cx="8280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b="1" dirty="0">
                <a:latin typeface="Calibri" pitchFamily="34" charset="0"/>
                <a:cs typeface="Calibri" pitchFamily="34" charset="0"/>
              </a:rPr>
              <a:t>Integritatea referențială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 Light" pitchFamily="34" charset="0"/>
                <a:cs typeface="Calibri Light" pitchFamily="34" charset="0"/>
              </a:rPr>
              <a:t>a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sigur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ă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 că relațiile dintre tabele (chei străine) rămân coerente după ștergerea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sau modificarea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datelor. </a:t>
            </a:r>
            <a:endParaRPr lang="ro-RO" sz="2000" dirty="0">
              <a:latin typeface="Calibri Light" pitchFamily="34" charset="0"/>
              <a:cs typeface="Calibri Light" pitchFamily="34" charset="0"/>
            </a:endParaRPr>
          </a:p>
          <a:p>
            <a:r>
              <a:rPr lang="ro-RO" sz="2000" dirty="0">
                <a:latin typeface="Calibri Light" pitchFamily="34" charset="0"/>
                <a:cs typeface="Calibri Light" pitchFamily="34" charset="0"/>
              </a:rPr>
              <a:t>De exemplu, d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acă un rând este șters într-un tabel care are o relație de referință (cheie străină) cu un alt tabel,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SGBD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verifică integritatea referențială și, în funcție de setările definite pentru acea cheie externă, poate </a:t>
            </a:r>
            <a:endParaRPr lang="ro-RO" sz="2000" dirty="0">
              <a:latin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000" dirty="0">
                <a:latin typeface="Calibri Light" pitchFamily="34" charset="0"/>
                <a:cs typeface="Calibri Light" pitchFamily="34" charset="0"/>
              </a:rPr>
              <a:t>fie să prevină ștergerea dacă există date asociate în tabelul copil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 (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ON DELETE RESTRICT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)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, </a:t>
            </a:r>
            <a:endParaRPr lang="ro-RO" sz="2000" dirty="0">
              <a:latin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000" dirty="0">
                <a:latin typeface="Calibri Light" pitchFamily="34" charset="0"/>
                <a:cs typeface="Calibri Light" pitchFamily="34" charset="0"/>
              </a:rPr>
              <a:t>fie să aplice o acțiune de tip CASCADE pentru a șterge automat toate rândurile asociate din tabelul copil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 (</a:t>
            </a:r>
            <a:r>
              <a:rPr lang="ro-R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ON DELETE CASCADE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)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. </a:t>
            </a:r>
            <a:endParaRPr lang="ro-RO" sz="20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000" dirty="0">
                <a:latin typeface="Calibri Light" pitchFamily="34" charset="0"/>
                <a:cs typeface="Calibri Light" pitchFamily="34" charset="0"/>
              </a:rPr>
              <a:t>Dacă nicio acțiune nu este definită, ștergerea va fi blocată pentru a preveni apariția „datelor orfane”.</a:t>
            </a:r>
            <a:endParaRPr lang="ro-RO" sz="20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577982" y="4386594"/>
            <a:ext cx="8064896" cy="2282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CREATE TABLE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Orders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(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OrderID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PRIMARY KEY,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CustomerID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FOREIGN KEY REFERENCES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Customers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CustomerID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ON UPDATE CASCADE</a:t>
            </a:r>
            <a:endParaRPr lang="ro-RO" sz="2400" b="1" dirty="0">
              <a:solidFill>
                <a:schemeClr val="accent6">
                  <a:lumMod val="75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ON DELETE CASCADE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);</a:t>
            </a:r>
            <a:endParaRPr lang="ro-RO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4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SQL TRANSACTION: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908720"/>
            <a:ext cx="8064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b="1" dirty="0">
                <a:latin typeface="Calibri" pitchFamily="34" charset="0"/>
                <a:cs typeface="Calibri" pitchFamily="34" charset="0"/>
              </a:rPr>
              <a:t>O tranzacție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 (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transaction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) este o unitate de lucru logică care constă într-una sau mai multe operații de citire, scriere, modificare sau ștergere a datelor. O tranzacție trebuie să fie 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atomică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, adică fie toate operațiile din cadrul acesteia sunt executate complet, fie niciuna nu este executată, asigurând astfel integritatea datelor.</a:t>
            </a:r>
            <a:endParaRPr lang="ro-RO" sz="20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2050" name="Picture 2" descr="Transactions (SAP Library - Concepts of the Database Syste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3" y="2493196"/>
            <a:ext cx="7912473" cy="39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041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0c033e-a036-4b6e-ba8b-99fdec7a5ddc">
      <Terms xmlns="http://schemas.microsoft.com/office/infopath/2007/PartnerControls"/>
    </lcf76f155ced4ddcb4097134ff3c332f>
    <TaxCatchAll xmlns="49068656-1d9a-4fc1-9ba5-2bfa44456d6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C40F6EE3DFE45B2AE23292736D481" ma:contentTypeVersion="12" ma:contentTypeDescription="Create a new document." ma:contentTypeScope="" ma:versionID="af5a8336c75263f3c078c0a9b9eb6a42">
  <xsd:schema xmlns:xsd="http://www.w3.org/2001/XMLSchema" xmlns:xs="http://www.w3.org/2001/XMLSchema" xmlns:p="http://schemas.microsoft.com/office/2006/metadata/properties" xmlns:ns2="bd0c033e-a036-4b6e-ba8b-99fdec7a5ddc" xmlns:ns3="49068656-1d9a-4fc1-9ba5-2bfa44456d64" targetNamespace="http://schemas.microsoft.com/office/2006/metadata/properties" ma:root="true" ma:fieldsID="4621262167aac893b1a4cc38e83f3e5c" ns2:_="" ns3:_="">
    <xsd:import namespace="bd0c033e-a036-4b6e-ba8b-99fdec7a5ddc"/>
    <xsd:import namespace="49068656-1d9a-4fc1-9ba5-2bfa44456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c033e-a036-4b6e-ba8b-99fdec7a5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201aa81-cdab-48a9-a97d-51e43b1a05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68656-1d9a-4fc1-9ba5-2bfa44456d6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e891197-3cda-4433-99f0-399e220df8af}" ma:internalName="TaxCatchAll" ma:showField="CatchAllData" ma:web="49068656-1d9a-4fc1-9ba5-2bfa44456d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163D02-F462-4253-BA6C-7E6B3910A8BF}">
  <ds:schemaRefs>
    <ds:schemaRef ds:uri="http://schemas.microsoft.com/office/2006/metadata/properties"/>
    <ds:schemaRef ds:uri="http://schemas.microsoft.com/office/infopath/2007/PartnerControls"/>
    <ds:schemaRef ds:uri="bd0c033e-a036-4b6e-ba8b-99fdec7a5ddc"/>
    <ds:schemaRef ds:uri="49068656-1d9a-4fc1-9ba5-2bfa44456d64"/>
  </ds:schemaRefs>
</ds:datastoreItem>
</file>

<file path=customXml/itemProps2.xml><?xml version="1.0" encoding="utf-8"?>
<ds:datastoreItem xmlns:ds="http://schemas.openxmlformats.org/officeDocument/2006/customXml" ds:itemID="{57656906-2EB6-4213-AADF-C22DB28D70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AEC26D-3F6B-4E6F-9FD6-18DF7A3A3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0c033e-a036-4b6e-ba8b-99fdec7a5ddc"/>
    <ds:schemaRef ds:uri="49068656-1d9a-4fc1-9ba5-2bfa44456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21967</TotalTime>
  <Words>1373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SECURITATEA BD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este JavaScript</dc:title>
  <dc:creator>Pavilion</dc:creator>
  <cp:lastModifiedBy>Pavilion</cp:lastModifiedBy>
  <cp:revision>1498</cp:revision>
  <dcterms:created xsi:type="dcterms:W3CDTF">2024-06-30T15:28:55Z</dcterms:created>
  <dcterms:modified xsi:type="dcterms:W3CDTF">2025-03-27T19:35:40Z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0x01010096FC40F6EE3DFE45B2AE23292736D481</vt:lpwstr>
  </property>
  <property fmtid="{D5CDD505-2E9C-101B-9397-08002B2CF9AE}" pid="3" name="MediaServiceImageTags">
    <vt:lpwstr/>
  </property>
</Properties>
</file>