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2.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496" r:id="rId3"/>
    <p:sldId id="499" r:id="rId4"/>
    <p:sldId id="500" r:id="rId5"/>
    <p:sldId id="501" r:id="rId6"/>
    <p:sldId id="502" r:id="rId7"/>
    <p:sldId id="504" r:id="rId8"/>
    <p:sldId id="506" r:id="rId9"/>
    <p:sldId id="503" r:id="rId10"/>
    <p:sldId id="524" r:id="rId11"/>
    <p:sldId id="508" r:id="rId12"/>
    <p:sldId id="509" r:id="rId13"/>
    <p:sldId id="510" r:id="rId14"/>
    <p:sldId id="513" r:id="rId15"/>
    <p:sldId id="514" r:id="rId16"/>
    <p:sldId id="525" r:id="rId17"/>
    <p:sldId id="515" r:id="rId18"/>
    <p:sldId id="516" r:id="rId19"/>
    <p:sldId id="518" r:id="rId20"/>
    <p:sldId id="517" r:id="rId21"/>
    <p:sldId id="521" r:id="rId22"/>
    <p:sldId id="522" r:id="rId23"/>
    <p:sldId id="347" r:id="rId24"/>
    <p:sldId id="472" r:id="rId25"/>
    <p:sldId id="473" r:id="rId26"/>
    <p:sldId id="523" r:id="rId2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AB8B"/>
    <a:srgbClr val="E0E0E0"/>
    <a:srgbClr val="B5F1D9"/>
    <a:srgbClr val="F69494"/>
    <a:srgbClr val="A4D76B"/>
    <a:srgbClr val="F55245"/>
    <a:srgbClr val="2F17A9"/>
    <a:srgbClr val="FFCA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37" autoAdjust="0"/>
    <p:restoredTop sz="94386" autoAdjust="0"/>
  </p:normalViewPr>
  <p:slideViewPr>
    <p:cSldViewPr>
      <p:cViewPr varScale="1">
        <p:scale>
          <a:sx n="63" d="100"/>
          <a:sy n="63" d="100"/>
        </p:scale>
        <p:origin x="-1308"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7584C8-262A-494E-B760-46BF8AC8A01F}" type="datetimeFigureOut">
              <a:rPr lang="en-US" smtClean="0"/>
              <a:t>2/23/2025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CE90E1-069B-4E32-A6CF-79E2F3AA4F6B}" type="slidenum">
              <a:rPr lang="en-US" smtClean="0"/>
              <a:t>‹#›</a:t>
            </a:fld>
            <a:endParaRPr lang="en-US" dirty="0"/>
          </a:p>
        </p:txBody>
      </p:sp>
    </p:spTree>
    <p:extLst>
      <p:ext uri="{BB962C8B-B14F-4D97-AF65-F5344CB8AC3E}">
        <p14:creationId xmlns:p14="http://schemas.microsoft.com/office/powerpoint/2010/main" val="2601155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23.02.2025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23.02.2025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23.02.2025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23.02.2025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23.02.2025</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23.02.2025</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23.02.2025</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23.02.2025</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23.02.2025</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23.02.2025</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23.02.2025</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23.02.2025</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9952" y="1340768"/>
            <a:ext cx="4896544" cy="1143000"/>
          </a:xfrm>
        </p:spPr>
        <p:txBody>
          <a:bodyPr>
            <a:normAutofit/>
          </a:bodyPr>
          <a:lstStyle/>
          <a:p>
            <a:r>
              <a:rPr lang="ro-RO" sz="5400" b="1" dirty="0" smtClean="0">
                <a:solidFill>
                  <a:schemeClr val="tx2">
                    <a:lumMod val="75000"/>
                  </a:schemeClr>
                </a:solidFill>
              </a:rPr>
              <a:t>D</a:t>
            </a:r>
            <a:r>
              <a:rPr lang="en-US" sz="5400" b="1" dirty="0" smtClean="0">
                <a:solidFill>
                  <a:schemeClr val="tx2">
                    <a:lumMod val="75000"/>
                  </a:schemeClr>
                </a:solidFill>
              </a:rPr>
              <a:t>B</a:t>
            </a:r>
            <a:r>
              <a:rPr lang="ro-RO" sz="5400" b="1" dirty="0" smtClean="0">
                <a:solidFill>
                  <a:schemeClr val="tx2">
                    <a:lumMod val="75000"/>
                  </a:schemeClr>
                </a:solidFill>
              </a:rPr>
              <a:t> Users</a:t>
            </a:r>
            <a:endParaRPr lang="en-US" sz="5400" b="1" dirty="0">
              <a:solidFill>
                <a:schemeClr val="tx2">
                  <a:lumMod val="75000"/>
                </a:schemeClr>
              </a:solidFill>
            </a:endParaRPr>
          </a:p>
        </p:txBody>
      </p:sp>
      <p:sp>
        <p:nvSpPr>
          <p:cNvPr id="4" name="Rectangle 3"/>
          <p:cNvSpPr/>
          <p:nvPr/>
        </p:nvSpPr>
        <p:spPr>
          <a:xfrm>
            <a:off x="0" y="0"/>
            <a:ext cx="3995936"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71600" y="1965496"/>
            <a:ext cx="2039568" cy="2039568"/>
          </a:xfrm>
          <a:prstGeom prst="rect">
            <a:avLst/>
          </a:prstGeom>
        </p:spPr>
      </p:pic>
      <p:sp>
        <p:nvSpPr>
          <p:cNvPr id="10" name="TextBox 9"/>
          <p:cNvSpPr txBox="1"/>
          <p:nvPr/>
        </p:nvSpPr>
        <p:spPr>
          <a:xfrm>
            <a:off x="4384476" y="2708920"/>
            <a:ext cx="4759524" cy="523220"/>
          </a:xfrm>
          <a:prstGeom prst="rect">
            <a:avLst/>
          </a:prstGeom>
          <a:noFill/>
        </p:spPr>
        <p:txBody>
          <a:bodyPr wrap="square" rtlCol="0">
            <a:spAutoFit/>
          </a:bodyPr>
          <a:lstStyle/>
          <a:p>
            <a:r>
              <a:rPr lang="ro-RO" sz="2800" dirty="0" smtClean="0">
                <a:latin typeface="Calibri Light" pitchFamily="34" charset="0"/>
                <a:cs typeface="Calibri Light" pitchFamily="34" charset="0"/>
              </a:rPr>
              <a:t>• Autentificarea pe SQL Server </a:t>
            </a:r>
            <a:endParaRPr lang="en-US" sz="2800" dirty="0">
              <a:latin typeface="Calibri Light" pitchFamily="34" charset="0"/>
              <a:cs typeface="Calibri Light" pitchFamily="34" charset="0"/>
            </a:endParaRPr>
          </a:p>
        </p:txBody>
      </p:sp>
      <p:sp>
        <p:nvSpPr>
          <p:cNvPr id="7" name="TextBox 6"/>
          <p:cNvSpPr txBox="1"/>
          <p:nvPr/>
        </p:nvSpPr>
        <p:spPr>
          <a:xfrm>
            <a:off x="4355976" y="3337828"/>
            <a:ext cx="4572000" cy="523220"/>
          </a:xfrm>
          <a:prstGeom prst="rect">
            <a:avLst/>
          </a:prstGeom>
          <a:noFill/>
        </p:spPr>
        <p:txBody>
          <a:bodyPr wrap="square" rtlCol="0">
            <a:spAutoFit/>
          </a:bodyPr>
          <a:lstStyle/>
          <a:p>
            <a:r>
              <a:rPr lang="ro-RO" sz="2800" dirty="0" smtClean="0">
                <a:latin typeface="Calibri Light" pitchFamily="34" charset="0"/>
                <a:cs typeface="Calibri Light" pitchFamily="34" charset="0"/>
              </a:rPr>
              <a:t>• Autorizarea utilizatorilor</a:t>
            </a:r>
            <a:endParaRPr lang="en-US" sz="2800" dirty="0">
              <a:latin typeface="Calibri Light" pitchFamily="34" charset="0"/>
              <a:cs typeface="Calibri Light" pitchFamily="34" charset="0"/>
            </a:endParaRPr>
          </a:p>
        </p:txBody>
      </p:sp>
      <p:sp>
        <p:nvSpPr>
          <p:cNvPr id="8" name="TextBox 7"/>
          <p:cNvSpPr txBox="1"/>
          <p:nvPr/>
        </p:nvSpPr>
        <p:spPr>
          <a:xfrm>
            <a:off x="4391953" y="3933056"/>
            <a:ext cx="4759524" cy="523220"/>
          </a:xfrm>
          <a:prstGeom prst="rect">
            <a:avLst/>
          </a:prstGeom>
          <a:noFill/>
        </p:spPr>
        <p:txBody>
          <a:bodyPr wrap="square" rtlCol="0">
            <a:spAutoFit/>
          </a:bodyPr>
          <a:lstStyle/>
          <a:p>
            <a:r>
              <a:rPr lang="ro-RO" sz="2800" dirty="0" smtClean="0">
                <a:latin typeface="Calibri Light" pitchFamily="34" charset="0"/>
                <a:cs typeface="Calibri Light" pitchFamily="34" charset="0"/>
              </a:rPr>
              <a:t>• Roluri și permisiuni</a:t>
            </a:r>
            <a:endParaRPr lang="en-US" sz="2800" dirty="0">
              <a:latin typeface="Calibri Light" pitchFamily="34" charset="0"/>
              <a:cs typeface="Calibri Light" pitchFamily="34" charset="0"/>
            </a:endParaRPr>
          </a:p>
        </p:txBody>
      </p:sp>
      <p:sp>
        <p:nvSpPr>
          <p:cNvPr id="9" name="TextBox 8"/>
          <p:cNvSpPr txBox="1"/>
          <p:nvPr/>
        </p:nvSpPr>
        <p:spPr>
          <a:xfrm>
            <a:off x="4420988" y="4509120"/>
            <a:ext cx="4759524" cy="954107"/>
          </a:xfrm>
          <a:prstGeom prst="rect">
            <a:avLst/>
          </a:prstGeom>
          <a:noFill/>
        </p:spPr>
        <p:txBody>
          <a:bodyPr wrap="square" rtlCol="0">
            <a:spAutoFit/>
          </a:bodyPr>
          <a:lstStyle/>
          <a:p>
            <a:r>
              <a:rPr lang="ro-RO" sz="2800" dirty="0" smtClean="0">
                <a:latin typeface="Calibri Light" pitchFamily="34" charset="0"/>
                <a:cs typeface="Calibri Light" pitchFamily="34" charset="0"/>
              </a:rPr>
              <a:t>• </a:t>
            </a:r>
            <a:r>
              <a:rPr lang="ro-RO" sz="2800" dirty="0">
                <a:latin typeface="Calibri Light" pitchFamily="34" charset="0"/>
                <a:cs typeface="Calibri Light" pitchFamily="34" charset="0"/>
              </a:rPr>
              <a:t>Gestionarea drepturilor de </a:t>
            </a:r>
            <a:r>
              <a:rPr lang="ro-RO" sz="2800" dirty="0" smtClean="0">
                <a:latin typeface="Calibri Light" pitchFamily="34" charset="0"/>
                <a:cs typeface="Calibri Light" pitchFamily="34" charset="0"/>
              </a:rPr>
              <a:t>acces</a:t>
            </a:r>
            <a:endParaRPr lang="ro-RO" sz="2800" dirty="0">
              <a:latin typeface="Calibri Light" pitchFamily="34" charset="0"/>
              <a:cs typeface="Calibri Light" pitchFamily="34" charset="0"/>
            </a:endParaRPr>
          </a:p>
        </p:txBody>
      </p:sp>
    </p:spTree>
    <p:extLst>
      <p:ext uri="{BB962C8B-B14F-4D97-AF65-F5344CB8AC3E}">
        <p14:creationId xmlns:p14="http://schemas.microsoft.com/office/powerpoint/2010/main" val="266102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2" presetClass="entr" presetSubtype="1"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2" presetClass="entr" presetSubtype="1"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ID="2" presetClass="entr" presetSubtype="1"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additive="base">
                                        <p:cTn id="36" dur="500" fill="hold"/>
                                        <p:tgtEl>
                                          <p:spTgt spid="9"/>
                                        </p:tgtEl>
                                        <p:attrNameLst>
                                          <p:attrName>ppt_x</p:attrName>
                                        </p:attrNameLst>
                                      </p:cBhvr>
                                      <p:tavLst>
                                        <p:tav tm="0">
                                          <p:val>
                                            <p:strVal val="#ppt_x"/>
                                          </p:val>
                                        </p:tav>
                                        <p:tav tm="100000">
                                          <p:val>
                                            <p:strVal val="#ppt_x"/>
                                          </p:val>
                                        </p:tav>
                                      </p:tavLst>
                                    </p:anim>
                                    <p:anim calcmode="lin" valueType="num">
                                      <p:cBhvr additive="base">
                                        <p:cTn id="37"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0"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Gestionarea Login-urilor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(T-SQL script</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9" name="Title 6"/>
          <p:cNvSpPr txBox="1">
            <a:spLocks/>
          </p:cNvSpPr>
          <p:nvPr/>
        </p:nvSpPr>
        <p:spPr>
          <a:xfrm>
            <a:off x="539552" y="1052736"/>
            <a:ext cx="8064896" cy="936104"/>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a:latin typeface="Calibri" pitchFamily="34" charset="0"/>
                <a:ea typeface="+mn-ea"/>
                <a:cs typeface="Calibri" pitchFamily="34" charset="0"/>
              </a:rPr>
              <a:t>USE </a:t>
            </a:r>
            <a:r>
              <a:rPr lang="ro-RO" sz="2400" b="1" dirty="0">
                <a:solidFill>
                  <a:srgbClr val="C00000"/>
                </a:solidFill>
                <a:latin typeface="Calibri" pitchFamily="34" charset="0"/>
                <a:cs typeface="Calibri" pitchFamily="34" charset="0"/>
              </a:rPr>
              <a:t>master</a:t>
            </a:r>
            <a:r>
              <a:rPr lang="ro-RO" sz="2400" b="1" dirty="0">
                <a:latin typeface="Calibri" pitchFamily="34" charset="0"/>
                <a:ea typeface="+mn-ea"/>
                <a:cs typeface="Calibri" pitchFamily="34" charset="0"/>
              </a:rPr>
              <a:t>;</a:t>
            </a:r>
          </a:p>
          <a:p>
            <a:pPr algn="l"/>
            <a:r>
              <a:rPr lang="en-US" sz="2400" b="1" dirty="0" smtClean="0">
                <a:latin typeface="Calibri" pitchFamily="34" charset="0"/>
                <a:ea typeface="+mn-ea"/>
                <a:cs typeface="Calibri" pitchFamily="34" charset="0"/>
              </a:rPr>
              <a:t>CREATE</a:t>
            </a:r>
            <a:r>
              <a:rPr lang="en-US" sz="2400" b="1" dirty="0" smtClean="0">
                <a:solidFill>
                  <a:srgbClr val="7030A0"/>
                </a:solidFill>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LOGIN </a:t>
            </a:r>
            <a:r>
              <a:rPr lang="en-US" sz="2400" b="1" dirty="0">
                <a:solidFill>
                  <a:srgbClr val="C00000"/>
                </a:solidFill>
                <a:latin typeface="Calibri" pitchFamily="34" charset="0"/>
                <a:cs typeface="Calibri" pitchFamily="34" charset="0"/>
              </a:rPr>
              <a:t>MyLogin</a:t>
            </a:r>
            <a:r>
              <a:rPr lang="en-US" sz="2400" b="1" dirty="0">
                <a:solidFill>
                  <a:srgbClr val="7030A0"/>
                </a:solidFill>
                <a:latin typeface="Calibri" pitchFamily="34" charset="0"/>
                <a:ea typeface="+mn-ea"/>
                <a:cs typeface="Calibri" pitchFamily="34" charset="0"/>
              </a:rPr>
              <a:t> WITH PASSWORD = </a:t>
            </a:r>
            <a:r>
              <a:rPr lang="en-US" sz="2400" b="1" dirty="0">
                <a:solidFill>
                  <a:srgbClr val="C00000"/>
                </a:solidFill>
                <a:latin typeface="Calibri" pitchFamily="34" charset="0"/>
                <a:cs typeface="Calibri" pitchFamily="34" charset="0"/>
              </a:rPr>
              <a:t>'123'</a:t>
            </a:r>
            <a:r>
              <a:rPr lang="en-US" sz="2400" b="1" dirty="0">
                <a:solidFill>
                  <a:srgbClr val="7030A0"/>
                </a:solidFill>
                <a:latin typeface="Calibri" pitchFamily="34" charset="0"/>
                <a:ea typeface="+mn-ea"/>
                <a:cs typeface="Calibri" pitchFamily="34" charset="0"/>
              </a:rPr>
              <a:t>; </a:t>
            </a:r>
          </a:p>
        </p:txBody>
      </p:sp>
      <p:sp>
        <p:nvSpPr>
          <p:cNvPr id="13" name="Title 6"/>
          <p:cNvSpPr txBox="1">
            <a:spLocks/>
          </p:cNvSpPr>
          <p:nvPr/>
        </p:nvSpPr>
        <p:spPr>
          <a:xfrm>
            <a:off x="539552" y="3189592"/>
            <a:ext cx="3387787" cy="671456"/>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latin typeface="Calibri" pitchFamily="34" charset="0"/>
                <a:ea typeface="+mn-ea"/>
                <a:cs typeface="Calibri" pitchFamily="34" charset="0"/>
              </a:rPr>
              <a:t>DROP</a:t>
            </a:r>
            <a:r>
              <a:rPr lang="en-US" sz="2400" b="1" dirty="0" smtClean="0">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LOGIN </a:t>
            </a:r>
            <a:r>
              <a:rPr lang="en-US" sz="2400" b="1" dirty="0" smtClean="0">
                <a:solidFill>
                  <a:srgbClr val="C00000"/>
                </a:solidFill>
                <a:latin typeface="Calibri" pitchFamily="34" charset="0"/>
                <a:cs typeface="Calibri" pitchFamily="34" charset="0"/>
              </a:rPr>
              <a:t>MyLogin</a:t>
            </a:r>
            <a:r>
              <a:rPr lang="en-US" sz="2400" b="1" dirty="0" smtClean="0">
                <a:solidFill>
                  <a:srgbClr val="7030A0"/>
                </a:solidFill>
                <a:latin typeface="Calibri" pitchFamily="34" charset="0"/>
                <a:ea typeface="+mn-ea"/>
                <a:cs typeface="Calibri" pitchFamily="34" charset="0"/>
              </a:rPr>
              <a:t>; </a:t>
            </a:r>
            <a:endParaRPr lang="en-US" sz="2400" b="1" dirty="0">
              <a:solidFill>
                <a:srgbClr val="7030A0"/>
              </a:solidFill>
              <a:latin typeface="Calibri" pitchFamily="34" charset="0"/>
              <a:ea typeface="+mn-ea"/>
              <a:cs typeface="Calibri" pitchFamily="34" charset="0"/>
            </a:endParaRPr>
          </a:p>
        </p:txBody>
      </p:sp>
      <p:pic>
        <p:nvPicPr>
          <p:cNvPr id="17413" name="Picture 5" descr="https://www.sqlshack.com/wp-content/uploads/2017/07/word-image-11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1172" y="3189593"/>
            <a:ext cx="3061148" cy="3479768"/>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6"/>
          <p:cNvSpPr txBox="1">
            <a:spLocks/>
          </p:cNvSpPr>
          <p:nvPr/>
        </p:nvSpPr>
        <p:spPr>
          <a:xfrm>
            <a:off x="539552" y="2253488"/>
            <a:ext cx="8064896" cy="671456"/>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latin typeface="Calibri" pitchFamily="34" charset="0"/>
                <a:ea typeface="+mn-ea"/>
                <a:cs typeface="Calibri" pitchFamily="34" charset="0"/>
              </a:rPr>
              <a:t>ALTER</a:t>
            </a:r>
            <a:r>
              <a:rPr lang="en-US" sz="2400" b="1" dirty="0" smtClean="0">
                <a:solidFill>
                  <a:srgbClr val="7030A0"/>
                </a:solidFill>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LOGIN </a:t>
            </a:r>
            <a:r>
              <a:rPr lang="en-US" sz="2400" b="1" dirty="0">
                <a:solidFill>
                  <a:srgbClr val="C00000"/>
                </a:solidFill>
                <a:latin typeface="Calibri" pitchFamily="34" charset="0"/>
                <a:cs typeface="Calibri" pitchFamily="34" charset="0"/>
              </a:rPr>
              <a:t>MyLogin</a:t>
            </a:r>
            <a:r>
              <a:rPr lang="en-US" sz="2400" b="1" dirty="0">
                <a:solidFill>
                  <a:srgbClr val="7030A0"/>
                </a:solidFill>
                <a:latin typeface="Calibri" pitchFamily="34" charset="0"/>
                <a:ea typeface="+mn-ea"/>
                <a:cs typeface="Calibri" pitchFamily="34" charset="0"/>
              </a:rPr>
              <a:t> WITH PASSWORD = </a:t>
            </a:r>
            <a:r>
              <a:rPr lang="en-US" sz="2400" b="1" dirty="0" smtClean="0">
                <a:solidFill>
                  <a:srgbClr val="C00000"/>
                </a:solidFill>
                <a:latin typeface="Calibri" pitchFamily="34" charset="0"/>
                <a:cs typeface="Calibri" pitchFamily="34" charset="0"/>
              </a:rPr>
              <a:t>'NewStrongPa</a:t>
            </a:r>
            <a:r>
              <a:rPr lang="ro-RO" sz="2400" b="1" dirty="0" smtClean="0">
                <a:solidFill>
                  <a:srgbClr val="C00000"/>
                </a:solidFill>
                <a:latin typeface="Calibri" pitchFamily="34" charset="0"/>
                <a:cs typeface="Calibri" pitchFamily="34" charset="0"/>
              </a:rPr>
              <a:t>s</a:t>
            </a:r>
            <a:r>
              <a:rPr lang="en-US" sz="2400" b="1" dirty="0" smtClean="0">
                <a:solidFill>
                  <a:srgbClr val="C00000"/>
                </a:solidFill>
                <a:latin typeface="Calibri" pitchFamily="34" charset="0"/>
                <a:cs typeface="Calibri" pitchFamily="34" charset="0"/>
              </a:rPr>
              <a:t>12!'</a:t>
            </a:r>
            <a:r>
              <a:rPr lang="en-US" sz="2400" b="1" dirty="0" smtClean="0">
                <a:solidFill>
                  <a:srgbClr val="7030A0"/>
                </a:solidFill>
                <a:latin typeface="Calibri" pitchFamily="34" charset="0"/>
                <a:ea typeface="+mn-ea"/>
                <a:cs typeface="Calibri" pitchFamily="34" charset="0"/>
              </a:rPr>
              <a:t>; </a:t>
            </a:r>
            <a:endParaRPr lang="en-US" sz="2400" b="1" dirty="0">
              <a:solidFill>
                <a:srgbClr val="7030A0"/>
              </a:solidFill>
              <a:latin typeface="Calibri" pitchFamily="34" charset="0"/>
              <a:ea typeface="+mn-ea"/>
              <a:cs typeface="Calibri" pitchFamily="34" charset="0"/>
            </a:endParaRPr>
          </a:p>
        </p:txBody>
      </p:sp>
    </p:spTree>
    <p:extLst>
      <p:ext uri="{BB962C8B-B14F-4D97-AF65-F5344CB8AC3E}">
        <p14:creationId xmlns:p14="http://schemas.microsoft.com/office/powerpoint/2010/main" val="67316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Login vs User:</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pic>
        <p:nvPicPr>
          <p:cNvPr id="2050" name="Picture 2" descr="SQL SERVER - Difference Between Login Vs User - Security Concepts - SQL  Authority with Pinal Dave"/>
          <p:cNvPicPr>
            <a:picLocks noChangeAspect="1" noChangeArrowheads="1"/>
          </p:cNvPicPr>
          <p:nvPr/>
        </p:nvPicPr>
        <p:blipFill rotWithShape="1">
          <a:blip r:embed="rId2">
            <a:extLst>
              <a:ext uri="{28A0092B-C50C-407E-A947-70E740481C1C}">
                <a14:useLocalDpi xmlns:a14="http://schemas.microsoft.com/office/drawing/2010/main" val="0"/>
              </a:ext>
            </a:extLst>
          </a:blip>
          <a:srcRect t="1510" b="3148"/>
          <a:stretch/>
        </p:blipFill>
        <p:spPr bwMode="auto">
          <a:xfrm>
            <a:off x="2901780" y="2276872"/>
            <a:ext cx="5702667" cy="432048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539553" y="980728"/>
            <a:ext cx="8064895" cy="1554272"/>
          </a:xfrm>
          <a:prstGeom prst="rect">
            <a:avLst/>
          </a:prstGeom>
        </p:spPr>
        <p:txBody>
          <a:bodyPr wrap="square">
            <a:spAutoFit/>
          </a:bodyPr>
          <a:lstStyle/>
          <a:p>
            <a:r>
              <a:rPr lang="vi-VN" sz="1900" b="1" dirty="0">
                <a:latin typeface="Calibri" pitchFamily="34" charset="0"/>
                <a:cs typeface="Calibri" pitchFamily="34" charset="0"/>
              </a:rPr>
              <a:t>SQL </a:t>
            </a:r>
            <a:r>
              <a:rPr lang="vi-VN" sz="1900" b="1" dirty="0" smtClean="0">
                <a:latin typeface="Calibri" pitchFamily="34" charset="0"/>
                <a:cs typeface="Calibri" pitchFamily="34" charset="0"/>
              </a:rPr>
              <a:t>Login </a:t>
            </a:r>
            <a:r>
              <a:rPr lang="vi-VN" sz="1900" dirty="0">
                <a:latin typeface="Calibri Light" pitchFamily="34" charset="0"/>
                <a:cs typeface="Calibri Light" pitchFamily="34" charset="0"/>
              </a:rPr>
              <a:t>este pentru </a:t>
            </a:r>
            <a:r>
              <a:rPr lang="vi-VN" sz="1900" u="sng" dirty="0">
                <a:latin typeface="Calibri Light" pitchFamily="34" charset="0"/>
                <a:cs typeface="Calibri Light" pitchFamily="34" charset="0"/>
              </a:rPr>
              <a:t>autentificare</a:t>
            </a:r>
            <a:r>
              <a:rPr lang="vi-VN" sz="1900" dirty="0">
                <a:latin typeface="Calibri Light" pitchFamily="34" charset="0"/>
                <a:cs typeface="Calibri Light" pitchFamily="34" charset="0"/>
              </a:rPr>
              <a:t>, iar </a:t>
            </a:r>
            <a:r>
              <a:rPr lang="vi-VN" sz="1900" b="1" dirty="0">
                <a:latin typeface="Calibri" pitchFamily="34" charset="0"/>
                <a:cs typeface="Calibri" pitchFamily="34" charset="0"/>
              </a:rPr>
              <a:t>SQL </a:t>
            </a:r>
            <a:r>
              <a:rPr lang="vi-VN" sz="1900" b="1" dirty="0" smtClean="0">
                <a:latin typeface="Calibri" pitchFamily="34" charset="0"/>
                <a:cs typeface="Calibri" pitchFamily="34" charset="0"/>
              </a:rPr>
              <a:t>User </a:t>
            </a:r>
            <a:r>
              <a:rPr lang="vi-VN" sz="1900" dirty="0">
                <a:latin typeface="Calibri Light" pitchFamily="34" charset="0"/>
                <a:cs typeface="Calibri Light" pitchFamily="34" charset="0"/>
              </a:rPr>
              <a:t>pentru </a:t>
            </a:r>
            <a:r>
              <a:rPr lang="vi-VN" sz="1900" u="sng" dirty="0">
                <a:latin typeface="Calibri Light" pitchFamily="34" charset="0"/>
                <a:cs typeface="Calibri Light" pitchFamily="34" charset="0"/>
              </a:rPr>
              <a:t>autorizare</a:t>
            </a:r>
            <a:r>
              <a:rPr lang="vi-VN" sz="1900" dirty="0">
                <a:latin typeface="Calibri Light" pitchFamily="34" charset="0"/>
                <a:cs typeface="Calibri Light" pitchFamily="34" charset="0"/>
              </a:rPr>
              <a:t>. Autentificarea decide accesul la server, iar autorizarea </a:t>
            </a:r>
            <a:r>
              <a:rPr lang="ro-RO" sz="1900" dirty="0" smtClean="0">
                <a:latin typeface="Calibri Light" pitchFamily="34" charset="0"/>
                <a:cs typeface="Calibri Light" pitchFamily="34" charset="0"/>
              </a:rPr>
              <a:t>- </a:t>
            </a:r>
            <a:r>
              <a:rPr lang="vi-VN" sz="1900" dirty="0" smtClean="0">
                <a:latin typeface="Calibri Light" pitchFamily="34" charset="0"/>
                <a:cs typeface="Calibri Light" pitchFamily="34" charset="0"/>
              </a:rPr>
              <a:t>ce </a:t>
            </a:r>
            <a:r>
              <a:rPr lang="vi-VN" sz="1900" dirty="0">
                <a:latin typeface="Calibri Light" pitchFamily="34" charset="0"/>
                <a:cs typeface="Calibri Light" pitchFamily="34" charset="0"/>
              </a:rPr>
              <a:t>operațiuni putem face într-o bază de date. Login-ul este creat la nivelul instanței SQL Server, iar utilizatorul </a:t>
            </a:r>
            <a:r>
              <a:rPr lang="ro-RO" sz="1900" dirty="0" smtClean="0">
                <a:latin typeface="Calibri Light" pitchFamily="34" charset="0"/>
                <a:cs typeface="Calibri Light" pitchFamily="34" charset="0"/>
              </a:rPr>
              <a:t>- </a:t>
            </a:r>
            <a:r>
              <a:rPr lang="vi-VN" sz="1900" dirty="0" smtClean="0">
                <a:latin typeface="Calibri Light" pitchFamily="34" charset="0"/>
                <a:cs typeface="Calibri Light" pitchFamily="34" charset="0"/>
              </a:rPr>
              <a:t>la </a:t>
            </a:r>
            <a:r>
              <a:rPr lang="vi-VN" sz="1900" dirty="0">
                <a:latin typeface="Calibri Light" pitchFamily="34" charset="0"/>
                <a:cs typeface="Calibri Light" pitchFamily="34" charset="0"/>
              </a:rPr>
              <a:t>nivelul bazei de date. Un singur login poate conecta utilizatori din baze de date diferite.</a:t>
            </a:r>
            <a:endParaRPr lang="en-US" sz="1900" dirty="0">
              <a:latin typeface="Calibri Light" pitchFamily="34" charset="0"/>
              <a:cs typeface="Calibri Light" pitchFamily="34" charset="0"/>
            </a:endParaRPr>
          </a:p>
        </p:txBody>
      </p:sp>
      <p:pic>
        <p:nvPicPr>
          <p:cNvPr id="2054" name="Picture 6" descr="Computer User Icon Stock Illustrations – 116,351 Computer User Icon Stock  Illustrations, Vectors &amp; Clipart - Dreamstim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504" y="3068960"/>
            <a:ext cx="2484276" cy="2484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0643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Creare User (1):</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3" name="Rectangle 2"/>
          <p:cNvSpPr/>
          <p:nvPr/>
        </p:nvSpPr>
        <p:spPr>
          <a:xfrm>
            <a:off x="539552" y="980728"/>
            <a:ext cx="4372351" cy="384721"/>
          </a:xfrm>
          <a:prstGeom prst="rect">
            <a:avLst/>
          </a:prstGeom>
        </p:spPr>
        <p:txBody>
          <a:bodyPr wrap="none">
            <a:spAutoFit/>
          </a:bodyPr>
          <a:lstStyle/>
          <a:p>
            <a:r>
              <a:rPr lang="en-US" sz="1900" dirty="0">
                <a:latin typeface="Calibri Light" pitchFamily="34" charset="0"/>
                <a:cs typeface="Calibri Light" pitchFamily="34" charset="0"/>
              </a:rPr>
              <a:t>În SQL Server Management Studio (</a:t>
            </a:r>
            <a:r>
              <a:rPr lang="en-US" sz="1900" dirty="0" smtClean="0">
                <a:latin typeface="Calibri Light" pitchFamily="34" charset="0"/>
                <a:cs typeface="Calibri Light" pitchFamily="34" charset="0"/>
              </a:rPr>
              <a:t>SSMS)</a:t>
            </a:r>
            <a:r>
              <a:rPr lang="ro-RO" sz="1900" dirty="0">
                <a:latin typeface="Calibri Light" pitchFamily="34" charset="0"/>
                <a:cs typeface="Calibri Light" pitchFamily="34" charset="0"/>
              </a:rPr>
              <a:t>:</a:t>
            </a:r>
            <a:endParaRPr lang="en-US" sz="1900" dirty="0">
              <a:latin typeface="Calibri Light" pitchFamily="34" charset="0"/>
              <a:cs typeface="Calibri Light" pitchFamily="34" charset="0"/>
            </a:endParaRPr>
          </a:p>
        </p:txBody>
      </p:sp>
      <p:sp>
        <p:nvSpPr>
          <p:cNvPr id="4" name="Rectangle 3"/>
          <p:cNvSpPr/>
          <p:nvPr/>
        </p:nvSpPr>
        <p:spPr>
          <a:xfrm>
            <a:off x="539552" y="1556792"/>
            <a:ext cx="2667462" cy="369332"/>
          </a:xfrm>
          <a:prstGeom prst="rect">
            <a:avLst/>
          </a:prstGeom>
        </p:spPr>
        <p:txBody>
          <a:bodyPr wrap="none">
            <a:spAutoFit/>
          </a:bodyPr>
          <a:lstStyle/>
          <a:p>
            <a:r>
              <a:rPr lang="en-US" b="1" dirty="0"/>
              <a:t>Step </a:t>
            </a:r>
            <a:r>
              <a:rPr lang="ro-RO" b="1" dirty="0" smtClean="0"/>
              <a:t>1</a:t>
            </a:r>
            <a:r>
              <a:rPr lang="en-US" b="1" dirty="0" smtClean="0"/>
              <a:t>: </a:t>
            </a:r>
            <a:r>
              <a:rPr lang="en-US" b="1" dirty="0"/>
              <a:t>Create a New </a:t>
            </a:r>
            <a:r>
              <a:rPr lang="ro-RO" b="1" dirty="0" smtClean="0"/>
              <a:t>User</a:t>
            </a:r>
            <a:endParaRPr lang="en-US" b="1" dirty="0"/>
          </a:p>
        </p:txBody>
      </p:sp>
      <p:sp>
        <p:nvSpPr>
          <p:cNvPr id="5" name="Rectangle 4"/>
          <p:cNvSpPr/>
          <p:nvPr/>
        </p:nvSpPr>
        <p:spPr>
          <a:xfrm>
            <a:off x="539552" y="1926124"/>
            <a:ext cx="2781693" cy="923330"/>
          </a:xfrm>
          <a:prstGeom prst="rect">
            <a:avLst/>
          </a:prstGeom>
        </p:spPr>
        <p:txBody>
          <a:bodyPr wrap="square">
            <a:spAutoFit/>
          </a:bodyPr>
          <a:lstStyle/>
          <a:p>
            <a:r>
              <a:rPr lang="en-US" b="1" dirty="0"/>
              <a:t>Step </a:t>
            </a:r>
            <a:r>
              <a:rPr lang="ro-RO" b="1" dirty="0" smtClean="0"/>
              <a:t>2</a:t>
            </a:r>
            <a:r>
              <a:rPr lang="en-US" b="1" dirty="0" smtClean="0"/>
              <a:t>: </a:t>
            </a:r>
            <a:r>
              <a:rPr lang="en-US" b="1" dirty="0"/>
              <a:t>Enter User </a:t>
            </a:r>
            <a:r>
              <a:rPr lang="en-US" b="1" dirty="0" smtClean="0"/>
              <a:t>details</a:t>
            </a:r>
            <a:r>
              <a:rPr lang="ro-RO" b="1" dirty="0" smtClean="0"/>
              <a:t>: </a:t>
            </a:r>
            <a:br>
              <a:rPr lang="ro-RO" b="1" dirty="0" smtClean="0"/>
            </a:br>
            <a:r>
              <a:rPr lang="en-US" b="1" dirty="0" smtClean="0"/>
              <a:t>User name</a:t>
            </a:r>
            <a:r>
              <a:rPr lang="ro-RO" b="1" dirty="0" smtClean="0"/>
              <a:t>, </a:t>
            </a:r>
            <a:r>
              <a:rPr lang="en-US" b="1" dirty="0" smtClean="0"/>
              <a:t>Login </a:t>
            </a:r>
            <a:r>
              <a:rPr lang="en-US" b="1" dirty="0"/>
              <a:t>name (created earlier)</a:t>
            </a:r>
          </a:p>
        </p:txBody>
      </p:sp>
      <p:pic>
        <p:nvPicPr>
          <p:cNvPr id="1026" name="Picture 2" descr="Create User in SQL Server Management Studio"/>
          <p:cNvPicPr>
            <a:picLocks noChangeAspect="1" noChangeArrowheads="1"/>
          </p:cNvPicPr>
          <p:nvPr/>
        </p:nvPicPr>
        <p:blipFill rotWithShape="1">
          <a:blip r:embed="rId2">
            <a:extLst>
              <a:ext uri="{28A0092B-C50C-407E-A947-70E740481C1C}">
                <a14:useLocalDpi xmlns:a14="http://schemas.microsoft.com/office/drawing/2010/main" val="0"/>
              </a:ext>
            </a:extLst>
          </a:blip>
          <a:srcRect t="862" b="6333"/>
          <a:stretch/>
        </p:blipFill>
        <p:spPr bwMode="auto">
          <a:xfrm>
            <a:off x="565423" y="3026117"/>
            <a:ext cx="2641591" cy="3610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guru99.com/images/1/031519_0555_CreateLogin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1245" y="1484784"/>
            <a:ext cx="5675345" cy="5140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5521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Creare User (2) - Roluri:</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4" name="Rectangle 3"/>
          <p:cNvSpPr/>
          <p:nvPr/>
        </p:nvSpPr>
        <p:spPr>
          <a:xfrm>
            <a:off x="539552" y="1187460"/>
            <a:ext cx="2394373" cy="369332"/>
          </a:xfrm>
          <a:prstGeom prst="rect">
            <a:avLst/>
          </a:prstGeom>
        </p:spPr>
        <p:txBody>
          <a:bodyPr wrap="none">
            <a:spAutoFit/>
          </a:bodyPr>
          <a:lstStyle/>
          <a:p>
            <a:r>
              <a:rPr lang="en-US" b="1" dirty="0"/>
              <a:t>Step </a:t>
            </a:r>
            <a:r>
              <a:rPr lang="ro-RO" b="1" dirty="0" smtClean="0"/>
              <a:t>3</a:t>
            </a:r>
            <a:r>
              <a:rPr lang="en-US" b="1" dirty="0" smtClean="0"/>
              <a:t>: </a:t>
            </a:r>
            <a:r>
              <a:rPr lang="ro-RO" b="1" dirty="0" smtClean="0"/>
              <a:t>Choose the role</a:t>
            </a:r>
            <a:endParaRPr lang="en-US"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700808"/>
            <a:ext cx="3024337" cy="3298447"/>
          </a:xfrm>
          <a:prstGeom prst="rect">
            <a:avLst/>
          </a:prstGeom>
          <a:ln>
            <a:noFill/>
          </a:ln>
          <a:effectLst>
            <a:outerShdw blurRad="292100" dist="139700" dir="2700000" algn="tl" rotWithShape="0">
              <a:srgbClr val="333333">
                <a:alpha val="65000"/>
              </a:srgbClr>
            </a:outerShdw>
          </a:effectLst>
        </p:spPr>
      </p:pic>
      <p:sp>
        <p:nvSpPr>
          <p:cNvPr id="12" name="Rectangle 11"/>
          <p:cNvSpPr/>
          <p:nvPr/>
        </p:nvSpPr>
        <p:spPr>
          <a:xfrm>
            <a:off x="3923928" y="1196752"/>
            <a:ext cx="4824536" cy="5632311"/>
          </a:xfrm>
          <a:prstGeom prst="rect">
            <a:avLst/>
          </a:prstGeom>
        </p:spPr>
        <p:txBody>
          <a:bodyPr wrap="square">
            <a:spAutoFit/>
          </a:bodyPr>
          <a:lstStyle/>
          <a:p>
            <a:r>
              <a:rPr lang="vi-VN" dirty="0">
                <a:latin typeface="Calibri Light" pitchFamily="34" charset="0"/>
                <a:cs typeface="Calibri Light" pitchFamily="34" charset="0"/>
              </a:rPr>
              <a:t>Rolurile implicite la nivel de bază de date includ</a:t>
            </a:r>
            <a:r>
              <a:rPr lang="vi-VN" dirty="0" smtClean="0">
                <a:latin typeface="Calibri Light" pitchFamily="34" charset="0"/>
                <a:cs typeface="Calibri Light" pitchFamily="34" charset="0"/>
              </a:rPr>
              <a:t>:</a:t>
            </a:r>
            <a:endParaRPr lang="ro-RO" dirty="0" smtClean="0">
              <a:latin typeface="Calibri Light" pitchFamily="34" charset="0"/>
              <a:cs typeface="Calibri Light" pitchFamily="34" charset="0"/>
            </a:endParaRPr>
          </a:p>
          <a:p>
            <a:r>
              <a:rPr lang="vi-VN" b="1" dirty="0" smtClean="0">
                <a:latin typeface="Calibri" pitchFamily="34" charset="0"/>
                <a:cs typeface="Calibri" pitchFamily="34" charset="0"/>
              </a:rPr>
              <a:t>db_owner</a:t>
            </a:r>
            <a:r>
              <a:rPr lang="vi-VN" dirty="0" smtClean="0">
                <a:latin typeface="Calibri Light" pitchFamily="34" charset="0"/>
                <a:cs typeface="Calibri Light" pitchFamily="34" charset="0"/>
              </a:rPr>
              <a:t> </a:t>
            </a:r>
            <a:r>
              <a:rPr lang="vi-VN" dirty="0">
                <a:latin typeface="Calibri Light" pitchFamily="34" charset="0"/>
                <a:cs typeface="Calibri Light" pitchFamily="34" charset="0"/>
              </a:rPr>
              <a:t>– </a:t>
            </a:r>
            <a:r>
              <a:rPr lang="ro-RO" dirty="0" smtClean="0">
                <a:latin typeface="Calibri Light" pitchFamily="34" charset="0"/>
                <a:cs typeface="Calibri Light" pitchFamily="34" charset="0"/>
              </a:rPr>
              <a:t>R</a:t>
            </a:r>
            <a:r>
              <a:rPr lang="vi-VN" dirty="0" smtClean="0">
                <a:latin typeface="Calibri Light" pitchFamily="34" charset="0"/>
                <a:cs typeface="Calibri Light" pitchFamily="34" charset="0"/>
              </a:rPr>
              <a:t>olul </a:t>
            </a:r>
            <a:r>
              <a:rPr lang="vi-VN" dirty="0">
                <a:latin typeface="Calibri Light" pitchFamily="34" charset="0"/>
                <a:cs typeface="Calibri Light" pitchFamily="34" charset="0"/>
              </a:rPr>
              <a:t>cu cele mai multe permisiuni într-o bază de date.</a:t>
            </a:r>
            <a:endParaRPr lang="ro-RO" dirty="0" smtClean="0">
              <a:latin typeface="Calibri Light" pitchFamily="34" charset="0"/>
              <a:cs typeface="Calibri Light" pitchFamily="34" charset="0"/>
            </a:endParaRPr>
          </a:p>
          <a:p>
            <a:r>
              <a:rPr lang="vi-VN" b="1" dirty="0">
                <a:latin typeface="Calibri" pitchFamily="34" charset="0"/>
                <a:cs typeface="Calibri" pitchFamily="34" charset="0"/>
              </a:rPr>
              <a:t>db_accessadmin</a:t>
            </a:r>
            <a:r>
              <a:rPr lang="vi-VN" dirty="0" smtClean="0">
                <a:latin typeface="Calibri Light" pitchFamily="34" charset="0"/>
                <a:cs typeface="Calibri Light" pitchFamily="34" charset="0"/>
              </a:rPr>
              <a:t> </a:t>
            </a:r>
            <a:r>
              <a:rPr lang="vi-VN" dirty="0">
                <a:latin typeface="Calibri Light" pitchFamily="34" charset="0"/>
                <a:cs typeface="Calibri Light" pitchFamily="34" charset="0"/>
              </a:rPr>
              <a:t>– </a:t>
            </a:r>
            <a:r>
              <a:rPr lang="ro-RO" dirty="0" smtClean="0">
                <a:latin typeface="Calibri Light" pitchFamily="34" charset="0"/>
                <a:cs typeface="Calibri Light" pitchFamily="34" charset="0"/>
              </a:rPr>
              <a:t>Poate </a:t>
            </a:r>
            <a:r>
              <a:rPr lang="vi-VN" dirty="0" smtClean="0">
                <a:latin typeface="Calibri Light" pitchFamily="34" charset="0"/>
                <a:cs typeface="Calibri Light" pitchFamily="34" charset="0"/>
              </a:rPr>
              <a:t>adăuga </a:t>
            </a:r>
            <a:r>
              <a:rPr lang="vi-VN" dirty="0">
                <a:latin typeface="Calibri Light" pitchFamily="34" charset="0"/>
                <a:cs typeface="Calibri Light" pitchFamily="34" charset="0"/>
              </a:rPr>
              <a:t>sau elimina utilizatori din baza de date.</a:t>
            </a:r>
            <a:endParaRPr lang="ro-RO" dirty="0" smtClean="0">
              <a:latin typeface="Calibri Light" pitchFamily="34" charset="0"/>
              <a:cs typeface="Calibri Light" pitchFamily="34" charset="0"/>
            </a:endParaRPr>
          </a:p>
          <a:p>
            <a:r>
              <a:rPr lang="vi-VN" b="1" dirty="0">
                <a:latin typeface="Calibri" pitchFamily="34" charset="0"/>
                <a:cs typeface="Calibri" pitchFamily="34" charset="0"/>
              </a:rPr>
              <a:t>db_backupoperator</a:t>
            </a:r>
            <a:r>
              <a:rPr lang="vi-VN" dirty="0" smtClean="0">
                <a:latin typeface="Calibri Light" pitchFamily="34" charset="0"/>
                <a:cs typeface="Calibri Light" pitchFamily="34" charset="0"/>
              </a:rPr>
              <a:t> </a:t>
            </a:r>
            <a:r>
              <a:rPr lang="vi-VN" dirty="0">
                <a:latin typeface="Calibri Light" pitchFamily="34" charset="0"/>
                <a:cs typeface="Calibri Light" pitchFamily="34" charset="0"/>
              </a:rPr>
              <a:t>– Poate efectua backup-uri ale bazei de date, dar nu poate face </a:t>
            </a:r>
            <a:r>
              <a:rPr lang="vi-VN" dirty="0" smtClean="0">
                <a:latin typeface="Calibri Light" pitchFamily="34" charset="0"/>
                <a:cs typeface="Calibri Light" pitchFamily="34" charset="0"/>
              </a:rPr>
              <a:t>restaurări.</a:t>
            </a:r>
            <a:endParaRPr lang="ro-RO" dirty="0" smtClean="0">
              <a:latin typeface="Calibri Light" pitchFamily="34" charset="0"/>
              <a:cs typeface="Calibri Light" pitchFamily="34" charset="0"/>
            </a:endParaRPr>
          </a:p>
          <a:p>
            <a:r>
              <a:rPr lang="vi-VN" b="1" dirty="0">
                <a:latin typeface="Calibri" pitchFamily="34" charset="0"/>
                <a:cs typeface="Calibri" pitchFamily="34" charset="0"/>
              </a:rPr>
              <a:t>db_datareader</a:t>
            </a:r>
            <a:r>
              <a:rPr lang="vi-VN" dirty="0" smtClean="0">
                <a:latin typeface="Calibri Light" pitchFamily="34" charset="0"/>
                <a:cs typeface="Calibri Light" pitchFamily="34" charset="0"/>
              </a:rPr>
              <a:t> </a:t>
            </a:r>
            <a:r>
              <a:rPr lang="vi-VN" dirty="0">
                <a:latin typeface="Calibri Light" pitchFamily="34" charset="0"/>
                <a:cs typeface="Calibri Light" pitchFamily="34" charset="0"/>
              </a:rPr>
              <a:t>– Poate doar să citească datele din bază.</a:t>
            </a:r>
            <a:endParaRPr lang="ro-RO" dirty="0" smtClean="0">
              <a:latin typeface="Calibri Light" pitchFamily="34" charset="0"/>
              <a:cs typeface="Calibri Light" pitchFamily="34" charset="0"/>
            </a:endParaRPr>
          </a:p>
          <a:p>
            <a:r>
              <a:rPr lang="vi-VN" b="1" dirty="0">
                <a:latin typeface="Calibri" pitchFamily="34" charset="0"/>
                <a:cs typeface="Calibri" pitchFamily="34" charset="0"/>
              </a:rPr>
              <a:t>db_datawriter</a:t>
            </a:r>
            <a:r>
              <a:rPr lang="vi-VN" dirty="0" smtClean="0">
                <a:latin typeface="Calibri Light" pitchFamily="34" charset="0"/>
                <a:cs typeface="Calibri Light" pitchFamily="34" charset="0"/>
              </a:rPr>
              <a:t> </a:t>
            </a:r>
            <a:r>
              <a:rPr lang="vi-VN" dirty="0">
                <a:latin typeface="Calibri Light" pitchFamily="34" charset="0"/>
                <a:cs typeface="Calibri Light" pitchFamily="34" charset="0"/>
              </a:rPr>
              <a:t>– Poate modifica și insera date, dar nu le poate </a:t>
            </a:r>
            <a:r>
              <a:rPr lang="vi-VN" dirty="0" smtClean="0">
                <a:latin typeface="Calibri Light" pitchFamily="34" charset="0"/>
                <a:cs typeface="Calibri Light" pitchFamily="34" charset="0"/>
              </a:rPr>
              <a:t>șterge.</a:t>
            </a:r>
            <a:endParaRPr lang="ro-RO" dirty="0" smtClean="0">
              <a:latin typeface="Calibri Light" pitchFamily="34" charset="0"/>
              <a:cs typeface="Calibri Light" pitchFamily="34" charset="0"/>
            </a:endParaRPr>
          </a:p>
          <a:p>
            <a:r>
              <a:rPr lang="vi-VN" b="1" dirty="0">
                <a:latin typeface="Calibri" pitchFamily="34" charset="0"/>
                <a:cs typeface="Calibri" pitchFamily="34" charset="0"/>
              </a:rPr>
              <a:t>db_ddladmin</a:t>
            </a:r>
            <a:r>
              <a:rPr lang="vi-VN" dirty="0" smtClean="0">
                <a:latin typeface="Calibri Light" pitchFamily="34" charset="0"/>
                <a:cs typeface="Calibri Light" pitchFamily="34" charset="0"/>
              </a:rPr>
              <a:t> </a:t>
            </a:r>
            <a:r>
              <a:rPr lang="vi-VN" dirty="0">
                <a:latin typeface="Calibri Light" pitchFamily="34" charset="0"/>
                <a:cs typeface="Calibri Light" pitchFamily="34" charset="0"/>
              </a:rPr>
              <a:t>– Poate modifica structura bazei de date, dar nu poate gestiona securitatea </a:t>
            </a:r>
            <a:r>
              <a:rPr lang="ro-RO" dirty="0" smtClean="0">
                <a:latin typeface="Calibri Light" pitchFamily="34" charset="0"/>
                <a:cs typeface="Calibri Light" pitchFamily="34" charset="0"/>
              </a:rPr>
              <a:t>(acorda permisiuni) </a:t>
            </a:r>
            <a:r>
              <a:rPr lang="vi-VN" dirty="0" smtClean="0">
                <a:latin typeface="Calibri Light" pitchFamily="34" charset="0"/>
                <a:cs typeface="Calibri Light" pitchFamily="34" charset="0"/>
              </a:rPr>
              <a:t>sau </a:t>
            </a:r>
            <a:r>
              <a:rPr lang="vi-VN" dirty="0">
                <a:latin typeface="Calibri Light" pitchFamily="34" charset="0"/>
                <a:cs typeface="Calibri Light" pitchFamily="34" charset="0"/>
              </a:rPr>
              <a:t>backup-urile</a:t>
            </a:r>
            <a:r>
              <a:rPr lang="vi-VN" dirty="0" smtClean="0">
                <a:latin typeface="Calibri Light" pitchFamily="34" charset="0"/>
                <a:cs typeface="Calibri Light" pitchFamily="34" charset="0"/>
              </a:rPr>
              <a:t>.</a:t>
            </a:r>
            <a:endParaRPr lang="ro-RO" dirty="0" smtClean="0">
              <a:latin typeface="Calibri Light" pitchFamily="34" charset="0"/>
              <a:cs typeface="Calibri Light" pitchFamily="34" charset="0"/>
            </a:endParaRPr>
          </a:p>
          <a:p>
            <a:r>
              <a:rPr lang="vi-VN" b="1" dirty="0">
                <a:latin typeface="Calibri" pitchFamily="34" charset="0"/>
                <a:cs typeface="Calibri" pitchFamily="34" charset="0"/>
              </a:rPr>
              <a:t>db_denydatareader</a:t>
            </a:r>
            <a:r>
              <a:rPr lang="vi-VN" dirty="0" smtClean="0">
                <a:latin typeface="Calibri Light" pitchFamily="34" charset="0"/>
                <a:cs typeface="Calibri Light" pitchFamily="34" charset="0"/>
              </a:rPr>
              <a:t> </a:t>
            </a:r>
            <a:r>
              <a:rPr lang="vi-VN" dirty="0">
                <a:latin typeface="Calibri Light" pitchFamily="34" charset="0"/>
                <a:cs typeface="Calibri Light" pitchFamily="34" charset="0"/>
              </a:rPr>
              <a:t>– Interzice citirea datelor (SELECT</a:t>
            </a:r>
            <a:r>
              <a:rPr lang="vi-VN" dirty="0" smtClean="0">
                <a:latin typeface="Calibri Light" pitchFamily="34" charset="0"/>
                <a:cs typeface="Calibri Light" pitchFamily="34" charset="0"/>
              </a:rPr>
              <a:t>).</a:t>
            </a:r>
            <a:endParaRPr lang="ro-RO" dirty="0" smtClean="0">
              <a:latin typeface="Calibri Light" pitchFamily="34" charset="0"/>
              <a:cs typeface="Calibri Light" pitchFamily="34" charset="0"/>
            </a:endParaRPr>
          </a:p>
          <a:p>
            <a:r>
              <a:rPr lang="vi-VN" b="1" dirty="0">
                <a:latin typeface="Calibri" pitchFamily="34" charset="0"/>
                <a:cs typeface="Calibri" pitchFamily="34" charset="0"/>
              </a:rPr>
              <a:t>db_denydatawriter</a:t>
            </a:r>
            <a:r>
              <a:rPr lang="vi-VN" dirty="0" smtClean="0">
                <a:latin typeface="Calibri Light" pitchFamily="34" charset="0"/>
                <a:cs typeface="Calibri Light" pitchFamily="34" charset="0"/>
              </a:rPr>
              <a:t> </a:t>
            </a:r>
            <a:r>
              <a:rPr lang="vi-VN" dirty="0">
                <a:latin typeface="Calibri Light" pitchFamily="34" charset="0"/>
                <a:cs typeface="Calibri Light" pitchFamily="34" charset="0"/>
              </a:rPr>
              <a:t>– Interzice gestionarea datelor (INSERT, DELETE, UPDATE</a:t>
            </a:r>
            <a:r>
              <a:rPr lang="vi-VN" dirty="0" smtClean="0">
                <a:latin typeface="Calibri Light" pitchFamily="34" charset="0"/>
                <a:cs typeface="Calibri Light" pitchFamily="34" charset="0"/>
              </a:rPr>
              <a:t>).</a:t>
            </a:r>
            <a:endParaRPr lang="ro-RO" dirty="0" smtClean="0">
              <a:latin typeface="Calibri Light" pitchFamily="34" charset="0"/>
              <a:cs typeface="Calibri Light" pitchFamily="34" charset="0"/>
            </a:endParaRPr>
          </a:p>
          <a:p>
            <a:r>
              <a:rPr lang="vi-VN" b="1" dirty="0">
                <a:latin typeface="Calibri" pitchFamily="34" charset="0"/>
                <a:cs typeface="Calibri" pitchFamily="34" charset="0"/>
              </a:rPr>
              <a:t>db_securityadmin</a:t>
            </a:r>
            <a:r>
              <a:rPr lang="vi-VN" dirty="0" smtClean="0">
                <a:latin typeface="Calibri Light" pitchFamily="34" charset="0"/>
                <a:cs typeface="Calibri Light" pitchFamily="34" charset="0"/>
              </a:rPr>
              <a:t> </a:t>
            </a:r>
            <a:r>
              <a:rPr lang="vi-VN" dirty="0">
                <a:latin typeface="Calibri Light" pitchFamily="34" charset="0"/>
                <a:cs typeface="Calibri Light" pitchFamily="34" charset="0"/>
              </a:rPr>
              <a:t>– </a:t>
            </a:r>
            <a:r>
              <a:rPr lang="ro-RO" dirty="0" smtClean="0">
                <a:latin typeface="Calibri Light" pitchFamily="34" charset="0"/>
                <a:cs typeface="Calibri Light" pitchFamily="34" charset="0"/>
              </a:rPr>
              <a:t>G</a:t>
            </a:r>
            <a:r>
              <a:rPr lang="vi-VN" dirty="0" smtClean="0">
                <a:latin typeface="Calibri Light" pitchFamily="34" charset="0"/>
                <a:cs typeface="Calibri Light" pitchFamily="34" charset="0"/>
              </a:rPr>
              <a:t>estionează permisiunil</a:t>
            </a:r>
            <a:r>
              <a:rPr lang="ro-RO" dirty="0" smtClean="0">
                <a:latin typeface="Calibri Light" pitchFamily="34" charset="0"/>
                <a:cs typeface="Calibri Light" pitchFamily="34" charset="0"/>
              </a:rPr>
              <a:t>or</a:t>
            </a:r>
            <a:r>
              <a:rPr lang="vi-VN" dirty="0" smtClean="0">
                <a:latin typeface="Calibri Light" pitchFamily="34" charset="0"/>
                <a:cs typeface="Calibri Light" pitchFamily="34" charset="0"/>
              </a:rPr>
              <a:t> </a:t>
            </a:r>
            <a:r>
              <a:rPr lang="vi-VN" dirty="0">
                <a:latin typeface="Calibri Light" pitchFamily="34" charset="0"/>
                <a:cs typeface="Calibri Light" pitchFamily="34" charset="0"/>
              </a:rPr>
              <a:t>utilizatorilor în baza de date</a:t>
            </a:r>
            <a:endParaRPr lang="en-US" dirty="0">
              <a:latin typeface="Calibri Light" pitchFamily="34" charset="0"/>
              <a:cs typeface="Calibri Light" pitchFamily="34" charset="0"/>
            </a:endParaRPr>
          </a:p>
        </p:txBody>
      </p:sp>
    </p:spTree>
    <p:extLst>
      <p:ext uri="{BB962C8B-B14F-4D97-AF65-F5344CB8AC3E}">
        <p14:creationId xmlns:p14="http://schemas.microsoft.com/office/powerpoint/2010/main" val="4943999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Creare User (3) - Roluri:</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83050589"/>
              </p:ext>
            </p:extLst>
          </p:nvPr>
        </p:nvGraphicFramePr>
        <p:xfrm>
          <a:off x="611560" y="1268760"/>
          <a:ext cx="7992889" cy="4752528"/>
        </p:xfrm>
        <a:graphic>
          <a:graphicData uri="http://schemas.openxmlformats.org/drawingml/2006/table">
            <a:tbl>
              <a:tblPr firstRow="1" firstCol="1" bandRow="1">
                <a:tableStyleId>{912C8C85-51F0-491E-9774-3900AFEF0FD7}</a:tableStyleId>
              </a:tblPr>
              <a:tblGrid>
                <a:gridCol w="2033279"/>
                <a:gridCol w="1840468"/>
                <a:gridCol w="1752826"/>
                <a:gridCol w="2366316"/>
              </a:tblGrid>
              <a:tr h="594066">
                <a:tc>
                  <a:txBody>
                    <a:bodyPr/>
                    <a:lstStyle/>
                    <a:p>
                      <a:pPr marL="0" marR="0" algn="ctr">
                        <a:spcBef>
                          <a:spcPts val="0"/>
                        </a:spcBef>
                        <a:spcAft>
                          <a:spcPts val="0"/>
                        </a:spcAft>
                      </a:pPr>
                      <a:r>
                        <a:rPr lang="en-US" sz="1800" dirty="0">
                          <a:effectLst/>
                        </a:rPr>
                        <a:t>Rol</a:t>
                      </a:r>
                      <a:endParaRPr lang="en-US" sz="1800" dirty="0">
                        <a:effectLst/>
                        <a:latin typeface="Calibri"/>
                        <a:ea typeface="Calibri"/>
                        <a:cs typeface="Times New Roman"/>
                      </a:endParaRPr>
                    </a:p>
                  </a:txBody>
                  <a:tcPr marL="68580" marR="68580" marT="0" marB="0" anchor="ctr"/>
                </a:tc>
                <a:tc>
                  <a:txBody>
                    <a:bodyPr/>
                    <a:lstStyle/>
                    <a:p>
                      <a:pPr marL="0" marR="0" algn="ctr">
                        <a:spcBef>
                          <a:spcPts val="0"/>
                        </a:spcBef>
                        <a:spcAft>
                          <a:spcPts val="0"/>
                        </a:spcAft>
                      </a:pPr>
                      <a:r>
                        <a:rPr lang="en-US" sz="1800" dirty="0">
                          <a:effectLst/>
                        </a:rPr>
                        <a:t>Poate modifica structura?</a:t>
                      </a:r>
                      <a:endParaRPr lang="en-US" sz="18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800" dirty="0">
                          <a:effectLst/>
                        </a:rPr>
                        <a:t>Poate modifica date?</a:t>
                      </a:r>
                      <a:endParaRPr lang="en-US" sz="18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800" dirty="0">
                          <a:effectLst/>
                        </a:rPr>
                        <a:t>Poate gestiona utilizatori?</a:t>
                      </a:r>
                      <a:endParaRPr lang="en-US" sz="1800" dirty="0">
                        <a:effectLst/>
                        <a:latin typeface="Calibri"/>
                        <a:ea typeface="Calibri"/>
                        <a:cs typeface="Times New Roman"/>
                      </a:endParaRPr>
                    </a:p>
                  </a:txBody>
                  <a:tcPr marL="68580" marR="68580" marT="0" marB="0"/>
                </a:tc>
              </a:tr>
              <a:tr h="297033">
                <a:tc>
                  <a:txBody>
                    <a:bodyPr/>
                    <a:lstStyle/>
                    <a:p>
                      <a:pPr marL="0" marR="0">
                        <a:spcBef>
                          <a:spcPts val="0"/>
                        </a:spcBef>
                        <a:spcAft>
                          <a:spcPts val="0"/>
                        </a:spcAft>
                      </a:pPr>
                      <a:r>
                        <a:rPr lang="en-US" sz="1600" dirty="0">
                          <a:effectLst/>
                        </a:rPr>
                        <a:t>db_owner</a:t>
                      </a:r>
                      <a:endParaRPr lang="en-US" sz="16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Da</a:t>
                      </a:r>
                      <a:endParaRPr lang="en-US" sz="15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Da</a:t>
                      </a:r>
                      <a:endParaRPr lang="en-US" sz="15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Da</a:t>
                      </a:r>
                      <a:endParaRPr lang="en-US" sz="1500" dirty="0">
                        <a:effectLst/>
                        <a:latin typeface="Calibri"/>
                        <a:ea typeface="Calibri"/>
                        <a:cs typeface="Times New Roman"/>
                      </a:endParaRPr>
                    </a:p>
                  </a:txBody>
                  <a:tcPr marL="68580" marR="68580" marT="0" marB="0" anchor="ctr"/>
                </a:tc>
              </a:tr>
              <a:tr h="594066">
                <a:tc>
                  <a:txBody>
                    <a:bodyPr/>
                    <a:lstStyle/>
                    <a:p>
                      <a:pPr marL="0" marR="0">
                        <a:spcBef>
                          <a:spcPts val="0"/>
                        </a:spcBef>
                        <a:spcAft>
                          <a:spcPts val="0"/>
                        </a:spcAft>
                      </a:pPr>
                      <a:r>
                        <a:rPr lang="en-US" sz="1600" dirty="0">
                          <a:effectLst/>
                        </a:rPr>
                        <a:t>db_accessadmin</a:t>
                      </a:r>
                      <a:endParaRPr lang="en-US" sz="16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Nu</a:t>
                      </a:r>
                      <a:endParaRPr lang="en-US" sz="15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Nu</a:t>
                      </a:r>
                      <a:endParaRPr lang="en-US" sz="15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Da (CREATE USER, DROP USER)</a:t>
                      </a:r>
                      <a:endParaRPr lang="en-US" sz="1500" dirty="0">
                        <a:effectLst/>
                        <a:latin typeface="Calibri"/>
                        <a:ea typeface="Calibri"/>
                        <a:cs typeface="Times New Roman"/>
                      </a:endParaRPr>
                    </a:p>
                  </a:txBody>
                  <a:tcPr marL="68580" marR="68580" marT="0" marB="0" anchor="ctr"/>
                </a:tc>
              </a:tr>
              <a:tr h="297033">
                <a:tc>
                  <a:txBody>
                    <a:bodyPr/>
                    <a:lstStyle/>
                    <a:p>
                      <a:pPr marL="0" marR="0">
                        <a:spcBef>
                          <a:spcPts val="0"/>
                        </a:spcBef>
                        <a:spcAft>
                          <a:spcPts val="0"/>
                        </a:spcAft>
                      </a:pPr>
                      <a:r>
                        <a:rPr lang="en-US" sz="1600" dirty="0">
                          <a:effectLst/>
                        </a:rPr>
                        <a:t>db_backupoperator</a:t>
                      </a:r>
                      <a:endParaRPr lang="en-US" sz="16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Nu</a:t>
                      </a:r>
                      <a:endParaRPr lang="en-US" sz="15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Nu</a:t>
                      </a:r>
                      <a:endParaRPr lang="en-US" sz="15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Nu (doar backup)</a:t>
                      </a:r>
                      <a:endParaRPr lang="en-US" sz="1500" dirty="0">
                        <a:effectLst/>
                        <a:latin typeface="Calibri"/>
                        <a:ea typeface="Calibri"/>
                        <a:cs typeface="Times New Roman"/>
                      </a:endParaRPr>
                    </a:p>
                  </a:txBody>
                  <a:tcPr marL="68580" marR="68580" marT="0" marB="0" anchor="ctr"/>
                </a:tc>
              </a:tr>
              <a:tr h="297033">
                <a:tc>
                  <a:txBody>
                    <a:bodyPr/>
                    <a:lstStyle/>
                    <a:p>
                      <a:pPr marL="0" marR="0">
                        <a:spcBef>
                          <a:spcPts val="0"/>
                        </a:spcBef>
                        <a:spcAft>
                          <a:spcPts val="0"/>
                        </a:spcAft>
                      </a:pPr>
                      <a:r>
                        <a:rPr lang="en-US" sz="1600" dirty="0">
                          <a:effectLst/>
                        </a:rPr>
                        <a:t>db_datareader</a:t>
                      </a:r>
                      <a:endParaRPr lang="en-US" sz="16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Nu</a:t>
                      </a:r>
                      <a:endParaRPr lang="en-US" sz="15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Nu</a:t>
                      </a:r>
                      <a:endParaRPr lang="en-US" sz="15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Nu (doar citire)</a:t>
                      </a:r>
                      <a:endParaRPr lang="en-US" sz="1500" dirty="0">
                        <a:effectLst/>
                        <a:latin typeface="Calibri"/>
                        <a:ea typeface="Calibri"/>
                        <a:cs typeface="Times New Roman"/>
                      </a:endParaRPr>
                    </a:p>
                  </a:txBody>
                  <a:tcPr marL="68580" marR="68580" marT="0" marB="0" anchor="ctr"/>
                </a:tc>
              </a:tr>
              <a:tr h="594066">
                <a:tc>
                  <a:txBody>
                    <a:bodyPr/>
                    <a:lstStyle/>
                    <a:p>
                      <a:pPr marL="0" marR="0">
                        <a:spcBef>
                          <a:spcPts val="0"/>
                        </a:spcBef>
                        <a:spcAft>
                          <a:spcPts val="0"/>
                        </a:spcAft>
                      </a:pPr>
                      <a:r>
                        <a:rPr lang="en-US" sz="1600" dirty="0">
                          <a:effectLst/>
                        </a:rPr>
                        <a:t>db_datawriter</a:t>
                      </a:r>
                      <a:endParaRPr lang="en-US" sz="16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Nu</a:t>
                      </a:r>
                      <a:endParaRPr lang="en-US" sz="15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Da (INSERT, UPDATE)</a:t>
                      </a:r>
                      <a:endParaRPr lang="en-US" sz="15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Nu (nu poate șterge)</a:t>
                      </a:r>
                      <a:endParaRPr lang="en-US" sz="1500" dirty="0">
                        <a:effectLst/>
                        <a:latin typeface="Calibri"/>
                        <a:ea typeface="Calibri"/>
                        <a:cs typeface="Times New Roman"/>
                      </a:endParaRPr>
                    </a:p>
                  </a:txBody>
                  <a:tcPr marL="68580" marR="68580" marT="0" marB="0" anchor="ctr"/>
                </a:tc>
              </a:tr>
              <a:tr h="594066">
                <a:tc>
                  <a:txBody>
                    <a:bodyPr/>
                    <a:lstStyle/>
                    <a:p>
                      <a:pPr marL="0" marR="0">
                        <a:spcBef>
                          <a:spcPts val="0"/>
                        </a:spcBef>
                        <a:spcAft>
                          <a:spcPts val="0"/>
                        </a:spcAft>
                      </a:pPr>
                      <a:r>
                        <a:rPr lang="en-US" sz="1600" dirty="0">
                          <a:effectLst/>
                        </a:rPr>
                        <a:t>db_ddladmin</a:t>
                      </a:r>
                      <a:endParaRPr lang="en-US" sz="16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Da (CREATE, ALTER, DROP)</a:t>
                      </a:r>
                      <a:endParaRPr lang="en-US" sz="15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Nu</a:t>
                      </a:r>
                      <a:endParaRPr lang="en-US" sz="15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Nu</a:t>
                      </a:r>
                      <a:endParaRPr lang="en-US" sz="1500" dirty="0">
                        <a:effectLst/>
                        <a:latin typeface="Calibri"/>
                        <a:ea typeface="Calibri"/>
                        <a:cs typeface="Times New Roman"/>
                      </a:endParaRPr>
                    </a:p>
                  </a:txBody>
                  <a:tcPr marL="68580" marR="68580" marT="0" marB="0" anchor="ctr"/>
                </a:tc>
              </a:tr>
              <a:tr h="297033">
                <a:tc>
                  <a:txBody>
                    <a:bodyPr/>
                    <a:lstStyle/>
                    <a:p>
                      <a:pPr marL="0" marR="0">
                        <a:spcBef>
                          <a:spcPts val="0"/>
                        </a:spcBef>
                        <a:spcAft>
                          <a:spcPts val="0"/>
                        </a:spcAft>
                      </a:pPr>
                      <a:r>
                        <a:rPr lang="en-US" sz="1600" dirty="0">
                          <a:effectLst/>
                        </a:rPr>
                        <a:t>db_denydatareader</a:t>
                      </a:r>
                      <a:endParaRPr lang="en-US" sz="16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Nu</a:t>
                      </a:r>
                      <a:endParaRPr lang="en-US" sz="15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Nu</a:t>
                      </a:r>
                      <a:endParaRPr lang="en-US" sz="15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Blochează SELECT</a:t>
                      </a:r>
                      <a:endParaRPr lang="en-US" sz="1500" dirty="0">
                        <a:effectLst/>
                        <a:latin typeface="Calibri"/>
                        <a:ea typeface="Calibri"/>
                        <a:cs typeface="Times New Roman"/>
                      </a:endParaRPr>
                    </a:p>
                  </a:txBody>
                  <a:tcPr marL="68580" marR="68580" marT="0" marB="0" anchor="ctr"/>
                </a:tc>
              </a:tr>
              <a:tr h="594066">
                <a:tc>
                  <a:txBody>
                    <a:bodyPr/>
                    <a:lstStyle/>
                    <a:p>
                      <a:pPr marL="0" marR="0">
                        <a:spcBef>
                          <a:spcPts val="0"/>
                        </a:spcBef>
                        <a:spcAft>
                          <a:spcPts val="0"/>
                        </a:spcAft>
                      </a:pPr>
                      <a:r>
                        <a:rPr lang="en-US" sz="1600" dirty="0">
                          <a:effectLst/>
                        </a:rPr>
                        <a:t>db_denydatawriter</a:t>
                      </a:r>
                      <a:endParaRPr lang="en-US" sz="16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Nu</a:t>
                      </a:r>
                      <a:endParaRPr lang="en-US" sz="15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Nu</a:t>
                      </a:r>
                      <a:endParaRPr lang="en-US" sz="15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Blochează INSERT, UPDATE, DELETE</a:t>
                      </a:r>
                      <a:endParaRPr lang="en-US" sz="1500" dirty="0">
                        <a:effectLst/>
                        <a:latin typeface="Calibri"/>
                        <a:ea typeface="Calibri"/>
                        <a:cs typeface="Times New Roman"/>
                      </a:endParaRPr>
                    </a:p>
                  </a:txBody>
                  <a:tcPr marL="68580" marR="68580" marT="0" marB="0" anchor="ctr"/>
                </a:tc>
              </a:tr>
              <a:tr h="594066">
                <a:tc>
                  <a:txBody>
                    <a:bodyPr/>
                    <a:lstStyle/>
                    <a:p>
                      <a:pPr marL="0" marR="0">
                        <a:spcBef>
                          <a:spcPts val="0"/>
                        </a:spcBef>
                        <a:spcAft>
                          <a:spcPts val="0"/>
                        </a:spcAft>
                      </a:pPr>
                      <a:r>
                        <a:rPr lang="en-US" sz="1600" dirty="0">
                          <a:effectLst/>
                        </a:rPr>
                        <a:t>db_securityadmin</a:t>
                      </a:r>
                      <a:endParaRPr lang="en-US" sz="16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Nu</a:t>
                      </a:r>
                      <a:endParaRPr lang="en-US" sz="15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Nu</a:t>
                      </a:r>
                      <a:endParaRPr lang="en-US" sz="1500" dirty="0">
                        <a:effectLst/>
                        <a:latin typeface="Calibri"/>
                        <a:ea typeface="Calibri"/>
                        <a:cs typeface="Times New Roman"/>
                      </a:endParaRPr>
                    </a:p>
                  </a:txBody>
                  <a:tcPr marL="68580" marR="68580" marT="0" marB="0" anchor="ctr"/>
                </a:tc>
                <a:tc>
                  <a:txBody>
                    <a:bodyPr/>
                    <a:lstStyle/>
                    <a:p>
                      <a:pPr marL="0" marR="0">
                        <a:spcBef>
                          <a:spcPts val="0"/>
                        </a:spcBef>
                        <a:spcAft>
                          <a:spcPts val="0"/>
                        </a:spcAft>
                      </a:pPr>
                      <a:r>
                        <a:rPr lang="en-US" sz="1500" dirty="0">
                          <a:effectLst/>
                        </a:rPr>
                        <a:t>✅ Da (GRANT, DENY, REVOKE)</a:t>
                      </a:r>
                      <a:endParaRPr lang="en-US" sz="1500" dirty="0">
                        <a:effectLst/>
                        <a:latin typeface="Calibri"/>
                        <a:ea typeface="Calibri"/>
                        <a:cs typeface="Times New Roman"/>
                      </a:endParaRPr>
                    </a:p>
                  </a:txBody>
                  <a:tcPr marL="68580" marR="68580" marT="0" marB="0" anchor="ctr"/>
                </a:tc>
              </a:tr>
            </a:tbl>
          </a:graphicData>
        </a:graphic>
      </p:graphicFrame>
    </p:spTree>
    <p:extLst>
      <p:ext uri="{BB962C8B-B14F-4D97-AF65-F5344CB8AC3E}">
        <p14:creationId xmlns:p14="http://schemas.microsoft.com/office/powerpoint/2010/main" val="583238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Gestionarea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User-ilor (T-SQL script</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9" name="Title 6"/>
          <p:cNvSpPr txBox="1">
            <a:spLocks/>
          </p:cNvSpPr>
          <p:nvPr/>
        </p:nvSpPr>
        <p:spPr>
          <a:xfrm>
            <a:off x="539552" y="1461400"/>
            <a:ext cx="8064896" cy="936104"/>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a:latin typeface="Calibri" pitchFamily="34" charset="0"/>
                <a:ea typeface="+mn-ea"/>
                <a:cs typeface="Calibri" pitchFamily="34" charset="0"/>
              </a:rPr>
              <a:t>USE </a:t>
            </a:r>
            <a:r>
              <a:rPr lang="ro-RO" sz="2400" b="1" dirty="0" smtClean="0">
                <a:solidFill>
                  <a:srgbClr val="C00000"/>
                </a:solidFill>
                <a:latin typeface="Calibri" pitchFamily="34" charset="0"/>
                <a:cs typeface="Calibri" pitchFamily="34" charset="0"/>
              </a:rPr>
              <a:t>testDB</a:t>
            </a:r>
            <a:r>
              <a:rPr lang="ro-RO" sz="2400" b="1" dirty="0" smtClean="0">
                <a:latin typeface="Calibri" pitchFamily="34" charset="0"/>
                <a:ea typeface="+mn-ea"/>
                <a:cs typeface="Calibri" pitchFamily="34" charset="0"/>
              </a:rPr>
              <a:t>;</a:t>
            </a:r>
            <a:endParaRPr lang="ro-RO" sz="2400" b="1" dirty="0">
              <a:latin typeface="Calibri" pitchFamily="34" charset="0"/>
              <a:ea typeface="+mn-ea"/>
              <a:cs typeface="Calibri" pitchFamily="34" charset="0"/>
            </a:endParaRPr>
          </a:p>
          <a:p>
            <a:pPr algn="l"/>
            <a:r>
              <a:rPr lang="en-US" sz="2400" b="1" dirty="0" smtClean="0">
                <a:latin typeface="Calibri" pitchFamily="34" charset="0"/>
                <a:ea typeface="+mn-ea"/>
                <a:cs typeface="Calibri" pitchFamily="34" charset="0"/>
              </a:rPr>
              <a:t>CREATE </a:t>
            </a:r>
            <a:r>
              <a:rPr lang="en-US" sz="2400" b="1" dirty="0">
                <a:solidFill>
                  <a:srgbClr val="7030A0"/>
                </a:solidFill>
                <a:latin typeface="Calibri" pitchFamily="34" charset="0"/>
                <a:ea typeface="+mn-ea"/>
                <a:cs typeface="Calibri" pitchFamily="34" charset="0"/>
              </a:rPr>
              <a:t>USER</a:t>
            </a:r>
            <a:r>
              <a:rPr lang="en-US" sz="2400" b="1" dirty="0">
                <a:latin typeface="Calibri" pitchFamily="34" charset="0"/>
                <a:ea typeface="+mn-ea"/>
                <a:cs typeface="Calibri" pitchFamily="34" charset="0"/>
              </a:rPr>
              <a:t> </a:t>
            </a:r>
            <a:r>
              <a:rPr lang="ro-RO" sz="2400" b="1" dirty="0" smtClean="0">
                <a:solidFill>
                  <a:srgbClr val="C00000"/>
                </a:solidFill>
                <a:latin typeface="Calibri" pitchFamily="34" charset="0"/>
                <a:cs typeface="Calibri" pitchFamily="34" charset="0"/>
              </a:rPr>
              <a:t>Guru</a:t>
            </a:r>
            <a:r>
              <a:rPr lang="en-US" sz="2400" b="1" dirty="0" smtClean="0">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FOR LOGIN </a:t>
            </a:r>
            <a:r>
              <a:rPr lang="en-US" sz="2400" b="1" dirty="0">
                <a:solidFill>
                  <a:srgbClr val="C00000"/>
                </a:solidFill>
                <a:latin typeface="Calibri" pitchFamily="34" charset="0"/>
                <a:cs typeface="Calibri" pitchFamily="34" charset="0"/>
              </a:rPr>
              <a:t>MyLogin</a:t>
            </a:r>
            <a:r>
              <a:rPr lang="en-US" sz="2400" b="1" dirty="0" smtClean="0">
                <a:latin typeface="Calibri" pitchFamily="34" charset="0"/>
                <a:ea typeface="+mn-ea"/>
                <a:cs typeface="Calibri" pitchFamily="34" charset="0"/>
              </a:rPr>
              <a:t>;</a:t>
            </a:r>
            <a:endParaRPr lang="ro-RO" sz="2400" b="1" dirty="0" smtClean="0">
              <a:latin typeface="Calibri" pitchFamily="34" charset="0"/>
              <a:ea typeface="+mn-ea"/>
              <a:cs typeface="Calibri" pitchFamily="34" charset="0"/>
            </a:endParaRPr>
          </a:p>
        </p:txBody>
      </p:sp>
      <p:sp>
        <p:nvSpPr>
          <p:cNvPr id="13" name="Title 6"/>
          <p:cNvSpPr txBox="1">
            <a:spLocks/>
          </p:cNvSpPr>
          <p:nvPr/>
        </p:nvSpPr>
        <p:spPr>
          <a:xfrm>
            <a:off x="539553" y="5781880"/>
            <a:ext cx="2952328" cy="671456"/>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latin typeface="Calibri" pitchFamily="34" charset="0"/>
                <a:ea typeface="+mn-ea"/>
                <a:cs typeface="Calibri" pitchFamily="34" charset="0"/>
              </a:rPr>
              <a:t>DROP</a:t>
            </a:r>
            <a:r>
              <a:rPr lang="en-US" sz="2400" b="1" dirty="0" smtClean="0">
                <a:latin typeface="Calibri" pitchFamily="34" charset="0"/>
                <a:ea typeface="+mn-ea"/>
                <a:cs typeface="Calibri" pitchFamily="34" charset="0"/>
              </a:rPr>
              <a:t> </a:t>
            </a:r>
            <a:r>
              <a:rPr lang="ro-RO" sz="2400" b="1" dirty="0" smtClean="0">
                <a:solidFill>
                  <a:srgbClr val="7030A0"/>
                </a:solidFill>
                <a:latin typeface="Calibri" pitchFamily="34" charset="0"/>
                <a:ea typeface="+mn-ea"/>
                <a:cs typeface="Calibri" pitchFamily="34" charset="0"/>
              </a:rPr>
              <a:t>USER </a:t>
            </a:r>
            <a:r>
              <a:rPr lang="ro-RO" sz="2400" b="1" dirty="0" smtClean="0">
                <a:solidFill>
                  <a:srgbClr val="C00000"/>
                </a:solidFill>
                <a:latin typeface="Calibri" pitchFamily="34" charset="0"/>
                <a:cs typeface="Calibri" pitchFamily="34" charset="0"/>
              </a:rPr>
              <a:t>Guru</a:t>
            </a:r>
            <a:r>
              <a:rPr lang="en-US" sz="2400" b="1" dirty="0" smtClean="0">
                <a:solidFill>
                  <a:srgbClr val="7030A0"/>
                </a:solidFill>
                <a:latin typeface="Calibri" pitchFamily="34" charset="0"/>
                <a:ea typeface="+mn-ea"/>
                <a:cs typeface="Calibri" pitchFamily="34" charset="0"/>
              </a:rPr>
              <a:t>; </a:t>
            </a:r>
            <a:endParaRPr lang="en-US" sz="2400" b="1" dirty="0">
              <a:solidFill>
                <a:srgbClr val="7030A0"/>
              </a:solidFill>
              <a:latin typeface="Calibri" pitchFamily="34" charset="0"/>
              <a:ea typeface="+mn-ea"/>
              <a:cs typeface="Calibri" pitchFamily="34" charset="0"/>
            </a:endParaRPr>
          </a:p>
        </p:txBody>
      </p:sp>
      <p:sp>
        <p:nvSpPr>
          <p:cNvPr id="15" name="Title 6"/>
          <p:cNvSpPr txBox="1">
            <a:spLocks/>
          </p:cNvSpPr>
          <p:nvPr/>
        </p:nvSpPr>
        <p:spPr>
          <a:xfrm>
            <a:off x="539552" y="3070816"/>
            <a:ext cx="8064896" cy="671456"/>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latin typeface="Calibri" pitchFamily="34" charset="0"/>
                <a:ea typeface="+mn-ea"/>
                <a:cs typeface="Calibri" pitchFamily="34" charset="0"/>
              </a:rPr>
              <a:t>ALTER</a:t>
            </a:r>
            <a:r>
              <a:rPr lang="en-US" sz="2400" b="1" dirty="0" smtClean="0">
                <a:solidFill>
                  <a:srgbClr val="7030A0"/>
                </a:solidFill>
                <a:latin typeface="Calibri" pitchFamily="34" charset="0"/>
                <a:ea typeface="+mn-ea"/>
                <a:cs typeface="Calibri" pitchFamily="34" charset="0"/>
              </a:rPr>
              <a:t> </a:t>
            </a:r>
            <a:r>
              <a:rPr lang="en-US" sz="2400" b="1" dirty="0">
                <a:solidFill>
                  <a:srgbClr val="7030A0"/>
                </a:solidFill>
                <a:latin typeface="Calibri" pitchFamily="34" charset="0"/>
                <a:cs typeface="Calibri" pitchFamily="34" charset="0"/>
              </a:rPr>
              <a:t>USER</a:t>
            </a:r>
            <a:r>
              <a:rPr lang="en-US" sz="2400" b="1" dirty="0">
                <a:latin typeface="Calibri" pitchFamily="34" charset="0"/>
                <a:cs typeface="Calibri" pitchFamily="34" charset="0"/>
              </a:rPr>
              <a:t> </a:t>
            </a:r>
            <a:r>
              <a:rPr lang="ro-RO" sz="2400" b="1" dirty="0" smtClean="0">
                <a:solidFill>
                  <a:srgbClr val="C00000"/>
                </a:solidFill>
                <a:latin typeface="Calibri" pitchFamily="34" charset="0"/>
                <a:cs typeface="Calibri" pitchFamily="34" charset="0"/>
              </a:rPr>
              <a:t>Guru</a:t>
            </a:r>
            <a:r>
              <a:rPr lang="en-US" sz="2400" b="1" dirty="0" smtClean="0">
                <a:solidFill>
                  <a:srgbClr val="7030A0"/>
                </a:solidFill>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WITH </a:t>
            </a:r>
            <a:r>
              <a:rPr lang="ro-RO" sz="2400" b="1" dirty="0" smtClean="0">
                <a:solidFill>
                  <a:srgbClr val="7030A0"/>
                </a:solidFill>
                <a:latin typeface="Calibri" pitchFamily="34" charset="0"/>
                <a:ea typeface="+mn-ea"/>
                <a:cs typeface="Calibri" pitchFamily="34" charset="0"/>
              </a:rPr>
              <a:t>LOGIN</a:t>
            </a:r>
            <a:r>
              <a:rPr lang="en-US" sz="2400" b="1" dirty="0" smtClean="0">
                <a:solidFill>
                  <a:srgbClr val="7030A0"/>
                </a:solidFill>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 </a:t>
            </a:r>
            <a:r>
              <a:rPr lang="en-US" sz="2400" b="1" dirty="0" smtClean="0">
                <a:solidFill>
                  <a:srgbClr val="C00000"/>
                </a:solidFill>
                <a:latin typeface="Calibri" pitchFamily="34" charset="0"/>
                <a:cs typeface="Calibri" pitchFamily="34" charset="0"/>
              </a:rPr>
              <a:t>New</a:t>
            </a:r>
            <a:r>
              <a:rPr lang="ro-RO" sz="2400" b="1" dirty="0" smtClean="0">
                <a:solidFill>
                  <a:srgbClr val="C00000"/>
                </a:solidFill>
                <a:latin typeface="Calibri" pitchFamily="34" charset="0"/>
                <a:cs typeface="Calibri" pitchFamily="34" charset="0"/>
              </a:rPr>
              <a:t>LoginName</a:t>
            </a:r>
            <a:r>
              <a:rPr lang="en-US" sz="2400" b="1" dirty="0" smtClean="0">
                <a:solidFill>
                  <a:srgbClr val="7030A0"/>
                </a:solidFill>
                <a:latin typeface="Calibri" pitchFamily="34" charset="0"/>
                <a:ea typeface="+mn-ea"/>
                <a:cs typeface="Calibri" pitchFamily="34" charset="0"/>
              </a:rPr>
              <a:t>; </a:t>
            </a:r>
            <a:endParaRPr lang="en-US" sz="2400" b="1" dirty="0">
              <a:solidFill>
                <a:srgbClr val="7030A0"/>
              </a:solidFill>
              <a:latin typeface="Calibri" pitchFamily="34" charset="0"/>
              <a:ea typeface="+mn-ea"/>
              <a:cs typeface="Calibri" pitchFamily="34" charset="0"/>
            </a:endParaRPr>
          </a:p>
        </p:txBody>
      </p:sp>
      <p:sp>
        <p:nvSpPr>
          <p:cNvPr id="8" name="Title 6"/>
          <p:cNvSpPr txBox="1">
            <a:spLocks/>
          </p:cNvSpPr>
          <p:nvPr/>
        </p:nvSpPr>
        <p:spPr>
          <a:xfrm>
            <a:off x="539552" y="3814280"/>
            <a:ext cx="8064896" cy="671456"/>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latin typeface="Calibri" pitchFamily="34" charset="0"/>
                <a:ea typeface="+mn-ea"/>
                <a:cs typeface="Calibri" pitchFamily="34" charset="0"/>
              </a:rPr>
              <a:t>ALTER</a:t>
            </a:r>
            <a:r>
              <a:rPr lang="en-US" sz="2400" b="1" dirty="0" smtClean="0">
                <a:solidFill>
                  <a:srgbClr val="7030A0"/>
                </a:solidFill>
                <a:latin typeface="Calibri" pitchFamily="34" charset="0"/>
                <a:ea typeface="+mn-ea"/>
                <a:cs typeface="Calibri" pitchFamily="34" charset="0"/>
              </a:rPr>
              <a:t> </a:t>
            </a:r>
            <a:r>
              <a:rPr lang="en-US" sz="2400" b="1" dirty="0">
                <a:solidFill>
                  <a:srgbClr val="7030A0"/>
                </a:solidFill>
                <a:latin typeface="Calibri" pitchFamily="34" charset="0"/>
                <a:cs typeface="Calibri" pitchFamily="34" charset="0"/>
              </a:rPr>
              <a:t>USER</a:t>
            </a:r>
            <a:r>
              <a:rPr lang="en-US" sz="2400" b="1" dirty="0">
                <a:latin typeface="Calibri" pitchFamily="34" charset="0"/>
                <a:cs typeface="Calibri" pitchFamily="34" charset="0"/>
              </a:rPr>
              <a:t> </a:t>
            </a:r>
            <a:r>
              <a:rPr lang="ro-RO" sz="2400" b="1" dirty="0" smtClean="0">
                <a:solidFill>
                  <a:srgbClr val="C00000"/>
                </a:solidFill>
                <a:latin typeface="Calibri" pitchFamily="34" charset="0"/>
                <a:cs typeface="Calibri" pitchFamily="34" charset="0"/>
              </a:rPr>
              <a:t>Guru</a:t>
            </a:r>
            <a:r>
              <a:rPr lang="en-US" sz="2400" b="1" dirty="0" smtClean="0">
                <a:solidFill>
                  <a:srgbClr val="7030A0"/>
                </a:solidFill>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WITH </a:t>
            </a:r>
            <a:r>
              <a:rPr lang="en-US" sz="2400" b="1" dirty="0" smtClean="0">
                <a:solidFill>
                  <a:srgbClr val="7030A0"/>
                </a:solidFill>
                <a:latin typeface="Calibri" pitchFamily="34" charset="0"/>
                <a:ea typeface="+mn-ea"/>
                <a:cs typeface="Calibri" pitchFamily="34" charset="0"/>
              </a:rPr>
              <a:t>NAME </a:t>
            </a:r>
            <a:r>
              <a:rPr lang="en-US" sz="2400" b="1" dirty="0">
                <a:solidFill>
                  <a:srgbClr val="7030A0"/>
                </a:solidFill>
                <a:latin typeface="Calibri" pitchFamily="34" charset="0"/>
                <a:ea typeface="+mn-ea"/>
                <a:cs typeface="Calibri" pitchFamily="34" charset="0"/>
              </a:rPr>
              <a:t>= </a:t>
            </a:r>
            <a:r>
              <a:rPr lang="en-US" sz="2400" b="1" dirty="0" smtClean="0">
                <a:solidFill>
                  <a:srgbClr val="C00000"/>
                </a:solidFill>
                <a:latin typeface="Calibri" pitchFamily="34" charset="0"/>
                <a:cs typeface="Calibri" pitchFamily="34" charset="0"/>
              </a:rPr>
              <a:t>New</a:t>
            </a:r>
            <a:r>
              <a:rPr lang="ro-RO" sz="2400" b="1" dirty="0">
                <a:solidFill>
                  <a:srgbClr val="C00000"/>
                </a:solidFill>
                <a:latin typeface="Calibri" pitchFamily="34" charset="0"/>
                <a:cs typeface="Calibri" pitchFamily="34" charset="0"/>
              </a:rPr>
              <a:t>U</a:t>
            </a:r>
            <a:r>
              <a:rPr lang="ro-RO" sz="2400" b="1" dirty="0" smtClean="0">
                <a:solidFill>
                  <a:srgbClr val="C00000"/>
                </a:solidFill>
                <a:latin typeface="Calibri" pitchFamily="34" charset="0"/>
                <a:cs typeface="Calibri" pitchFamily="34" charset="0"/>
              </a:rPr>
              <a:t>serName</a:t>
            </a:r>
            <a:r>
              <a:rPr lang="en-US" sz="2400" b="1" dirty="0" smtClean="0">
                <a:solidFill>
                  <a:srgbClr val="7030A0"/>
                </a:solidFill>
                <a:latin typeface="Calibri" pitchFamily="34" charset="0"/>
                <a:ea typeface="+mn-ea"/>
                <a:cs typeface="Calibri" pitchFamily="34" charset="0"/>
              </a:rPr>
              <a:t>; </a:t>
            </a:r>
            <a:endParaRPr lang="en-US" sz="2400" b="1" dirty="0">
              <a:solidFill>
                <a:srgbClr val="7030A0"/>
              </a:solidFill>
              <a:latin typeface="Calibri" pitchFamily="34" charset="0"/>
              <a:ea typeface="+mn-ea"/>
              <a:cs typeface="Calibri" pitchFamily="34" charset="0"/>
            </a:endParaRPr>
          </a:p>
        </p:txBody>
      </p:sp>
      <p:sp>
        <p:nvSpPr>
          <p:cNvPr id="10" name="Title 6"/>
          <p:cNvSpPr txBox="1">
            <a:spLocks/>
          </p:cNvSpPr>
          <p:nvPr/>
        </p:nvSpPr>
        <p:spPr>
          <a:xfrm>
            <a:off x="539552" y="4534360"/>
            <a:ext cx="8064896" cy="671456"/>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latin typeface="Calibri" pitchFamily="34" charset="0"/>
                <a:ea typeface="+mn-ea"/>
                <a:cs typeface="Calibri" pitchFamily="34" charset="0"/>
              </a:rPr>
              <a:t>ALTER</a:t>
            </a:r>
            <a:r>
              <a:rPr lang="en-US" sz="2400" b="1" dirty="0" smtClean="0">
                <a:solidFill>
                  <a:srgbClr val="7030A0"/>
                </a:solidFill>
                <a:latin typeface="Calibri" pitchFamily="34" charset="0"/>
                <a:ea typeface="+mn-ea"/>
                <a:cs typeface="Calibri" pitchFamily="34" charset="0"/>
              </a:rPr>
              <a:t> </a:t>
            </a:r>
            <a:r>
              <a:rPr lang="en-US" sz="2400" b="1" dirty="0">
                <a:solidFill>
                  <a:srgbClr val="7030A0"/>
                </a:solidFill>
                <a:latin typeface="Calibri" pitchFamily="34" charset="0"/>
                <a:cs typeface="Calibri" pitchFamily="34" charset="0"/>
              </a:rPr>
              <a:t>USER</a:t>
            </a:r>
            <a:r>
              <a:rPr lang="en-US" sz="2400" b="1" dirty="0">
                <a:latin typeface="Calibri" pitchFamily="34" charset="0"/>
                <a:cs typeface="Calibri" pitchFamily="34" charset="0"/>
              </a:rPr>
              <a:t> </a:t>
            </a:r>
            <a:r>
              <a:rPr lang="ro-RO" sz="2400" b="1" dirty="0" smtClean="0">
                <a:solidFill>
                  <a:srgbClr val="C00000"/>
                </a:solidFill>
                <a:latin typeface="Calibri" pitchFamily="34" charset="0"/>
                <a:cs typeface="Calibri" pitchFamily="34" charset="0"/>
              </a:rPr>
              <a:t>Guru</a:t>
            </a:r>
            <a:r>
              <a:rPr lang="en-US" sz="2400" b="1" dirty="0" smtClean="0">
                <a:solidFill>
                  <a:srgbClr val="7030A0"/>
                </a:solidFill>
                <a:latin typeface="Calibri" pitchFamily="34" charset="0"/>
                <a:ea typeface="+mn-ea"/>
                <a:cs typeface="Calibri" pitchFamily="34" charset="0"/>
              </a:rPr>
              <a:t> </a:t>
            </a:r>
            <a:r>
              <a:rPr lang="en-US" sz="2400" b="1" dirty="0">
                <a:solidFill>
                  <a:srgbClr val="7030A0"/>
                </a:solidFill>
                <a:latin typeface="Calibri" pitchFamily="34" charset="0"/>
                <a:ea typeface="+mn-ea"/>
                <a:cs typeface="Calibri" pitchFamily="34" charset="0"/>
              </a:rPr>
              <a:t>WITH </a:t>
            </a:r>
            <a:r>
              <a:rPr lang="en-US" sz="2400" b="1" dirty="0" smtClean="0">
                <a:solidFill>
                  <a:srgbClr val="7030A0"/>
                </a:solidFill>
                <a:latin typeface="Calibri" pitchFamily="34" charset="0"/>
                <a:ea typeface="+mn-ea"/>
                <a:cs typeface="Calibri" pitchFamily="34" charset="0"/>
              </a:rPr>
              <a:t>NAME </a:t>
            </a:r>
            <a:r>
              <a:rPr lang="en-US" sz="2400" b="1" dirty="0">
                <a:solidFill>
                  <a:srgbClr val="7030A0"/>
                </a:solidFill>
                <a:latin typeface="Calibri" pitchFamily="34" charset="0"/>
                <a:ea typeface="+mn-ea"/>
                <a:cs typeface="Calibri" pitchFamily="34" charset="0"/>
              </a:rPr>
              <a:t>= </a:t>
            </a:r>
            <a:r>
              <a:rPr lang="ro-RO" sz="2400" b="1" dirty="0" smtClean="0">
                <a:solidFill>
                  <a:srgbClr val="C00000"/>
                </a:solidFill>
                <a:latin typeface="Calibri" pitchFamily="34" charset="0"/>
                <a:cs typeface="Calibri" pitchFamily="34" charset="0"/>
              </a:rPr>
              <a:t>name2, </a:t>
            </a:r>
            <a:r>
              <a:rPr lang="ro-RO" sz="2400" b="1" dirty="0">
                <a:solidFill>
                  <a:srgbClr val="7030A0"/>
                </a:solidFill>
                <a:latin typeface="Calibri" pitchFamily="34" charset="0"/>
                <a:ea typeface="+mn-ea"/>
                <a:cs typeface="Calibri" pitchFamily="34" charset="0"/>
              </a:rPr>
              <a:t>LOGIN</a:t>
            </a:r>
            <a:r>
              <a:rPr lang="ro-RO" sz="2400" b="1" dirty="0" smtClean="0">
                <a:solidFill>
                  <a:srgbClr val="C00000"/>
                </a:solidFill>
                <a:latin typeface="Calibri" pitchFamily="34" charset="0"/>
                <a:cs typeface="Calibri" pitchFamily="34" charset="0"/>
              </a:rPr>
              <a:t> = login2</a:t>
            </a:r>
            <a:r>
              <a:rPr lang="en-US" sz="2400" b="1" dirty="0" smtClean="0">
                <a:solidFill>
                  <a:srgbClr val="7030A0"/>
                </a:solidFill>
                <a:latin typeface="Calibri" pitchFamily="34" charset="0"/>
                <a:ea typeface="+mn-ea"/>
                <a:cs typeface="Calibri" pitchFamily="34" charset="0"/>
              </a:rPr>
              <a:t>; </a:t>
            </a:r>
            <a:endParaRPr lang="en-US" sz="2400" b="1" dirty="0">
              <a:solidFill>
                <a:srgbClr val="7030A0"/>
              </a:solidFill>
              <a:latin typeface="Calibri" pitchFamily="34" charset="0"/>
              <a:ea typeface="+mn-ea"/>
              <a:cs typeface="Calibri" pitchFamily="34" charset="0"/>
            </a:endParaRPr>
          </a:p>
        </p:txBody>
      </p:sp>
      <p:sp>
        <p:nvSpPr>
          <p:cNvPr id="11" name="Rectangle 10"/>
          <p:cNvSpPr/>
          <p:nvPr/>
        </p:nvSpPr>
        <p:spPr>
          <a:xfrm>
            <a:off x="539553" y="1100063"/>
            <a:ext cx="1442659" cy="384721"/>
          </a:xfrm>
          <a:prstGeom prst="rect">
            <a:avLst/>
          </a:prstGeom>
        </p:spPr>
        <p:txBody>
          <a:bodyPr wrap="square">
            <a:spAutoFit/>
          </a:bodyPr>
          <a:lstStyle/>
          <a:p>
            <a:r>
              <a:rPr lang="en-US" sz="1900" dirty="0" smtClean="0">
                <a:latin typeface="Calibri Light" pitchFamily="34" charset="0"/>
                <a:cs typeface="Calibri Light" pitchFamily="34" charset="0"/>
              </a:rPr>
              <a:t>Creare user:</a:t>
            </a:r>
            <a:endParaRPr lang="en-US" sz="1900" dirty="0">
              <a:latin typeface="Calibri Light" pitchFamily="34" charset="0"/>
              <a:cs typeface="Calibri Light" pitchFamily="34" charset="0"/>
            </a:endParaRPr>
          </a:p>
        </p:txBody>
      </p:sp>
      <p:sp>
        <p:nvSpPr>
          <p:cNvPr id="14" name="Rectangle 13"/>
          <p:cNvSpPr/>
          <p:nvPr/>
        </p:nvSpPr>
        <p:spPr>
          <a:xfrm>
            <a:off x="539552" y="2686095"/>
            <a:ext cx="1872208" cy="384721"/>
          </a:xfrm>
          <a:prstGeom prst="rect">
            <a:avLst/>
          </a:prstGeom>
        </p:spPr>
        <p:txBody>
          <a:bodyPr wrap="square">
            <a:spAutoFit/>
          </a:bodyPr>
          <a:lstStyle/>
          <a:p>
            <a:r>
              <a:rPr lang="en-US" sz="1900" dirty="0" smtClean="0">
                <a:latin typeface="Calibri Light" pitchFamily="34" charset="0"/>
                <a:cs typeface="Calibri Light" pitchFamily="34" charset="0"/>
              </a:rPr>
              <a:t>Modificare user:</a:t>
            </a:r>
            <a:endParaRPr lang="en-US" sz="1900" dirty="0">
              <a:latin typeface="Calibri Light" pitchFamily="34" charset="0"/>
              <a:cs typeface="Calibri Light" pitchFamily="34" charset="0"/>
            </a:endParaRPr>
          </a:p>
        </p:txBody>
      </p:sp>
      <p:sp>
        <p:nvSpPr>
          <p:cNvPr id="16" name="Rectangle 15"/>
          <p:cNvSpPr/>
          <p:nvPr/>
        </p:nvSpPr>
        <p:spPr>
          <a:xfrm>
            <a:off x="539552" y="5401377"/>
            <a:ext cx="1728192" cy="384721"/>
          </a:xfrm>
          <a:prstGeom prst="rect">
            <a:avLst/>
          </a:prstGeom>
        </p:spPr>
        <p:txBody>
          <a:bodyPr wrap="square">
            <a:spAutoFit/>
          </a:bodyPr>
          <a:lstStyle/>
          <a:p>
            <a:r>
              <a:rPr lang="ro-RO" sz="1900" dirty="0">
                <a:latin typeface="Calibri Light" pitchFamily="34" charset="0"/>
                <a:cs typeface="Calibri Light" pitchFamily="34" charset="0"/>
              </a:rPr>
              <a:t>Ș</a:t>
            </a:r>
            <a:r>
              <a:rPr lang="en-US" sz="1900" dirty="0" smtClean="0">
                <a:latin typeface="Calibri Light" pitchFamily="34" charset="0"/>
                <a:cs typeface="Calibri Light" pitchFamily="34" charset="0"/>
              </a:rPr>
              <a:t>tergere user:</a:t>
            </a:r>
            <a:endParaRPr lang="en-US" sz="1900" dirty="0">
              <a:latin typeface="Calibri Light" pitchFamily="34" charset="0"/>
              <a:cs typeface="Calibri Light" pitchFamily="34" charset="0"/>
            </a:endParaRPr>
          </a:p>
        </p:txBody>
      </p:sp>
    </p:spTree>
    <p:extLst>
      <p:ext uri="{BB962C8B-B14F-4D97-AF65-F5344CB8AC3E}">
        <p14:creationId xmlns:p14="http://schemas.microsoft.com/office/powerpoint/2010/main" val="414666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5" grpId="0" animBg="1"/>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Adăugarea rolurilor:</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9" name="Title 6"/>
          <p:cNvSpPr txBox="1">
            <a:spLocks/>
          </p:cNvSpPr>
          <p:nvPr/>
        </p:nvSpPr>
        <p:spPr>
          <a:xfrm>
            <a:off x="524620" y="3429000"/>
            <a:ext cx="8064896" cy="1368152"/>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a:solidFill>
                  <a:srgbClr val="7030A0"/>
                </a:solidFill>
                <a:latin typeface="Calibri" pitchFamily="34" charset="0"/>
                <a:cs typeface="Calibri" pitchFamily="34" charset="0"/>
              </a:rPr>
              <a:t>USE</a:t>
            </a:r>
            <a:r>
              <a:rPr lang="ro-RO" sz="2400" b="1" dirty="0">
                <a:latin typeface="Calibri" pitchFamily="34" charset="0"/>
                <a:ea typeface="+mn-ea"/>
                <a:cs typeface="Calibri" pitchFamily="34" charset="0"/>
              </a:rPr>
              <a:t> </a:t>
            </a:r>
            <a:r>
              <a:rPr lang="ro-RO" sz="2400" b="1" dirty="0" smtClean="0">
                <a:solidFill>
                  <a:srgbClr val="C00000"/>
                </a:solidFill>
                <a:latin typeface="Calibri" pitchFamily="34" charset="0"/>
                <a:cs typeface="Calibri" pitchFamily="34" charset="0"/>
              </a:rPr>
              <a:t>testDB</a:t>
            </a:r>
            <a:r>
              <a:rPr lang="ro-RO" sz="2400" b="1" dirty="0" smtClean="0">
                <a:latin typeface="Calibri" pitchFamily="34" charset="0"/>
                <a:ea typeface="+mn-ea"/>
                <a:cs typeface="Calibri" pitchFamily="34" charset="0"/>
              </a:rPr>
              <a:t>;</a:t>
            </a:r>
            <a:endParaRPr lang="ro-RO" sz="2400" b="1" dirty="0">
              <a:latin typeface="Calibri" pitchFamily="34" charset="0"/>
              <a:ea typeface="+mn-ea"/>
              <a:cs typeface="Calibri" pitchFamily="34" charset="0"/>
            </a:endParaRPr>
          </a:p>
          <a:p>
            <a:pPr algn="l"/>
            <a:r>
              <a:rPr lang="en-US" sz="2400" b="1" dirty="0">
                <a:latin typeface="Calibri" pitchFamily="34" charset="0"/>
                <a:ea typeface="+mn-ea"/>
                <a:cs typeface="Calibri" pitchFamily="34" charset="0"/>
              </a:rPr>
              <a:t>ALTER </a:t>
            </a:r>
            <a:r>
              <a:rPr lang="en-US" sz="2400" b="1" dirty="0">
                <a:solidFill>
                  <a:srgbClr val="7030A0"/>
                </a:solidFill>
                <a:latin typeface="Calibri" pitchFamily="34" charset="0"/>
                <a:cs typeface="Calibri" pitchFamily="34" charset="0"/>
              </a:rPr>
              <a:t>ROLE</a:t>
            </a:r>
            <a:r>
              <a:rPr lang="en-US" sz="2400" b="1" dirty="0">
                <a:latin typeface="Calibri" pitchFamily="34" charset="0"/>
                <a:ea typeface="+mn-ea"/>
                <a:cs typeface="Calibri" pitchFamily="34" charset="0"/>
              </a:rPr>
              <a:t> </a:t>
            </a:r>
            <a:r>
              <a:rPr lang="en-US" sz="2400" b="1" dirty="0">
                <a:solidFill>
                  <a:srgbClr val="C00000"/>
                </a:solidFill>
                <a:latin typeface="Calibri" pitchFamily="34" charset="0"/>
                <a:cs typeface="Calibri" pitchFamily="34" charset="0"/>
              </a:rPr>
              <a:t>db_owner</a:t>
            </a:r>
            <a:r>
              <a:rPr lang="en-US" sz="2400" b="1" dirty="0">
                <a:latin typeface="Calibri" pitchFamily="34" charset="0"/>
                <a:ea typeface="+mn-ea"/>
                <a:cs typeface="Calibri" pitchFamily="34" charset="0"/>
              </a:rPr>
              <a:t> </a:t>
            </a:r>
          </a:p>
          <a:p>
            <a:pPr algn="l"/>
            <a:r>
              <a:rPr lang="en-US" sz="2400" b="1" dirty="0">
                <a:latin typeface="Calibri" pitchFamily="34" charset="0"/>
                <a:ea typeface="+mn-ea"/>
                <a:cs typeface="Calibri" pitchFamily="34" charset="0"/>
              </a:rPr>
              <a:t>ADD </a:t>
            </a:r>
            <a:r>
              <a:rPr lang="en-US" sz="2400" b="1" dirty="0">
                <a:solidFill>
                  <a:srgbClr val="7030A0"/>
                </a:solidFill>
                <a:latin typeface="Calibri" pitchFamily="34" charset="0"/>
                <a:cs typeface="Calibri" pitchFamily="34" charset="0"/>
              </a:rPr>
              <a:t>MEMBER</a:t>
            </a:r>
            <a:r>
              <a:rPr lang="en-US" sz="2400" b="1" dirty="0">
                <a:latin typeface="Calibri" pitchFamily="34" charset="0"/>
                <a:ea typeface="+mn-ea"/>
                <a:cs typeface="Calibri" pitchFamily="34" charset="0"/>
              </a:rPr>
              <a:t> </a:t>
            </a:r>
            <a:r>
              <a:rPr lang="en-US" sz="2400" b="1" dirty="0">
                <a:solidFill>
                  <a:srgbClr val="C00000"/>
                </a:solidFill>
                <a:latin typeface="Calibri" pitchFamily="34" charset="0"/>
                <a:cs typeface="Calibri" pitchFamily="34" charset="0"/>
              </a:rPr>
              <a:t>testUser</a:t>
            </a:r>
            <a:r>
              <a:rPr lang="en-US" sz="2400" b="1" dirty="0" smtClean="0">
                <a:latin typeface="Calibri" pitchFamily="34" charset="0"/>
                <a:ea typeface="+mn-ea"/>
                <a:cs typeface="Calibri" pitchFamily="34" charset="0"/>
              </a:rPr>
              <a:t>;</a:t>
            </a:r>
            <a:endParaRPr lang="ro-RO" sz="2400" b="1" dirty="0" smtClean="0">
              <a:latin typeface="Calibri" pitchFamily="34" charset="0"/>
              <a:ea typeface="+mn-ea"/>
              <a:cs typeface="Calibri" pitchFamily="34" charset="0"/>
            </a:endParaRPr>
          </a:p>
        </p:txBody>
      </p:sp>
      <p:sp>
        <p:nvSpPr>
          <p:cNvPr id="15" name="Title 6"/>
          <p:cNvSpPr txBox="1">
            <a:spLocks/>
          </p:cNvSpPr>
          <p:nvPr/>
        </p:nvSpPr>
        <p:spPr>
          <a:xfrm>
            <a:off x="584848" y="1555893"/>
            <a:ext cx="8064896" cy="1105360"/>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a:latin typeface="Calibri" pitchFamily="34" charset="0"/>
                <a:ea typeface="+mn-ea"/>
                <a:cs typeface="Calibri" pitchFamily="34" charset="0"/>
              </a:rPr>
              <a:t>ALTER </a:t>
            </a:r>
            <a:r>
              <a:rPr lang="ro-RO" sz="2400" b="1" dirty="0">
                <a:solidFill>
                  <a:srgbClr val="7030A0"/>
                </a:solidFill>
                <a:latin typeface="Calibri" pitchFamily="34" charset="0"/>
                <a:cs typeface="Calibri" pitchFamily="34" charset="0"/>
              </a:rPr>
              <a:t>SERVER ROLE </a:t>
            </a:r>
            <a:r>
              <a:rPr lang="ro-RO" sz="2400" b="1" dirty="0">
                <a:solidFill>
                  <a:srgbClr val="C00000"/>
                </a:solidFill>
                <a:latin typeface="Calibri" pitchFamily="34" charset="0"/>
                <a:cs typeface="Calibri" pitchFamily="34" charset="0"/>
              </a:rPr>
              <a:t>sysadmin</a:t>
            </a:r>
            <a:r>
              <a:rPr lang="ro-RO" sz="2400" b="1" dirty="0">
                <a:latin typeface="Calibri" pitchFamily="34" charset="0"/>
                <a:ea typeface="+mn-ea"/>
                <a:cs typeface="Calibri" pitchFamily="34" charset="0"/>
              </a:rPr>
              <a:t> </a:t>
            </a:r>
          </a:p>
          <a:p>
            <a:pPr algn="l"/>
            <a:r>
              <a:rPr lang="ro-RO" sz="2400" b="1" dirty="0">
                <a:latin typeface="Calibri" pitchFamily="34" charset="0"/>
                <a:ea typeface="+mn-ea"/>
                <a:cs typeface="Calibri" pitchFamily="34" charset="0"/>
              </a:rPr>
              <a:t>ADD </a:t>
            </a:r>
            <a:r>
              <a:rPr lang="ro-RO" sz="2400" b="1" dirty="0">
                <a:solidFill>
                  <a:srgbClr val="7030A0"/>
                </a:solidFill>
                <a:latin typeface="Calibri" pitchFamily="34" charset="0"/>
                <a:cs typeface="Calibri" pitchFamily="34" charset="0"/>
              </a:rPr>
              <a:t>MEMBER</a:t>
            </a:r>
            <a:r>
              <a:rPr lang="ro-RO" sz="2400" b="1" dirty="0">
                <a:latin typeface="Calibri" pitchFamily="34" charset="0"/>
                <a:ea typeface="+mn-ea"/>
                <a:cs typeface="Calibri" pitchFamily="34" charset="0"/>
              </a:rPr>
              <a:t> </a:t>
            </a:r>
            <a:r>
              <a:rPr lang="ro-RO" sz="2400" b="1" dirty="0">
                <a:solidFill>
                  <a:srgbClr val="C00000"/>
                </a:solidFill>
                <a:latin typeface="Calibri" pitchFamily="34" charset="0"/>
                <a:cs typeface="Calibri" pitchFamily="34" charset="0"/>
              </a:rPr>
              <a:t>testLogin</a:t>
            </a:r>
            <a:r>
              <a:rPr lang="en-US" sz="2400" b="1" dirty="0" smtClean="0">
                <a:solidFill>
                  <a:srgbClr val="7030A0"/>
                </a:solidFill>
                <a:latin typeface="Calibri" pitchFamily="34" charset="0"/>
                <a:ea typeface="+mn-ea"/>
                <a:cs typeface="Calibri" pitchFamily="34" charset="0"/>
              </a:rPr>
              <a:t>; </a:t>
            </a:r>
            <a:endParaRPr lang="en-US" sz="2400" b="1" dirty="0">
              <a:solidFill>
                <a:srgbClr val="7030A0"/>
              </a:solidFill>
              <a:latin typeface="Calibri" pitchFamily="34" charset="0"/>
              <a:ea typeface="+mn-ea"/>
              <a:cs typeface="Calibri" pitchFamily="34" charset="0"/>
            </a:endParaRPr>
          </a:p>
        </p:txBody>
      </p:sp>
      <p:sp>
        <p:nvSpPr>
          <p:cNvPr id="11" name="Rectangle 10"/>
          <p:cNvSpPr/>
          <p:nvPr/>
        </p:nvSpPr>
        <p:spPr>
          <a:xfrm>
            <a:off x="539553" y="1100063"/>
            <a:ext cx="3744415" cy="384721"/>
          </a:xfrm>
          <a:prstGeom prst="rect">
            <a:avLst/>
          </a:prstGeom>
        </p:spPr>
        <p:txBody>
          <a:bodyPr wrap="square">
            <a:spAutoFit/>
          </a:bodyPr>
          <a:lstStyle/>
          <a:p>
            <a:r>
              <a:rPr lang="it-IT" sz="1900" dirty="0">
                <a:latin typeface="Calibri Light" pitchFamily="34" charset="0"/>
                <a:cs typeface="Calibri Light" pitchFamily="34" charset="0"/>
              </a:rPr>
              <a:t>Adaugarea unui rol la un loghin</a:t>
            </a:r>
            <a:r>
              <a:rPr lang="en-US" sz="1900" dirty="0" smtClean="0">
                <a:latin typeface="Calibri Light" pitchFamily="34" charset="0"/>
                <a:cs typeface="Calibri Light" pitchFamily="34" charset="0"/>
              </a:rPr>
              <a:t>:</a:t>
            </a:r>
            <a:endParaRPr lang="en-US" sz="1900" dirty="0">
              <a:latin typeface="Calibri Light" pitchFamily="34" charset="0"/>
              <a:cs typeface="Calibri Light" pitchFamily="34" charset="0"/>
            </a:endParaRPr>
          </a:p>
        </p:txBody>
      </p:sp>
      <p:sp>
        <p:nvSpPr>
          <p:cNvPr id="14" name="Rectangle 13"/>
          <p:cNvSpPr/>
          <p:nvPr/>
        </p:nvSpPr>
        <p:spPr>
          <a:xfrm>
            <a:off x="584848" y="3044279"/>
            <a:ext cx="3339080" cy="384721"/>
          </a:xfrm>
          <a:prstGeom prst="rect">
            <a:avLst/>
          </a:prstGeom>
        </p:spPr>
        <p:txBody>
          <a:bodyPr wrap="square">
            <a:spAutoFit/>
          </a:bodyPr>
          <a:lstStyle/>
          <a:p>
            <a:r>
              <a:rPr lang="en-US" sz="1900" dirty="0">
                <a:latin typeface="Calibri Light" pitchFamily="34" charset="0"/>
                <a:cs typeface="Calibri Light" pitchFamily="34" charset="0"/>
              </a:rPr>
              <a:t>Adaugarea unui rol la un user:</a:t>
            </a:r>
            <a:endParaRPr lang="en-US" sz="1900" dirty="0">
              <a:latin typeface="Calibri Light" pitchFamily="34" charset="0"/>
              <a:cs typeface="Calibri Light" pitchFamily="34" charset="0"/>
            </a:endParaRPr>
          </a:p>
        </p:txBody>
      </p:sp>
    </p:spTree>
    <p:extLst>
      <p:ext uri="{BB962C8B-B14F-4D97-AF65-F5344CB8AC3E}">
        <p14:creationId xmlns:p14="http://schemas.microsoft.com/office/powerpoint/2010/main" val="140903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Gestionarea drepturilor de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acces:</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11" name="Rectangle 10"/>
          <p:cNvSpPr/>
          <p:nvPr/>
        </p:nvSpPr>
        <p:spPr>
          <a:xfrm>
            <a:off x="539553" y="1100063"/>
            <a:ext cx="8064895" cy="1554272"/>
          </a:xfrm>
          <a:prstGeom prst="rect">
            <a:avLst/>
          </a:prstGeom>
        </p:spPr>
        <p:txBody>
          <a:bodyPr wrap="square">
            <a:spAutoFit/>
          </a:bodyPr>
          <a:lstStyle/>
          <a:p>
            <a:r>
              <a:rPr lang="vi-VN" sz="1900" dirty="0">
                <a:latin typeface="Calibri Light" pitchFamily="34" charset="0"/>
                <a:cs typeface="Calibri Light" pitchFamily="34" charset="0"/>
              </a:rPr>
              <a:t>După ce un utilizator este creat și are setate drepturile de acces, trebuie să primească permisiuni asupra obiectelor din baza de date pentru securitate. De exemplu, angajații din aprovizionare pot accesa doar date despre clienți și produse, fără acces la informații despre angajați. Permisiunile se acordă cu </a:t>
            </a:r>
            <a:r>
              <a:rPr lang="vi-VN" sz="1900" b="1" dirty="0">
                <a:latin typeface="Calibri" pitchFamily="34" charset="0"/>
                <a:cs typeface="Calibri" pitchFamily="34" charset="0"/>
              </a:rPr>
              <a:t>GRANT</a:t>
            </a:r>
            <a:r>
              <a:rPr lang="vi-VN" sz="1900" dirty="0">
                <a:latin typeface="Calibri Light" pitchFamily="34" charset="0"/>
                <a:cs typeface="Calibri Light" pitchFamily="34" charset="0"/>
              </a:rPr>
              <a:t>, iar restricțiile se impun cu </a:t>
            </a:r>
            <a:r>
              <a:rPr lang="vi-VN" sz="1900" b="1" dirty="0">
                <a:latin typeface="Calibri" pitchFamily="34" charset="0"/>
                <a:cs typeface="Calibri" pitchFamily="34" charset="0"/>
              </a:rPr>
              <a:t>DENY</a:t>
            </a:r>
            <a:r>
              <a:rPr lang="vi-VN" sz="1900" dirty="0">
                <a:latin typeface="Calibri Light" pitchFamily="34" charset="0"/>
                <a:cs typeface="Calibri Light" pitchFamily="34" charset="0"/>
              </a:rPr>
              <a:t> și </a:t>
            </a:r>
            <a:r>
              <a:rPr lang="ro-RO" sz="1900" dirty="0" smtClean="0">
                <a:latin typeface="Calibri Light" pitchFamily="34" charset="0"/>
                <a:cs typeface="Calibri Light" pitchFamily="34" charset="0"/>
              </a:rPr>
              <a:t>ambele </a:t>
            </a:r>
            <a:r>
              <a:rPr lang="vi-VN" sz="1900" dirty="0" smtClean="0">
                <a:latin typeface="Calibri Light" pitchFamily="34" charset="0"/>
                <a:cs typeface="Calibri Light" pitchFamily="34" charset="0"/>
              </a:rPr>
              <a:t>pot </a:t>
            </a:r>
            <a:r>
              <a:rPr lang="ro-RO" sz="1900" dirty="0" smtClean="0">
                <a:latin typeface="Calibri Light" pitchFamily="34" charset="0"/>
                <a:cs typeface="Calibri Light" pitchFamily="34" charset="0"/>
              </a:rPr>
              <a:t>fi </a:t>
            </a:r>
            <a:r>
              <a:rPr lang="vi-VN" sz="1900" dirty="0" smtClean="0">
                <a:latin typeface="Calibri Light" pitchFamily="34" charset="0"/>
                <a:cs typeface="Calibri Light" pitchFamily="34" charset="0"/>
              </a:rPr>
              <a:t>elimina</a:t>
            </a:r>
            <a:r>
              <a:rPr lang="ro-RO" sz="1900" dirty="0" smtClean="0">
                <a:latin typeface="Calibri Light" pitchFamily="34" charset="0"/>
                <a:cs typeface="Calibri Light" pitchFamily="34" charset="0"/>
              </a:rPr>
              <a:t>te</a:t>
            </a:r>
            <a:r>
              <a:rPr lang="vi-VN" sz="1900" dirty="0" smtClean="0">
                <a:latin typeface="Calibri Light" pitchFamily="34" charset="0"/>
                <a:cs typeface="Calibri Light" pitchFamily="34" charset="0"/>
              </a:rPr>
              <a:t> </a:t>
            </a:r>
            <a:r>
              <a:rPr lang="vi-VN" sz="1900" dirty="0">
                <a:latin typeface="Calibri Light" pitchFamily="34" charset="0"/>
                <a:cs typeface="Calibri Light" pitchFamily="34" charset="0"/>
              </a:rPr>
              <a:t>cu </a:t>
            </a:r>
            <a:r>
              <a:rPr lang="vi-VN" sz="1900" b="1" dirty="0">
                <a:latin typeface="Calibri" pitchFamily="34" charset="0"/>
                <a:cs typeface="Calibri" pitchFamily="34" charset="0"/>
              </a:rPr>
              <a:t>REVOKE</a:t>
            </a:r>
            <a:r>
              <a:rPr lang="ro-RO" sz="1900" dirty="0" smtClean="0">
                <a:latin typeface="Calibri Light" pitchFamily="34" charset="0"/>
                <a:cs typeface="Calibri Light" pitchFamily="34" charset="0"/>
              </a:rPr>
              <a:t>.</a:t>
            </a:r>
            <a:endParaRPr lang="en-US" sz="1900" dirty="0">
              <a:latin typeface="Calibri Light" pitchFamily="34" charset="0"/>
              <a:cs typeface="Calibri Light"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6117" y="3046777"/>
            <a:ext cx="6591765" cy="2902503"/>
          </a:xfrm>
          <a:prstGeom prst="rect">
            <a:avLst/>
          </a:prstGeom>
        </p:spPr>
      </p:pic>
    </p:spTree>
    <p:extLst>
      <p:ext uri="{BB962C8B-B14F-4D97-AF65-F5344CB8AC3E}">
        <p14:creationId xmlns:p14="http://schemas.microsoft.com/office/powerpoint/2010/main" val="3348212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Acordarea permisiunilor user-ului în SSMS (1):</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2500" r="22589" b="42924"/>
          <a:stretch/>
        </p:blipFill>
        <p:spPr bwMode="auto">
          <a:xfrm>
            <a:off x="642431" y="1556792"/>
            <a:ext cx="8322057" cy="4865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57198" y="1062604"/>
            <a:ext cx="5454961" cy="384721"/>
          </a:xfrm>
          <a:prstGeom prst="rect">
            <a:avLst/>
          </a:prstGeom>
        </p:spPr>
        <p:txBody>
          <a:bodyPr wrap="square">
            <a:spAutoFit/>
          </a:bodyPr>
          <a:lstStyle/>
          <a:p>
            <a:r>
              <a:rPr lang="en-US" sz="1900" dirty="0">
                <a:latin typeface="Calibri Light" pitchFamily="34" charset="0"/>
                <a:cs typeface="Calibri Light" pitchFamily="34" charset="0"/>
              </a:rPr>
              <a:t>Right click on the name of the user</a:t>
            </a:r>
            <a:r>
              <a:rPr lang="ro-RO" sz="1900" dirty="0">
                <a:latin typeface="Calibri Light" pitchFamily="34" charset="0"/>
                <a:cs typeface="Calibri Light" pitchFamily="34" charset="0"/>
              </a:rPr>
              <a:t> → </a:t>
            </a:r>
            <a:r>
              <a:rPr lang="en-US" sz="1900" dirty="0">
                <a:effectLst>
                  <a:outerShdw blurRad="38100" dist="38100" dir="2700000" algn="tl">
                    <a:srgbClr val="000000">
                      <a:alpha val="43137"/>
                    </a:srgbClr>
                  </a:outerShdw>
                </a:effectLst>
                <a:latin typeface="Calibri Light" pitchFamily="34" charset="0"/>
                <a:cs typeface="Calibri Light" pitchFamily="34" charset="0"/>
              </a:rPr>
              <a:t>Properties</a:t>
            </a:r>
            <a:r>
              <a:rPr lang="en-US" sz="1900" dirty="0">
                <a:latin typeface="Calibri Light" pitchFamily="34" charset="0"/>
                <a:cs typeface="Calibri Light" pitchFamily="34" charset="0"/>
              </a:rPr>
              <a:t>.</a:t>
            </a:r>
          </a:p>
        </p:txBody>
      </p:sp>
      <p:sp>
        <p:nvSpPr>
          <p:cNvPr id="12" name="Rectangle 11"/>
          <p:cNvSpPr/>
          <p:nvPr/>
        </p:nvSpPr>
        <p:spPr>
          <a:xfrm>
            <a:off x="7164288" y="2697518"/>
            <a:ext cx="1800200" cy="443450"/>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4" name="Rectangle 13"/>
          <p:cNvSpPr/>
          <p:nvPr/>
        </p:nvSpPr>
        <p:spPr>
          <a:xfrm>
            <a:off x="2951210" y="4941168"/>
            <a:ext cx="3925045" cy="720080"/>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5" name="Rectangle 14"/>
          <p:cNvSpPr/>
          <p:nvPr/>
        </p:nvSpPr>
        <p:spPr>
          <a:xfrm>
            <a:off x="565552" y="2636912"/>
            <a:ext cx="1126128" cy="216024"/>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7" name="Oval 16"/>
          <p:cNvSpPr/>
          <p:nvPr/>
        </p:nvSpPr>
        <p:spPr>
          <a:xfrm>
            <a:off x="1763688" y="2534522"/>
            <a:ext cx="434789" cy="3847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smtClean="0">
                <a:latin typeface="Arial Unicode MS" pitchFamily="34" charset="-128"/>
                <a:ea typeface="Arial Unicode MS" pitchFamily="34" charset="-128"/>
                <a:cs typeface="Arial Unicode MS" pitchFamily="34" charset="-128"/>
              </a:rPr>
              <a:t>1</a:t>
            </a:r>
            <a:endParaRPr lang="en-US" b="1" dirty="0">
              <a:latin typeface="Arial Unicode MS" pitchFamily="34" charset="-128"/>
              <a:ea typeface="Arial Unicode MS" pitchFamily="34" charset="-128"/>
              <a:cs typeface="Arial Unicode MS" pitchFamily="34" charset="-128"/>
            </a:endParaRPr>
          </a:p>
        </p:txBody>
      </p:sp>
      <p:sp>
        <p:nvSpPr>
          <p:cNvPr id="18" name="Oval 17"/>
          <p:cNvSpPr/>
          <p:nvPr/>
        </p:nvSpPr>
        <p:spPr>
          <a:xfrm>
            <a:off x="8387053" y="2252191"/>
            <a:ext cx="434789" cy="3847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smtClean="0">
                <a:latin typeface="Arial Unicode MS" pitchFamily="34" charset="-128"/>
                <a:ea typeface="Arial Unicode MS" pitchFamily="34" charset="-128"/>
                <a:cs typeface="Arial Unicode MS" pitchFamily="34" charset="-128"/>
              </a:rPr>
              <a:t>2</a:t>
            </a:r>
            <a:endParaRPr lang="en-US" b="1" dirty="0">
              <a:latin typeface="Arial Unicode MS" pitchFamily="34" charset="-128"/>
              <a:ea typeface="Arial Unicode MS" pitchFamily="34" charset="-128"/>
              <a:cs typeface="Arial Unicode MS" pitchFamily="34" charset="-128"/>
            </a:endParaRPr>
          </a:p>
        </p:txBody>
      </p:sp>
      <p:sp>
        <p:nvSpPr>
          <p:cNvPr id="19" name="Oval 18"/>
          <p:cNvSpPr/>
          <p:nvPr/>
        </p:nvSpPr>
        <p:spPr>
          <a:xfrm>
            <a:off x="4913732" y="4437112"/>
            <a:ext cx="434789" cy="384721"/>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o-RO" b="1" dirty="0" smtClean="0">
                <a:latin typeface="Arial Unicode MS" pitchFamily="34" charset="-128"/>
                <a:ea typeface="Arial Unicode MS" pitchFamily="34" charset="-128"/>
                <a:cs typeface="Arial Unicode MS" pitchFamily="34" charset="-128"/>
              </a:rPr>
              <a:t>3</a:t>
            </a:r>
            <a:endParaRPr lang="en-US" b="1"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8530248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Acordarea </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permisiunilor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user-ului în </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SSMS (2)</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3" name="Rectangle 2"/>
          <p:cNvSpPr/>
          <p:nvPr/>
        </p:nvSpPr>
        <p:spPr>
          <a:xfrm>
            <a:off x="557198" y="2276872"/>
            <a:ext cx="3078698" cy="1846659"/>
          </a:xfrm>
          <a:prstGeom prst="rect">
            <a:avLst/>
          </a:prstGeom>
        </p:spPr>
        <p:txBody>
          <a:bodyPr wrap="square">
            <a:spAutoFit/>
          </a:bodyPr>
          <a:lstStyle/>
          <a:p>
            <a:pPr marL="228600" indent="-228600">
              <a:buAutoNum type="arabicPeriod"/>
            </a:pPr>
            <a:r>
              <a:rPr lang="vi-VN" sz="1900" dirty="0" smtClean="0">
                <a:latin typeface="Calibri Light" pitchFamily="34" charset="0"/>
                <a:cs typeface="Calibri Light" pitchFamily="34" charset="0"/>
              </a:rPr>
              <a:t>Identificați </a:t>
            </a:r>
            <a:r>
              <a:rPr lang="vi-VN" sz="1900" dirty="0">
                <a:latin typeface="Calibri Light" pitchFamily="34" charset="0"/>
                <a:cs typeface="Calibri Light" pitchFamily="34" charset="0"/>
              </a:rPr>
              <a:t>tabelul căruia doriți să îi acordați </a:t>
            </a:r>
            <a:r>
              <a:rPr lang="vi-VN" sz="1900" dirty="0" smtClean="0">
                <a:latin typeface="Calibri Light" pitchFamily="34" charset="0"/>
                <a:cs typeface="Calibri Light" pitchFamily="34" charset="0"/>
              </a:rPr>
              <a:t>permisiunea</a:t>
            </a:r>
            <a:r>
              <a:rPr lang="ro-RO" sz="1900" dirty="0" smtClean="0">
                <a:latin typeface="Calibri Light" pitchFamily="34" charset="0"/>
                <a:cs typeface="Calibri Light" pitchFamily="34" charset="0"/>
              </a:rPr>
              <a:t>. </a:t>
            </a:r>
          </a:p>
          <a:p>
            <a:endParaRPr lang="ro-RO" sz="1900" dirty="0" smtClean="0">
              <a:latin typeface="Calibri Light" pitchFamily="34" charset="0"/>
              <a:cs typeface="Calibri Light" pitchFamily="34" charset="0"/>
            </a:endParaRPr>
          </a:p>
          <a:p>
            <a:pPr marL="228600" indent="-228600">
              <a:buFont typeface="+mj-lt"/>
              <a:buAutoNum type="arabicPeriod" startAt="2"/>
            </a:pPr>
            <a:r>
              <a:rPr lang="en-US" sz="1900" dirty="0" smtClean="0">
                <a:latin typeface="Calibri Light" pitchFamily="34" charset="0"/>
                <a:cs typeface="Calibri Light" pitchFamily="34" charset="0"/>
              </a:rPr>
              <a:t>In </a:t>
            </a:r>
            <a:r>
              <a:rPr lang="en-US" sz="1900" dirty="0">
                <a:latin typeface="Calibri Light" pitchFamily="34" charset="0"/>
                <a:cs typeface="Calibri Light" pitchFamily="34" charset="0"/>
              </a:rPr>
              <a:t>Explicit Permission </a:t>
            </a:r>
            <a:r>
              <a:rPr lang="en-US" sz="1900" dirty="0" smtClean="0">
                <a:latin typeface="Calibri Light" pitchFamily="34" charset="0"/>
                <a:cs typeface="Calibri Light" pitchFamily="34" charset="0"/>
              </a:rPr>
              <a:t>select</a:t>
            </a:r>
            <a:r>
              <a:rPr lang="ro-RO" sz="1900" dirty="0" smtClean="0">
                <a:latin typeface="Calibri Light" pitchFamily="34" charset="0"/>
                <a:cs typeface="Calibri Light" pitchFamily="34" charset="0"/>
              </a:rPr>
              <a:t>ați</a:t>
            </a:r>
            <a:r>
              <a:rPr lang="en-US" sz="1900" dirty="0" smtClean="0">
                <a:latin typeface="Calibri Light" pitchFamily="34" charset="0"/>
                <a:cs typeface="Calibri Light" pitchFamily="34" charset="0"/>
              </a:rPr>
              <a:t> </a:t>
            </a:r>
            <a:r>
              <a:rPr lang="en-US" sz="1900" dirty="0">
                <a:effectLst>
                  <a:outerShdw blurRad="38100" dist="38100" dir="2700000" algn="tl">
                    <a:srgbClr val="000000">
                      <a:alpha val="43137"/>
                    </a:srgbClr>
                  </a:outerShdw>
                </a:effectLst>
                <a:latin typeface="Calibri Light" pitchFamily="34" charset="0"/>
                <a:cs typeface="Calibri Light" pitchFamily="34" charset="0"/>
              </a:rPr>
              <a:t>Grant</a:t>
            </a:r>
            <a:r>
              <a:rPr lang="en-US" sz="1900" dirty="0">
                <a:latin typeface="Calibri Light" pitchFamily="34" charset="0"/>
                <a:cs typeface="Calibri Light" pitchFamily="34" charset="0"/>
              </a:rPr>
              <a:t>.</a:t>
            </a:r>
          </a:p>
        </p:txBody>
      </p:sp>
      <p:pic>
        <p:nvPicPr>
          <p:cNvPr id="2050" name="Picture 2" descr="Assigning Permissions in SQL Server Management Stud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5237" y="961726"/>
            <a:ext cx="4914900" cy="56578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57732" y="1124744"/>
            <a:ext cx="3222179" cy="969496"/>
          </a:xfrm>
          <a:prstGeom prst="rect">
            <a:avLst/>
          </a:prstGeom>
        </p:spPr>
        <p:txBody>
          <a:bodyPr wrap="square">
            <a:spAutoFit/>
          </a:bodyPr>
          <a:lstStyle/>
          <a:p>
            <a:r>
              <a:rPr lang="ro-RO" sz="1900" dirty="0">
                <a:latin typeface="Calibri Light" pitchFamily="34" charset="0"/>
                <a:cs typeface="Calibri Light" pitchFamily="34" charset="0"/>
              </a:rPr>
              <a:t>Pentru a acorda utilizatorului permisiunea de a extrage valori (SELECT) din tabela COURSE:</a:t>
            </a:r>
            <a:endParaRPr lang="en-US" sz="1900" dirty="0">
              <a:latin typeface="Calibri Light" pitchFamily="34" charset="0"/>
              <a:cs typeface="Calibri Light" pitchFamily="34" charset="0"/>
            </a:endParaRPr>
          </a:p>
        </p:txBody>
      </p:sp>
    </p:spTree>
    <p:extLst>
      <p:ext uri="{BB962C8B-B14F-4D97-AF65-F5344CB8AC3E}">
        <p14:creationId xmlns:p14="http://schemas.microsoft.com/office/powerpoint/2010/main" val="1141345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3863" y="2345480"/>
            <a:ext cx="4685629" cy="3387776"/>
          </a:xfrm>
          <a:prstGeom prst="rect">
            <a:avLst/>
          </a:prstGeom>
        </p:spPr>
      </p:pic>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Moduri </a:t>
            </a: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de </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autentificare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în SQL Server:</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22" name="Rectangle 21"/>
          <p:cNvSpPr/>
          <p:nvPr/>
        </p:nvSpPr>
        <p:spPr>
          <a:xfrm>
            <a:off x="467544" y="1060361"/>
            <a:ext cx="8585233" cy="1057212"/>
          </a:xfrm>
          <a:prstGeom prst="rect">
            <a:avLst/>
          </a:prstGeom>
        </p:spPr>
        <p:txBody>
          <a:bodyPr wrap="square">
            <a:spAutoFit/>
          </a:bodyPr>
          <a:lstStyle/>
          <a:p>
            <a:pPr>
              <a:lnSpc>
                <a:spcPct val="110000"/>
              </a:lnSpc>
            </a:pPr>
            <a:r>
              <a:rPr lang="vi-VN" sz="1900" dirty="0">
                <a:latin typeface="Calibri Light" pitchFamily="34" charset="0"/>
                <a:cs typeface="Calibri Light" pitchFamily="34" charset="0"/>
              </a:rPr>
              <a:t>SQL Server oferă </a:t>
            </a:r>
            <a:r>
              <a:rPr lang="en-US" sz="1900" dirty="0" smtClean="0">
                <a:latin typeface="Calibri Light" pitchFamily="34" charset="0"/>
                <a:cs typeface="Calibri Light" pitchFamily="34" charset="0"/>
              </a:rPr>
              <a:t>2</a:t>
            </a:r>
            <a:r>
              <a:rPr lang="vi-VN" sz="1900" dirty="0" smtClean="0">
                <a:latin typeface="Calibri Light" pitchFamily="34" charset="0"/>
                <a:cs typeface="Calibri Light" pitchFamily="34" charset="0"/>
              </a:rPr>
              <a:t> </a:t>
            </a:r>
            <a:r>
              <a:rPr lang="vi-VN" sz="1900" dirty="0">
                <a:latin typeface="Calibri Light" pitchFamily="34" charset="0"/>
                <a:cs typeface="Calibri Light" pitchFamily="34" charset="0"/>
              </a:rPr>
              <a:t>moduri principale de autentificare pentru a proteja accesul la date: </a:t>
            </a:r>
            <a:r>
              <a:rPr lang="vi-VN" sz="1900" b="1" dirty="0">
                <a:latin typeface="Calibri" pitchFamily="34" charset="0"/>
                <a:cs typeface="Calibri" pitchFamily="34" charset="0"/>
              </a:rPr>
              <a:t>Windows Authentication </a:t>
            </a:r>
            <a:r>
              <a:rPr lang="vi-VN" sz="1900" dirty="0">
                <a:latin typeface="Calibri Light" pitchFamily="34" charset="0"/>
                <a:cs typeface="Calibri Light" pitchFamily="34" charset="0"/>
              </a:rPr>
              <a:t>și </a:t>
            </a:r>
            <a:r>
              <a:rPr lang="en-US" sz="1900" b="1" dirty="0">
                <a:latin typeface="Calibri" pitchFamily="34" charset="0"/>
                <a:cs typeface="Calibri" pitchFamily="34" charset="0"/>
              </a:rPr>
              <a:t>SQL Server Authentication</a:t>
            </a:r>
            <a:r>
              <a:rPr lang="vi-VN" sz="1900" dirty="0" smtClean="0">
                <a:latin typeface="Calibri Light" pitchFamily="34" charset="0"/>
                <a:cs typeface="Calibri Light" pitchFamily="34" charset="0"/>
              </a:rPr>
              <a:t>. </a:t>
            </a:r>
            <a:r>
              <a:rPr lang="ro-RO" sz="1900" dirty="0" smtClean="0">
                <a:latin typeface="Calibri Light" pitchFamily="34" charset="0"/>
                <a:cs typeface="Calibri Light" pitchFamily="34" charset="0"/>
              </a:rPr>
              <a:t> </a:t>
            </a:r>
            <a:r>
              <a:rPr lang="vi-VN" sz="1900" dirty="0" smtClean="0">
                <a:latin typeface="Calibri Light" pitchFamily="34" charset="0"/>
                <a:cs typeface="Calibri Light" pitchFamily="34" charset="0"/>
              </a:rPr>
              <a:t>Aceste </a:t>
            </a:r>
            <a:r>
              <a:rPr lang="vi-VN" sz="1900" dirty="0">
                <a:latin typeface="Calibri Light" pitchFamily="34" charset="0"/>
                <a:cs typeface="Calibri Light" pitchFamily="34" charset="0"/>
              </a:rPr>
              <a:t>moduri definesc cum utilizatorii se autentifică în server pentru a obține acces la resurse și date.</a:t>
            </a:r>
            <a:endParaRPr lang="en-US" sz="1900" dirty="0">
              <a:latin typeface="Calibri Light" pitchFamily="34" charset="0"/>
              <a:cs typeface="Calibri Light" pitchFamily="34" charset="0"/>
            </a:endParaRPr>
          </a:p>
        </p:txBody>
      </p:sp>
      <p:pic>
        <p:nvPicPr>
          <p:cNvPr id="1024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1587" t="11686" r="31489" b="16254"/>
          <a:stretch/>
        </p:blipFill>
        <p:spPr bwMode="auto">
          <a:xfrm>
            <a:off x="467544" y="2256067"/>
            <a:ext cx="3672408" cy="403135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1547664" y="3789040"/>
            <a:ext cx="1584176" cy="432048"/>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1960" y="2425927"/>
            <a:ext cx="1299179" cy="1525642"/>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b="13784"/>
          <a:stretch/>
        </p:blipFill>
        <p:spPr>
          <a:xfrm>
            <a:off x="4254033" y="4293096"/>
            <a:ext cx="942453" cy="95682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15550" y="2852936"/>
            <a:ext cx="1276729" cy="690435"/>
          </a:xfrm>
          <a:prstGeom prst="rect">
            <a:avLst/>
          </a:prstGeom>
        </p:spPr>
      </p:pic>
      <p:sp>
        <p:nvSpPr>
          <p:cNvPr id="13" name="Rectangle 12"/>
          <p:cNvSpPr/>
          <p:nvPr/>
        </p:nvSpPr>
        <p:spPr>
          <a:xfrm>
            <a:off x="7452320" y="2794571"/>
            <a:ext cx="1425164" cy="487578"/>
          </a:xfrm>
          <a:prstGeom prst="rect">
            <a:avLst/>
          </a:prstGeom>
          <a:noFill/>
          <a:ln w="3810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4" name="Rectangle 13"/>
          <p:cNvSpPr/>
          <p:nvPr/>
        </p:nvSpPr>
        <p:spPr>
          <a:xfrm>
            <a:off x="7452320" y="5249917"/>
            <a:ext cx="1425164" cy="432048"/>
          </a:xfrm>
          <a:prstGeom prst="rect">
            <a:avLst/>
          </a:prstGeom>
          <a:noFill/>
          <a:ln w="3810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2124658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Acordarea </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permisiunilor (T_SQL script</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4" name="Rectangle 3"/>
          <p:cNvSpPr/>
          <p:nvPr/>
        </p:nvSpPr>
        <p:spPr>
          <a:xfrm>
            <a:off x="557732" y="980728"/>
            <a:ext cx="8046716" cy="384721"/>
          </a:xfrm>
          <a:prstGeom prst="rect">
            <a:avLst/>
          </a:prstGeom>
        </p:spPr>
        <p:txBody>
          <a:bodyPr wrap="square">
            <a:spAutoFit/>
          </a:bodyPr>
          <a:lstStyle/>
          <a:p>
            <a:r>
              <a:rPr lang="ro-RO" sz="1900" dirty="0" smtClean="0">
                <a:latin typeface="Calibri Light" pitchFamily="34" charset="0"/>
                <a:cs typeface="Calibri Light" pitchFamily="34" charset="0"/>
              </a:rPr>
              <a:t>1) </a:t>
            </a:r>
            <a:r>
              <a:rPr lang="it-IT" sz="1900" dirty="0" smtClean="0">
                <a:latin typeface="Calibri Light" pitchFamily="34" charset="0"/>
                <a:cs typeface="Calibri Light" pitchFamily="34" charset="0"/>
              </a:rPr>
              <a:t>Acordarea </a:t>
            </a:r>
            <a:r>
              <a:rPr lang="it-IT" sz="1900" dirty="0">
                <a:latin typeface="Calibri Light" pitchFamily="34" charset="0"/>
                <a:cs typeface="Calibri Light" pitchFamily="34" charset="0"/>
              </a:rPr>
              <a:t>permisiunii de citire </a:t>
            </a:r>
            <a:r>
              <a:rPr lang="ro-RO" sz="1900" dirty="0" smtClean="0">
                <a:latin typeface="Calibri Light" pitchFamily="34" charset="0"/>
                <a:cs typeface="Calibri Light" pitchFamily="34" charset="0"/>
              </a:rPr>
              <a:t>a unui </a:t>
            </a:r>
            <a:r>
              <a:rPr lang="it-IT" sz="1900" dirty="0" smtClean="0">
                <a:latin typeface="Calibri Light" pitchFamily="34" charset="0"/>
                <a:cs typeface="Calibri Light" pitchFamily="34" charset="0"/>
              </a:rPr>
              <a:t>tabel</a:t>
            </a:r>
            <a:r>
              <a:rPr lang="ro-RO" sz="1900" dirty="0" smtClean="0">
                <a:latin typeface="Calibri Light" pitchFamily="34" charset="0"/>
                <a:cs typeface="Calibri Light" pitchFamily="34" charset="0"/>
              </a:rPr>
              <a:t>:</a:t>
            </a:r>
            <a:endParaRPr lang="en-US" sz="1900" dirty="0">
              <a:latin typeface="Calibri Light" pitchFamily="34" charset="0"/>
              <a:cs typeface="Calibri Light" pitchFamily="34" charset="0"/>
            </a:endParaRPr>
          </a:p>
        </p:txBody>
      </p:sp>
      <p:sp>
        <p:nvSpPr>
          <p:cNvPr id="16" name="Title 6"/>
          <p:cNvSpPr txBox="1">
            <a:spLocks/>
          </p:cNvSpPr>
          <p:nvPr/>
        </p:nvSpPr>
        <p:spPr>
          <a:xfrm>
            <a:off x="557732" y="1340768"/>
            <a:ext cx="8064896" cy="504056"/>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GRANT SELECT </a:t>
            </a:r>
            <a:r>
              <a:rPr lang="ro-RO" sz="2400" b="1" dirty="0" smtClean="0">
                <a:latin typeface="Calibri" pitchFamily="34" charset="0"/>
                <a:ea typeface="+mn-ea"/>
                <a:cs typeface="Calibri" pitchFamily="34" charset="0"/>
              </a:rPr>
              <a:t>ON</a:t>
            </a:r>
            <a:r>
              <a:rPr lang="en-US" sz="2400" b="1" dirty="0" smtClean="0">
                <a:latin typeface="Calibri" pitchFamily="34" charset="0"/>
                <a:ea typeface="+mn-ea"/>
                <a:cs typeface="Calibri" pitchFamily="34" charset="0"/>
              </a:rPr>
              <a:t> </a:t>
            </a:r>
            <a:r>
              <a:rPr lang="ro-RO" sz="2400" b="1" dirty="0">
                <a:solidFill>
                  <a:srgbClr val="C00000"/>
                </a:solidFill>
                <a:latin typeface="Calibri" pitchFamily="34" charset="0"/>
                <a:cs typeface="Calibri" pitchFamily="34" charset="0"/>
              </a:rPr>
              <a:t>Sales</a:t>
            </a:r>
            <a:r>
              <a:rPr lang="en-US" sz="2400" b="1" dirty="0" smtClean="0">
                <a:latin typeface="Calibri" pitchFamily="34" charset="0"/>
                <a:ea typeface="+mn-ea"/>
                <a:cs typeface="Calibri" pitchFamily="34" charset="0"/>
              </a:rPr>
              <a:t> </a:t>
            </a:r>
            <a:r>
              <a:rPr lang="ro-RO" sz="2400" b="1" dirty="0" smtClean="0">
                <a:latin typeface="Calibri" pitchFamily="34" charset="0"/>
                <a:ea typeface="+mn-ea"/>
                <a:cs typeface="Calibri" pitchFamily="34" charset="0"/>
              </a:rPr>
              <a:t>TO</a:t>
            </a:r>
            <a:r>
              <a:rPr lang="en-US" sz="2400" b="1" dirty="0" smtClean="0">
                <a:latin typeface="Calibri" pitchFamily="34" charset="0"/>
                <a:ea typeface="+mn-ea"/>
                <a:cs typeface="Calibri" pitchFamily="34" charset="0"/>
              </a:rPr>
              <a:t> </a:t>
            </a:r>
            <a:r>
              <a:rPr lang="ro-RO" sz="2400" b="1" dirty="0" smtClean="0">
                <a:solidFill>
                  <a:srgbClr val="C00000"/>
                </a:solidFill>
                <a:latin typeface="Calibri" pitchFamily="34" charset="0"/>
                <a:cs typeface="Calibri" pitchFamily="34" charset="0"/>
              </a:rPr>
              <a:t>testUser</a:t>
            </a:r>
            <a:r>
              <a:rPr lang="en-US" sz="2400" b="1" dirty="0" smtClean="0">
                <a:latin typeface="Calibri" pitchFamily="34" charset="0"/>
                <a:ea typeface="+mn-ea"/>
                <a:cs typeface="Calibri" pitchFamily="34" charset="0"/>
              </a:rPr>
              <a:t>;</a:t>
            </a:r>
            <a:endParaRPr lang="ro-RO" sz="2400" b="1" dirty="0" smtClean="0">
              <a:latin typeface="Calibri" pitchFamily="34" charset="0"/>
              <a:ea typeface="+mn-ea"/>
              <a:cs typeface="Calibri" pitchFamily="34" charset="0"/>
            </a:endParaRPr>
          </a:p>
        </p:txBody>
      </p:sp>
      <p:sp>
        <p:nvSpPr>
          <p:cNvPr id="20" name="Rectangle 19"/>
          <p:cNvSpPr/>
          <p:nvPr/>
        </p:nvSpPr>
        <p:spPr>
          <a:xfrm>
            <a:off x="611560" y="2132856"/>
            <a:ext cx="8046716" cy="384721"/>
          </a:xfrm>
          <a:prstGeom prst="rect">
            <a:avLst/>
          </a:prstGeom>
        </p:spPr>
        <p:txBody>
          <a:bodyPr wrap="square">
            <a:spAutoFit/>
          </a:bodyPr>
          <a:lstStyle/>
          <a:p>
            <a:r>
              <a:rPr lang="ro-RO" sz="1900" dirty="0" smtClean="0">
                <a:latin typeface="Calibri Light" pitchFamily="34" charset="0"/>
                <a:cs typeface="Calibri Light" pitchFamily="34" charset="0"/>
              </a:rPr>
              <a:t>2) </a:t>
            </a:r>
            <a:r>
              <a:rPr lang="it-IT" sz="1900" dirty="0">
                <a:latin typeface="Calibri Light" pitchFamily="34" charset="0"/>
                <a:cs typeface="Calibri Light" pitchFamily="34" charset="0"/>
              </a:rPr>
              <a:t>Acordarea </a:t>
            </a:r>
            <a:r>
              <a:rPr lang="ro-RO" sz="1900" dirty="0">
                <a:latin typeface="Calibri Light" pitchFamily="34" charset="0"/>
                <a:cs typeface="Calibri Light" pitchFamily="34" charset="0"/>
              </a:rPr>
              <a:t>permisiunii de citire </a:t>
            </a:r>
            <a:r>
              <a:rPr lang="ro-RO" sz="1900" dirty="0" smtClean="0">
                <a:latin typeface="Calibri Light" pitchFamily="34" charset="0"/>
                <a:cs typeface="Calibri Light" pitchFamily="34" charset="0"/>
              </a:rPr>
              <a:t>și modificare a unui tabel</a:t>
            </a:r>
            <a:r>
              <a:rPr lang="ro-RO" sz="1900" dirty="0" smtClean="0">
                <a:latin typeface="Calibri Light" pitchFamily="34" charset="0"/>
                <a:cs typeface="Calibri Light" pitchFamily="34" charset="0"/>
              </a:rPr>
              <a:t>:</a:t>
            </a:r>
            <a:endParaRPr lang="en-US" sz="1900" dirty="0">
              <a:latin typeface="Calibri Light" pitchFamily="34" charset="0"/>
              <a:cs typeface="Calibri Light" pitchFamily="34" charset="0"/>
            </a:endParaRPr>
          </a:p>
        </p:txBody>
      </p:sp>
      <p:sp>
        <p:nvSpPr>
          <p:cNvPr id="21" name="Title 6"/>
          <p:cNvSpPr txBox="1">
            <a:spLocks/>
          </p:cNvSpPr>
          <p:nvPr/>
        </p:nvSpPr>
        <p:spPr>
          <a:xfrm>
            <a:off x="611560" y="2492896"/>
            <a:ext cx="8064896" cy="432048"/>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b="1" dirty="0">
                <a:solidFill>
                  <a:srgbClr val="7030A0"/>
                </a:solidFill>
                <a:latin typeface="Calibri" pitchFamily="34" charset="0"/>
                <a:ea typeface="+mn-ea"/>
                <a:cs typeface="Calibri" pitchFamily="34" charset="0"/>
              </a:rPr>
              <a:t>GRANT </a:t>
            </a:r>
            <a:r>
              <a:rPr lang="en-US" sz="2400" b="1" dirty="0" smtClean="0">
                <a:solidFill>
                  <a:srgbClr val="7030A0"/>
                </a:solidFill>
                <a:latin typeface="Calibri" pitchFamily="34" charset="0"/>
                <a:ea typeface="+mn-ea"/>
                <a:cs typeface="Calibri" pitchFamily="34" charset="0"/>
              </a:rPr>
              <a:t>SELECT</a:t>
            </a:r>
            <a:r>
              <a:rPr lang="ro-RO" sz="2400" b="1" dirty="0" smtClean="0">
                <a:solidFill>
                  <a:srgbClr val="7030A0"/>
                </a:solidFill>
                <a:latin typeface="Calibri" pitchFamily="34" charset="0"/>
                <a:ea typeface="+mn-ea"/>
                <a:cs typeface="Calibri" pitchFamily="34" charset="0"/>
              </a:rPr>
              <a:t>, UPDATE</a:t>
            </a:r>
            <a:r>
              <a:rPr lang="en-US" sz="2400" b="1" dirty="0" smtClean="0">
                <a:solidFill>
                  <a:srgbClr val="7030A0"/>
                </a:solidFill>
                <a:latin typeface="Calibri" pitchFamily="34" charset="0"/>
                <a:ea typeface="+mn-ea"/>
                <a:cs typeface="Calibri" pitchFamily="34" charset="0"/>
              </a:rPr>
              <a:t> </a:t>
            </a:r>
            <a:r>
              <a:rPr lang="en-US" sz="2400" b="1" dirty="0">
                <a:latin typeface="Calibri" pitchFamily="34" charset="0"/>
                <a:ea typeface="+mn-ea"/>
                <a:cs typeface="Calibri" pitchFamily="34" charset="0"/>
              </a:rPr>
              <a:t>ON</a:t>
            </a:r>
            <a:r>
              <a:rPr lang="en-US" sz="2400" b="1" dirty="0">
                <a:solidFill>
                  <a:srgbClr val="7030A0"/>
                </a:solidFill>
                <a:latin typeface="Calibri" pitchFamily="34" charset="0"/>
                <a:ea typeface="+mn-ea"/>
                <a:cs typeface="Calibri" pitchFamily="34" charset="0"/>
              </a:rPr>
              <a:t> </a:t>
            </a:r>
            <a:r>
              <a:rPr lang="en-US" sz="2400" b="1" dirty="0">
                <a:solidFill>
                  <a:srgbClr val="C00000"/>
                </a:solidFill>
                <a:latin typeface="Calibri" pitchFamily="34" charset="0"/>
                <a:cs typeface="Calibri" pitchFamily="34" charset="0"/>
              </a:rPr>
              <a:t>Sales</a:t>
            </a:r>
            <a:r>
              <a:rPr lang="en-US" sz="2400" b="1" dirty="0" smtClean="0">
                <a:solidFill>
                  <a:srgbClr val="7030A0"/>
                </a:solidFill>
                <a:latin typeface="Calibri" pitchFamily="34" charset="0"/>
                <a:ea typeface="+mn-ea"/>
                <a:cs typeface="Calibri" pitchFamily="34" charset="0"/>
              </a:rPr>
              <a:t> </a:t>
            </a:r>
            <a:r>
              <a:rPr lang="en-US" sz="2400" b="1" dirty="0">
                <a:latin typeface="Calibri" pitchFamily="34" charset="0"/>
                <a:ea typeface="+mn-ea"/>
                <a:cs typeface="Calibri" pitchFamily="34" charset="0"/>
              </a:rPr>
              <a:t>TO</a:t>
            </a:r>
            <a:r>
              <a:rPr lang="en-US" sz="2400" b="1" dirty="0">
                <a:solidFill>
                  <a:srgbClr val="7030A0"/>
                </a:solidFill>
                <a:latin typeface="Calibri" pitchFamily="34" charset="0"/>
                <a:ea typeface="+mn-ea"/>
                <a:cs typeface="Calibri" pitchFamily="34" charset="0"/>
              </a:rPr>
              <a:t> </a:t>
            </a:r>
            <a:r>
              <a:rPr lang="en-US" sz="2400" b="1" dirty="0">
                <a:solidFill>
                  <a:srgbClr val="C00000"/>
                </a:solidFill>
                <a:latin typeface="Calibri" pitchFamily="34" charset="0"/>
                <a:cs typeface="Calibri" pitchFamily="34" charset="0"/>
              </a:rPr>
              <a:t>testUser</a:t>
            </a:r>
            <a:r>
              <a:rPr lang="en-US" sz="2400" b="1" dirty="0" smtClean="0">
                <a:latin typeface="Calibri" pitchFamily="34" charset="0"/>
                <a:ea typeface="+mn-ea"/>
                <a:cs typeface="Calibri" pitchFamily="34" charset="0"/>
              </a:rPr>
              <a:t>;</a:t>
            </a:r>
            <a:endParaRPr lang="ro-RO" sz="2400" b="1" dirty="0" smtClean="0">
              <a:latin typeface="Calibri" pitchFamily="34" charset="0"/>
              <a:ea typeface="+mn-ea"/>
              <a:cs typeface="Calibri" pitchFamily="34" charset="0"/>
            </a:endParaRPr>
          </a:p>
        </p:txBody>
      </p:sp>
      <p:sp>
        <p:nvSpPr>
          <p:cNvPr id="24" name="Rectangle 23"/>
          <p:cNvSpPr/>
          <p:nvPr/>
        </p:nvSpPr>
        <p:spPr>
          <a:xfrm>
            <a:off x="611560" y="3212976"/>
            <a:ext cx="8046716" cy="677108"/>
          </a:xfrm>
          <a:prstGeom prst="rect">
            <a:avLst/>
          </a:prstGeom>
        </p:spPr>
        <p:txBody>
          <a:bodyPr wrap="square">
            <a:spAutoFit/>
          </a:bodyPr>
          <a:lstStyle/>
          <a:p>
            <a:r>
              <a:rPr lang="ro-RO" sz="1900" dirty="0" smtClean="0">
                <a:latin typeface="Calibri Light" pitchFamily="34" charset="0"/>
                <a:cs typeface="Calibri Light" pitchFamily="34" charset="0"/>
              </a:rPr>
              <a:t>3) </a:t>
            </a:r>
            <a:r>
              <a:rPr lang="it-IT" sz="1900" dirty="0">
                <a:latin typeface="Calibri Light" pitchFamily="34" charset="0"/>
                <a:cs typeface="Calibri Light" pitchFamily="34" charset="0"/>
              </a:rPr>
              <a:t>Acordarea permisiunii de </a:t>
            </a:r>
            <a:r>
              <a:rPr lang="ro-RO" sz="1900" dirty="0" smtClean="0">
                <a:latin typeface="Calibri Light" pitchFamily="34" charset="0"/>
                <a:cs typeface="Calibri Light" pitchFamily="34" charset="0"/>
              </a:rPr>
              <a:t>ștergere</a:t>
            </a:r>
            <a:r>
              <a:rPr lang="it-IT" sz="1900" dirty="0" smtClean="0">
                <a:latin typeface="Calibri Light" pitchFamily="34" charset="0"/>
                <a:cs typeface="Calibri Light" pitchFamily="34" charset="0"/>
              </a:rPr>
              <a:t> </a:t>
            </a:r>
            <a:r>
              <a:rPr lang="it-IT" sz="1900" dirty="0">
                <a:latin typeface="Calibri Light" pitchFamily="34" charset="0"/>
                <a:cs typeface="Calibri Light" pitchFamily="34" charset="0"/>
              </a:rPr>
              <a:t>cu opțiunea de a acorda </a:t>
            </a:r>
            <a:r>
              <a:rPr lang="es-ES" sz="1900" dirty="0">
                <a:latin typeface="Calibri Light" pitchFamily="34" charset="0"/>
                <a:cs typeface="Calibri Light" pitchFamily="34" charset="0"/>
              </a:rPr>
              <a:t>această permisiune și altor utilizatori</a:t>
            </a:r>
            <a:r>
              <a:rPr lang="ro-RO" sz="1900" dirty="0" smtClean="0">
                <a:latin typeface="Calibri Light" pitchFamily="34" charset="0"/>
                <a:cs typeface="Calibri Light" pitchFamily="34" charset="0"/>
              </a:rPr>
              <a:t>:</a:t>
            </a:r>
            <a:endParaRPr lang="en-US" sz="1900" dirty="0">
              <a:latin typeface="Calibri Light" pitchFamily="34" charset="0"/>
              <a:cs typeface="Calibri Light" pitchFamily="34" charset="0"/>
            </a:endParaRPr>
          </a:p>
        </p:txBody>
      </p:sp>
      <p:sp>
        <p:nvSpPr>
          <p:cNvPr id="25" name="Title 6"/>
          <p:cNvSpPr txBox="1">
            <a:spLocks/>
          </p:cNvSpPr>
          <p:nvPr/>
        </p:nvSpPr>
        <p:spPr>
          <a:xfrm>
            <a:off x="611560" y="3933056"/>
            <a:ext cx="8064896" cy="432048"/>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a:solidFill>
                  <a:srgbClr val="7030A0"/>
                </a:solidFill>
                <a:latin typeface="Calibri" pitchFamily="34" charset="0"/>
                <a:ea typeface="+mn-ea"/>
                <a:cs typeface="Calibri" pitchFamily="34" charset="0"/>
              </a:rPr>
              <a:t>GRANT DELETE </a:t>
            </a:r>
            <a:r>
              <a:rPr lang="ro-RO" sz="2400" b="1" dirty="0" smtClean="0">
                <a:latin typeface="Calibri" pitchFamily="34" charset="0"/>
                <a:ea typeface="+mn-ea"/>
                <a:cs typeface="Calibri" pitchFamily="34" charset="0"/>
              </a:rPr>
              <a:t>ON</a:t>
            </a:r>
            <a:r>
              <a:rPr lang="en-US" sz="2400" b="1" dirty="0" smtClean="0">
                <a:latin typeface="Calibri" pitchFamily="34" charset="0"/>
                <a:ea typeface="+mn-ea"/>
                <a:cs typeface="Calibri" pitchFamily="34" charset="0"/>
              </a:rPr>
              <a:t> </a:t>
            </a:r>
            <a:r>
              <a:rPr lang="en-US" sz="2400" b="1" dirty="0">
                <a:solidFill>
                  <a:srgbClr val="C00000"/>
                </a:solidFill>
                <a:latin typeface="Calibri" pitchFamily="34" charset="0"/>
                <a:cs typeface="Calibri" pitchFamily="34" charset="0"/>
              </a:rPr>
              <a:t>Sales </a:t>
            </a:r>
            <a:r>
              <a:rPr lang="ro-RO" sz="2400" b="1" dirty="0" smtClean="0">
                <a:latin typeface="Calibri" pitchFamily="34" charset="0"/>
                <a:ea typeface="+mn-ea"/>
                <a:cs typeface="Calibri" pitchFamily="34" charset="0"/>
              </a:rPr>
              <a:t>TO</a:t>
            </a:r>
            <a:r>
              <a:rPr lang="en-US" sz="2400" b="1" dirty="0" smtClean="0">
                <a:latin typeface="Calibri" pitchFamily="34" charset="0"/>
                <a:ea typeface="+mn-ea"/>
                <a:cs typeface="Calibri" pitchFamily="34" charset="0"/>
              </a:rPr>
              <a:t> </a:t>
            </a:r>
            <a:r>
              <a:rPr lang="en-US" sz="2400" b="1" dirty="0">
                <a:solidFill>
                  <a:srgbClr val="C00000"/>
                </a:solidFill>
                <a:latin typeface="Calibri" pitchFamily="34" charset="0"/>
                <a:cs typeface="Calibri" pitchFamily="34" charset="0"/>
              </a:rPr>
              <a:t>testUser</a:t>
            </a:r>
            <a:r>
              <a:rPr lang="ro-RO" sz="2400" b="1" dirty="0" smtClean="0">
                <a:solidFill>
                  <a:srgbClr val="C00000"/>
                </a:solidFill>
                <a:latin typeface="Calibri" pitchFamily="34" charset="0"/>
                <a:cs typeface="Calibri" pitchFamily="34" charset="0"/>
              </a:rPr>
              <a:t> </a:t>
            </a:r>
            <a:r>
              <a:rPr lang="ro-RO" sz="2400" b="1" dirty="0">
                <a:solidFill>
                  <a:srgbClr val="7030A0"/>
                </a:solidFill>
                <a:latin typeface="Calibri" pitchFamily="34" charset="0"/>
                <a:ea typeface="+mn-ea"/>
                <a:cs typeface="Calibri" pitchFamily="34" charset="0"/>
              </a:rPr>
              <a:t>WITH GRANT OPTION</a:t>
            </a:r>
            <a:r>
              <a:rPr lang="en-US" sz="2400" b="1" dirty="0" smtClean="0">
                <a:latin typeface="Calibri" pitchFamily="34" charset="0"/>
                <a:ea typeface="+mn-ea"/>
                <a:cs typeface="Calibri" pitchFamily="34" charset="0"/>
              </a:rPr>
              <a:t>;</a:t>
            </a:r>
            <a:endParaRPr lang="ro-RO" sz="2400" b="1" dirty="0" smtClean="0">
              <a:latin typeface="Calibri" pitchFamily="34" charset="0"/>
              <a:ea typeface="+mn-ea"/>
              <a:cs typeface="Calibri" pitchFamily="34" charset="0"/>
            </a:endParaRPr>
          </a:p>
        </p:txBody>
      </p:sp>
      <p:sp>
        <p:nvSpPr>
          <p:cNvPr id="26" name="Rectangle 25"/>
          <p:cNvSpPr/>
          <p:nvPr/>
        </p:nvSpPr>
        <p:spPr>
          <a:xfrm>
            <a:off x="611560" y="4653136"/>
            <a:ext cx="8046716" cy="384721"/>
          </a:xfrm>
          <a:prstGeom prst="rect">
            <a:avLst/>
          </a:prstGeom>
        </p:spPr>
        <p:txBody>
          <a:bodyPr wrap="square">
            <a:spAutoFit/>
          </a:bodyPr>
          <a:lstStyle/>
          <a:p>
            <a:r>
              <a:rPr lang="ro-RO" sz="1900" dirty="0" smtClean="0">
                <a:latin typeface="Calibri Light" pitchFamily="34" charset="0"/>
                <a:cs typeface="Calibri Light" pitchFamily="34" charset="0"/>
              </a:rPr>
              <a:t>4) </a:t>
            </a:r>
            <a:r>
              <a:rPr lang="it-IT" sz="1900" dirty="0">
                <a:latin typeface="Calibri Light" pitchFamily="34" charset="0"/>
                <a:cs typeface="Calibri Light" pitchFamily="34" charset="0"/>
              </a:rPr>
              <a:t>Acordarea permisiunii de actualizare </a:t>
            </a:r>
            <a:r>
              <a:rPr lang="ro-RO" sz="1900" dirty="0" smtClean="0">
                <a:latin typeface="Calibri Light" pitchFamily="34" charset="0"/>
                <a:cs typeface="Calibri Light" pitchFamily="34" charset="0"/>
              </a:rPr>
              <a:t>a</a:t>
            </a:r>
            <a:r>
              <a:rPr lang="it-IT" sz="1900" dirty="0" smtClean="0">
                <a:latin typeface="Calibri Light" pitchFamily="34" charset="0"/>
                <a:cs typeface="Calibri Light" pitchFamily="34" charset="0"/>
              </a:rPr>
              <a:t> </a:t>
            </a:r>
            <a:r>
              <a:rPr lang="ro-RO" sz="1900" dirty="0" smtClean="0">
                <a:latin typeface="Calibri Light" pitchFamily="34" charset="0"/>
                <a:cs typeface="Calibri Light" pitchFamily="34" charset="0"/>
              </a:rPr>
              <a:t>coloanelor</a:t>
            </a:r>
            <a:r>
              <a:rPr lang="it-IT" sz="1900" dirty="0" smtClean="0">
                <a:latin typeface="Calibri Light" pitchFamily="34" charset="0"/>
                <a:cs typeface="Calibri Light" pitchFamily="34" charset="0"/>
              </a:rPr>
              <a:t> </a:t>
            </a:r>
            <a:r>
              <a:rPr lang="ro-RO" sz="1900" dirty="0" smtClean="0">
                <a:latin typeface="Calibri Light" pitchFamily="34" charset="0"/>
                <a:cs typeface="Calibri Light" pitchFamily="34" charset="0"/>
              </a:rPr>
              <a:t>tabelului Sales:</a:t>
            </a:r>
            <a:endParaRPr lang="en-US" sz="1900" dirty="0">
              <a:latin typeface="Calibri Light" pitchFamily="34" charset="0"/>
              <a:cs typeface="Calibri Light" pitchFamily="34" charset="0"/>
            </a:endParaRPr>
          </a:p>
        </p:txBody>
      </p:sp>
      <p:sp>
        <p:nvSpPr>
          <p:cNvPr id="27" name="Title 6"/>
          <p:cNvSpPr txBox="1">
            <a:spLocks/>
          </p:cNvSpPr>
          <p:nvPr/>
        </p:nvSpPr>
        <p:spPr>
          <a:xfrm>
            <a:off x="611560" y="5013176"/>
            <a:ext cx="8064896" cy="432048"/>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a:solidFill>
                  <a:srgbClr val="7030A0"/>
                </a:solidFill>
                <a:latin typeface="Calibri" pitchFamily="34" charset="0"/>
                <a:ea typeface="+mn-ea"/>
                <a:cs typeface="Calibri" pitchFamily="34" charset="0"/>
              </a:rPr>
              <a:t>GRANT </a:t>
            </a:r>
            <a:r>
              <a:rPr lang="ro-RO" sz="2400" b="1" dirty="0">
                <a:solidFill>
                  <a:srgbClr val="7030A0"/>
                </a:solidFill>
                <a:latin typeface="Calibri" pitchFamily="34" charset="0"/>
                <a:cs typeface="Calibri" pitchFamily="34" charset="0"/>
              </a:rPr>
              <a:t>UPDATE </a:t>
            </a:r>
            <a:r>
              <a:rPr lang="ro-RO" sz="2400" b="1" dirty="0" smtClean="0">
                <a:latin typeface="Calibri" pitchFamily="34" charset="0"/>
                <a:ea typeface="+mn-ea"/>
                <a:cs typeface="Calibri" pitchFamily="34" charset="0"/>
              </a:rPr>
              <a:t>ON</a:t>
            </a:r>
            <a:r>
              <a:rPr lang="en-US" sz="2400" b="1" dirty="0" smtClean="0">
                <a:latin typeface="Calibri" pitchFamily="34" charset="0"/>
                <a:ea typeface="+mn-ea"/>
                <a:cs typeface="Calibri" pitchFamily="34" charset="0"/>
              </a:rPr>
              <a:t> </a:t>
            </a:r>
            <a:r>
              <a:rPr lang="en-US" sz="2400" b="1" dirty="0" smtClean="0">
                <a:solidFill>
                  <a:srgbClr val="C00000"/>
                </a:solidFill>
                <a:latin typeface="Calibri" pitchFamily="34" charset="0"/>
                <a:cs typeface="Calibri" pitchFamily="34" charset="0"/>
              </a:rPr>
              <a:t>Sales(Price</a:t>
            </a:r>
            <a:r>
              <a:rPr lang="en-US" sz="2400" b="1" dirty="0">
                <a:solidFill>
                  <a:srgbClr val="C00000"/>
                </a:solidFill>
                <a:latin typeface="Calibri" pitchFamily="34" charset="0"/>
                <a:cs typeface="Calibri" pitchFamily="34" charset="0"/>
              </a:rPr>
              <a:t>, Quantity) </a:t>
            </a:r>
            <a:r>
              <a:rPr lang="ro-RO" sz="2400" b="1" dirty="0" smtClean="0">
                <a:latin typeface="Calibri" pitchFamily="34" charset="0"/>
                <a:ea typeface="+mn-ea"/>
                <a:cs typeface="Calibri" pitchFamily="34" charset="0"/>
              </a:rPr>
              <a:t>TO</a:t>
            </a:r>
            <a:r>
              <a:rPr lang="en-US" sz="2400" b="1" dirty="0" smtClean="0">
                <a:latin typeface="Calibri" pitchFamily="34" charset="0"/>
                <a:ea typeface="+mn-ea"/>
                <a:cs typeface="Calibri" pitchFamily="34" charset="0"/>
              </a:rPr>
              <a:t> </a:t>
            </a:r>
            <a:r>
              <a:rPr lang="ro-RO" sz="2400" b="1" dirty="0">
                <a:solidFill>
                  <a:srgbClr val="C00000"/>
                </a:solidFill>
                <a:latin typeface="Calibri" pitchFamily="34" charset="0"/>
                <a:cs typeface="Calibri" pitchFamily="34" charset="0"/>
              </a:rPr>
              <a:t>testUser</a:t>
            </a:r>
            <a:r>
              <a:rPr lang="en-US" sz="2400" b="1" dirty="0" smtClean="0">
                <a:latin typeface="Calibri" pitchFamily="34" charset="0"/>
                <a:ea typeface="+mn-ea"/>
                <a:cs typeface="Calibri" pitchFamily="34" charset="0"/>
              </a:rPr>
              <a:t>;</a:t>
            </a:r>
            <a:endParaRPr lang="ro-RO" sz="2400" b="1" dirty="0" smtClean="0">
              <a:latin typeface="Calibri" pitchFamily="34" charset="0"/>
              <a:ea typeface="+mn-ea"/>
              <a:cs typeface="Calibri" pitchFamily="34" charset="0"/>
            </a:endParaRPr>
          </a:p>
        </p:txBody>
      </p:sp>
      <p:sp>
        <p:nvSpPr>
          <p:cNvPr id="30" name="Rectangle 29"/>
          <p:cNvSpPr/>
          <p:nvPr/>
        </p:nvSpPr>
        <p:spPr>
          <a:xfrm>
            <a:off x="611560" y="5733256"/>
            <a:ext cx="8208912" cy="384721"/>
          </a:xfrm>
          <a:prstGeom prst="rect">
            <a:avLst/>
          </a:prstGeom>
        </p:spPr>
        <p:txBody>
          <a:bodyPr wrap="square">
            <a:spAutoFit/>
          </a:bodyPr>
          <a:lstStyle/>
          <a:p>
            <a:r>
              <a:rPr lang="ro-RO" sz="1900" dirty="0" smtClean="0">
                <a:latin typeface="Calibri Light" pitchFamily="34" charset="0"/>
                <a:cs typeface="Calibri Light" pitchFamily="34" charset="0"/>
              </a:rPr>
              <a:t>5) </a:t>
            </a:r>
            <a:r>
              <a:rPr lang="it-IT" sz="1900" dirty="0">
                <a:latin typeface="Calibri Light" pitchFamily="34" charset="0"/>
                <a:cs typeface="Calibri Light" pitchFamily="34" charset="0"/>
              </a:rPr>
              <a:t>Acordarea permisiunii </a:t>
            </a:r>
            <a:r>
              <a:rPr lang="ro-RO" sz="1900" dirty="0" smtClean="0">
                <a:latin typeface="Calibri Light" pitchFamily="34" charset="0"/>
                <a:cs typeface="Calibri Light" pitchFamily="34" charset="0"/>
              </a:rPr>
              <a:t>de execuție a unei </a:t>
            </a:r>
            <a:r>
              <a:rPr lang="ro-RO" sz="1900" dirty="0" smtClean="0">
                <a:latin typeface="Calibri Light" pitchFamily="34" charset="0"/>
                <a:cs typeface="Calibri Light" pitchFamily="34" charset="0"/>
              </a:rPr>
              <a:t>proceduri:</a:t>
            </a:r>
            <a:endParaRPr lang="en-US" sz="1900" dirty="0">
              <a:latin typeface="Calibri Light" pitchFamily="34" charset="0"/>
              <a:cs typeface="Calibri Light" pitchFamily="34" charset="0"/>
            </a:endParaRPr>
          </a:p>
        </p:txBody>
      </p:sp>
      <p:sp>
        <p:nvSpPr>
          <p:cNvPr id="31" name="Title 6"/>
          <p:cNvSpPr txBox="1">
            <a:spLocks/>
          </p:cNvSpPr>
          <p:nvPr/>
        </p:nvSpPr>
        <p:spPr>
          <a:xfrm>
            <a:off x="611560" y="6093296"/>
            <a:ext cx="8064896" cy="432048"/>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GRANT EXECUTE </a:t>
            </a:r>
            <a:r>
              <a:rPr lang="ro-RO" sz="2400" b="1" dirty="0" smtClean="0">
                <a:latin typeface="Calibri" pitchFamily="34" charset="0"/>
                <a:ea typeface="+mn-ea"/>
                <a:cs typeface="Calibri" pitchFamily="34" charset="0"/>
              </a:rPr>
              <a:t>ON</a:t>
            </a:r>
            <a:r>
              <a:rPr lang="en-US" sz="2400" b="1" dirty="0" smtClean="0">
                <a:latin typeface="Calibri" pitchFamily="34" charset="0"/>
                <a:ea typeface="+mn-ea"/>
                <a:cs typeface="Calibri" pitchFamily="34" charset="0"/>
              </a:rPr>
              <a:t> </a:t>
            </a:r>
            <a:r>
              <a:rPr lang="ro-RO" sz="2400" b="1" dirty="0" smtClean="0">
                <a:solidFill>
                  <a:srgbClr val="C00000"/>
                </a:solidFill>
                <a:latin typeface="Calibri" pitchFamily="34" charset="0"/>
                <a:cs typeface="Calibri" pitchFamily="34" charset="0"/>
              </a:rPr>
              <a:t>pr_current_sales</a:t>
            </a:r>
            <a:r>
              <a:rPr lang="en-US" sz="2400" b="1" dirty="0" smtClean="0">
                <a:latin typeface="Calibri" pitchFamily="34" charset="0"/>
                <a:ea typeface="+mn-ea"/>
                <a:cs typeface="Calibri" pitchFamily="34" charset="0"/>
              </a:rPr>
              <a:t> </a:t>
            </a:r>
            <a:r>
              <a:rPr lang="ro-RO" sz="2400" b="1" dirty="0" smtClean="0">
                <a:latin typeface="Calibri" pitchFamily="34" charset="0"/>
                <a:ea typeface="+mn-ea"/>
                <a:cs typeface="Calibri" pitchFamily="34" charset="0"/>
              </a:rPr>
              <a:t>TO</a:t>
            </a:r>
            <a:r>
              <a:rPr lang="en-US" sz="2400" b="1" dirty="0" smtClean="0">
                <a:latin typeface="Calibri" pitchFamily="34" charset="0"/>
                <a:ea typeface="+mn-ea"/>
                <a:cs typeface="Calibri" pitchFamily="34" charset="0"/>
              </a:rPr>
              <a:t> </a:t>
            </a:r>
            <a:r>
              <a:rPr lang="ro-RO" sz="2400" b="1" dirty="0">
                <a:solidFill>
                  <a:srgbClr val="C00000"/>
                </a:solidFill>
                <a:latin typeface="Calibri" pitchFamily="34" charset="0"/>
                <a:cs typeface="Calibri" pitchFamily="34" charset="0"/>
              </a:rPr>
              <a:t>testUser</a:t>
            </a:r>
            <a:r>
              <a:rPr lang="en-US" sz="2400" b="1" dirty="0" smtClean="0">
                <a:latin typeface="Calibri" pitchFamily="34" charset="0"/>
                <a:ea typeface="+mn-ea"/>
                <a:cs typeface="Calibri" pitchFamily="34" charset="0"/>
              </a:rPr>
              <a:t>;</a:t>
            </a:r>
            <a:endParaRPr lang="ro-RO" sz="2400" b="1" dirty="0" smtClean="0">
              <a:latin typeface="Calibri" pitchFamily="34" charset="0"/>
              <a:ea typeface="+mn-ea"/>
              <a:cs typeface="Calibri" pitchFamily="34" charset="0"/>
            </a:endParaRPr>
          </a:p>
        </p:txBody>
      </p:sp>
    </p:spTree>
    <p:extLst>
      <p:ext uri="{BB962C8B-B14F-4D97-AF65-F5344CB8AC3E}">
        <p14:creationId xmlns:p14="http://schemas.microsoft.com/office/powerpoint/2010/main" val="214829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arn(inVertic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inVertic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arn(inVertical)">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arn(inVertical)">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1" grpId="0" animBg="1"/>
      <p:bldP spid="25" grpId="0" animBg="1"/>
      <p:bldP spid="27" grpId="0" animBg="1"/>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Restricționarea accesului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(T_SQL </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script</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4" name="Rectangle 3"/>
          <p:cNvSpPr/>
          <p:nvPr/>
        </p:nvSpPr>
        <p:spPr>
          <a:xfrm>
            <a:off x="557732" y="980728"/>
            <a:ext cx="8046716" cy="677108"/>
          </a:xfrm>
          <a:prstGeom prst="rect">
            <a:avLst/>
          </a:prstGeom>
        </p:spPr>
        <p:txBody>
          <a:bodyPr wrap="square">
            <a:spAutoFit/>
          </a:bodyPr>
          <a:lstStyle/>
          <a:p>
            <a:r>
              <a:rPr lang="vi-VN" sz="1900" dirty="0">
                <a:latin typeface="Calibri Light" pitchFamily="34" charset="0"/>
                <a:cs typeface="Calibri Light" pitchFamily="34" charset="0"/>
              </a:rPr>
              <a:t>Operatorul </a:t>
            </a:r>
            <a:r>
              <a:rPr lang="vi-VN" sz="1900" b="1" dirty="0">
                <a:latin typeface="Calibri" pitchFamily="34" charset="0"/>
                <a:cs typeface="Calibri" pitchFamily="34" charset="0"/>
              </a:rPr>
              <a:t>DENY</a:t>
            </a:r>
            <a:r>
              <a:rPr lang="vi-VN" sz="1900" dirty="0">
                <a:latin typeface="Calibri Light" pitchFamily="34" charset="0"/>
                <a:cs typeface="Calibri Light" pitchFamily="34" charset="0"/>
              </a:rPr>
              <a:t> impune o interdicție asupra utilizării obiectelor bazei de date, având prioritate față de GRANT, și poate anula drepturile acordate </a:t>
            </a:r>
            <a:r>
              <a:rPr lang="vi-VN" sz="1900" dirty="0" smtClean="0">
                <a:latin typeface="Calibri Light" pitchFamily="34" charset="0"/>
                <a:cs typeface="Calibri Light" pitchFamily="34" charset="0"/>
              </a:rPr>
              <a:t>anterior.</a:t>
            </a:r>
            <a:endParaRPr lang="en-US" sz="1900" dirty="0">
              <a:latin typeface="Calibri Light" pitchFamily="34" charset="0"/>
              <a:cs typeface="Calibri Light" pitchFamily="34" charset="0"/>
            </a:endParaRPr>
          </a:p>
        </p:txBody>
      </p:sp>
      <p:sp>
        <p:nvSpPr>
          <p:cNvPr id="20" name="Rectangle 19"/>
          <p:cNvSpPr/>
          <p:nvPr/>
        </p:nvSpPr>
        <p:spPr>
          <a:xfrm>
            <a:off x="611560" y="1772816"/>
            <a:ext cx="8046716" cy="384721"/>
          </a:xfrm>
          <a:prstGeom prst="rect">
            <a:avLst/>
          </a:prstGeom>
        </p:spPr>
        <p:txBody>
          <a:bodyPr wrap="square">
            <a:spAutoFit/>
          </a:bodyPr>
          <a:lstStyle/>
          <a:p>
            <a:r>
              <a:rPr lang="ro-RO" sz="1900" dirty="0" smtClean="0">
                <a:latin typeface="Calibri Light" pitchFamily="34" charset="0"/>
                <a:cs typeface="Calibri Light" pitchFamily="34" charset="0"/>
              </a:rPr>
              <a:t>1) </a:t>
            </a:r>
            <a:r>
              <a:rPr lang="it-IT" sz="1900" dirty="0">
                <a:latin typeface="Calibri Light" pitchFamily="34" charset="0"/>
                <a:cs typeface="Calibri Light" pitchFamily="34" charset="0"/>
              </a:rPr>
              <a:t>Refuzarea permisiunii de citire </a:t>
            </a:r>
            <a:r>
              <a:rPr lang="ro-RO" sz="1900" dirty="0" smtClean="0">
                <a:latin typeface="Calibri Light" pitchFamily="34" charset="0"/>
                <a:cs typeface="Calibri Light" pitchFamily="34" charset="0"/>
              </a:rPr>
              <a:t>a </a:t>
            </a:r>
            <a:r>
              <a:rPr lang="ro-RO" sz="1900" dirty="0">
                <a:latin typeface="Calibri Light" pitchFamily="34" charset="0"/>
                <a:cs typeface="Calibri Light" pitchFamily="34" charset="0"/>
              </a:rPr>
              <a:t>unui </a:t>
            </a:r>
            <a:r>
              <a:rPr lang="it-IT" sz="1900" dirty="0" smtClean="0">
                <a:latin typeface="Calibri Light" pitchFamily="34" charset="0"/>
                <a:cs typeface="Calibri Light" pitchFamily="34" charset="0"/>
              </a:rPr>
              <a:t>tabel</a:t>
            </a:r>
            <a:r>
              <a:rPr lang="ro-RO" sz="1900" dirty="0" smtClean="0">
                <a:latin typeface="Calibri Light" pitchFamily="34" charset="0"/>
                <a:cs typeface="Calibri Light" pitchFamily="34" charset="0"/>
              </a:rPr>
              <a:t>:</a:t>
            </a:r>
            <a:endParaRPr lang="en-US" sz="1900" dirty="0">
              <a:latin typeface="Calibri Light" pitchFamily="34" charset="0"/>
              <a:cs typeface="Calibri Light" pitchFamily="34" charset="0"/>
            </a:endParaRPr>
          </a:p>
        </p:txBody>
      </p:sp>
      <p:sp>
        <p:nvSpPr>
          <p:cNvPr id="21" name="Title 6"/>
          <p:cNvSpPr txBox="1">
            <a:spLocks/>
          </p:cNvSpPr>
          <p:nvPr/>
        </p:nvSpPr>
        <p:spPr>
          <a:xfrm>
            <a:off x="611560" y="2132856"/>
            <a:ext cx="8064896" cy="432048"/>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a:solidFill>
                  <a:srgbClr val="7030A0"/>
                </a:solidFill>
                <a:latin typeface="Calibri" pitchFamily="34" charset="0"/>
                <a:ea typeface="+mn-ea"/>
                <a:cs typeface="Calibri" pitchFamily="34" charset="0"/>
              </a:rPr>
              <a:t>DENY </a:t>
            </a:r>
            <a:r>
              <a:rPr lang="ro-RO" sz="2400" b="1" dirty="0" smtClean="0">
                <a:solidFill>
                  <a:srgbClr val="7030A0"/>
                </a:solidFill>
                <a:latin typeface="Calibri" pitchFamily="34" charset="0"/>
                <a:ea typeface="+mn-ea"/>
                <a:cs typeface="Calibri" pitchFamily="34" charset="0"/>
              </a:rPr>
              <a:t>SELECT </a:t>
            </a:r>
            <a:r>
              <a:rPr lang="ro-RO" sz="2400" b="1" dirty="0" smtClean="0">
                <a:latin typeface="Calibri" pitchFamily="34" charset="0"/>
                <a:ea typeface="+mn-ea"/>
                <a:cs typeface="Calibri" pitchFamily="34" charset="0"/>
              </a:rPr>
              <a:t>ON</a:t>
            </a:r>
            <a:r>
              <a:rPr lang="en-US" sz="2400" b="1" dirty="0" smtClean="0">
                <a:latin typeface="Calibri" pitchFamily="34" charset="0"/>
                <a:ea typeface="+mn-ea"/>
                <a:cs typeface="Calibri" pitchFamily="34" charset="0"/>
              </a:rPr>
              <a:t> </a:t>
            </a:r>
            <a:r>
              <a:rPr lang="en-US" sz="2400" b="1" dirty="0">
                <a:solidFill>
                  <a:srgbClr val="C00000"/>
                </a:solidFill>
                <a:latin typeface="Calibri" pitchFamily="34" charset="0"/>
                <a:cs typeface="Calibri" pitchFamily="34" charset="0"/>
              </a:rPr>
              <a:t>Sales</a:t>
            </a:r>
            <a:r>
              <a:rPr lang="en-US" sz="2400" b="1" dirty="0" smtClean="0">
                <a:latin typeface="Calibri" pitchFamily="34" charset="0"/>
                <a:ea typeface="+mn-ea"/>
                <a:cs typeface="Calibri" pitchFamily="34" charset="0"/>
              </a:rPr>
              <a:t> </a:t>
            </a:r>
            <a:r>
              <a:rPr lang="ro-RO" sz="2400" b="1" dirty="0" smtClean="0">
                <a:latin typeface="Calibri" pitchFamily="34" charset="0"/>
                <a:ea typeface="+mn-ea"/>
                <a:cs typeface="Calibri" pitchFamily="34" charset="0"/>
              </a:rPr>
              <a:t>TO</a:t>
            </a:r>
            <a:r>
              <a:rPr lang="en-US" sz="2400" b="1" dirty="0" smtClean="0">
                <a:latin typeface="Calibri" pitchFamily="34" charset="0"/>
                <a:ea typeface="+mn-ea"/>
                <a:cs typeface="Calibri" pitchFamily="34" charset="0"/>
              </a:rPr>
              <a:t> </a:t>
            </a:r>
            <a:r>
              <a:rPr lang="en-US" sz="2400" b="1" dirty="0">
                <a:solidFill>
                  <a:srgbClr val="C00000"/>
                </a:solidFill>
                <a:latin typeface="Calibri" pitchFamily="34" charset="0"/>
                <a:cs typeface="Calibri" pitchFamily="34" charset="0"/>
              </a:rPr>
              <a:t>testUser</a:t>
            </a:r>
            <a:r>
              <a:rPr lang="en-US" sz="2400" b="1" dirty="0" smtClean="0">
                <a:latin typeface="Calibri" pitchFamily="34" charset="0"/>
                <a:ea typeface="+mn-ea"/>
                <a:cs typeface="Calibri" pitchFamily="34" charset="0"/>
              </a:rPr>
              <a:t>;</a:t>
            </a:r>
            <a:endParaRPr lang="ro-RO" sz="2400" b="1" dirty="0" smtClean="0">
              <a:latin typeface="Calibri" pitchFamily="34" charset="0"/>
              <a:ea typeface="+mn-ea"/>
              <a:cs typeface="Calibri" pitchFamily="34" charset="0"/>
            </a:endParaRPr>
          </a:p>
        </p:txBody>
      </p:sp>
      <p:sp>
        <p:nvSpPr>
          <p:cNvPr id="24" name="Rectangle 23"/>
          <p:cNvSpPr/>
          <p:nvPr/>
        </p:nvSpPr>
        <p:spPr>
          <a:xfrm>
            <a:off x="611560" y="2780928"/>
            <a:ext cx="8046716" cy="384721"/>
          </a:xfrm>
          <a:prstGeom prst="rect">
            <a:avLst/>
          </a:prstGeom>
        </p:spPr>
        <p:txBody>
          <a:bodyPr wrap="square">
            <a:spAutoFit/>
          </a:bodyPr>
          <a:lstStyle/>
          <a:p>
            <a:r>
              <a:rPr lang="ro-RO" sz="1900" dirty="0" smtClean="0">
                <a:latin typeface="Calibri Light" pitchFamily="34" charset="0"/>
                <a:cs typeface="Calibri Light" pitchFamily="34" charset="0"/>
              </a:rPr>
              <a:t>2) R</a:t>
            </a:r>
            <a:r>
              <a:rPr lang="it-IT" sz="1900" dirty="0" smtClean="0">
                <a:latin typeface="Calibri Light" pitchFamily="34" charset="0"/>
                <a:cs typeface="Calibri Light" pitchFamily="34" charset="0"/>
              </a:rPr>
              <a:t>efuzul </a:t>
            </a:r>
            <a:r>
              <a:rPr lang="it-IT" sz="1900" dirty="0">
                <a:latin typeface="Calibri Light" pitchFamily="34" charset="0"/>
                <a:cs typeface="Calibri Light" pitchFamily="34" charset="0"/>
              </a:rPr>
              <a:t>permisiunii </a:t>
            </a:r>
            <a:r>
              <a:rPr lang="ro-RO" sz="1900" dirty="0">
                <a:latin typeface="Calibri Light" pitchFamily="34" charset="0"/>
                <a:cs typeface="Calibri Light" pitchFamily="34" charset="0"/>
              </a:rPr>
              <a:t>de </a:t>
            </a:r>
            <a:r>
              <a:rPr lang="ro-RO" sz="1900" dirty="0">
                <a:latin typeface="Calibri Light" pitchFamily="34" charset="0"/>
                <a:cs typeface="Calibri Light" pitchFamily="34" charset="0"/>
              </a:rPr>
              <a:t>citire și modificare </a:t>
            </a:r>
            <a:r>
              <a:rPr lang="ro-RO" sz="1900" dirty="0" smtClean="0">
                <a:latin typeface="Calibri Light" pitchFamily="34" charset="0"/>
                <a:cs typeface="Calibri Light" pitchFamily="34" charset="0"/>
              </a:rPr>
              <a:t>a unui tabel:</a:t>
            </a:r>
            <a:endParaRPr lang="en-US" sz="1900" dirty="0">
              <a:latin typeface="Calibri Light" pitchFamily="34" charset="0"/>
              <a:cs typeface="Calibri Light" pitchFamily="34" charset="0"/>
            </a:endParaRPr>
          </a:p>
        </p:txBody>
      </p:sp>
      <p:sp>
        <p:nvSpPr>
          <p:cNvPr id="25" name="Title 6"/>
          <p:cNvSpPr txBox="1">
            <a:spLocks/>
          </p:cNvSpPr>
          <p:nvPr/>
        </p:nvSpPr>
        <p:spPr>
          <a:xfrm>
            <a:off x="611560" y="3165649"/>
            <a:ext cx="8064896" cy="432048"/>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DENY </a:t>
            </a:r>
            <a:r>
              <a:rPr lang="ro-RO" sz="2400" b="1" dirty="0">
                <a:solidFill>
                  <a:srgbClr val="7030A0"/>
                </a:solidFill>
                <a:latin typeface="Calibri" pitchFamily="34" charset="0"/>
                <a:ea typeface="+mn-ea"/>
                <a:cs typeface="Calibri" pitchFamily="34" charset="0"/>
              </a:rPr>
              <a:t>SELECT, </a:t>
            </a:r>
            <a:r>
              <a:rPr lang="ro-RO" sz="2400" b="1" dirty="0" smtClean="0">
                <a:solidFill>
                  <a:srgbClr val="7030A0"/>
                </a:solidFill>
                <a:latin typeface="Calibri" pitchFamily="34" charset="0"/>
                <a:ea typeface="+mn-ea"/>
                <a:cs typeface="Calibri" pitchFamily="34" charset="0"/>
              </a:rPr>
              <a:t>UPDATE </a:t>
            </a:r>
            <a:r>
              <a:rPr lang="ro-RO" sz="2400" b="1" dirty="0" smtClean="0">
                <a:latin typeface="Calibri" pitchFamily="34" charset="0"/>
                <a:ea typeface="+mn-ea"/>
                <a:cs typeface="Calibri" pitchFamily="34" charset="0"/>
              </a:rPr>
              <a:t>ON</a:t>
            </a:r>
            <a:r>
              <a:rPr lang="en-US" sz="2400" b="1" dirty="0" smtClean="0">
                <a:latin typeface="Calibri" pitchFamily="34" charset="0"/>
                <a:ea typeface="+mn-ea"/>
                <a:cs typeface="Calibri" pitchFamily="34" charset="0"/>
              </a:rPr>
              <a:t> </a:t>
            </a:r>
            <a:r>
              <a:rPr lang="ro-RO" sz="2400" b="1" dirty="0">
                <a:solidFill>
                  <a:srgbClr val="C00000"/>
                </a:solidFill>
                <a:latin typeface="Calibri" pitchFamily="34" charset="0"/>
                <a:cs typeface="Calibri" pitchFamily="34" charset="0"/>
              </a:rPr>
              <a:t>Sales </a:t>
            </a:r>
            <a:r>
              <a:rPr lang="ro-RO" sz="2400" b="1" dirty="0" smtClean="0">
                <a:latin typeface="Calibri" pitchFamily="34" charset="0"/>
                <a:ea typeface="+mn-ea"/>
                <a:cs typeface="Calibri" pitchFamily="34" charset="0"/>
              </a:rPr>
              <a:t>TO</a:t>
            </a:r>
            <a:r>
              <a:rPr lang="en-US" sz="2400" b="1" dirty="0" smtClean="0">
                <a:latin typeface="Calibri" pitchFamily="34" charset="0"/>
                <a:ea typeface="+mn-ea"/>
                <a:cs typeface="Calibri" pitchFamily="34" charset="0"/>
              </a:rPr>
              <a:t> </a:t>
            </a:r>
            <a:r>
              <a:rPr lang="en-US" sz="2400" b="1" dirty="0">
                <a:solidFill>
                  <a:srgbClr val="C00000"/>
                </a:solidFill>
                <a:latin typeface="Calibri" pitchFamily="34" charset="0"/>
                <a:cs typeface="Calibri" pitchFamily="34" charset="0"/>
              </a:rPr>
              <a:t>testUser</a:t>
            </a:r>
            <a:r>
              <a:rPr lang="en-US" sz="2400" b="1" dirty="0" smtClean="0">
                <a:latin typeface="Calibri" pitchFamily="34" charset="0"/>
                <a:ea typeface="+mn-ea"/>
                <a:cs typeface="Calibri" pitchFamily="34" charset="0"/>
              </a:rPr>
              <a:t>;</a:t>
            </a:r>
            <a:endParaRPr lang="ro-RO" sz="2400" b="1" dirty="0" smtClean="0">
              <a:latin typeface="Calibri" pitchFamily="34" charset="0"/>
              <a:ea typeface="+mn-ea"/>
              <a:cs typeface="Calibri" pitchFamily="34" charset="0"/>
            </a:endParaRPr>
          </a:p>
        </p:txBody>
      </p:sp>
      <p:sp>
        <p:nvSpPr>
          <p:cNvPr id="26" name="Rectangle 25"/>
          <p:cNvSpPr/>
          <p:nvPr/>
        </p:nvSpPr>
        <p:spPr>
          <a:xfrm>
            <a:off x="611560" y="3789040"/>
            <a:ext cx="8046716" cy="384721"/>
          </a:xfrm>
          <a:prstGeom prst="rect">
            <a:avLst/>
          </a:prstGeom>
        </p:spPr>
        <p:txBody>
          <a:bodyPr wrap="square">
            <a:spAutoFit/>
          </a:bodyPr>
          <a:lstStyle/>
          <a:p>
            <a:r>
              <a:rPr lang="ro-RO" sz="1900" dirty="0" smtClean="0">
                <a:latin typeface="Calibri Light" pitchFamily="34" charset="0"/>
                <a:cs typeface="Calibri Light" pitchFamily="34" charset="0"/>
              </a:rPr>
              <a:t>3) </a:t>
            </a:r>
            <a:r>
              <a:rPr lang="it-IT" sz="1900" dirty="0">
                <a:latin typeface="Calibri Light" pitchFamily="34" charset="0"/>
                <a:cs typeface="Calibri Light" pitchFamily="34" charset="0"/>
              </a:rPr>
              <a:t>Refuzul </a:t>
            </a:r>
            <a:r>
              <a:rPr lang="it-IT" sz="1900" dirty="0">
                <a:latin typeface="Calibri Light" pitchFamily="34" charset="0"/>
                <a:cs typeface="Calibri Light" pitchFamily="34" charset="0"/>
              </a:rPr>
              <a:t>permisiunilor de ștergere </a:t>
            </a:r>
            <a:r>
              <a:rPr lang="ro-RO" sz="1900" dirty="0" smtClean="0">
                <a:latin typeface="Calibri Light" pitchFamily="34" charset="0"/>
                <a:cs typeface="Calibri Light" pitchFamily="34" charset="0"/>
              </a:rPr>
              <a:t>a rândurilor unui tabel</a:t>
            </a:r>
            <a:r>
              <a:rPr lang="ro-RO" sz="1900" dirty="0" smtClean="0">
                <a:latin typeface="Calibri Light" pitchFamily="34" charset="0"/>
                <a:cs typeface="Calibri Light" pitchFamily="34" charset="0"/>
              </a:rPr>
              <a:t>:</a:t>
            </a:r>
            <a:endParaRPr lang="en-US" sz="1900" dirty="0">
              <a:latin typeface="Calibri Light" pitchFamily="34" charset="0"/>
              <a:cs typeface="Calibri Light" pitchFamily="34" charset="0"/>
            </a:endParaRPr>
          </a:p>
        </p:txBody>
      </p:sp>
      <p:sp>
        <p:nvSpPr>
          <p:cNvPr id="27" name="Title 6"/>
          <p:cNvSpPr txBox="1">
            <a:spLocks/>
          </p:cNvSpPr>
          <p:nvPr/>
        </p:nvSpPr>
        <p:spPr>
          <a:xfrm>
            <a:off x="611560" y="4149080"/>
            <a:ext cx="8064896" cy="432048"/>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a:solidFill>
                  <a:srgbClr val="7030A0"/>
                </a:solidFill>
                <a:latin typeface="Calibri" pitchFamily="34" charset="0"/>
                <a:cs typeface="Calibri" pitchFamily="34" charset="0"/>
              </a:rPr>
              <a:t>DENY </a:t>
            </a:r>
            <a:r>
              <a:rPr lang="ro-RO" sz="2400" b="1" dirty="0">
                <a:solidFill>
                  <a:srgbClr val="7030A0"/>
                </a:solidFill>
                <a:latin typeface="Calibri" pitchFamily="34" charset="0"/>
                <a:ea typeface="+mn-ea"/>
                <a:cs typeface="Calibri" pitchFamily="34" charset="0"/>
              </a:rPr>
              <a:t>DELETE </a:t>
            </a:r>
            <a:r>
              <a:rPr lang="ro-RO" sz="2400" b="1" dirty="0" smtClean="0">
                <a:latin typeface="Calibri" pitchFamily="34" charset="0"/>
                <a:ea typeface="+mn-ea"/>
                <a:cs typeface="Calibri" pitchFamily="34" charset="0"/>
              </a:rPr>
              <a:t>ON</a:t>
            </a:r>
            <a:r>
              <a:rPr lang="en-US" sz="2400" b="1" dirty="0" smtClean="0">
                <a:latin typeface="Calibri" pitchFamily="34" charset="0"/>
                <a:ea typeface="+mn-ea"/>
                <a:cs typeface="Calibri" pitchFamily="34" charset="0"/>
              </a:rPr>
              <a:t> </a:t>
            </a:r>
            <a:r>
              <a:rPr lang="en-US" sz="2400" b="1" dirty="0">
                <a:solidFill>
                  <a:srgbClr val="C00000"/>
                </a:solidFill>
                <a:latin typeface="Calibri" pitchFamily="34" charset="0"/>
                <a:cs typeface="Calibri" pitchFamily="34" charset="0"/>
              </a:rPr>
              <a:t>Sales </a:t>
            </a:r>
            <a:r>
              <a:rPr lang="ro-RO" sz="2400" b="1" dirty="0" smtClean="0">
                <a:latin typeface="Calibri" pitchFamily="34" charset="0"/>
                <a:ea typeface="+mn-ea"/>
                <a:cs typeface="Calibri" pitchFamily="34" charset="0"/>
              </a:rPr>
              <a:t>TO</a:t>
            </a:r>
            <a:r>
              <a:rPr lang="en-US" sz="2400" b="1" dirty="0" smtClean="0">
                <a:latin typeface="Calibri" pitchFamily="34" charset="0"/>
                <a:ea typeface="+mn-ea"/>
                <a:cs typeface="Calibri" pitchFamily="34" charset="0"/>
              </a:rPr>
              <a:t> </a:t>
            </a:r>
            <a:r>
              <a:rPr lang="en-US" sz="2400" b="1" dirty="0">
                <a:solidFill>
                  <a:srgbClr val="C00000"/>
                </a:solidFill>
                <a:latin typeface="Calibri" pitchFamily="34" charset="0"/>
                <a:cs typeface="Calibri" pitchFamily="34" charset="0"/>
              </a:rPr>
              <a:t>testUser</a:t>
            </a:r>
            <a:r>
              <a:rPr lang="en-US" sz="2400" b="1" dirty="0" smtClean="0">
                <a:latin typeface="Calibri" pitchFamily="34" charset="0"/>
                <a:ea typeface="+mn-ea"/>
                <a:cs typeface="Calibri" pitchFamily="34" charset="0"/>
              </a:rPr>
              <a:t>;</a:t>
            </a:r>
            <a:endParaRPr lang="ro-RO" sz="2400" b="1" dirty="0" smtClean="0">
              <a:latin typeface="Calibri" pitchFamily="34" charset="0"/>
              <a:ea typeface="+mn-ea"/>
              <a:cs typeface="Calibri" pitchFamily="34" charset="0"/>
            </a:endParaRPr>
          </a:p>
        </p:txBody>
      </p:sp>
      <p:sp>
        <p:nvSpPr>
          <p:cNvPr id="28" name="Rectangle 27"/>
          <p:cNvSpPr/>
          <p:nvPr/>
        </p:nvSpPr>
        <p:spPr>
          <a:xfrm>
            <a:off x="611560" y="4797152"/>
            <a:ext cx="8046716" cy="384721"/>
          </a:xfrm>
          <a:prstGeom prst="rect">
            <a:avLst/>
          </a:prstGeom>
        </p:spPr>
        <p:txBody>
          <a:bodyPr wrap="square">
            <a:spAutoFit/>
          </a:bodyPr>
          <a:lstStyle/>
          <a:p>
            <a:r>
              <a:rPr lang="ro-RO" sz="1900" dirty="0" smtClean="0">
                <a:latin typeface="Calibri Light" pitchFamily="34" charset="0"/>
                <a:cs typeface="Calibri Light" pitchFamily="34" charset="0"/>
              </a:rPr>
              <a:t>4) </a:t>
            </a:r>
            <a:r>
              <a:rPr lang="it-IT" sz="1900" dirty="0" smtClean="0">
                <a:latin typeface="Calibri Light" pitchFamily="34" charset="0"/>
                <a:cs typeface="Calibri Light" pitchFamily="34" charset="0"/>
              </a:rPr>
              <a:t>Refuzul</a:t>
            </a:r>
            <a:r>
              <a:rPr lang="ro-RO" sz="1900" dirty="0" smtClean="0">
                <a:latin typeface="Calibri Light" pitchFamily="34" charset="0"/>
                <a:cs typeface="Calibri Light" pitchFamily="34" charset="0"/>
              </a:rPr>
              <a:t> </a:t>
            </a:r>
            <a:r>
              <a:rPr lang="it-IT" sz="1900" dirty="0" smtClean="0">
                <a:latin typeface="Calibri Light" pitchFamily="34" charset="0"/>
                <a:cs typeface="Calibri Light" pitchFamily="34" charset="0"/>
              </a:rPr>
              <a:t>permisiunii </a:t>
            </a:r>
            <a:r>
              <a:rPr lang="it-IT" sz="1900" dirty="0">
                <a:latin typeface="Calibri Light" pitchFamily="34" charset="0"/>
                <a:cs typeface="Calibri Light" pitchFamily="34" charset="0"/>
              </a:rPr>
              <a:t>de </a:t>
            </a:r>
            <a:r>
              <a:rPr lang="ro-RO" sz="1900" dirty="0" smtClean="0">
                <a:latin typeface="Calibri Light" pitchFamily="34" charset="0"/>
                <a:cs typeface="Calibri Light" pitchFamily="34" charset="0"/>
              </a:rPr>
              <a:t>modificare a coloanelor specifice ale unui tabel:</a:t>
            </a:r>
            <a:endParaRPr lang="en-US" sz="1900" dirty="0">
              <a:latin typeface="Calibri Light" pitchFamily="34" charset="0"/>
              <a:cs typeface="Calibri Light" pitchFamily="34" charset="0"/>
            </a:endParaRPr>
          </a:p>
        </p:txBody>
      </p:sp>
      <p:sp>
        <p:nvSpPr>
          <p:cNvPr id="29" name="Title 6"/>
          <p:cNvSpPr txBox="1">
            <a:spLocks/>
          </p:cNvSpPr>
          <p:nvPr/>
        </p:nvSpPr>
        <p:spPr>
          <a:xfrm>
            <a:off x="611560" y="5157192"/>
            <a:ext cx="8064896" cy="432048"/>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DENY </a:t>
            </a:r>
            <a:r>
              <a:rPr lang="ro-RO" sz="2400" b="1" dirty="0">
                <a:solidFill>
                  <a:srgbClr val="7030A0"/>
                </a:solidFill>
                <a:latin typeface="Calibri" pitchFamily="34" charset="0"/>
                <a:ea typeface="+mn-ea"/>
                <a:cs typeface="Calibri" pitchFamily="34" charset="0"/>
              </a:rPr>
              <a:t>UPDATE </a:t>
            </a:r>
            <a:r>
              <a:rPr lang="en-US" sz="2400" b="1" dirty="0" smtClean="0">
                <a:latin typeface="Calibri" pitchFamily="34" charset="0"/>
                <a:ea typeface="+mn-ea"/>
                <a:cs typeface="Calibri" pitchFamily="34" charset="0"/>
              </a:rPr>
              <a:t>ON</a:t>
            </a:r>
            <a:r>
              <a:rPr lang="en-US" sz="2400" b="1" dirty="0" smtClean="0">
                <a:solidFill>
                  <a:srgbClr val="7030A0"/>
                </a:solidFill>
                <a:latin typeface="Calibri" pitchFamily="34" charset="0"/>
                <a:ea typeface="+mn-ea"/>
                <a:cs typeface="Calibri" pitchFamily="34" charset="0"/>
              </a:rPr>
              <a:t> </a:t>
            </a:r>
            <a:r>
              <a:rPr lang="en-US" sz="2400" b="1" dirty="0">
                <a:solidFill>
                  <a:srgbClr val="C00000"/>
                </a:solidFill>
                <a:latin typeface="Calibri" pitchFamily="34" charset="0"/>
                <a:cs typeface="Calibri" pitchFamily="34" charset="0"/>
              </a:rPr>
              <a:t>Sales(Price, Quantity) </a:t>
            </a:r>
            <a:r>
              <a:rPr lang="en-US" sz="2400" b="1" dirty="0" smtClean="0">
                <a:latin typeface="Calibri" pitchFamily="34" charset="0"/>
                <a:ea typeface="+mn-ea"/>
                <a:cs typeface="Calibri" pitchFamily="34" charset="0"/>
              </a:rPr>
              <a:t>TO</a:t>
            </a:r>
            <a:r>
              <a:rPr lang="en-US" sz="2400" b="1" dirty="0" smtClean="0">
                <a:solidFill>
                  <a:srgbClr val="7030A0"/>
                </a:solidFill>
                <a:latin typeface="Calibri" pitchFamily="34" charset="0"/>
                <a:ea typeface="+mn-ea"/>
                <a:cs typeface="Calibri" pitchFamily="34" charset="0"/>
              </a:rPr>
              <a:t> </a:t>
            </a:r>
            <a:r>
              <a:rPr lang="en-US" sz="2400" b="1" dirty="0">
                <a:solidFill>
                  <a:srgbClr val="C00000"/>
                </a:solidFill>
                <a:latin typeface="Calibri" pitchFamily="34" charset="0"/>
                <a:cs typeface="Calibri" pitchFamily="34" charset="0"/>
              </a:rPr>
              <a:t>testUser</a:t>
            </a:r>
            <a:r>
              <a:rPr lang="en-US" sz="2400" b="1" dirty="0" smtClean="0">
                <a:latin typeface="Calibri" pitchFamily="34" charset="0"/>
                <a:ea typeface="+mn-ea"/>
                <a:cs typeface="Calibri" pitchFamily="34" charset="0"/>
              </a:rPr>
              <a:t>;</a:t>
            </a:r>
            <a:endParaRPr lang="ro-RO" sz="2400" b="1" dirty="0" smtClean="0">
              <a:latin typeface="Calibri" pitchFamily="34" charset="0"/>
              <a:ea typeface="+mn-ea"/>
              <a:cs typeface="Calibri" pitchFamily="34" charset="0"/>
            </a:endParaRPr>
          </a:p>
        </p:txBody>
      </p:sp>
      <p:sp>
        <p:nvSpPr>
          <p:cNvPr id="30" name="Rectangle 29"/>
          <p:cNvSpPr/>
          <p:nvPr/>
        </p:nvSpPr>
        <p:spPr>
          <a:xfrm>
            <a:off x="611560" y="5733256"/>
            <a:ext cx="8208912" cy="384721"/>
          </a:xfrm>
          <a:prstGeom prst="rect">
            <a:avLst/>
          </a:prstGeom>
        </p:spPr>
        <p:txBody>
          <a:bodyPr wrap="square">
            <a:spAutoFit/>
          </a:bodyPr>
          <a:lstStyle/>
          <a:p>
            <a:r>
              <a:rPr lang="ro-RO" sz="1900" dirty="0" smtClean="0">
                <a:latin typeface="Calibri Light" pitchFamily="34" charset="0"/>
                <a:cs typeface="Calibri Light" pitchFamily="34" charset="0"/>
              </a:rPr>
              <a:t>5) </a:t>
            </a:r>
            <a:r>
              <a:rPr lang="it-IT" sz="1900" dirty="0">
                <a:latin typeface="Calibri Light" pitchFamily="34" charset="0"/>
                <a:cs typeface="Calibri Light" pitchFamily="34" charset="0"/>
              </a:rPr>
              <a:t>Refuzarea accesului la o procedură </a:t>
            </a:r>
            <a:r>
              <a:rPr lang="it-IT" sz="1900" dirty="0" smtClean="0">
                <a:latin typeface="Calibri Light" pitchFamily="34" charset="0"/>
                <a:cs typeface="Calibri Light" pitchFamily="34" charset="0"/>
              </a:rPr>
              <a:t>stocată</a:t>
            </a:r>
            <a:r>
              <a:rPr lang="ro-RO" sz="1900" dirty="0" smtClean="0">
                <a:latin typeface="Calibri Light" pitchFamily="34" charset="0"/>
                <a:cs typeface="Calibri Light" pitchFamily="34" charset="0"/>
              </a:rPr>
              <a:t>:</a:t>
            </a:r>
            <a:endParaRPr lang="en-US" sz="1900" dirty="0">
              <a:latin typeface="Calibri Light" pitchFamily="34" charset="0"/>
              <a:cs typeface="Calibri Light" pitchFamily="34" charset="0"/>
            </a:endParaRPr>
          </a:p>
        </p:txBody>
      </p:sp>
      <p:sp>
        <p:nvSpPr>
          <p:cNvPr id="31" name="Title 6"/>
          <p:cNvSpPr txBox="1">
            <a:spLocks/>
          </p:cNvSpPr>
          <p:nvPr/>
        </p:nvSpPr>
        <p:spPr>
          <a:xfrm>
            <a:off x="611560" y="6093296"/>
            <a:ext cx="8064896" cy="432048"/>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DENY EXECUTE </a:t>
            </a:r>
            <a:r>
              <a:rPr lang="ro-RO" sz="2400" b="1" dirty="0" smtClean="0">
                <a:latin typeface="Calibri" pitchFamily="34" charset="0"/>
                <a:ea typeface="+mn-ea"/>
                <a:cs typeface="Calibri" pitchFamily="34" charset="0"/>
              </a:rPr>
              <a:t>ON</a:t>
            </a:r>
            <a:r>
              <a:rPr lang="en-US" sz="2400" b="1" dirty="0" smtClean="0">
                <a:latin typeface="Calibri" pitchFamily="34" charset="0"/>
                <a:ea typeface="+mn-ea"/>
                <a:cs typeface="Calibri" pitchFamily="34" charset="0"/>
              </a:rPr>
              <a:t> </a:t>
            </a:r>
            <a:r>
              <a:rPr lang="ro-RO" sz="2400" b="1" dirty="0" smtClean="0">
                <a:solidFill>
                  <a:srgbClr val="C00000"/>
                </a:solidFill>
                <a:latin typeface="Calibri" pitchFamily="34" charset="0"/>
                <a:cs typeface="Calibri" pitchFamily="34" charset="0"/>
              </a:rPr>
              <a:t>pr_current_sales</a:t>
            </a:r>
            <a:r>
              <a:rPr lang="en-US" sz="2400" b="1" dirty="0" smtClean="0">
                <a:latin typeface="Calibri" pitchFamily="34" charset="0"/>
                <a:ea typeface="+mn-ea"/>
                <a:cs typeface="Calibri" pitchFamily="34" charset="0"/>
              </a:rPr>
              <a:t> </a:t>
            </a:r>
            <a:r>
              <a:rPr lang="ro-RO" sz="2400" b="1" dirty="0" smtClean="0">
                <a:latin typeface="Calibri" pitchFamily="34" charset="0"/>
                <a:ea typeface="+mn-ea"/>
                <a:cs typeface="Calibri" pitchFamily="34" charset="0"/>
              </a:rPr>
              <a:t>TO</a:t>
            </a:r>
            <a:r>
              <a:rPr lang="en-US" sz="2400" b="1" dirty="0" smtClean="0">
                <a:latin typeface="Calibri" pitchFamily="34" charset="0"/>
                <a:ea typeface="+mn-ea"/>
                <a:cs typeface="Calibri" pitchFamily="34" charset="0"/>
              </a:rPr>
              <a:t> </a:t>
            </a:r>
            <a:r>
              <a:rPr lang="ro-RO" sz="2400" b="1" dirty="0">
                <a:solidFill>
                  <a:srgbClr val="C00000"/>
                </a:solidFill>
                <a:latin typeface="Calibri" pitchFamily="34" charset="0"/>
                <a:cs typeface="Calibri" pitchFamily="34" charset="0"/>
              </a:rPr>
              <a:t>testUser</a:t>
            </a:r>
            <a:r>
              <a:rPr lang="en-US" sz="2400" b="1" dirty="0" smtClean="0">
                <a:latin typeface="Calibri" pitchFamily="34" charset="0"/>
                <a:ea typeface="+mn-ea"/>
                <a:cs typeface="Calibri" pitchFamily="34" charset="0"/>
              </a:rPr>
              <a:t>;</a:t>
            </a:r>
            <a:endParaRPr lang="ro-RO" sz="2400" b="1" dirty="0" smtClean="0">
              <a:latin typeface="Calibri" pitchFamily="34" charset="0"/>
              <a:ea typeface="+mn-ea"/>
              <a:cs typeface="Calibri" pitchFamily="34" charset="0"/>
            </a:endParaRPr>
          </a:p>
        </p:txBody>
      </p:sp>
    </p:spTree>
    <p:extLst>
      <p:ext uri="{BB962C8B-B14F-4D97-AF65-F5344CB8AC3E}">
        <p14:creationId xmlns:p14="http://schemas.microsoft.com/office/powerpoint/2010/main" val="308807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arn(inVertical)">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arn(inVertic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arn(inVertical)">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arn(inVertical)">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animBg="1"/>
      <p:bldP spid="27" grpId="0" animBg="1"/>
      <p:bldP spid="29" grpId="0" animBg="1"/>
      <p:bldP spid="3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Anularea permisiunilor și interdicțiilor:</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4" name="Rectangle 3"/>
          <p:cNvSpPr/>
          <p:nvPr/>
        </p:nvSpPr>
        <p:spPr>
          <a:xfrm>
            <a:off x="557732" y="1019344"/>
            <a:ext cx="8046716" cy="969496"/>
          </a:xfrm>
          <a:prstGeom prst="rect">
            <a:avLst/>
          </a:prstGeom>
        </p:spPr>
        <p:txBody>
          <a:bodyPr wrap="square">
            <a:spAutoFit/>
          </a:bodyPr>
          <a:lstStyle/>
          <a:p>
            <a:r>
              <a:rPr lang="vi-VN" sz="1900" dirty="0">
                <a:latin typeface="Calibri Light" pitchFamily="34" charset="0"/>
                <a:cs typeface="Calibri Light" pitchFamily="34" charset="0"/>
              </a:rPr>
              <a:t>Operatorul </a:t>
            </a:r>
            <a:r>
              <a:rPr lang="vi-VN" sz="1900" b="1" dirty="0">
                <a:latin typeface="Calibri" pitchFamily="34" charset="0"/>
                <a:cs typeface="Calibri" pitchFamily="34" charset="0"/>
              </a:rPr>
              <a:t>REVOKE</a:t>
            </a:r>
            <a:r>
              <a:rPr lang="vi-VN" sz="1900" dirty="0">
                <a:latin typeface="Calibri Light" pitchFamily="34" charset="0"/>
                <a:cs typeface="Calibri Light" pitchFamily="34" charset="0"/>
              </a:rPr>
              <a:t> în SQL Server este utilizat pentru a </a:t>
            </a:r>
            <a:r>
              <a:rPr lang="ro-RO" sz="1900" dirty="0" smtClean="0">
                <a:latin typeface="Calibri Light" pitchFamily="34" charset="0"/>
                <a:cs typeface="Calibri Light" pitchFamily="34" charset="0"/>
              </a:rPr>
              <a:t>anula</a:t>
            </a:r>
            <a:r>
              <a:rPr lang="vi-VN" sz="1900" dirty="0" smtClean="0">
                <a:latin typeface="Calibri Light" pitchFamily="34" charset="0"/>
                <a:cs typeface="Calibri Light" pitchFamily="34" charset="0"/>
              </a:rPr>
              <a:t> permisiuni</a:t>
            </a:r>
            <a:r>
              <a:rPr lang="ro-RO" sz="1900" dirty="0" smtClean="0">
                <a:latin typeface="Calibri Light" pitchFamily="34" charset="0"/>
                <a:cs typeface="Calibri Light" pitchFamily="34" charset="0"/>
              </a:rPr>
              <a:t>le sau interdicțiile</a:t>
            </a:r>
            <a:r>
              <a:rPr lang="vi-VN" sz="1900" dirty="0" smtClean="0">
                <a:latin typeface="Calibri Light" pitchFamily="34" charset="0"/>
                <a:cs typeface="Calibri Light" pitchFamily="34" charset="0"/>
              </a:rPr>
              <a:t> </a:t>
            </a:r>
            <a:r>
              <a:rPr lang="vi-VN" sz="1900" dirty="0">
                <a:latin typeface="Calibri Light" pitchFamily="34" charset="0"/>
                <a:cs typeface="Calibri Light" pitchFamily="34" charset="0"/>
              </a:rPr>
              <a:t>care au fost anterior acordate unui utilizator sau unui rol prin comanda </a:t>
            </a:r>
            <a:r>
              <a:rPr lang="vi-VN" sz="1900" dirty="0" smtClean="0">
                <a:latin typeface="Calibri Light" pitchFamily="34" charset="0"/>
                <a:cs typeface="Calibri Light" pitchFamily="34" charset="0"/>
              </a:rPr>
              <a:t>GRANT</a:t>
            </a:r>
            <a:r>
              <a:rPr lang="ro-RO" sz="1900" dirty="0" smtClean="0">
                <a:latin typeface="Calibri Light" pitchFamily="34" charset="0"/>
                <a:cs typeface="Calibri Light" pitchFamily="34" charset="0"/>
              </a:rPr>
              <a:t> sau DENY</a:t>
            </a:r>
            <a:r>
              <a:rPr lang="vi-VN" sz="1900" dirty="0" smtClean="0">
                <a:latin typeface="Calibri Light" pitchFamily="34" charset="0"/>
                <a:cs typeface="Calibri Light" pitchFamily="34" charset="0"/>
              </a:rPr>
              <a:t>. </a:t>
            </a:r>
            <a:endParaRPr lang="en-US" sz="1900" dirty="0">
              <a:latin typeface="Calibri Light" pitchFamily="34" charset="0"/>
              <a:cs typeface="Calibri Light" pitchFamily="34" charset="0"/>
            </a:endParaRPr>
          </a:p>
        </p:txBody>
      </p:sp>
      <p:sp>
        <p:nvSpPr>
          <p:cNvPr id="24" name="Rectangle 23"/>
          <p:cNvSpPr/>
          <p:nvPr/>
        </p:nvSpPr>
        <p:spPr>
          <a:xfrm>
            <a:off x="611560" y="2132856"/>
            <a:ext cx="8046716" cy="384721"/>
          </a:xfrm>
          <a:prstGeom prst="rect">
            <a:avLst/>
          </a:prstGeom>
        </p:spPr>
        <p:txBody>
          <a:bodyPr wrap="square">
            <a:spAutoFit/>
          </a:bodyPr>
          <a:lstStyle/>
          <a:p>
            <a:r>
              <a:rPr lang="ro-RO" sz="1900" dirty="0" smtClean="0">
                <a:latin typeface="Calibri Light" pitchFamily="34" charset="0"/>
                <a:cs typeface="Calibri Light" pitchFamily="34" charset="0"/>
              </a:rPr>
              <a:t>1) </a:t>
            </a:r>
            <a:r>
              <a:rPr lang="it-IT" sz="1900" dirty="0">
                <a:latin typeface="Calibri Light" pitchFamily="34" charset="0"/>
                <a:cs typeface="Calibri Light" pitchFamily="34" charset="0"/>
              </a:rPr>
              <a:t>Revocarea permisiunii de </a:t>
            </a:r>
            <a:r>
              <a:rPr lang="ro-RO" sz="1900" dirty="0" smtClean="0">
                <a:latin typeface="Calibri Light" pitchFamily="34" charset="0"/>
                <a:cs typeface="Calibri Light" pitchFamily="34" charset="0"/>
              </a:rPr>
              <a:t>citire</a:t>
            </a:r>
            <a:r>
              <a:rPr lang="en-US" sz="1900" dirty="0" smtClean="0">
                <a:latin typeface="Calibri Light" pitchFamily="34" charset="0"/>
                <a:cs typeface="Calibri Light" pitchFamily="34" charset="0"/>
              </a:rPr>
              <a:t> </a:t>
            </a:r>
            <a:r>
              <a:rPr lang="ro-RO" sz="1900" dirty="0" smtClean="0">
                <a:latin typeface="Calibri Light" pitchFamily="34" charset="0"/>
                <a:cs typeface="Calibri Light" pitchFamily="34" charset="0"/>
              </a:rPr>
              <a:t>a datelor unui </a:t>
            </a:r>
            <a:r>
              <a:rPr lang="it-IT" sz="1900" dirty="0" smtClean="0">
                <a:latin typeface="Calibri Light" pitchFamily="34" charset="0"/>
                <a:cs typeface="Calibri Light" pitchFamily="34" charset="0"/>
              </a:rPr>
              <a:t>tabel</a:t>
            </a:r>
            <a:r>
              <a:rPr lang="ro-RO" sz="1900" dirty="0" smtClean="0">
                <a:latin typeface="Calibri Light" pitchFamily="34" charset="0"/>
                <a:cs typeface="Calibri Light" pitchFamily="34" charset="0"/>
              </a:rPr>
              <a:t>:</a:t>
            </a:r>
            <a:endParaRPr lang="en-US" sz="1900" dirty="0">
              <a:latin typeface="Calibri Light" pitchFamily="34" charset="0"/>
              <a:cs typeface="Calibri Light" pitchFamily="34" charset="0"/>
            </a:endParaRPr>
          </a:p>
        </p:txBody>
      </p:sp>
      <p:sp>
        <p:nvSpPr>
          <p:cNvPr id="25" name="Title 6"/>
          <p:cNvSpPr txBox="1">
            <a:spLocks/>
          </p:cNvSpPr>
          <p:nvPr/>
        </p:nvSpPr>
        <p:spPr>
          <a:xfrm>
            <a:off x="611560" y="2492896"/>
            <a:ext cx="8064896" cy="432048"/>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a:solidFill>
                  <a:srgbClr val="7030A0"/>
                </a:solidFill>
                <a:latin typeface="Calibri" pitchFamily="34" charset="0"/>
                <a:ea typeface="+mn-ea"/>
                <a:cs typeface="Calibri" pitchFamily="34" charset="0"/>
              </a:rPr>
              <a:t>REVOKE </a:t>
            </a:r>
            <a:r>
              <a:rPr lang="ro-RO" sz="2400" b="1" dirty="0" smtClean="0">
                <a:solidFill>
                  <a:srgbClr val="7030A0"/>
                </a:solidFill>
                <a:latin typeface="Calibri" pitchFamily="34" charset="0"/>
                <a:ea typeface="+mn-ea"/>
                <a:cs typeface="Calibri" pitchFamily="34" charset="0"/>
              </a:rPr>
              <a:t>SELECT </a:t>
            </a:r>
            <a:r>
              <a:rPr lang="ro-RO" sz="2400" b="1" dirty="0" smtClean="0">
                <a:latin typeface="Calibri" pitchFamily="34" charset="0"/>
                <a:ea typeface="+mn-ea"/>
                <a:cs typeface="Calibri" pitchFamily="34" charset="0"/>
              </a:rPr>
              <a:t>ON</a:t>
            </a:r>
            <a:r>
              <a:rPr lang="en-US" sz="2400" b="1" dirty="0" smtClean="0">
                <a:latin typeface="Calibri" pitchFamily="34" charset="0"/>
                <a:ea typeface="+mn-ea"/>
                <a:cs typeface="Calibri" pitchFamily="34" charset="0"/>
              </a:rPr>
              <a:t> </a:t>
            </a:r>
            <a:r>
              <a:rPr lang="en-US" sz="2400" b="1" dirty="0">
                <a:solidFill>
                  <a:srgbClr val="C00000"/>
                </a:solidFill>
                <a:latin typeface="Calibri" pitchFamily="34" charset="0"/>
                <a:cs typeface="Calibri" pitchFamily="34" charset="0"/>
              </a:rPr>
              <a:t>Sales</a:t>
            </a:r>
            <a:r>
              <a:rPr lang="en-US" sz="2400" b="1" dirty="0" smtClean="0">
                <a:latin typeface="Calibri" pitchFamily="34" charset="0"/>
                <a:ea typeface="+mn-ea"/>
                <a:cs typeface="Calibri" pitchFamily="34" charset="0"/>
              </a:rPr>
              <a:t> </a:t>
            </a:r>
            <a:r>
              <a:rPr lang="en-US" sz="2400" b="1" dirty="0" smtClean="0">
                <a:latin typeface="Calibri" pitchFamily="34" charset="0"/>
                <a:ea typeface="+mn-ea"/>
                <a:cs typeface="Calibri" pitchFamily="34" charset="0"/>
              </a:rPr>
              <a:t>FROM </a:t>
            </a:r>
            <a:r>
              <a:rPr lang="ro-RO" sz="2400" b="1" dirty="0" smtClean="0">
                <a:solidFill>
                  <a:srgbClr val="C00000"/>
                </a:solidFill>
                <a:latin typeface="Calibri" pitchFamily="34" charset="0"/>
                <a:cs typeface="Calibri" pitchFamily="34" charset="0"/>
              </a:rPr>
              <a:t>testUser</a:t>
            </a:r>
            <a:r>
              <a:rPr lang="en-US" sz="2400" b="1" dirty="0" smtClean="0">
                <a:latin typeface="Calibri" pitchFamily="34" charset="0"/>
                <a:ea typeface="+mn-ea"/>
                <a:cs typeface="Calibri" pitchFamily="34" charset="0"/>
              </a:rPr>
              <a:t>;</a:t>
            </a:r>
            <a:endParaRPr lang="ro-RO" sz="2400" b="1" dirty="0" smtClean="0">
              <a:latin typeface="Calibri" pitchFamily="34" charset="0"/>
              <a:ea typeface="+mn-ea"/>
              <a:cs typeface="Calibri" pitchFamily="34" charset="0"/>
            </a:endParaRPr>
          </a:p>
        </p:txBody>
      </p:sp>
      <p:sp>
        <p:nvSpPr>
          <p:cNvPr id="26" name="Rectangle 25"/>
          <p:cNvSpPr/>
          <p:nvPr/>
        </p:nvSpPr>
        <p:spPr>
          <a:xfrm>
            <a:off x="611560" y="3140968"/>
            <a:ext cx="8046716" cy="677108"/>
          </a:xfrm>
          <a:prstGeom prst="rect">
            <a:avLst/>
          </a:prstGeom>
        </p:spPr>
        <p:txBody>
          <a:bodyPr wrap="square">
            <a:spAutoFit/>
          </a:bodyPr>
          <a:lstStyle/>
          <a:p>
            <a:r>
              <a:rPr lang="ro-RO" sz="1900" dirty="0" smtClean="0">
                <a:latin typeface="Calibri Light" pitchFamily="34" charset="0"/>
                <a:cs typeface="Calibri Light" pitchFamily="34" charset="0"/>
              </a:rPr>
              <a:t>2) </a:t>
            </a:r>
            <a:r>
              <a:rPr lang="vi-VN" sz="1900" dirty="0">
                <a:latin typeface="Calibri Light" pitchFamily="34" charset="0"/>
                <a:cs typeface="Calibri Light" pitchFamily="34" charset="0"/>
              </a:rPr>
              <a:t>Revocă permisiunea de </a:t>
            </a:r>
            <a:r>
              <a:rPr lang="ro-RO" sz="1900" dirty="0" smtClean="0">
                <a:latin typeface="Calibri Light" pitchFamily="34" charset="0"/>
                <a:cs typeface="Calibri Light" pitchFamily="34" charset="0"/>
              </a:rPr>
              <a:t>ștergere</a:t>
            </a:r>
            <a:r>
              <a:rPr lang="vi-VN" sz="1900" dirty="0" smtClean="0">
                <a:latin typeface="Calibri Light" pitchFamily="34" charset="0"/>
                <a:cs typeface="Calibri Light" pitchFamily="34" charset="0"/>
              </a:rPr>
              <a:t> </a:t>
            </a:r>
            <a:r>
              <a:rPr lang="vi-VN" sz="1900" dirty="0">
                <a:latin typeface="Calibri Light" pitchFamily="34" charset="0"/>
                <a:cs typeface="Calibri Light" pitchFamily="34" charset="0"/>
              </a:rPr>
              <a:t>pentru </a:t>
            </a:r>
            <a:r>
              <a:rPr lang="ro-RO" sz="1900" dirty="0" smtClean="0">
                <a:latin typeface="Calibri Light" pitchFamily="34" charset="0"/>
                <a:cs typeface="Calibri Light" pitchFamily="34" charset="0"/>
              </a:rPr>
              <a:t>testUser</a:t>
            </a:r>
            <a:r>
              <a:rPr lang="vi-VN" sz="1900" dirty="0" smtClean="0">
                <a:latin typeface="Calibri Light" pitchFamily="34" charset="0"/>
                <a:cs typeface="Calibri Light" pitchFamily="34" charset="0"/>
              </a:rPr>
              <a:t> </a:t>
            </a:r>
            <a:r>
              <a:rPr lang="vi-VN" sz="1900" dirty="0" smtClean="0">
                <a:latin typeface="Calibri Light" pitchFamily="34" charset="0"/>
                <a:cs typeface="Calibri Light" pitchFamily="34" charset="0"/>
              </a:rPr>
              <a:t>și </a:t>
            </a:r>
            <a:r>
              <a:rPr lang="ro-RO" sz="1900" dirty="0" smtClean="0">
                <a:latin typeface="Calibri Light" pitchFamily="34" charset="0"/>
                <a:cs typeface="Calibri Light" pitchFamily="34" charset="0"/>
              </a:rPr>
              <a:t>toate </a:t>
            </a:r>
            <a:r>
              <a:rPr lang="vi-VN" sz="1900" dirty="0" smtClean="0">
                <a:latin typeface="Calibri Light" pitchFamily="34" charset="0"/>
                <a:cs typeface="Calibri Light" pitchFamily="34" charset="0"/>
              </a:rPr>
              <a:t>permisiun</a:t>
            </a:r>
            <a:r>
              <a:rPr lang="ro-RO" sz="1900" dirty="0" smtClean="0">
                <a:latin typeface="Calibri Light" pitchFamily="34" charset="0"/>
                <a:cs typeface="Calibri Light" pitchFamily="34" charset="0"/>
              </a:rPr>
              <a:t>ile</a:t>
            </a:r>
            <a:r>
              <a:rPr lang="vi-VN" sz="1900" dirty="0" smtClean="0">
                <a:latin typeface="Calibri Light" pitchFamily="34" charset="0"/>
                <a:cs typeface="Calibri Light" pitchFamily="34" charset="0"/>
              </a:rPr>
              <a:t> </a:t>
            </a:r>
            <a:r>
              <a:rPr lang="vi-VN" sz="1900" dirty="0">
                <a:latin typeface="Calibri Light" pitchFamily="34" charset="0"/>
                <a:cs typeface="Calibri Light" pitchFamily="34" charset="0"/>
              </a:rPr>
              <a:t>pe care </a:t>
            </a:r>
            <a:r>
              <a:rPr lang="vi-VN" sz="1900" dirty="0">
                <a:latin typeface="Calibri Light" pitchFamily="34" charset="0"/>
                <a:cs typeface="Calibri Light" pitchFamily="34" charset="0"/>
              </a:rPr>
              <a:t>testUser </a:t>
            </a:r>
            <a:r>
              <a:rPr lang="ro-RO" sz="1900" dirty="0" smtClean="0">
                <a:latin typeface="Calibri Light" pitchFamily="34" charset="0"/>
                <a:cs typeface="Calibri Light" pitchFamily="34" charset="0"/>
              </a:rPr>
              <a:t>le-a </a:t>
            </a:r>
            <a:r>
              <a:rPr lang="vi-VN" sz="1900" dirty="0" smtClean="0">
                <a:latin typeface="Calibri Light" pitchFamily="34" charset="0"/>
                <a:cs typeface="Calibri Light" pitchFamily="34" charset="0"/>
              </a:rPr>
              <a:t>acordat </a:t>
            </a:r>
            <a:r>
              <a:rPr lang="vi-VN" sz="1900" dirty="0">
                <a:latin typeface="Calibri Light" pitchFamily="34" charset="0"/>
                <a:cs typeface="Calibri Light" pitchFamily="34" charset="0"/>
              </a:rPr>
              <a:t>altor </a:t>
            </a:r>
            <a:r>
              <a:rPr lang="vi-VN" sz="1900" dirty="0" smtClean="0">
                <a:latin typeface="Calibri Light" pitchFamily="34" charset="0"/>
                <a:cs typeface="Calibri Light" pitchFamily="34" charset="0"/>
              </a:rPr>
              <a:t>utilizatori</a:t>
            </a:r>
            <a:r>
              <a:rPr lang="ro-RO" sz="1900" dirty="0" smtClean="0">
                <a:latin typeface="Calibri Light" pitchFamily="34" charset="0"/>
                <a:cs typeface="Calibri Light" pitchFamily="34" charset="0"/>
              </a:rPr>
              <a:t>:</a:t>
            </a:r>
            <a:endParaRPr lang="en-US" sz="1900" dirty="0">
              <a:latin typeface="Calibri Light" pitchFamily="34" charset="0"/>
              <a:cs typeface="Calibri Light" pitchFamily="34" charset="0"/>
            </a:endParaRPr>
          </a:p>
        </p:txBody>
      </p:sp>
      <p:sp>
        <p:nvSpPr>
          <p:cNvPr id="27" name="Title 6"/>
          <p:cNvSpPr txBox="1">
            <a:spLocks/>
          </p:cNvSpPr>
          <p:nvPr/>
        </p:nvSpPr>
        <p:spPr>
          <a:xfrm>
            <a:off x="611560" y="3789040"/>
            <a:ext cx="8064896" cy="432048"/>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REVOKE </a:t>
            </a:r>
            <a:r>
              <a:rPr lang="en-US" sz="2400" b="1" dirty="0" smtClean="0">
                <a:solidFill>
                  <a:srgbClr val="7030A0"/>
                </a:solidFill>
                <a:latin typeface="Calibri" pitchFamily="34" charset="0"/>
                <a:ea typeface="+mn-ea"/>
                <a:cs typeface="Calibri" pitchFamily="34" charset="0"/>
              </a:rPr>
              <a:t>DELETE</a:t>
            </a:r>
            <a:r>
              <a:rPr lang="ro-RO" sz="2400" b="1" dirty="0" smtClean="0">
                <a:solidFill>
                  <a:srgbClr val="7030A0"/>
                </a:solidFill>
                <a:latin typeface="Calibri" pitchFamily="34" charset="0"/>
                <a:ea typeface="+mn-ea"/>
                <a:cs typeface="Calibri" pitchFamily="34" charset="0"/>
              </a:rPr>
              <a:t> </a:t>
            </a:r>
            <a:r>
              <a:rPr lang="ro-RO" sz="2400" b="1" dirty="0" smtClean="0">
                <a:latin typeface="Calibri" pitchFamily="34" charset="0"/>
                <a:ea typeface="+mn-ea"/>
                <a:cs typeface="Calibri" pitchFamily="34" charset="0"/>
              </a:rPr>
              <a:t>ON</a:t>
            </a:r>
            <a:r>
              <a:rPr lang="en-US" sz="2400" b="1" dirty="0" smtClean="0">
                <a:latin typeface="Calibri" pitchFamily="34" charset="0"/>
                <a:ea typeface="+mn-ea"/>
                <a:cs typeface="Calibri" pitchFamily="34" charset="0"/>
              </a:rPr>
              <a:t> </a:t>
            </a:r>
            <a:r>
              <a:rPr lang="en-US" sz="2400" b="1" dirty="0">
                <a:solidFill>
                  <a:srgbClr val="C00000"/>
                </a:solidFill>
                <a:latin typeface="Calibri" pitchFamily="34" charset="0"/>
                <a:cs typeface="Calibri" pitchFamily="34" charset="0"/>
              </a:rPr>
              <a:t>Sales </a:t>
            </a:r>
            <a:r>
              <a:rPr lang="en-US" sz="2400" b="1" dirty="0" smtClean="0">
                <a:latin typeface="Calibri" pitchFamily="34" charset="0"/>
                <a:ea typeface="+mn-ea"/>
                <a:cs typeface="Calibri" pitchFamily="34" charset="0"/>
              </a:rPr>
              <a:t>FROM </a:t>
            </a:r>
            <a:r>
              <a:rPr lang="en-US" sz="2400" b="1" dirty="0">
                <a:solidFill>
                  <a:srgbClr val="C00000"/>
                </a:solidFill>
                <a:latin typeface="Calibri" pitchFamily="34" charset="0"/>
                <a:cs typeface="Calibri" pitchFamily="34" charset="0"/>
              </a:rPr>
              <a:t>testUser</a:t>
            </a:r>
            <a:r>
              <a:rPr lang="ro-RO" sz="2400" b="1" dirty="0" smtClean="0">
                <a:solidFill>
                  <a:srgbClr val="C00000"/>
                </a:solidFill>
                <a:latin typeface="Calibri" pitchFamily="34" charset="0"/>
                <a:cs typeface="Calibri" pitchFamily="34" charset="0"/>
              </a:rPr>
              <a:t> </a:t>
            </a:r>
            <a:r>
              <a:rPr lang="ro-RO" sz="2400" b="1" dirty="0">
                <a:solidFill>
                  <a:srgbClr val="7030A0"/>
                </a:solidFill>
                <a:latin typeface="Calibri" pitchFamily="34" charset="0"/>
                <a:ea typeface="+mn-ea"/>
                <a:cs typeface="Calibri" pitchFamily="34" charset="0"/>
              </a:rPr>
              <a:t>CASCADE</a:t>
            </a:r>
            <a:r>
              <a:rPr lang="en-US" sz="2400" b="1" dirty="0" smtClean="0">
                <a:latin typeface="Calibri" pitchFamily="34" charset="0"/>
                <a:ea typeface="+mn-ea"/>
                <a:cs typeface="Calibri" pitchFamily="34" charset="0"/>
              </a:rPr>
              <a:t>;</a:t>
            </a:r>
            <a:endParaRPr lang="ro-RO" sz="2400" b="1" dirty="0" smtClean="0">
              <a:latin typeface="Calibri" pitchFamily="34" charset="0"/>
              <a:ea typeface="+mn-ea"/>
              <a:cs typeface="Calibri" pitchFamily="34" charset="0"/>
            </a:endParaRPr>
          </a:p>
        </p:txBody>
      </p:sp>
      <p:sp>
        <p:nvSpPr>
          <p:cNvPr id="30" name="Rectangle 29"/>
          <p:cNvSpPr/>
          <p:nvPr/>
        </p:nvSpPr>
        <p:spPr>
          <a:xfrm>
            <a:off x="611560" y="5733256"/>
            <a:ext cx="8208912" cy="384721"/>
          </a:xfrm>
          <a:prstGeom prst="rect">
            <a:avLst/>
          </a:prstGeom>
        </p:spPr>
        <p:txBody>
          <a:bodyPr wrap="square">
            <a:spAutoFit/>
          </a:bodyPr>
          <a:lstStyle/>
          <a:p>
            <a:r>
              <a:rPr lang="ro-RO" sz="1900" dirty="0" smtClean="0">
                <a:latin typeface="Calibri Light" pitchFamily="34" charset="0"/>
                <a:cs typeface="Calibri Light" pitchFamily="34" charset="0"/>
              </a:rPr>
              <a:t>4) Revocarea </a:t>
            </a:r>
            <a:r>
              <a:rPr lang="it-IT" sz="1900" dirty="0" smtClean="0">
                <a:latin typeface="Calibri Light" pitchFamily="34" charset="0"/>
                <a:cs typeface="Calibri Light" pitchFamily="34" charset="0"/>
              </a:rPr>
              <a:t>permisiunii </a:t>
            </a:r>
            <a:r>
              <a:rPr lang="ro-RO" sz="1900" dirty="0" smtClean="0">
                <a:latin typeface="Calibri Light" pitchFamily="34" charset="0"/>
                <a:cs typeface="Calibri Light" pitchFamily="34" charset="0"/>
              </a:rPr>
              <a:t>de execuție a unei </a:t>
            </a:r>
            <a:r>
              <a:rPr lang="ro-RO" sz="1900" dirty="0" smtClean="0">
                <a:latin typeface="Calibri Light" pitchFamily="34" charset="0"/>
                <a:cs typeface="Calibri Light" pitchFamily="34" charset="0"/>
              </a:rPr>
              <a:t>proceduri:</a:t>
            </a:r>
            <a:endParaRPr lang="en-US" sz="1900" dirty="0">
              <a:latin typeface="Calibri Light" pitchFamily="34" charset="0"/>
              <a:cs typeface="Calibri Light" pitchFamily="34" charset="0"/>
            </a:endParaRPr>
          </a:p>
        </p:txBody>
      </p:sp>
      <p:sp>
        <p:nvSpPr>
          <p:cNvPr id="31" name="Title 6"/>
          <p:cNvSpPr txBox="1">
            <a:spLocks/>
          </p:cNvSpPr>
          <p:nvPr/>
        </p:nvSpPr>
        <p:spPr>
          <a:xfrm>
            <a:off x="611560" y="6093296"/>
            <a:ext cx="8064896" cy="432048"/>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solidFill>
                  <a:srgbClr val="7030A0"/>
                </a:solidFill>
                <a:latin typeface="Calibri" pitchFamily="34" charset="0"/>
                <a:ea typeface="+mn-ea"/>
                <a:cs typeface="Calibri" pitchFamily="34" charset="0"/>
              </a:rPr>
              <a:t>REVOKE EXECUTE </a:t>
            </a:r>
            <a:r>
              <a:rPr lang="ro-RO" sz="2400" b="1" dirty="0" smtClean="0">
                <a:latin typeface="Calibri" pitchFamily="34" charset="0"/>
                <a:ea typeface="+mn-ea"/>
                <a:cs typeface="Calibri" pitchFamily="34" charset="0"/>
              </a:rPr>
              <a:t>ON</a:t>
            </a:r>
            <a:r>
              <a:rPr lang="en-US" sz="2400" b="1" dirty="0" smtClean="0">
                <a:latin typeface="Calibri" pitchFamily="34" charset="0"/>
                <a:ea typeface="+mn-ea"/>
                <a:cs typeface="Calibri" pitchFamily="34" charset="0"/>
              </a:rPr>
              <a:t> </a:t>
            </a:r>
            <a:r>
              <a:rPr lang="ro-RO" sz="2400" b="1" dirty="0" smtClean="0">
                <a:solidFill>
                  <a:srgbClr val="C00000"/>
                </a:solidFill>
                <a:latin typeface="Calibri" pitchFamily="34" charset="0"/>
                <a:cs typeface="Calibri" pitchFamily="34" charset="0"/>
              </a:rPr>
              <a:t>pr_current_sales</a:t>
            </a:r>
            <a:r>
              <a:rPr lang="en-US" sz="2400" b="1" dirty="0" smtClean="0">
                <a:latin typeface="Calibri" pitchFamily="34" charset="0"/>
                <a:ea typeface="+mn-ea"/>
                <a:cs typeface="Calibri" pitchFamily="34" charset="0"/>
              </a:rPr>
              <a:t> FROM </a:t>
            </a:r>
            <a:r>
              <a:rPr lang="ro-RO" sz="2400" b="1" dirty="0">
                <a:solidFill>
                  <a:srgbClr val="C00000"/>
                </a:solidFill>
                <a:latin typeface="Calibri" pitchFamily="34" charset="0"/>
                <a:cs typeface="Calibri" pitchFamily="34" charset="0"/>
              </a:rPr>
              <a:t>testUser</a:t>
            </a:r>
            <a:r>
              <a:rPr lang="en-US" sz="2400" b="1" dirty="0" smtClean="0">
                <a:latin typeface="Calibri" pitchFamily="34" charset="0"/>
                <a:ea typeface="+mn-ea"/>
                <a:cs typeface="Calibri" pitchFamily="34" charset="0"/>
              </a:rPr>
              <a:t>;</a:t>
            </a:r>
            <a:endParaRPr lang="ro-RO" sz="2400" b="1" dirty="0" smtClean="0">
              <a:latin typeface="Calibri" pitchFamily="34" charset="0"/>
              <a:ea typeface="+mn-ea"/>
              <a:cs typeface="Calibri" pitchFamily="34" charset="0"/>
            </a:endParaRPr>
          </a:p>
        </p:txBody>
      </p:sp>
      <p:sp>
        <p:nvSpPr>
          <p:cNvPr id="13" name="Rectangle 12"/>
          <p:cNvSpPr/>
          <p:nvPr/>
        </p:nvSpPr>
        <p:spPr>
          <a:xfrm>
            <a:off x="611560" y="4437112"/>
            <a:ext cx="8046716" cy="677108"/>
          </a:xfrm>
          <a:prstGeom prst="rect">
            <a:avLst/>
          </a:prstGeom>
        </p:spPr>
        <p:txBody>
          <a:bodyPr wrap="square">
            <a:spAutoFit/>
          </a:bodyPr>
          <a:lstStyle/>
          <a:p>
            <a:r>
              <a:rPr lang="ro-RO" sz="1900" dirty="0" smtClean="0">
                <a:latin typeface="Calibri Light" pitchFamily="34" charset="0"/>
                <a:cs typeface="Calibri Light" pitchFamily="34" charset="0"/>
              </a:rPr>
              <a:t>3) </a:t>
            </a:r>
            <a:r>
              <a:rPr lang="vi-VN" sz="1900" dirty="0">
                <a:latin typeface="Calibri Light" pitchFamily="34" charset="0"/>
                <a:cs typeface="Calibri Light" pitchFamily="34" charset="0"/>
              </a:rPr>
              <a:t>Revocă doar opțiunea de a acorda mai departe permisiunea de DELETE de la utilizatorul </a:t>
            </a:r>
            <a:r>
              <a:rPr lang="vi-VN" sz="1900" dirty="0" smtClean="0">
                <a:latin typeface="Calibri Light" pitchFamily="34" charset="0"/>
                <a:cs typeface="Calibri Light" pitchFamily="34" charset="0"/>
              </a:rPr>
              <a:t>testUser, </a:t>
            </a:r>
            <a:r>
              <a:rPr lang="vi-VN" sz="1900" dirty="0">
                <a:latin typeface="Calibri Light" pitchFamily="34" charset="0"/>
                <a:cs typeface="Calibri Light" pitchFamily="34" charset="0"/>
              </a:rPr>
              <a:t>fără a-i elimina însă permisiunea de DELETE pentru el </a:t>
            </a:r>
            <a:r>
              <a:rPr lang="vi-VN" sz="1900" dirty="0" smtClean="0">
                <a:latin typeface="Calibri Light" pitchFamily="34" charset="0"/>
                <a:cs typeface="Calibri Light" pitchFamily="34" charset="0"/>
              </a:rPr>
              <a:t>însuși</a:t>
            </a:r>
            <a:r>
              <a:rPr lang="ro-RO" sz="1900" dirty="0" smtClean="0">
                <a:latin typeface="Calibri Light" pitchFamily="34" charset="0"/>
                <a:cs typeface="Calibri Light" pitchFamily="34" charset="0"/>
              </a:rPr>
              <a:t>:</a:t>
            </a:r>
            <a:endParaRPr lang="en-US" sz="1900" dirty="0">
              <a:latin typeface="Calibri Light" pitchFamily="34" charset="0"/>
              <a:cs typeface="Calibri Light" pitchFamily="34" charset="0"/>
            </a:endParaRPr>
          </a:p>
        </p:txBody>
      </p:sp>
      <p:sp>
        <p:nvSpPr>
          <p:cNvPr id="14" name="Title 6"/>
          <p:cNvSpPr txBox="1">
            <a:spLocks/>
          </p:cNvSpPr>
          <p:nvPr/>
        </p:nvSpPr>
        <p:spPr>
          <a:xfrm>
            <a:off x="611560" y="5085184"/>
            <a:ext cx="8064896" cy="432048"/>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a:solidFill>
                  <a:srgbClr val="7030A0"/>
                </a:solidFill>
                <a:latin typeface="Calibri" pitchFamily="34" charset="0"/>
                <a:ea typeface="+mn-ea"/>
                <a:cs typeface="Calibri" pitchFamily="34" charset="0"/>
              </a:rPr>
              <a:t>REVOKE GRANT OPTION </a:t>
            </a:r>
            <a:r>
              <a:rPr lang="ro-RO" sz="2400" b="1" dirty="0" smtClean="0">
                <a:solidFill>
                  <a:srgbClr val="7030A0"/>
                </a:solidFill>
                <a:latin typeface="Calibri" pitchFamily="34" charset="0"/>
                <a:ea typeface="+mn-ea"/>
                <a:cs typeface="Calibri" pitchFamily="34" charset="0"/>
              </a:rPr>
              <a:t>FOR </a:t>
            </a:r>
            <a:r>
              <a:rPr lang="en-US" sz="2400" b="1" dirty="0" smtClean="0">
                <a:solidFill>
                  <a:srgbClr val="7030A0"/>
                </a:solidFill>
                <a:latin typeface="Calibri" pitchFamily="34" charset="0"/>
                <a:ea typeface="+mn-ea"/>
                <a:cs typeface="Calibri" pitchFamily="34" charset="0"/>
              </a:rPr>
              <a:t>DELETE</a:t>
            </a:r>
            <a:r>
              <a:rPr lang="ro-RO" sz="2400" b="1" dirty="0" smtClean="0">
                <a:solidFill>
                  <a:srgbClr val="7030A0"/>
                </a:solidFill>
                <a:latin typeface="Calibri" pitchFamily="34" charset="0"/>
                <a:ea typeface="+mn-ea"/>
                <a:cs typeface="Calibri" pitchFamily="34" charset="0"/>
              </a:rPr>
              <a:t> </a:t>
            </a:r>
            <a:r>
              <a:rPr lang="ro-RO" sz="2400" b="1" dirty="0" smtClean="0">
                <a:latin typeface="Calibri" pitchFamily="34" charset="0"/>
                <a:ea typeface="+mn-ea"/>
                <a:cs typeface="Calibri" pitchFamily="34" charset="0"/>
              </a:rPr>
              <a:t>ON</a:t>
            </a:r>
            <a:r>
              <a:rPr lang="en-US" sz="2400" b="1" dirty="0" smtClean="0">
                <a:latin typeface="Calibri" pitchFamily="34" charset="0"/>
                <a:ea typeface="+mn-ea"/>
                <a:cs typeface="Calibri" pitchFamily="34" charset="0"/>
              </a:rPr>
              <a:t> </a:t>
            </a:r>
            <a:r>
              <a:rPr lang="en-US" sz="2400" b="1" dirty="0" smtClean="0">
                <a:solidFill>
                  <a:srgbClr val="C00000"/>
                </a:solidFill>
                <a:latin typeface="Calibri" pitchFamily="34" charset="0"/>
                <a:cs typeface="Calibri" pitchFamily="34" charset="0"/>
              </a:rPr>
              <a:t>Sales</a:t>
            </a:r>
            <a:r>
              <a:rPr lang="en-US" sz="2400" b="1" dirty="0" smtClean="0">
                <a:latin typeface="Calibri" pitchFamily="34" charset="0"/>
                <a:ea typeface="+mn-ea"/>
                <a:cs typeface="Calibri" pitchFamily="34" charset="0"/>
              </a:rPr>
              <a:t> </a:t>
            </a:r>
            <a:r>
              <a:rPr lang="en-US" sz="2400" b="1" dirty="0" smtClean="0">
                <a:latin typeface="Calibri" pitchFamily="34" charset="0"/>
                <a:ea typeface="+mn-ea"/>
                <a:cs typeface="Calibri" pitchFamily="34" charset="0"/>
              </a:rPr>
              <a:t>FROM </a:t>
            </a:r>
            <a:r>
              <a:rPr lang="en-US" sz="2400" b="1" dirty="0" smtClean="0">
                <a:solidFill>
                  <a:srgbClr val="C00000"/>
                </a:solidFill>
                <a:latin typeface="Calibri" pitchFamily="34" charset="0"/>
                <a:cs typeface="Calibri" pitchFamily="34" charset="0"/>
              </a:rPr>
              <a:t>testUser</a:t>
            </a:r>
            <a:endParaRPr lang="ro-RO" sz="2400" b="1" dirty="0" smtClean="0">
              <a:latin typeface="Calibri" pitchFamily="34" charset="0"/>
              <a:ea typeface="+mn-ea"/>
              <a:cs typeface="Calibri" pitchFamily="34" charset="0"/>
            </a:endParaRPr>
          </a:p>
        </p:txBody>
      </p:sp>
    </p:spTree>
    <p:extLst>
      <p:ext uri="{BB962C8B-B14F-4D97-AF65-F5344CB8AC3E}">
        <p14:creationId xmlns:p14="http://schemas.microsoft.com/office/powerpoint/2010/main" val="3705750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arn(inVertic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barn(inVertical)">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31"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784976" cy="6336704"/>
          </a:xfrm>
        </p:spPr>
        <p:txBody>
          <a:bodyPr>
            <a:noAutofit/>
          </a:bodyPr>
          <a:lstStyle/>
          <a:p>
            <a:pPr algn="l"/>
            <a:r>
              <a:rPr lang="en-US" sz="1900" dirty="0" smtClean="0"/>
              <a:t>                       </a:t>
            </a:r>
            <a:r>
              <a:rPr lang="ro-RO" sz="1900" dirty="0" smtClean="0"/>
              <a:t>          </a:t>
            </a:r>
            <a:r>
              <a:rPr lang="en-US" sz="1900" dirty="0" smtClean="0"/>
              <a:t> </a:t>
            </a:r>
            <a:r>
              <a:rPr lang="ro-RO" sz="1900" dirty="0" smtClean="0"/>
              <a:t>                                        </a:t>
            </a:r>
            <a:r>
              <a:rPr lang="en-US" sz="2800" noProof="1" smtClean="0"/>
              <a:t>Sarcin</a:t>
            </a:r>
            <a:r>
              <a:rPr lang="ro-RO" sz="2800" noProof="1" smtClean="0"/>
              <a:t>ă 1</a:t>
            </a:r>
            <a:r>
              <a:rPr lang="en-US" sz="1900" dirty="0" smtClean="0"/>
              <a:t>:</a:t>
            </a:r>
            <a:r>
              <a:rPr lang="ro-RO" sz="1900" dirty="0" smtClean="0"/>
              <a:t/>
            </a:r>
            <a:br>
              <a:rPr lang="ro-RO" sz="1900" dirty="0" smtClean="0"/>
            </a:br>
            <a:r>
              <a:rPr lang="en-US" sz="1000" dirty="0" smtClean="0"/>
              <a:t/>
            </a:r>
            <a:br>
              <a:rPr lang="en-US" sz="1000" dirty="0" smtClean="0"/>
            </a:br>
            <a:r>
              <a:rPr lang="ro-RO" sz="1900" dirty="0">
                <a:latin typeface="Calibri Light" pitchFamily="34" charset="0"/>
                <a:cs typeface="Calibri Light" pitchFamily="34" charset="0"/>
              </a:rPr>
              <a:t>1) </a:t>
            </a:r>
            <a:r>
              <a:rPr lang="vi-VN" sz="1900" dirty="0" smtClean="0">
                <a:latin typeface="Calibri Light" pitchFamily="34" charset="0"/>
                <a:cs typeface="Calibri Light" pitchFamily="34" charset="0"/>
              </a:rPr>
              <a:t>Crează </a:t>
            </a:r>
            <a:r>
              <a:rPr lang="vi-VN" sz="1900" dirty="0">
                <a:latin typeface="Calibri Light" pitchFamily="34" charset="0"/>
                <a:cs typeface="Calibri Light" pitchFamily="34" charset="0"/>
              </a:rPr>
              <a:t>două Login-uri în SQL Server: </a:t>
            </a:r>
            <a:r>
              <a:rPr lang="vi-VN" sz="1900" b="1" dirty="0">
                <a:latin typeface="Calibri" pitchFamily="34" charset="0"/>
                <a:cs typeface="Calibri" pitchFamily="34" charset="0"/>
              </a:rPr>
              <a:t>Popescu</a:t>
            </a:r>
            <a:r>
              <a:rPr lang="vi-VN" sz="1900" dirty="0">
                <a:latin typeface="Calibri Light" pitchFamily="34" charset="0"/>
                <a:cs typeface="Calibri Light" pitchFamily="34" charset="0"/>
              </a:rPr>
              <a:t> (parola popescuPassword123!) și </a:t>
            </a:r>
            <a:r>
              <a:rPr lang="vi-VN" sz="1900" b="1" dirty="0">
                <a:latin typeface="Calibri" pitchFamily="34" charset="0"/>
                <a:cs typeface="Calibri" pitchFamily="34" charset="0"/>
              </a:rPr>
              <a:t>Cucu</a:t>
            </a:r>
            <a:r>
              <a:rPr lang="vi-VN" sz="1900" dirty="0">
                <a:latin typeface="Calibri Light" pitchFamily="34" charset="0"/>
                <a:cs typeface="Calibri Light" pitchFamily="34" charset="0"/>
              </a:rPr>
              <a:t> (parola cucuPassword123!) folosind SQL Server</a:t>
            </a:r>
            <a:r>
              <a:rPr lang="vi-VN" sz="1900" dirty="0" smtClean="0">
                <a:latin typeface="Calibri Light" pitchFamily="34" charset="0"/>
                <a:cs typeface="Calibri Light" pitchFamily="34" charset="0"/>
              </a:rPr>
              <a:t>.</a:t>
            </a:r>
            <a:r>
              <a:rPr lang="ro-RO" sz="1900" dirty="0" smtClean="0">
                <a:latin typeface="Calibri Light" pitchFamily="34" charset="0"/>
                <a:cs typeface="Calibri Light" pitchFamily="34" charset="0"/>
              </a:rPr>
              <a:t/>
            </a:r>
            <a:br>
              <a:rPr lang="ro-RO" sz="1900" dirty="0" smtClean="0">
                <a:latin typeface="Calibri Light" pitchFamily="34" charset="0"/>
                <a:cs typeface="Calibri Light" pitchFamily="34" charset="0"/>
              </a:rPr>
            </a:br>
            <a:r>
              <a:rPr lang="ro-RO" sz="1900" dirty="0" smtClean="0">
                <a:latin typeface="Calibri Light" pitchFamily="34" charset="0"/>
                <a:cs typeface="Calibri Light" pitchFamily="34" charset="0"/>
              </a:rPr>
              <a:t>2) </a:t>
            </a:r>
            <a:r>
              <a:rPr lang="vi-VN" sz="1900" dirty="0" smtClean="0">
                <a:latin typeface="Calibri Light" pitchFamily="34" charset="0"/>
                <a:cs typeface="Calibri Light" pitchFamily="34" charset="0"/>
              </a:rPr>
              <a:t>Crează</a:t>
            </a:r>
            <a:r>
              <a:rPr lang="ro-RO" sz="1900" dirty="0" smtClean="0">
                <a:latin typeface="Calibri Light" pitchFamily="34" charset="0"/>
                <a:cs typeface="Calibri Light" pitchFamily="34" charset="0"/>
              </a:rPr>
              <a:t>: • </a:t>
            </a:r>
            <a:r>
              <a:rPr lang="vi-VN" sz="1900" dirty="0" smtClean="0">
                <a:latin typeface="Calibri Light" pitchFamily="34" charset="0"/>
                <a:cs typeface="Calibri Light" pitchFamily="34" charset="0"/>
              </a:rPr>
              <a:t> </a:t>
            </a:r>
            <a:r>
              <a:rPr lang="vi-VN" sz="1900" dirty="0">
                <a:latin typeface="Calibri Light" pitchFamily="34" charset="0"/>
                <a:cs typeface="Calibri Light" pitchFamily="34" charset="0"/>
              </a:rPr>
              <a:t>doi useri </a:t>
            </a:r>
            <a:r>
              <a:rPr lang="vi-VN" sz="1900" b="1" dirty="0">
                <a:latin typeface="Calibri" pitchFamily="34" charset="0"/>
                <a:cs typeface="Calibri" pitchFamily="34" charset="0"/>
              </a:rPr>
              <a:t>Popescu</a:t>
            </a:r>
            <a:r>
              <a:rPr lang="vi-VN" sz="1900" dirty="0">
                <a:latin typeface="Calibri Light" pitchFamily="34" charset="0"/>
                <a:cs typeface="Calibri Light" pitchFamily="34" charset="0"/>
              </a:rPr>
              <a:t> – unul pentru </a:t>
            </a:r>
            <a:r>
              <a:rPr lang="vi-VN" sz="1900" b="1" dirty="0">
                <a:latin typeface="Calibri" pitchFamily="34" charset="0"/>
                <a:cs typeface="Calibri" pitchFamily="34" charset="0"/>
              </a:rPr>
              <a:t>GameDB</a:t>
            </a:r>
            <a:r>
              <a:rPr lang="vi-VN" sz="1900" dirty="0">
                <a:latin typeface="Calibri Light" pitchFamily="34" charset="0"/>
                <a:cs typeface="Calibri Light" pitchFamily="34" charset="0"/>
              </a:rPr>
              <a:t>, altul pentru </a:t>
            </a:r>
            <a:r>
              <a:rPr lang="vi-VN" sz="1900" b="1" dirty="0">
                <a:latin typeface="Calibri" pitchFamily="34" charset="0"/>
                <a:cs typeface="Calibri" pitchFamily="34" charset="0"/>
              </a:rPr>
              <a:t>hotelDB</a:t>
            </a:r>
            <a:r>
              <a:rPr lang="vi-VN" sz="1900" dirty="0">
                <a:latin typeface="Calibri Light" pitchFamily="34" charset="0"/>
                <a:cs typeface="Calibri Light" pitchFamily="34" charset="0"/>
              </a:rPr>
              <a:t> asociat login-ului </a:t>
            </a:r>
            <a:r>
              <a:rPr lang="vi-VN" sz="1900" dirty="0" smtClean="0">
                <a:latin typeface="Calibri Light" pitchFamily="34" charset="0"/>
                <a:cs typeface="Calibri Light" pitchFamily="34" charset="0"/>
              </a:rPr>
              <a:t>Popescu</a:t>
            </a:r>
            <a:r>
              <a:rPr lang="ro-RO" sz="1900" dirty="0" smtClean="0">
                <a:latin typeface="Calibri Light" pitchFamily="34" charset="0"/>
                <a:cs typeface="Calibri Light" pitchFamily="34" charset="0"/>
              </a:rPr>
              <a:t>; </a:t>
            </a:r>
            <a:r>
              <a:rPr lang="ro-RO" sz="1900" dirty="0">
                <a:latin typeface="Calibri Light" pitchFamily="34" charset="0"/>
                <a:cs typeface="Calibri Light" pitchFamily="34" charset="0"/>
              </a:rPr>
              <a:t>• </a:t>
            </a:r>
            <a:r>
              <a:rPr lang="vi-VN" sz="1900" dirty="0" smtClean="0">
                <a:latin typeface="Calibri Light" pitchFamily="34" charset="0"/>
                <a:cs typeface="Calibri Light" pitchFamily="34" charset="0"/>
              </a:rPr>
              <a:t>doi </a:t>
            </a:r>
            <a:r>
              <a:rPr lang="vi-VN" sz="1900" dirty="0">
                <a:latin typeface="Calibri Light" pitchFamily="34" charset="0"/>
                <a:cs typeface="Calibri Light" pitchFamily="34" charset="0"/>
              </a:rPr>
              <a:t>useri </a:t>
            </a:r>
            <a:r>
              <a:rPr lang="vi-VN" sz="1900" b="1" dirty="0">
                <a:latin typeface="Calibri" pitchFamily="34" charset="0"/>
                <a:cs typeface="Calibri" pitchFamily="34" charset="0"/>
              </a:rPr>
              <a:t>Cucu</a:t>
            </a:r>
            <a:r>
              <a:rPr lang="vi-VN" sz="1900" dirty="0">
                <a:latin typeface="Calibri Light" pitchFamily="34" charset="0"/>
                <a:cs typeface="Calibri Light" pitchFamily="34" charset="0"/>
              </a:rPr>
              <a:t> – unul pentru </a:t>
            </a:r>
            <a:r>
              <a:rPr lang="vi-VN" sz="1900" b="1" dirty="0">
                <a:latin typeface="Calibri" pitchFamily="34" charset="0"/>
                <a:cs typeface="Calibri" pitchFamily="34" charset="0"/>
              </a:rPr>
              <a:t>GameDB</a:t>
            </a:r>
            <a:r>
              <a:rPr lang="vi-VN" sz="1900" dirty="0">
                <a:latin typeface="Calibri Light" pitchFamily="34" charset="0"/>
                <a:cs typeface="Calibri Light" pitchFamily="34" charset="0"/>
              </a:rPr>
              <a:t>, altul pentru </a:t>
            </a:r>
            <a:r>
              <a:rPr lang="vi-VN" sz="1900" b="1" dirty="0">
                <a:latin typeface="Calibri" pitchFamily="34" charset="0"/>
                <a:cs typeface="Calibri" pitchFamily="34" charset="0"/>
              </a:rPr>
              <a:t>hotelDB</a:t>
            </a:r>
            <a:r>
              <a:rPr lang="vi-VN" sz="1900" dirty="0">
                <a:latin typeface="Calibri Light" pitchFamily="34" charset="0"/>
                <a:cs typeface="Calibri Light" pitchFamily="34" charset="0"/>
              </a:rPr>
              <a:t> asociat login-ului Cucu</a:t>
            </a:r>
            <a:r>
              <a:rPr lang="vi-VN" sz="1900" dirty="0" smtClean="0">
                <a:latin typeface="Calibri Light" pitchFamily="34" charset="0"/>
                <a:cs typeface="Calibri Light" pitchFamily="34" charset="0"/>
              </a:rPr>
              <a:t>.</a:t>
            </a:r>
            <a:r>
              <a:rPr lang="ro-RO" sz="1900" dirty="0" smtClean="0">
                <a:latin typeface="Calibri Light" pitchFamily="34" charset="0"/>
                <a:cs typeface="Calibri Light" pitchFamily="34" charset="0"/>
              </a:rPr>
              <a:t/>
            </a:r>
            <a:br>
              <a:rPr lang="ro-RO" sz="1900" dirty="0" smtClean="0">
                <a:latin typeface="Calibri Light" pitchFamily="34" charset="0"/>
                <a:cs typeface="Calibri Light" pitchFamily="34" charset="0"/>
              </a:rPr>
            </a:br>
            <a:r>
              <a:rPr lang="ro-RO" sz="1900" dirty="0" smtClean="0">
                <a:latin typeface="Calibri Light" pitchFamily="34" charset="0"/>
                <a:cs typeface="Calibri Light" pitchFamily="34" charset="0"/>
              </a:rPr>
              <a:t>3) </a:t>
            </a:r>
            <a:r>
              <a:rPr lang="vi-VN" sz="1900" dirty="0" smtClean="0">
                <a:latin typeface="Calibri Light" pitchFamily="34" charset="0"/>
                <a:cs typeface="Calibri Light" pitchFamily="34" charset="0"/>
              </a:rPr>
              <a:t>Crează rolurile </a:t>
            </a:r>
            <a:r>
              <a:rPr lang="vi-VN" sz="1900" b="1" dirty="0" smtClean="0">
                <a:latin typeface="Calibri" pitchFamily="34" charset="0"/>
                <a:cs typeface="Calibri" pitchFamily="34" charset="0"/>
              </a:rPr>
              <a:t>Operator</a:t>
            </a:r>
            <a:r>
              <a:rPr lang="vi-VN" sz="1900" dirty="0" smtClean="0">
                <a:latin typeface="Calibri Light" pitchFamily="34" charset="0"/>
                <a:cs typeface="Calibri Light" pitchFamily="34" charset="0"/>
              </a:rPr>
              <a:t> și </a:t>
            </a:r>
            <a:r>
              <a:rPr lang="vi-VN" sz="1900" b="1" dirty="0" smtClean="0">
                <a:latin typeface="Calibri" pitchFamily="34" charset="0"/>
                <a:cs typeface="Calibri" pitchFamily="34" charset="0"/>
              </a:rPr>
              <a:t>Director</a:t>
            </a:r>
            <a:r>
              <a:rPr lang="vi-VN" sz="1900" dirty="0" smtClean="0">
                <a:latin typeface="Calibri Light" pitchFamily="34" charset="0"/>
                <a:cs typeface="Calibri Light" pitchFamily="34" charset="0"/>
              </a:rPr>
              <a:t> în </a:t>
            </a:r>
            <a:r>
              <a:rPr lang="vi-VN" sz="1900" b="1" dirty="0" smtClean="0">
                <a:latin typeface="Calibri" pitchFamily="34" charset="0"/>
                <a:cs typeface="Calibri" pitchFamily="34" charset="0"/>
              </a:rPr>
              <a:t>GameDB</a:t>
            </a:r>
            <a:r>
              <a:rPr lang="vi-VN" sz="1900" dirty="0" smtClean="0">
                <a:latin typeface="Calibri Light" pitchFamily="34" charset="0"/>
                <a:cs typeface="Calibri Light" pitchFamily="34" charset="0"/>
              </a:rPr>
              <a:t> și </a:t>
            </a:r>
            <a:r>
              <a:rPr lang="vi-VN" sz="1900" b="1" dirty="0" smtClean="0">
                <a:latin typeface="Calibri" pitchFamily="34" charset="0"/>
                <a:cs typeface="Calibri" pitchFamily="34" charset="0"/>
              </a:rPr>
              <a:t>hotelDB</a:t>
            </a:r>
            <a:r>
              <a:rPr lang="vi-VN" sz="1900" dirty="0" smtClean="0">
                <a:latin typeface="Calibri Light" pitchFamily="34" charset="0"/>
                <a:cs typeface="Calibri Light" pitchFamily="34" charset="0"/>
              </a:rPr>
              <a:t>:</a:t>
            </a:r>
            <a:r>
              <a:rPr lang="ro-RO" sz="1900" dirty="0" smtClean="0">
                <a:latin typeface="Calibri Light" pitchFamily="34" charset="0"/>
                <a:cs typeface="Calibri Light" pitchFamily="34" charset="0"/>
              </a:rPr>
              <a:t/>
            </a:r>
            <a:br>
              <a:rPr lang="ro-RO" sz="1900" dirty="0" smtClean="0">
                <a:latin typeface="Calibri Light" pitchFamily="34" charset="0"/>
                <a:cs typeface="Calibri Light" pitchFamily="34" charset="0"/>
              </a:rPr>
            </a:br>
            <a:r>
              <a:rPr lang="ro-RO" sz="1900" dirty="0" smtClean="0">
                <a:latin typeface="Calibri Light" pitchFamily="34" charset="0"/>
                <a:cs typeface="Calibri Light" pitchFamily="34" charset="0"/>
              </a:rPr>
              <a:t>• </a:t>
            </a:r>
            <a:r>
              <a:rPr lang="vi-VN" sz="1900" dirty="0" smtClean="0">
                <a:latin typeface="Calibri Light" pitchFamily="34" charset="0"/>
                <a:cs typeface="Calibri Light" pitchFamily="34" charset="0"/>
              </a:rPr>
              <a:t>Operator – cu rolul </a:t>
            </a:r>
            <a:r>
              <a:rPr lang="vi-VN" sz="1900" b="1" dirty="0" smtClean="0">
                <a:latin typeface="Calibri" pitchFamily="34" charset="0"/>
                <a:cs typeface="Calibri" pitchFamily="34" charset="0"/>
              </a:rPr>
              <a:t>db_datawriter</a:t>
            </a:r>
            <a:r>
              <a:rPr lang="vi-VN" sz="1900" dirty="0">
                <a:latin typeface="Calibri Light" pitchFamily="34" charset="0"/>
                <a:cs typeface="Calibri Light" pitchFamily="34" charset="0"/>
              </a:rPr>
              <a:t>, </a:t>
            </a:r>
            <a:r>
              <a:rPr lang="ro-RO" sz="1900" dirty="0" smtClean="0">
                <a:latin typeface="Calibri Light" pitchFamily="34" charset="0"/>
                <a:cs typeface="Calibri Light" pitchFamily="34" charset="0"/>
              </a:rPr>
              <a:t>cu permisiunea de</a:t>
            </a:r>
            <a:r>
              <a:rPr lang="vi-VN" sz="1900" dirty="0" smtClean="0">
                <a:latin typeface="Calibri Light" pitchFamily="34" charset="0"/>
                <a:cs typeface="Calibri Light" pitchFamily="34" charset="0"/>
              </a:rPr>
              <a:t> </a:t>
            </a:r>
            <a:r>
              <a:rPr lang="vi-VN" sz="1900" dirty="0">
                <a:latin typeface="Calibri Light" pitchFamily="34" charset="0"/>
                <a:cs typeface="Calibri Light" pitchFamily="34" charset="0"/>
              </a:rPr>
              <a:t>a insera și modifica date</a:t>
            </a:r>
            <a:r>
              <a:rPr lang="vi-VN" sz="1900" dirty="0" smtClean="0">
                <a:latin typeface="Calibri Light" pitchFamily="34" charset="0"/>
                <a:cs typeface="Calibri Light" pitchFamily="34" charset="0"/>
              </a:rPr>
              <a:t>.</a:t>
            </a:r>
            <a:r>
              <a:rPr lang="ro-RO" sz="1900" dirty="0" smtClean="0">
                <a:latin typeface="Calibri Light" pitchFamily="34" charset="0"/>
                <a:cs typeface="Calibri Light" pitchFamily="34" charset="0"/>
              </a:rPr>
              <a:t/>
            </a:r>
            <a:br>
              <a:rPr lang="ro-RO" sz="1900" dirty="0" smtClean="0">
                <a:latin typeface="Calibri Light" pitchFamily="34" charset="0"/>
                <a:cs typeface="Calibri Light" pitchFamily="34" charset="0"/>
              </a:rPr>
            </a:br>
            <a:r>
              <a:rPr lang="ro-RO" sz="1900" dirty="0" smtClean="0">
                <a:latin typeface="Calibri Light" pitchFamily="34" charset="0"/>
                <a:cs typeface="Calibri Light" pitchFamily="34" charset="0"/>
              </a:rPr>
              <a:t>• </a:t>
            </a:r>
            <a:r>
              <a:rPr lang="vi-VN" sz="1900" dirty="0" smtClean="0">
                <a:latin typeface="Calibri Light" pitchFamily="34" charset="0"/>
                <a:cs typeface="Calibri Light" pitchFamily="34" charset="0"/>
              </a:rPr>
              <a:t>Director – cu </a:t>
            </a:r>
            <a:r>
              <a:rPr lang="vi-VN" sz="1900" dirty="0">
                <a:latin typeface="Calibri Light" pitchFamily="34" charset="0"/>
                <a:cs typeface="Calibri Light" pitchFamily="34" charset="0"/>
              </a:rPr>
              <a:t>rolul </a:t>
            </a:r>
            <a:r>
              <a:rPr lang="vi-VN" sz="1900" b="1" dirty="0">
                <a:latin typeface="Calibri" pitchFamily="34" charset="0"/>
                <a:cs typeface="Calibri" pitchFamily="34" charset="0"/>
              </a:rPr>
              <a:t>db_datareader</a:t>
            </a:r>
            <a:r>
              <a:rPr lang="vi-VN" sz="1900" dirty="0">
                <a:latin typeface="Calibri Light" pitchFamily="34" charset="0"/>
                <a:cs typeface="Calibri Light" pitchFamily="34" charset="0"/>
              </a:rPr>
              <a:t>, </a:t>
            </a:r>
            <a:r>
              <a:rPr lang="ro-RO" sz="1900" dirty="0" smtClean="0">
                <a:latin typeface="Calibri Light" pitchFamily="34" charset="0"/>
                <a:cs typeface="Calibri Light" pitchFamily="34" charset="0"/>
              </a:rPr>
              <a:t>cu permisiunea de</a:t>
            </a:r>
            <a:r>
              <a:rPr lang="vi-VN" sz="1900" dirty="0" smtClean="0">
                <a:latin typeface="Calibri Light" pitchFamily="34" charset="0"/>
                <a:cs typeface="Calibri Light" pitchFamily="34" charset="0"/>
              </a:rPr>
              <a:t> </a:t>
            </a:r>
            <a:r>
              <a:rPr lang="vi-VN" sz="1900" dirty="0">
                <a:latin typeface="Calibri Light" pitchFamily="34" charset="0"/>
                <a:cs typeface="Calibri Light" pitchFamily="34" charset="0"/>
              </a:rPr>
              <a:t>a citi datele</a:t>
            </a:r>
            <a:r>
              <a:rPr lang="vi-VN" sz="1900" dirty="0" smtClean="0">
                <a:latin typeface="Calibri Light" pitchFamily="34" charset="0"/>
                <a:cs typeface="Calibri Light" pitchFamily="34" charset="0"/>
              </a:rPr>
              <a:t>.</a:t>
            </a:r>
            <a:r>
              <a:rPr lang="ro-RO" sz="1900" dirty="0" smtClean="0">
                <a:latin typeface="Calibri Light" pitchFamily="34" charset="0"/>
                <a:cs typeface="Calibri Light" pitchFamily="34" charset="0"/>
              </a:rPr>
              <a:t/>
            </a:r>
            <a:br>
              <a:rPr lang="ro-RO" sz="1900" dirty="0" smtClean="0">
                <a:latin typeface="Calibri Light" pitchFamily="34" charset="0"/>
                <a:cs typeface="Calibri Light" pitchFamily="34" charset="0"/>
              </a:rPr>
            </a:br>
            <a:r>
              <a:rPr lang="vi-VN" sz="1900" dirty="0" smtClean="0">
                <a:latin typeface="Calibri Light" pitchFamily="34" charset="0"/>
                <a:cs typeface="Calibri Light" pitchFamily="34" charset="0"/>
              </a:rPr>
              <a:t>Atribuie </a:t>
            </a:r>
            <a:r>
              <a:rPr lang="vi-VN" sz="1900" dirty="0">
                <a:latin typeface="Calibri Light" pitchFamily="34" charset="0"/>
                <a:cs typeface="Calibri Light" pitchFamily="34" charset="0"/>
              </a:rPr>
              <a:t>lui Popescu rolul Operator, iar lui </a:t>
            </a:r>
            <a:r>
              <a:rPr lang="vi-VN" sz="1900" dirty="0" smtClean="0">
                <a:latin typeface="Calibri Light" pitchFamily="34" charset="0"/>
                <a:cs typeface="Calibri Light" pitchFamily="34" charset="0"/>
              </a:rPr>
              <a:t>Cucu rolul </a:t>
            </a:r>
            <a:r>
              <a:rPr lang="vi-VN" sz="1900" dirty="0">
                <a:latin typeface="Calibri Light" pitchFamily="34" charset="0"/>
                <a:cs typeface="Calibri Light" pitchFamily="34" charset="0"/>
              </a:rPr>
              <a:t>Director</a:t>
            </a:r>
            <a:r>
              <a:rPr lang="vi-VN" sz="1900" dirty="0" smtClean="0">
                <a:latin typeface="Calibri Light" pitchFamily="34" charset="0"/>
                <a:cs typeface="Calibri Light" pitchFamily="34" charset="0"/>
              </a:rPr>
              <a:t>.</a:t>
            </a:r>
            <a:r>
              <a:rPr lang="ro-RO" sz="1900" dirty="0" smtClean="0">
                <a:latin typeface="Calibri Light" pitchFamily="34" charset="0"/>
                <a:cs typeface="Calibri Light" pitchFamily="34" charset="0"/>
              </a:rPr>
              <a:t/>
            </a:r>
            <a:br>
              <a:rPr lang="ro-RO" sz="1900" dirty="0" smtClean="0">
                <a:latin typeface="Calibri Light" pitchFamily="34" charset="0"/>
                <a:cs typeface="Calibri Light" pitchFamily="34" charset="0"/>
              </a:rPr>
            </a:br>
            <a:r>
              <a:rPr lang="ro-RO" sz="1900" dirty="0" smtClean="0">
                <a:latin typeface="Calibri Light" pitchFamily="34" charset="0"/>
                <a:cs typeface="Calibri Light" pitchFamily="34" charset="0"/>
              </a:rPr>
              <a:t>4) </a:t>
            </a:r>
            <a:r>
              <a:rPr lang="vi-VN" sz="1900" dirty="0" smtClean="0">
                <a:latin typeface="Calibri Light" pitchFamily="34" charset="0"/>
                <a:cs typeface="Calibri Light" pitchFamily="34" charset="0"/>
              </a:rPr>
              <a:t>Acordă </a:t>
            </a:r>
            <a:r>
              <a:rPr lang="vi-VN" sz="1900" dirty="0">
                <a:latin typeface="Calibri Light" pitchFamily="34" charset="0"/>
                <a:cs typeface="Calibri Light" pitchFamily="34" charset="0"/>
              </a:rPr>
              <a:t>permisiuni suplimentare</a:t>
            </a:r>
            <a:r>
              <a:rPr lang="vi-VN" sz="1900" dirty="0" smtClean="0">
                <a:latin typeface="Calibri Light" pitchFamily="34" charset="0"/>
                <a:cs typeface="Calibri Light" pitchFamily="34" charset="0"/>
              </a:rPr>
              <a:t>:</a:t>
            </a:r>
            <a:r>
              <a:rPr lang="ro-RO" sz="1900" dirty="0" smtClean="0">
                <a:latin typeface="Calibri Light" pitchFamily="34" charset="0"/>
                <a:cs typeface="Calibri Light" pitchFamily="34" charset="0"/>
              </a:rPr>
              <a:t> </a:t>
            </a:r>
            <a:r>
              <a:rPr lang="vi-VN" sz="1900" dirty="0" smtClean="0">
                <a:latin typeface="Calibri Light" pitchFamily="34" charset="0"/>
                <a:cs typeface="Calibri Light" pitchFamily="34" charset="0"/>
              </a:rPr>
              <a:t>Permite </a:t>
            </a:r>
            <a:r>
              <a:rPr lang="vi-VN" sz="1900" dirty="0">
                <a:latin typeface="Calibri Light" pitchFamily="34" charset="0"/>
                <a:cs typeface="Calibri Light" pitchFamily="34" charset="0"/>
              </a:rPr>
              <a:t>utilizatorilor cu rolul </a:t>
            </a:r>
            <a:r>
              <a:rPr lang="vi-VN" sz="1900" b="1" dirty="0">
                <a:latin typeface="Calibri" pitchFamily="34" charset="0"/>
                <a:cs typeface="Calibri" pitchFamily="34" charset="0"/>
              </a:rPr>
              <a:t>Director</a:t>
            </a:r>
            <a:r>
              <a:rPr lang="vi-VN" sz="1900" dirty="0">
                <a:latin typeface="Calibri Light" pitchFamily="34" charset="0"/>
                <a:cs typeface="Calibri Light" pitchFamily="34" charset="0"/>
              </a:rPr>
              <a:t> să șteargă date din tabelul </a:t>
            </a:r>
            <a:r>
              <a:rPr lang="vi-VN" sz="1900" b="1" dirty="0">
                <a:latin typeface="Calibri" pitchFamily="34" charset="0"/>
                <a:cs typeface="Calibri" pitchFamily="34" charset="0"/>
              </a:rPr>
              <a:t>Scores</a:t>
            </a:r>
            <a:r>
              <a:rPr lang="vi-VN" sz="1900" dirty="0">
                <a:latin typeface="Calibri Light" pitchFamily="34" charset="0"/>
                <a:cs typeface="Calibri Light" pitchFamily="34" charset="0"/>
              </a:rPr>
              <a:t> în </a:t>
            </a:r>
            <a:r>
              <a:rPr lang="vi-VN" sz="1900" b="1" dirty="0">
                <a:latin typeface="Calibri" pitchFamily="34" charset="0"/>
                <a:cs typeface="Calibri" pitchFamily="34" charset="0"/>
              </a:rPr>
              <a:t>GameDB</a:t>
            </a:r>
            <a:r>
              <a:rPr lang="vi-VN" sz="1900" dirty="0">
                <a:latin typeface="Calibri Light" pitchFamily="34" charset="0"/>
                <a:cs typeface="Calibri Light" pitchFamily="34" charset="0"/>
              </a:rPr>
              <a:t> și să actualizeze coloana </a:t>
            </a:r>
            <a:r>
              <a:rPr lang="vi-VN" sz="1900" b="1" dirty="0">
                <a:latin typeface="Calibri" pitchFamily="34" charset="0"/>
                <a:cs typeface="Calibri" pitchFamily="34" charset="0"/>
              </a:rPr>
              <a:t>Price</a:t>
            </a:r>
            <a:r>
              <a:rPr lang="vi-VN" sz="1900" dirty="0">
                <a:latin typeface="Calibri Light" pitchFamily="34" charset="0"/>
                <a:cs typeface="Calibri Light" pitchFamily="34" charset="0"/>
              </a:rPr>
              <a:t> din tabelul </a:t>
            </a:r>
            <a:r>
              <a:rPr lang="vi-VN" sz="1900" b="1" dirty="0">
                <a:latin typeface="Calibri" pitchFamily="34" charset="0"/>
                <a:cs typeface="Calibri" pitchFamily="34" charset="0"/>
              </a:rPr>
              <a:t>Camere</a:t>
            </a:r>
            <a:r>
              <a:rPr lang="vi-VN" sz="1900" dirty="0">
                <a:latin typeface="Calibri Light" pitchFamily="34" charset="0"/>
                <a:cs typeface="Calibri Light" pitchFamily="34" charset="0"/>
              </a:rPr>
              <a:t> în </a:t>
            </a:r>
            <a:r>
              <a:rPr lang="vi-VN" sz="1900" b="1" dirty="0">
                <a:latin typeface="Calibri" pitchFamily="34" charset="0"/>
                <a:cs typeface="Calibri" pitchFamily="34" charset="0"/>
              </a:rPr>
              <a:t>hotelDB</a:t>
            </a:r>
            <a:r>
              <a:rPr lang="vi-VN" sz="1900" dirty="0" smtClean="0">
                <a:latin typeface="Calibri Light" pitchFamily="34" charset="0"/>
                <a:cs typeface="Calibri Light" pitchFamily="34" charset="0"/>
              </a:rPr>
              <a:t>.</a:t>
            </a:r>
            <a:r>
              <a:rPr lang="ro-RO" sz="1900" dirty="0" smtClean="0">
                <a:latin typeface="Calibri Light" pitchFamily="34" charset="0"/>
                <a:cs typeface="Calibri Light" pitchFamily="34" charset="0"/>
              </a:rPr>
              <a:t/>
            </a:r>
            <a:br>
              <a:rPr lang="ro-RO" sz="1900" dirty="0" smtClean="0">
                <a:latin typeface="Calibri Light" pitchFamily="34" charset="0"/>
                <a:cs typeface="Calibri Light" pitchFamily="34" charset="0"/>
              </a:rPr>
            </a:br>
            <a:r>
              <a:rPr lang="ro-RO" sz="1900" dirty="0" smtClean="0">
                <a:latin typeface="Calibri Light" pitchFamily="34" charset="0"/>
                <a:cs typeface="Calibri Light" pitchFamily="34" charset="0"/>
              </a:rPr>
              <a:t>5) </a:t>
            </a:r>
            <a:r>
              <a:rPr lang="vi-VN" sz="1900" dirty="0" smtClean="0">
                <a:latin typeface="Calibri Light" pitchFamily="34" charset="0"/>
                <a:cs typeface="Calibri Light" pitchFamily="34" charset="0"/>
              </a:rPr>
              <a:t>Impune </a:t>
            </a:r>
            <a:r>
              <a:rPr lang="vi-VN" sz="1900" dirty="0">
                <a:latin typeface="Calibri Light" pitchFamily="34" charset="0"/>
                <a:cs typeface="Calibri Light" pitchFamily="34" charset="0"/>
              </a:rPr>
              <a:t>restricții</a:t>
            </a:r>
            <a:r>
              <a:rPr lang="vi-VN" sz="1900" dirty="0" smtClean="0">
                <a:latin typeface="Calibri Light" pitchFamily="34" charset="0"/>
                <a:cs typeface="Calibri Light" pitchFamily="34" charset="0"/>
              </a:rPr>
              <a:t>:</a:t>
            </a:r>
            <a:r>
              <a:rPr lang="ro-RO" sz="1900" dirty="0" smtClean="0">
                <a:latin typeface="Calibri Light" pitchFamily="34" charset="0"/>
                <a:cs typeface="Calibri Light" pitchFamily="34" charset="0"/>
              </a:rPr>
              <a:t> </a:t>
            </a:r>
            <a:r>
              <a:rPr lang="vi-VN" sz="1900" dirty="0" smtClean="0">
                <a:latin typeface="Calibri Light" pitchFamily="34" charset="0"/>
                <a:cs typeface="Calibri Light" pitchFamily="34" charset="0"/>
              </a:rPr>
              <a:t>Restricționează </a:t>
            </a:r>
            <a:r>
              <a:rPr lang="vi-VN" sz="1900" dirty="0">
                <a:latin typeface="Calibri Light" pitchFamily="34" charset="0"/>
                <a:cs typeface="Calibri Light" pitchFamily="34" charset="0"/>
              </a:rPr>
              <a:t>utilizatorul </a:t>
            </a:r>
            <a:r>
              <a:rPr lang="vi-VN" sz="1900" b="1" dirty="0">
                <a:latin typeface="Calibri" pitchFamily="34" charset="0"/>
                <a:cs typeface="Calibri" pitchFamily="34" charset="0"/>
              </a:rPr>
              <a:t>Operator</a:t>
            </a:r>
            <a:r>
              <a:rPr lang="vi-VN" sz="1900" dirty="0">
                <a:latin typeface="Calibri Light" pitchFamily="34" charset="0"/>
                <a:cs typeface="Calibri Light" pitchFamily="34" charset="0"/>
              </a:rPr>
              <a:t> de a șterge datele din tabelul </a:t>
            </a:r>
            <a:r>
              <a:rPr lang="vi-VN" sz="1900" b="1" dirty="0">
                <a:latin typeface="Calibri" pitchFamily="34" charset="0"/>
                <a:cs typeface="Calibri" pitchFamily="34" charset="0"/>
              </a:rPr>
              <a:t>Players</a:t>
            </a:r>
            <a:r>
              <a:rPr lang="vi-VN" sz="1900" dirty="0">
                <a:latin typeface="Calibri Light" pitchFamily="34" charset="0"/>
                <a:cs typeface="Calibri Light" pitchFamily="34" charset="0"/>
              </a:rPr>
              <a:t> în </a:t>
            </a:r>
            <a:r>
              <a:rPr lang="vi-VN" sz="1900" b="1" dirty="0">
                <a:latin typeface="Calibri" pitchFamily="34" charset="0"/>
                <a:cs typeface="Calibri" pitchFamily="34" charset="0"/>
              </a:rPr>
              <a:t>GameDB</a:t>
            </a:r>
            <a:r>
              <a:rPr lang="vi-VN" sz="1900" dirty="0">
                <a:latin typeface="Calibri Light" pitchFamily="34" charset="0"/>
                <a:cs typeface="Calibri Light" pitchFamily="34" charset="0"/>
              </a:rPr>
              <a:t> și de a accesa coloana </a:t>
            </a:r>
            <a:r>
              <a:rPr lang="vi-VN" sz="1900" b="1" dirty="0">
                <a:latin typeface="Calibri" pitchFamily="34" charset="0"/>
                <a:cs typeface="Calibri" pitchFamily="34" charset="0"/>
              </a:rPr>
              <a:t>DeveloperName</a:t>
            </a:r>
            <a:r>
              <a:rPr lang="vi-VN" sz="1900" dirty="0">
                <a:latin typeface="Calibri Light" pitchFamily="34" charset="0"/>
                <a:cs typeface="Calibri Light" pitchFamily="34" charset="0"/>
              </a:rPr>
              <a:t> din tabelul </a:t>
            </a:r>
            <a:r>
              <a:rPr lang="vi-VN" sz="1900" b="1" dirty="0">
                <a:latin typeface="Calibri" pitchFamily="34" charset="0"/>
                <a:cs typeface="Calibri" pitchFamily="34" charset="0"/>
              </a:rPr>
              <a:t>Games</a:t>
            </a:r>
            <a:r>
              <a:rPr lang="vi-VN" sz="1900" dirty="0">
                <a:latin typeface="Calibri Light" pitchFamily="34" charset="0"/>
                <a:cs typeface="Calibri Light" pitchFamily="34" charset="0"/>
              </a:rPr>
              <a:t> în </a:t>
            </a:r>
            <a:r>
              <a:rPr lang="vi-VN" sz="1900" b="1" dirty="0">
                <a:latin typeface="Calibri" pitchFamily="34" charset="0"/>
                <a:cs typeface="Calibri" pitchFamily="34" charset="0"/>
              </a:rPr>
              <a:t>hotelDB</a:t>
            </a:r>
            <a:r>
              <a:rPr lang="vi-VN" sz="1900" dirty="0" smtClean="0">
                <a:latin typeface="Calibri Light" pitchFamily="34" charset="0"/>
                <a:cs typeface="Calibri Light" pitchFamily="34" charset="0"/>
              </a:rPr>
              <a:t>.</a:t>
            </a:r>
            <a:r>
              <a:rPr lang="ro-RO" sz="1900" dirty="0" smtClean="0">
                <a:latin typeface="Calibri Light" pitchFamily="34" charset="0"/>
                <a:cs typeface="Calibri Light" pitchFamily="34" charset="0"/>
              </a:rPr>
              <a:t> </a:t>
            </a:r>
            <a:br>
              <a:rPr lang="ro-RO" sz="1900" dirty="0" smtClean="0">
                <a:latin typeface="Calibri Light" pitchFamily="34" charset="0"/>
                <a:cs typeface="Calibri Light" pitchFamily="34" charset="0"/>
              </a:rPr>
            </a:br>
            <a:r>
              <a:rPr lang="ro-RO" sz="1900" dirty="0" smtClean="0">
                <a:latin typeface="Calibri Light" pitchFamily="34" charset="0"/>
                <a:cs typeface="Calibri Light" pitchFamily="34" charset="0"/>
              </a:rPr>
              <a:t>6) </a:t>
            </a:r>
            <a:r>
              <a:rPr lang="vi-VN" sz="1900" dirty="0" smtClean="0">
                <a:latin typeface="Calibri Light" pitchFamily="34" charset="0"/>
                <a:cs typeface="Calibri Light" pitchFamily="34" charset="0"/>
              </a:rPr>
              <a:t>Revocă </a:t>
            </a:r>
            <a:r>
              <a:rPr lang="vi-VN" sz="1900" dirty="0">
                <a:latin typeface="Calibri Light" pitchFamily="34" charset="0"/>
                <a:cs typeface="Calibri Light" pitchFamily="34" charset="0"/>
              </a:rPr>
              <a:t>permisiuni</a:t>
            </a:r>
            <a:r>
              <a:rPr lang="vi-VN" sz="1900" dirty="0" smtClean="0">
                <a:latin typeface="Calibri Light" pitchFamily="34" charset="0"/>
                <a:cs typeface="Calibri Light" pitchFamily="34" charset="0"/>
              </a:rPr>
              <a:t>:</a:t>
            </a:r>
            <a:r>
              <a:rPr lang="ro-RO" sz="1900" dirty="0" smtClean="0">
                <a:latin typeface="Calibri Light" pitchFamily="34" charset="0"/>
                <a:cs typeface="Calibri Light" pitchFamily="34" charset="0"/>
              </a:rPr>
              <a:t/>
            </a:r>
            <a:br>
              <a:rPr lang="ro-RO" sz="1900" dirty="0" smtClean="0">
                <a:latin typeface="Calibri Light" pitchFamily="34" charset="0"/>
                <a:cs typeface="Calibri Light" pitchFamily="34" charset="0"/>
              </a:rPr>
            </a:br>
            <a:r>
              <a:rPr lang="ro-RO" sz="1900" dirty="0">
                <a:latin typeface="Calibri Light" pitchFamily="34" charset="0"/>
                <a:cs typeface="Calibri Light" pitchFamily="34" charset="0"/>
              </a:rPr>
              <a:t>• </a:t>
            </a:r>
            <a:r>
              <a:rPr lang="vi-VN" sz="1900" dirty="0" smtClean="0">
                <a:latin typeface="Calibri Light" pitchFamily="34" charset="0"/>
                <a:cs typeface="Calibri Light" pitchFamily="34" charset="0"/>
              </a:rPr>
              <a:t>Revocă </a:t>
            </a:r>
            <a:r>
              <a:rPr lang="vi-VN" sz="1900" dirty="0">
                <a:latin typeface="Calibri Light" pitchFamily="34" charset="0"/>
                <a:cs typeface="Calibri Light" pitchFamily="34" charset="0"/>
              </a:rPr>
              <a:t>permisiunea de a actualiza coloana </a:t>
            </a:r>
            <a:r>
              <a:rPr lang="vi-VN" sz="1900" b="1" dirty="0">
                <a:latin typeface="Calibri" pitchFamily="34" charset="0"/>
                <a:cs typeface="Calibri" pitchFamily="34" charset="0"/>
              </a:rPr>
              <a:t>Price</a:t>
            </a:r>
            <a:r>
              <a:rPr lang="vi-VN" sz="1900" dirty="0">
                <a:latin typeface="Calibri Light" pitchFamily="34" charset="0"/>
                <a:cs typeface="Calibri Light" pitchFamily="34" charset="0"/>
              </a:rPr>
              <a:t> din tabelul </a:t>
            </a:r>
            <a:r>
              <a:rPr lang="vi-VN" sz="1900" b="1" dirty="0">
                <a:latin typeface="Calibri" pitchFamily="34" charset="0"/>
                <a:cs typeface="Calibri" pitchFamily="34" charset="0"/>
              </a:rPr>
              <a:t>Camere</a:t>
            </a:r>
            <a:r>
              <a:rPr lang="vi-VN" sz="1900" dirty="0">
                <a:latin typeface="Calibri Light" pitchFamily="34" charset="0"/>
                <a:cs typeface="Calibri Light" pitchFamily="34" charset="0"/>
              </a:rPr>
              <a:t> în </a:t>
            </a:r>
            <a:r>
              <a:rPr lang="vi-VN" sz="1900" b="1" dirty="0">
                <a:latin typeface="Calibri" pitchFamily="34" charset="0"/>
                <a:cs typeface="Calibri" pitchFamily="34" charset="0"/>
              </a:rPr>
              <a:t>hotelDB</a:t>
            </a:r>
            <a:r>
              <a:rPr lang="vi-VN" sz="1900" dirty="0">
                <a:latin typeface="Calibri Light" pitchFamily="34" charset="0"/>
                <a:cs typeface="Calibri Light" pitchFamily="34" charset="0"/>
              </a:rPr>
              <a:t> pentru utilizatorul </a:t>
            </a:r>
            <a:r>
              <a:rPr lang="vi-VN" sz="1900" b="1" dirty="0">
                <a:latin typeface="Calibri" pitchFamily="34" charset="0"/>
                <a:cs typeface="Calibri" pitchFamily="34" charset="0"/>
              </a:rPr>
              <a:t>Director</a:t>
            </a:r>
            <a:r>
              <a:rPr lang="vi-VN" sz="1900" dirty="0" smtClean="0">
                <a:latin typeface="Calibri Light" pitchFamily="34" charset="0"/>
                <a:cs typeface="Calibri Light" pitchFamily="34" charset="0"/>
              </a:rPr>
              <a:t>.</a:t>
            </a:r>
            <a:r>
              <a:rPr lang="ro-RO" sz="1900" dirty="0" smtClean="0">
                <a:latin typeface="Calibri Light" pitchFamily="34" charset="0"/>
                <a:cs typeface="Calibri Light" pitchFamily="34" charset="0"/>
              </a:rPr>
              <a:t/>
            </a:r>
            <a:br>
              <a:rPr lang="ro-RO" sz="1900" dirty="0" smtClean="0">
                <a:latin typeface="Calibri Light" pitchFamily="34" charset="0"/>
                <a:cs typeface="Calibri Light" pitchFamily="34" charset="0"/>
              </a:rPr>
            </a:br>
            <a:r>
              <a:rPr lang="ro-RO" sz="1900" dirty="0">
                <a:latin typeface="Calibri Light" pitchFamily="34" charset="0"/>
                <a:cs typeface="Calibri Light" pitchFamily="34" charset="0"/>
              </a:rPr>
              <a:t>• </a:t>
            </a:r>
            <a:r>
              <a:rPr lang="vi-VN" sz="1900" dirty="0" smtClean="0">
                <a:latin typeface="Calibri Light" pitchFamily="34" charset="0"/>
                <a:cs typeface="Calibri Light" pitchFamily="34" charset="0"/>
              </a:rPr>
              <a:t>Revocă </a:t>
            </a:r>
            <a:r>
              <a:rPr lang="vi-VN" sz="1900" dirty="0">
                <a:latin typeface="Calibri Light" pitchFamily="34" charset="0"/>
                <a:cs typeface="Calibri Light" pitchFamily="34" charset="0"/>
              </a:rPr>
              <a:t>permisiunea de a șterge datele din tabelul </a:t>
            </a:r>
            <a:r>
              <a:rPr lang="vi-VN" sz="1900" b="1" dirty="0">
                <a:latin typeface="Calibri" pitchFamily="34" charset="0"/>
                <a:cs typeface="Calibri" pitchFamily="34" charset="0"/>
              </a:rPr>
              <a:t>Scores</a:t>
            </a:r>
            <a:r>
              <a:rPr lang="vi-VN" sz="1900" dirty="0">
                <a:latin typeface="Calibri Light" pitchFamily="34" charset="0"/>
                <a:cs typeface="Calibri Light" pitchFamily="34" charset="0"/>
              </a:rPr>
              <a:t> pentru utilizatorul </a:t>
            </a:r>
            <a:r>
              <a:rPr lang="vi-VN" sz="1900" b="1" dirty="0">
                <a:latin typeface="Calibri" pitchFamily="34" charset="0"/>
                <a:cs typeface="Calibri" pitchFamily="34" charset="0"/>
              </a:rPr>
              <a:t>Director</a:t>
            </a:r>
            <a:r>
              <a:rPr lang="vi-VN" sz="1900" dirty="0">
                <a:latin typeface="Calibri Light" pitchFamily="34" charset="0"/>
                <a:cs typeface="Calibri Light" pitchFamily="34" charset="0"/>
              </a:rPr>
              <a:t>.</a:t>
            </a:r>
          </a:p>
        </p:txBody>
      </p:sp>
    </p:spTree>
    <p:extLst>
      <p:ext uri="{BB962C8B-B14F-4D97-AF65-F5344CB8AC3E}">
        <p14:creationId xmlns:p14="http://schemas.microsoft.com/office/powerpoint/2010/main" val="34424826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92697"/>
            <a:ext cx="8712968" cy="5832647"/>
          </a:xfrm>
        </p:spPr>
        <p:txBody>
          <a:bodyPr>
            <a:noAutofit/>
          </a:bodyPr>
          <a:lstStyle/>
          <a:p>
            <a:pPr algn="l"/>
            <a:r>
              <a:rPr lang="en-US" sz="1500" dirty="0" smtClean="0"/>
              <a:t>                       </a:t>
            </a:r>
            <a:r>
              <a:rPr lang="ro-RO" sz="1500" dirty="0" smtClean="0"/>
              <a:t>          </a:t>
            </a:r>
            <a:r>
              <a:rPr lang="en-US" sz="1500" dirty="0" smtClean="0"/>
              <a:t> </a:t>
            </a:r>
            <a:r>
              <a:rPr lang="ro-RO" sz="1500" dirty="0" smtClean="0"/>
              <a:t>                                        </a:t>
            </a:r>
            <a:r>
              <a:rPr lang="ro-RO" sz="2400" noProof="1" smtClean="0"/>
              <a:t>Date inițiale (1)</a:t>
            </a:r>
            <a:r>
              <a:rPr lang="en-US" sz="2400" dirty="0" smtClean="0"/>
              <a:t>:</a:t>
            </a:r>
            <a:r>
              <a:rPr lang="ro-RO" sz="2400" dirty="0" smtClean="0"/>
              <a:t/>
            </a:r>
            <a:br>
              <a:rPr lang="ro-RO" sz="2400" dirty="0" smtClean="0"/>
            </a:br>
            <a:r>
              <a:rPr lang="en-US" sz="2400" dirty="0" smtClean="0"/>
              <a:t/>
            </a:r>
            <a:br>
              <a:rPr lang="en-US" sz="2400" dirty="0" smtClean="0"/>
            </a:br>
            <a:r>
              <a:rPr lang="vi-VN" sz="1500" dirty="0">
                <a:latin typeface="Calibri Light" pitchFamily="34" charset="0"/>
                <a:cs typeface="Calibri Light" pitchFamily="34" charset="0"/>
              </a:rPr>
              <a:t>CREATE DATABASE GameDB;</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GO</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USE GameDB;</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GO</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CREATE TABLE Players (</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PlayerID INT PRIMARY KEY IDENTITY(1,1),</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PlayerName VARCHAR(100) NOT NULL</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CREATE TABLE Scores (</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ScoreID INT PRIMARY KEY IDENTITY(1,1),</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PlayerID INT FOREIGN KEY REFERENCES Players(PlayerID),</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GameID INT,</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Score INT NOT NULL,</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TimePlayed DECIMAL(5, 2) NOT NULL</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CREATE TABLE Games (</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GameID INT PRIMARY KEY IDENTITY(1,1),</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GameName VARCHAR(100) NOT NULL,</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DeveloperName VARCHAR(100) NOT NULL</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a:r>
            <a:br>
              <a:rPr lang="vi-VN" sz="1500" dirty="0">
                <a:latin typeface="Calibri Light" pitchFamily="34" charset="0"/>
                <a:cs typeface="Calibri Light" pitchFamily="34" charset="0"/>
              </a:rPr>
            </a:br>
            <a:endParaRPr lang="vi-VN" sz="1500" dirty="0">
              <a:latin typeface="Calibri Light" pitchFamily="34" charset="0"/>
              <a:cs typeface="Calibri Light" pitchFamily="34" charset="0"/>
            </a:endParaRPr>
          </a:p>
        </p:txBody>
      </p:sp>
    </p:spTree>
    <p:extLst>
      <p:ext uri="{BB962C8B-B14F-4D97-AF65-F5344CB8AC3E}">
        <p14:creationId xmlns:p14="http://schemas.microsoft.com/office/powerpoint/2010/main" val="3025044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8208912" cy="5832647"/>
          </a:xfrm>
        </p:spPr>
        <p:txBody>
          <a:bodyPr>
            <a:noAutofit/>
          </a:bodyPr>
          <a:lstStyle/>
          <a:p>
            <a:pPr algn="l"/>
            <a:r>
              <a:rPr lang="en-US" sz="1600" dirty="0" smtClean="0"/>
              <a:t>                       </a:t>
            </a:r>
            <a:r>
              <a:rPr lang="ro-RO" sz="1600" dirty="0" smtClean="0"/>
              <a:t>          </a:t>
            </a:r>
            <a:r>
              <a:rPr lang="en-US" sz="1600" dirty="0" smtClean="0"/>
              <a:t> </a:t>
            </a:r>
            <a:r>
              <a:rPr lang="ro-RO" sz="1600" dirty="0" smtClean="0"/>
              <a:t>                                  </a:t>
            </a:r>
            <a:r>
              <a:rPr lang="ro-RO" sz="2400" noProof="1" smtClean="0"/>
              <a:t>Date inițiale (2)</a:t>
            </a:r>
            <a:r>
              <a:rPr lang="en-US" sz="2400" dirty="0" smtClean="0"/>
              <a:t>:</a:t>
            </a:r>
            <a:r>
              <a:rPr lang="ro-RO" sz="1600" dirty="0" smtClean="0"/>
              <a:t/>
            </a:r>
            <a:br>
              <a:rPr lang="ro-RO" sz="1600" dirty="0" smtClean="0"/>
            </a:br>
            <a:r>
              <a:rPr lang="en-US" sz="1050" dirty="0" smtClean="0"/>
              <a:t/>
            </a:r>
            <a:br>
              <a:rPr lang="en-US" sz="1050" dirty="0" smtClean="0"/>
            </a:br>
            <a:r>
              <a:rPr lang="vi-VN" sz="1600" dirty="0" smtClean="0">
                <a:latin typeface="Calibri Light" pitchFamily="34" charset="0"/>
                <a:cs typeface="Calibri Light" pitchFamily="34" charset="0"/>
              </a:rPr>
              <a:t>INSERT </a:t>
            </a:r>
            <a:r>
              <a:rPr lang="vi-VN" sz="1600" dirty="0">
                <a:latin typeface="Calibri Light" pitchFamily="34" charset="0"/>
                <a:cs typeface="Calibri Light" pitchFamily="34" charset="0"/>
              </a:rPr>
              <a:t>INTO Players (PlayerName) VALUES</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('John Doe'),</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('Alice Smith'),</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('Robert Johnson'),</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('Emily Davis'),</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('Michael Brown'),</a:t>
            </a:r>
            <a:br>
              <a:rPr lang="vi-VN" sz="1600" dirty="0">
                <a:latin typeface="Calibri Light" pitchFamily="34" charset="0"/>
                <a:cs typeface="Calibri Light" pitchFamily="34" charset="0"/>
              </a:rPr>
            </a:br>
            <a:r>
              <a:rPr lang="vi-VN" sz="1600" dirty="0" smtClean="0">
                <a:latin typeface="Calibri Light" pitchFamily="34" charset="0"/>
                <a:cs typeface="Calibri Light" pitchFamily="34" charset="0"/>
              </a:rPr>
              <a:t>(</a:t>
            </a:r>
            <a:r>
              <a:rPr lang="vi-VN" sz="1600" dirty="0">
                <a:latin typeface="Calibri Light" pitchFamily="34" charset="0"/>
                <a:cs typeface="Calibri Light" pitchFamily="34" charset="0"/>
              </a:rPr>
              <a:t>'David Miller</a:t>
            </a:r>
            <a:r>
              <a:rPr lang="vi-VN" sz="1600" dirty="0" smtClean="0">
                <a:latin typeface="Calibri Light" pitchFamily="34" charset="0"/>
                <a:cs typeface="Calibri Light" pitchFamily="34" charset="0"/>
              </a:rPr>
              <a:t>'),</a:t>
            </a:r>
            <a:r>
              <a:rPr lang="vi-VN" sz="1600" dirty="0">
                <a:latin typeface="Calibri Light" pitchFamily="34" charset="0"/>
                <a:cs typeface="Calibri Light" pitchFamily="34" charset="0"/>
              </a:rPr>
              <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a:r>
            <a:br>
              <a:rPr lang="vi-VN" sz="1600" dirty="0">
                <a:latin typeface="Calibri Light" pitchFamily="34" charset="0"/>
                <a:cs typeface="Calibri Light" pitchFamily="34" charset="0"/>
              </a:rPr>
            </a:br>
            <a:r>
              <a:rPr lang="vi-VN" sz="1600" dirty="0" smtClean="0">
                <a:latin typeface="Calibri Light" pitchFamily="34" charset="0"/>
                <a:cs typeface="Calibri Light" pitchFamily="34" charset="0"/>
              </a:rPr>
              <a:t>INSERT </a:t>
            </a:r>
            <a:r>
              <a:rPr lang="vi-VN" sz="1600" dirty="0">
                <a:latin typeface="Calibri Light" pitchFamily="34" charset="0"/>
                <a:cs typeface="Calibri Light" pitchFamily="34" charset="0"/>
              </a:rPr>
              <a:t>INTO Games (GameName, DeveloperName) VALUES</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('The Adventure', 'Dev Studios'),</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('Space Quest', 'Galaxy Games'),</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('Fantasy World', 'DreamSoft'),</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('City Builder', 'Urban Games'),</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('Mystery Case', 'Detective Studios'),</a:t>
            </a:r>
            <a:br>
              <a:rPr lang="vi-VN" sz="1600" dirty="0">
                <a:latin typeface="Calibri Light" pitchFamily="34" charset="0"/>
                <a:cs typeface="Calibri Light" pitchFamily="34" charset="0"/>
              </a:rPr>
            </a:br>
            <a:r>
              <a:rPr lang="vi-VN" sz="1600" dirty="0" smtClean="0">
                <a:latin typeface="Calibri Light" pitchFamily="34" charset="0"/>
                <a:cs typeface="Calibri Light" pitchFamily="34" charset="0"/>
              </a:rPr>
              <a:t>(</a:t>
            </a:r>
            <a:r>
              <a:rPr lang="vi-VN" sz="1600" dirty="0">
                <a:latin typeface="Calibri Light" pitchFamily="34" charset="0"/>
                <a:cs typeface="Calibri Light" pitchFamily="34" charset="0"/>
              </a:rPr>
              <a:t>'Alien Invasion', 'Cosmos Studios</a:t>
            </a:r>
            <a:r>
              <a:rPr lang="vi-VN" sz="1600" dirty="0" smtClean="0">
                <a:latin typeface="Calibri Light" pitchFamily="34" charset="0"/>
                <a:cs typeface="Calibri Light" pitchFamily="34" charset="0"/>
              </a:rPr>
              <a:t>'),</a:t>
            </a:r>
            <a:r>
              <a:rPr lang="vi-VN" sz="1600" dirty="0">
                <a:latin typeface="Calibri Light" pitchFamily="34" charset="0"/>
                <a:cs typeface="Calibri Light" pitchFamily="34" charset="0"/>
              </a:rPr>
              <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
            </a:r>
            <a:br>
              <a:rPr lang="vi-VN" sz="1600" dirty="0">
                <a:latin typeface="Calibri Light" pitchFamily="34" charset="0"/>
                <a:cs typeface="Calibri Light" pitchFamily="34" charset="0"/>
              </a:rPr>
            </a:br>
            <a:r>
              <a:rPr lang="vi-VN" sz="1600" dirty="0" smtClean="0">
                <a:latin typeface="Calibri Light" pitchFamily="34" charset="0"/>
                <a:cs typeface="Calibri Light" pitchFamily="34" charset="0"/>
              </a:rPr>
              <a:t>INSERT </a:t>
            </a:r>
            <a:r>
              <a:rPr lang="vi-VN" sz="1600" dirty="0">
                <a:latin typeface="Calibri Light" pitchFamily="34" charset="0"/>
                <a:cs typeface="Calibri Light" pitchFamily="34" charset="0"/>
              </a:rPr>
              <a:t>INTO Scores (PlayerID, GameID, Score, TimePlayed) VALUES</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(1, 1, 9000, 12.5),    -- John played The Adventure</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(2, 2, 7500, 8.0),     -- Alice played Space Quest</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(3, 3, 8200, 9.5),     -- Robert played Fantasy World</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(4, 4, 6100, 6.0),     -- Emily played City Builder</a:t>
            </a:r>
            <a:br>
              <a:rPr lang="vi-VN" sz="1600" dirty="0">
                <a:latin typeface="Calibri Light" pitchFamily="34" charset="0"/>
                <a:cs typeface="Calibri Light" pitchFamily="34" charset="0"/>
              </a:rPr>
            </a:br>
            <a:r>
              <a:rPr lang="vi-VN" sz="1600" dirty="0">
                <a:latin typeface="Calibri Light" pitchFamily="34" charset="0"/>
                <a:cs typeface="Calibri Light" pitchFamily="34" charset="0"/>
              </a:rPr>
              <a:t>(5, 5, 9800, 5.5),     -- Michael played Mystery Case</a:t>
            </a:r>
            <a:br>
              <a:rPr lang="vi-VN" sz="1600" dirty="0">
                <a:latin typeface="Calibri Light" pitchFamily="34" charset="0"/>
                <a:cs typeface="Calibri Light" pitchFamily="34" charset="0"/>
              </a:rPr>
            </a:br>
            <a:r>
              <a:rPr lang="vi-VN" sz="1600" dirty="0" smtClean="0">
                <a:latin typeface="Calibri Light" pitchFamily="34" charset="0"/>
                <a:cs typeface="Calibri Light" pitchFamily="34" charset="0"/>
              </a:rPr>
              <a:t>(</a:t>
            </a:r>
            <a:r>
              <a:rPr lang="ro-RO" sz="1600" dirty="0" smtClean="0">
                <a:latin typeface="Calibri Light" pitchFamily="34" charset="0"/>
                <a:cs typeface="Calibri Light" pitchFamily="34" charset="0"/>
              </a:rPr>
              <a:t>6</a:t>
            </a:r>
            <a:r>
              <a:rPr lang="vi-VN" sz="1600" dirty="0" smtClean="0">
                <a:latin typeface="Calibri Light" pitchFamily="34" charset="0"/>
                <a:cs typeface="Calibri Light" pitchFamily="34" charset="0"/>
              </a:rPr>
              <a:t>, </a:t>
            </a:r>
            <a:r>
              <a:rPr lang="ro-RO" sz="1600" dirty="0" smtClean="0">
                <a:latin typeface="Calibri Light" pitchFamily="34" charset="0"/>
                <a:cs typeface="Calibri Light" pitchFamily="34" charset="0"/>
              </a:rPr>
              <a:t>6</a:t>
            </a:r>
            <a:r>
              <a:rPr lang="vi-VN" sz="1600" dirty="0" smtClean="0">
                <a:latin typeface="Calibri Light" pitchFamily="34" charset="0"/>
                <a:cs typeface="Calibri Light" pitchFamily="34" charset="0"/>
              </a:rPr>
              <a:t>, </a:t>
            </a:r>
            <a:r>
              <a:rPr lang="vi-VN" sz="1600" dirty="0">
                <a:latin typeface="Calibri Light" pitchFamily="34" charset="0"/>
                <a:cs typeface="Calibri Light" pitchFamily="34" charset="0"/>
              </a:rPr>
              <a:t>7200, 6.9),     -- David played Alien </a:t>
            </a:r>
            <a:r>
              <a:rPr lang="vi-VN" sz="1600" dirty="0" smtClean="0">
                <a:latin typeface="Calibri Light" pitchFamily="34" charset="0"/>
                <a:cs typeface="Calibri Light" pitchFamily="34" charset="0"/>
              </a:rPr>
              <a:t>Invasion</a:t>
            </a:r>
            <a:r>
              <a:rPr lang="vi-VN" sz="1600" dirty="0">
                <a:latin typeface="Calibri Light" pitchFamily="34" charset="0"/>
                <a:cs typeface="Calibri Light" pitchFamily="34" charset="0"/>
              </a:rPr>
              <a:t/>
            </a:r>
            <a:br>
              <a:rPr lang="vi-VN" sz="1600" dirty="0">
                <a:latin typeface="Calibri Light" pitchFamily="34" charset="0"/>
                <a:cs typeface="Calibri Light" pitchFamily="34" charset="0"/>
              </a:rPr>
            </a:br>
            <a:endParaRPr lang="vi-VN" sz="1600" dirty="0">
              <a:latin typeface="Calibri Light" pitchFamily="34" charset="0"/>
              <a:cs typeface="Calibri Light" pitchFamily="34" charset="0"/>
            </a:endParaRPr>
          </a:p>
        </p:txBody>
      </p:sp>
    </p:spTree>
    <p:extLst>
      <p:ext uri="{BB962C8B-B14F-4D97-AF65-F5344CB8AC3E}">
        <p14:creationId xmlns:p14="http://schemas.microsoft.com/office/powerpoint/2010/main" val="39062179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92697"/>
            <a:ext cx="8712968" cy="5832647"/>
          </a:xfrm>
        </p:spPr>
        <p:txBody>
          <a:bodyPr>
            <a:noAutofit/>
          </a:bodyPr>
          <a:lstStyle/>
          <a:p>
            <a:pPr algn="l"/>
            <a:r>
              <a:rPr lang="en-US" sz="1500" dirty="0" smtClean="0"/>
              <a:t>                       </a:t>
            </a:r>
            <a:r>
              <a:rPr lang="ro-RO" sz="1500" dirty="0" smtClean="0"/>
              <a:t>          </a:t>
            </a:r>
            <a:r>
              <a:rPr lang="en-US" sz="1500" dirty="0" smtClean="0"/>
              <a:t> </a:t>
            </a:r>
            <a:r>
              <a:rPr lang="ro-RO" sz="1500" dirty="0" smtClean="0"/>
              <a:t>                                        </a:t>
            </a:r>
            <a:r>
              <a:rPr lang="ro-RO" sz="2400" noProof="1" smtClean="0"/>
              <a:t>Date inițiale (3)</a:t>
            </a:r>
            <a:r>
              <a:rPr lang="en-US" sz="2400" dirty="0" smtClean="0"/>
              <a:t>:</a:t>
            </a:r>
            <a:r>
              <a:rPr lang="ro-RO" sz="2400" dirty="0" smtClean="0"/>
              <a:t/>
            </a:r>
            <a:br>
              <a:rPr lang="ro-RO" sz="2400" dirty="0" smtClean="0"/>
            </a:br>
            <a:r>
              <a:rPr lang="en-US" sz="2400" dirty="0" smtClean="0"/>
              <a:t/>
            </a:r>
            <a:br>
              <a:rPr lang="en-US" sz="2400" dirty="0" smtClean="0"/>
            </a:br>
            <a:r>
              <a:rPr lang="vi-VN" sz="1500" dirty="0">
                <a:latin typeface="Calibri Light" pitchFamily="34" charset="0"/>
                <a:cs typeface="Calibri Light" pitchFamily="34" charset="0"/>
              </a:rPr>
              <a:t>CREATE DATABASE hotelDB;</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GO</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USE hotelDB;</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GO</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CREATE TABLE Camere (</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RoomID INT PRIMARY KEY IDENTITY(1,1),</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RoomType VARCHAR(50),</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Price DECIMAL(10, 2) NOT NULL</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INSERT INTO Camere (RoomType, Price) VALUES</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('Single', 100.00),</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('Double', 150.00),</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('Suite', 250.00),</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('Deluxe Single', 120.00),</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('Deluxe Double', 180.00),</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('King Suite', 300.00),</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('Penthouse', 500.00),</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('Family Room', 200.00),</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('Economy', 80.00),</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('Executive Suite', 350.00</a:t>
            </a:r>
            <a:r>
              <a:rPr lang="vi-VN" sz="1500" dirty="0" smtClean="0">
                <a:latin typeface="Calibri Light" pitchFamily="34" charset="0"/>
                <a:cs typeface="Calibri Light" pitchFamily="34" charset="0"/>
              </a:rPr>
              <a:t>);</a:t>
            </a:r>
            <a:r>
              <a:rPr lang="vi-VN" sz="1500" dirty="0">
                <a:latin typeface="Calibri Light" pitchFamily="34" charset="0"/>
                <a:cs typeface="Calibri Light" pitchFamily="34" charset="0"/>
              </a:rPr>
              <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a:r>
            <a:br>
              <a:rPr lang="vi-VN" sz="1500" dirty="0">
                <a:latin typeface="Calibri Light" pitchFamily="34" charset="0"/>
                <a:cs typeface="Calibri Light" pitchFamily="34" charset="0"/>
              </a:rPr>
            </a:br>
            <a:r>
              <a:rPr lang="vi-VN" sz="1500" dirty="0">
                <a:latin typeface="Calibri Light" pitchFamily="34" charset="0"/>
                <a:cs typeface="Calibri Light" pitchFamily="34" charset="0"/>
              </a:rPr>
              <a:t/>
            </a:r>
            <a:br>
              <a:rPr lang="vi-VN" sz="1500" dirty="0">
                <a:latin typeface="Calibri Light" pitchFamily="34" charset="0"/>
                <a:cs typeface="Calibri Light" pitchFamily="34" charset="0"/>
              </a:rPr>
            </a:br>
            <a:endParaRPr lang="vi-VN" sz="1500" dirty="0">
              <a:latin typeface="Calibri Light" pitchFamily="34" charset="0"/>
              <a:cs typeface="Calibri Light" pitchFamily="34" charset="0"/>
            </a:endParaRPr>
          </a:p>
        </p:txBody>
      </p:sp>
    </p:spTree>
    <p:extLst>
      <p:ext uri="{BB962C8B-B14F-4D97-AF65-F5344CB8AC3E}">
        <p14:creationId xmlns:p14="http://schemas.microsoft.com/office/powerpoint/2010/main" val="248614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Autentificare Windows</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22" name="Rectangle 21"/>
          <p:cNvSpPr/>
          <p:nvPr/>
        </p:nvSpPr>
        <p:spPr>
          <a:xfrm>
            <a:off x="558767" y="908720"/>
            <a:ext cx="8045681" cy="1378839"/>
          </a:xfrm>
          <a:prstGeom prst="rect">
            <a:avLst/>
          </a:prstGeom>
        </p:spPr>
        <p:txBody>
          <a:bodyPr wrap="square">
            <a:spAutoFit/>
          </a:bodyPr>
          <a:lstStyle/>
          <a:p>
            <a:pPr>
              <a:lnSpc>
                <a:spcPct val="110000"/>
              </a:lnSpc>
            </a:pPr>
            <a:r>
              <a:rPr lang="vi-VN" sz="1900" dirty="0">
                <a:latin typeface="Calibri Light" pitchFamily="34" charset="0"/>
                <a:cs typeface="Calibri Light" pitchFamily="34" charset="0"/>
              </a:rPr>
              <a:t>În SQL Server, </a:t>
            </a:r>
            <a:r>
              <a:rPr lang="vi-VN" sz="1900" b="1" dirty="0">
                <a:latin typeface="Calibri" pitchFamily="34" charset="0"/>
                <a:cs typeface="Calibri" pitchFamily="34" charset="0"/>
              </a:rPr>
              <a:t>Windows Authentication </a:t>
            </a:r>
            <a:r>
              <a:rPr lang="vi-VN" sz="1900" dirty="0">
                <a:latin typeface="Calibri Light" pitchFamily="34" charset="0"/>
                <a:cs typeface="Calibri Light" pitchFamily="34" charset="0"/>
              </a:rPr>
              <a:t>permite utilizatorilor să se autentifice fără a furniza un alt nume de utilizator și parolă, folosind doar acreditările de Windows.Utilizatorii care sunt deja autentificați pe sistemul Windows pot accesa SQL Server pe baza acestor acreditări, fără o autentificare suplimentară.</a:t>
            </a:r>
            <a:endParaRPr lang="en-US" sz="1900" dirty="0">
              <a:latin typeface="Calibri Light" pitchFamily="34" charset="0"/>
              <a:cs typeface="Calibri Light" pitchFamily="34" charset="0"/>
            </a:endParaRPr>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426" t="33968" r="76161" b="46667"/>
          <a:stretch/>
        </p:blipFill>
        <p:spPr bwMode="auto">
          <a:xfrm>
            <a:off x="683568" y="4172369"/>
            <a:ext cx="3423579" cy="192092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8661" t="16984" r="44643" b="43764"/>
          <a:stretch/>
        </p:blipFill>
        <p:spPr bwMode="auto">
          <a:xfrm>
            <a:off x="4427984" y="3429000"/>
            <a:ext cx="3960440" cy="327551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5004048" y="5620413"/>
            <a:ext cx="1080120" cy="504056"/>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 name="Rectangle 2"/>
          <p:cNvSpPr/>
          <p:nvPr/>
        </p:nvSpPr>
        <p:spPr>
          <a:xfrm>
            <a:off x="558767" y="2338193"/>
            <a:ext cx="8261705" cy="1378839"/>
          </a:xfrm>
          <a:prstGeom prst="rect">
            <a:avLst/>
          </a:prstGeom>
        </p:spPr>
        <p:txBody>
          <a:bodyPr wrap="square">
            <a:spAutoFit/>
          </a:bodyPr>
          <a:lstStyle/>
          <a:p>
            <a:pPr>
              <a:lnSpc>
                <a:spcPct val="110000"/>
              </a:lnSpc>
            </a:pPr>
            <a:r>
              <a:rPr lang="it-IT" sz="1900" dirty="0">
                <a:latin typeface="Calibri Light" pitchFamily="34" charset="0"/>
                <a:cs typeface="Calibri Light" pitchFamily="34" charset="0"/>
              </a:rPr>
              <a:t>Va trece autentificarea pe SQL Server orice utiliztor care</a:t>
            </a:r>
            <a:r>
              <a:rPr lang="ro-RO" sz="1900" dirty="0" smtClean="0">
                <a:latin typeface="Calibri Light" pitchFamily="34" charset="0"/>
                <a:cs typeface="Calibri Light" pitchFamily="34" charset="0"/>
              </a:rPr>
              <a:t>:</a:t>
            </a:r>
          </a:p>
          <a:p>
            <a:pPr>
              <a:lnSpc>
                <a:spcPct val="110000"/>
              </a:lnSpc>
            </a:pPr>
            <a:r>
              <a:rPr lang="ro-RO" sz="1900" dirty="0">
                <a:latin typeface="Calibri Light" pitchFamily="34" charset="0"/>
                <a:cs typeface="Calibri Light" pitchFamily="34" charset="0"/>
              </a:rPr>
              <a:t>•</a:t>
            </a:r>
            <a:r>
              <a:rPr lang="vi-VN" sz="1900" dirty="0" smtClean="0">
                <a:latin typeface="Calibri Light" pitchFamily="34" charset="0"/>
                <a:cs typeface="Calibri Light" pitchFamily="34" charset="0"/>
              </a:rPr>
              <a:t> </a:t>
            </a:r>
            <a:r>
              <a:rPr lang="en-US" sz="1900" dirty="0">
                <a:latin typeface="Calibri Light" pitchFamily="34" charset="0"/>
                <a:cs typeface="Calibri Light" pitchFamily="34" charset="0"/>
              </a:rPr>
              <a:t>care are un </a:t>
            </a:r>
            <a:r>
              <a:rPr lang="vi-VN" sz="1900" b="1" dirty="0" smtClean="0">
                <a:latin typeface="Calibri" pitchFamily="34" charset="0"/>
                <a:cs typeface="Calibri" pitchFamily="34" charset="0"/>
              </a:rPr>
              <a:t>cont </a:t>
            </a:r>
            <a:r>
              <a:rPr lang="vi-VN" sz="1900" b="1" dirty="0">
                <a:latin typeface="Calibri" pitchFamily="34" charset="0"/>
                <a:cs typeface="Calibri" pitchFamily="34" charset="0"/>
              </a:rPr>
              <a:t>de utilizator individual </a:t>
            </a:r>
            <a:r>
              <a:rPr lang="en-US" sz="1900" b="1" dirty="0">
                <a:latin typeface="Calibri" pitchFamily="34" charset="0"/>
                <a:cs typeface="Calibri" pitchFamily="34" charset="0"/>
              </a:rPr>
              <a:t>Windows </a:t>
            </a:r>
            <a:r>
              <a:rPr lang="vi-VN" sz="1900" dirty="0" smtClean="0">
                <a:latin typeface="Calibri Light" pitchFamily="34" charset="0"/>
                <a:cs typeface="Calibri Light" pitchFamily="34" charset="0"/>
              </a:rPr>
              <a:t>sau </a:t>
            </a:r>
            <a:endParaRPr lang="ro-RO" sz="1900" dirty="0" smtClean="0">
              <a:latin typeface="Calibri Light" pitchFamily="34" charset="0"/>
              <a:cs typeface="Calibri Light" pitchFamily="34" charset="0"/>
            </a:endParaRPr>
          </a:p>
          <a:p>
            <a:pPr>
              <a:lnSpc>
                <a:spcPct val="110000"/>
              </a:lnSpc>
            </a:pPr>
            <a:r>
              <a:rPr lang="ro-RO" sz="1900" dirty="0">
                <a:latin typeface="Calibri Light" pitchFamily="34" charset="0"/>
                <a:cs typeface="Calibri Light" pitchFamily="34" charset="0"/>
              </a:rPr>
              <a:t>•</a:t>
            </a:r>
            <a:r>
              <a:rPr lang="vi-VN" sz="1900" dirty="0">
                <a:latin typeface="Calibri Light" pitchFamily="34" charset="0"/>
                <a:cs typeface="Calibri Light" pitchFamily="34" charset="0"/>
              </a:rPr>
              <a:t> face parte dintr-un </a:t>
            </a:r>
            <a:r>
              <a:rPr lang="vi-VN" sz="1900" b="1" dirty="0">
                <a:latin typeface="Calibri" pitchFamily="34" charset="0"/>
                <a:cs typeface="Calibri" pitchFamily="34" charset="0"/>
              </a:rPr>
              <a:t>grup Windows</a:t>
            </a:r>
            <a:r>
              <a:rPr lang="vi-VN" sz="1900" dirty="0">
                <a:latin typeface="Calibri Light" pitchFamily="34" charset="0"/>
                <a:cs typeface="Calibri Light" pitchFamily="34" charset="0"/>
              </a:rPr>
              <a:t>, unde accesul și permisiunile atribuite grupului se aplică tuturor </a:t>
            </a:r>
            <a:r>
              <a:rPr lang="vi-VN" sz="1900" dirty="0" smtClean="0">
                <a:latin typeface="Calibri Light" pitchFamily="34" charset="0"/>
                <a:cs typeface="Calibri Light" pitchFamily="34" charset="0"/>
              </a:rPr>
              <a:t>membrilor.</a:t>
            </a:r>
            <a:endParaRPr lang="en-US" sz="1900" dirty="0">
              <a:latin typeface="Calibri Light" pitchFamily="34" charset="0"/>
              <a:cs typeface="Calibri Light" pitchFamily="34" charset="0"/>
            </a:endParaRPr>
          </a:p>
        </p:txBody>
      </p:sp>
      <p:sp>
        <p:nvSpPr>
          <p:cNvPr id="4" name="Right Arrow 3"/>
          <p:cNvSpPr/>
          <p:nvPr/>
        </p:nvSpPr>
        <p:spPr>
          <a:xfrm>
            <a:off x="3779912" y="5620413"/>
            <a:ext cx="801695" cy="25202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353583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SQL Server Authentication</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22" name="Rectangle 21"/>
          <p:cNvSpPr/>
          <p:nvPr/>
        </p:nvSpPr>
        <p:spPr>
          <a:xfrm>
            <a:off x="558767" y="908720"/>
            <a:ext cx="8045681" cy="1378839"/>
          </a:xfrm>
          <a:prstGeom prst="rect">
            <a:avLst/>
          </a:prstGeom>
        </p:spPr>
        <p:txBody>
          <a:bodyPr wrap="square">
            <a:spAutoFit/>
          </a:bodyPr>
          <a:lstStyle/>
          <a:p>
            <a:pPr>
              <a:lnSpc>
                <a:spcPct val="110000"/>
              </a:lnSpc>
            </a:pPr>
            <a:r>
              <a:rPr lang="vi-VN" sz="1900" dirty="0">
                <a:latin typeface="Calibri Light" pitchFamily="34" charset="0"/>
                <a:cs typeface="Calibri Light" pitchFamily="34" charset="0"/>
              </a:rPr>
              <a:t>În cazul </a:t>
            </a:r>
            <a:r>
              <a:rPr lang="ro-RO" sz="1900" b="1" dirty="0" smtClean="0">
                <a:latin typeface="Calibri" pitchFamily="34" charset="0"/>
                <a:cs typeface="Calibri" pitchFamily="34" charset="0"/>
              </a:rPr>
              <a:t>A</a:t>
            </a:r>
            <a:r>
              <a:rPr lang="vi-VN" sz="1900" b="1" dirty="0" smtClean="0">
                <a:latin typeface="Calibri" pitchFamily="34" charset="0"/>
                <a:cs typeface="Calibri" pitchFamily="34" charset="0"/>
              </a:rPr>
              <a:t>utentificării SQL</a:t>
            </a:r>
            <a:r>
              <a:rPr lang="ro-RO" sz="1900" b="1" dirty="0" smtClean="0">
                <a:latin typeface="Calibri" pitchFamily="34" charset="0"/>
                <a:cs typeface="Calibri" pitchFamily="34" charset="0"/>
              </a:rPr>
              <a:t> Server</a:t>
            </a:r>
            <a:r>
              <a:rPr lang="vi-VN" sz="1900" dirty="0" smtClean="0">
                <a:latin typeface="Calibri Light" pitchFamily="34" charset="0"/>
                <a:cs typeface="Calibri Light" pitchFamily="34" charset="0"/>
              </a:rPr>
              <a:t>, </a:t>
            </a:r>
            <a:r>
              <a:rPr lang="vi-VN" sz="1900" dirty="0">
                <a:latin typeface="Calibri Light" pitchFamily="34" charset="0"/>
                <a:cs typeface="Calibri Light" pitchFamily="34" charset="0"/>
              </a:rPr>
              <a:t>utilizatorul trebuie să aibă un nume de utilizator și o parolă stocate în SQL Server. Aceste conturi sunt separate de conturile Windows și pot fi utilizate de aplicații externe sau utilizatori care nu sunt în domeniul Windows.</a:t>
            </a:r>
            <a:endParaRPr lang="en-US" sz="1900" dirty="0">
              <a:latin typeface="Calibri Light" pitchFamily="34" charset="0"/>
              <a:cs typeface="Calibri Light" pitchFamily="34" charset="0"/>
            </a:endParaRPr>
          </a:p>
        </p:txBody>
      </p:sp>
      <p:pic>
        <p:nvPicPr>
          <p:cNvPr id="14338" name="Picture 2" descr="SQL Server authentication vs. Windows authent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92896"/>
            <a:ext cx="5924550" cy="36290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3956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vi-VN"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Access Control Model</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22" name="Rectangle 21"/>
          <p:cNvSpPr/>
          <p:nvPr/>
        </p:nvSpPr>
        <p:spPr>
          <a:xfrm>
            <a:off x="558767" y="1115768"/>
            <a:ext cx="8045681" cy="4257448"/>
          </a:xfrm>
          <a:prstGeom prst="rect">
            <a:avLst/>
          </a:prstGeom>
        </p:spPr>
        <p:txBody>
          <a:bodyPr wrap="square">
            <a:spAutoFit/>
          </a:bodyPr>
          <a:lstStyle/>
          <a:p>
            <a:pPr>
              <a:lnSpc>
                <a:spcPct val="110000"/>
              </a:lnSpc>
            </a:pPr>
            <a:r>
              <a:rPr lang="vi-VN" sz="1900" dirty="0">
                <a:latin typeface="Calibri Light" pitchFamily="34" charset="0"/>
                <a:cs typeface="Calibri Light" pitchFamily="34" charset="0"/>
              </a:rPr>
              <a:t>Organizarea accesului unui utilizator la date se efectuiază în </a:t>
            </a:r>
            <a:r>
              <a:rPr lang="vi-VN" sz="1900" u="sng" dirty="0">
                <a:latin typeface="Calibri Light" pitchFamily="34" charset="0"/>
                <a:cs typeface="Calibri Light" pitchFamily="34" charset="0"/>
              </a:rPr>
              <a:t>2 pași</a:t>
            </a:r>
            <a:r>
              <a:rPr lang="vi-VN" sz="1900" dirty="0" smtClean="0">
                <a:latin typeface="Calibri Light" pitchFamily="34" charset="0"/>
                <a:cs typeface="Calibri Light" pitchFamily="34" charset="0"/>
              </a:rPr>
              <a:t>:</a:t>
            </a:r>
            <a:endParaRPr lang="ro-RO" sz="1900" dirty="0" smtClean="0">
              <a:latin typeface="Calibri Light" pitchFamily="34" charset="0"/>
              <a:cs typeface="Calibri Light" pitchFamily="34" charset="0"/>
            </a:endParaRPr>
          </a:p>
          <a:p>
            <a:pPr>
              <a:lnSpc>
                <a:spcPct val="110000"/>
              </a:lnSpc>
            </a:pPr>
            <a:endParaRPr lang="vi-VN" sz="1100" dirty="0">
              <a:latin typeface="Calibri Light" pitchFamily="34" charset="0"/>
              <a:cs typeface="Calibri Light" pitchFamily="34" charset="0"/>
            </a:endParaRPr>
          </a:p>
          <a:p>
            <a:pPr>
              <a:lnSpc>
                <a:spcPct val="110000"/>
              </a:lnSpc>
            </a:pPr>
            <a:r>
              <a:rPr lang="vi-VN" sz="1900" dirty="0">
                <a:latin typeface="Calibri Light" pitchFamily="34" charset="0"/>
                <a:cs typeface="Calibri Light" pitchFamily="34" charset="0"/>
              </a:rPr>
              <a:t>1) Se creează un cont de utilizator sau un nume de autentificare (</a:t>
            </a:r>
            <a:r>
              <a:rPr lang="vi-VN" sz="1900" dirty="0">
                <a:effectLst>
                  <a:outerShdw blurRad="38100" dist="38100" dir="2700000" algn="tl">
                    <a:srgbClr val="000000">
                      <a:alpha val="43137"/>
                    </a:srgbClr>
                  </a:outerShdw>
                </a:effectLst>
                <a:latin typeface="Calibri Light" pitchFamily="34" charset="0"/>
                <a:cs typeface="Calibri Light" pitchFamily="34" charset="0"/>
              </a:rPr>
              <a:t>login</a:t>
            </a:r>
            <a:r>
              <a:rPr lang="vi-VN" sz="1900" dirty="0">
                <a:latin typeface="Calibri Light" pitchFamily="34" charset="0"/>
                <a:cs typeface="Calibri Light" pitchFamily="34" charset="0"/>
              </a:rPr>
              <a:t>) pe server, specificându-se o parolă și alte setări. Acest lucru îi permite să se conecteze la server, dar nu oferă încă acces la bazele de date. Această etapă reprezintă primul nivel de securitate în SQL Server (</a:t>
            </a:r>
            <a:r>
              <a:rPr lang="vi-VN" sz="1900" b="1" dirty="0">
                <a:latin typeface="Calibri" pitchFamily="34" charset="0"/>
                <a:cs typeface="Calibri" pitchFamily="34" charset="0"/>
              </a:rPr>
              <a:t>autentificarea utilizatorului</a:t>
            </a:r>
            <a:r>
              <a:rPr lang="vi-VN" sz="1900" dirty="0">
                <a:latin typeface="Calibri Light" pitchFamily="34" charset="0"/>
                <a:cs typeface="Calibri Light" pitchFamily="34" charset="0"/>
              </a:rPr>
              <a:t>).</a:t>
            </a:r>
          </a:p>
          <a:p>
            <a:pPr>
              <a:lnSpc>
                <a:spcPct val="110000"/>
              </a:lnSpc>
            </a:pPr>
            <a:endParaRPr lang="vi-VN" sz="1900" dirty="0">
              <a:latin typeface="Calibri Light" pitchFamily="34" charset="0"/>
              <a:cs typeface="Calibri Light" pitchFamily="34" charset="0"/>
            </a:endParaRPr>
          </a:p>
          <a:p>
            <a:pPr>
              <a:lnSpc>
                <a:spcPct val="110000"/>
              </a:lnSpc>
            </a:pPr>
            <a:r>
              <a:rPr lang="vi-VN" sz="1900" dirty="0">
                <a:latin typeface="Calibri Light" pitchFamily="34" charset="0"/>
                <a:cs typeface="Calibri Light" pitchFamily="34" charset="0"/>
              </a:rPr>
              <a:t>2) Pentru fiecare bază de date necesară, se adaugă un utilizator (</a:t>
            </a:r>
            <a:r>
              <a:rPr lang="vi-VN" sz="1900" dirty="0">
                <a:effectLst>
                  <a:outerShdw blurRad="38100" dist="38100" dir="2700000" algn="tl">
                    <a:srgbClr val="000000">
                      <a:alpha val="43137"/>
                    </a:srgbClr>
                  </a:outerShdw>
                </a:effectLst>
                <a:latin typeface="Calibri Light" pitchFamily="34" charset="0"/>
                <a:cs typeface="Calibri Light" pitchFamily="34" charset="0"/>
              </a:rPr>
              <a:t>user</a:t>
            </a:r>
            <a:r>
              <a:rPr lang="vi-VN" sz="1900" dirty="0">
                <a:latin typeface="Calibri Light" pitchFamily="34" charset="0"/>
                <a:cs typeface="Calibri Light" pitchFamily="34" charset="0"/>
              </a:rPr>
              <a:t>) asociat cu numele de autentificare (login). Pe baza drepturilor utilizatorului din baza de date (user), numele de autentificare (login) primește acces la baza de date respectivă. În acest sens, un singur nume de autentificare poate fi asociat cu mai mulți utilizatori (pentru baze de date diferite), fiecare având diferite drepturi de acces. Acesta este al doilea nivel de securitate (</a:t>
            </a:r>
            <a:r>
              <a:rPr lang="vi-VN" sz="1900" b="1" dirty="0">
                <a:latin typeface="Calibri" pitchFamily="34" charset="0"/>
                <a:cs typeface="Calibri" pitchFamily="34" charset="0"/>
              </a:rPr>
              <a:t>autorizarea utilizatorului</a:t>
            </a:r>
            <a:r>
              <a:rPr lang="vi-VN" sz="1900" dirty="0">
                <a:latin typeface="Calibri Light" pitchFamily="34" charset="0"/>
                <a:cs typeface="Calibri Light" pitchFamily="34" charset="0"/>
              </a:rPr>
              <a:t>).</a:t>
            </a:r>
            <a:endParaRPr lang="en-US" sz="1900" dirty="0">
              <a:latin typeface="Calibri Light" pitchFamily="34" charset="0"/>
              <a:cs typeface="Calibri Light" pitchFamily="34" charset="0"/>
            </a:endParaRPr>
          </a:p>
        </p:txBody>
      </p:sp>
    </p:spTree>
    <p:extLst>
      <p:ext uri="{BB962C8B-B14F-4D97-AF65-F5344CB8AC3E}">
        <p14:creationId xmlns:p14="http://schemas.microsoft.com/office/powerpoint/2010/main" val="3507969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Creare Login (1):</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pic>
        <p:nvPicPr>
          <p:cNvPr id="15362" name="Picture 2" descr="Create New Login in SQL Server"/>
          <p:cNvPicPr>
            <a:picLocks noChangeAspect="1" noChangeArrowheads="1"/>
          </p:cNvPicPr>
          <p:nvPr/>
        </p:nvPicPr>
        <p:blipFill rotWithShape="1">
          <a:blip r:embed="rId2">
            <a:extLst>
              <a:ext uri="{28A0092B-C50C-407E-A947-70E740481C1C}">
                <a14:useLocalDpi xmlns:a14="http://schemas.microsoft.com/office/drawing/2010/main" val="0"/>
              </a:ext>
            </a:extLst>
          </a:blip>
          <a:srcRect t="-1" b="3174"/>
          <a:stretch/>
        </p:blipFill>
        <p:spPr bwMode="auto">
          <a:xfrm>
            <a:off x="467544" y="3636456"/>
            <a:ext cx="2520280" cy="2312824"/>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5364" name="Picture 4" descr="Create New Login in SQL Serv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1437457"/>
            <a:ext cx="5554613" cy="5046717"/>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539552" y="1052736"/>
            <a:ext cx="4372351" cy="384721"/>
          </a:xfrm>
          <a:prstGeom prst="rect">
            <a:avLst/>
          </a:prstGeom>
        </p:spPr>
        <p:txBody>
          <a:bodyPr wrap="none">
            <a:spAutoFit/>
          </a:bodyPr>
          <a:lstStyle/>
          <a:p>
            <a:r>
              <a:rPr lang="en-US" sz="1900" dirty="0">
                <a:latin typeface="Calibri Light" pitchFamily="34" charset="0"/>
                <a:cs typeface="Calibri Light" pitchFamily="34" charset="0"/>
              </a:rPr>
              <a:t>În SQL Server Management Studio (</a:t>
            </a:r>
            <a:r>
              <a:rPr lang="en-US" sz="1900" dirty="0" smtClean="0">
                <a:latin typeface="Calibri Light" pitchFamily="34" charset="0"/>
                <a:cs typeface="Calibri Light" pitchFamily="34" charset="0"/>
              </a:rPr>
              <a:t>SSMS)</a:t>
            </a:r>
            <a:r>
              <a:rPr lang="ro-RO" sz="1900" dirty="0">
                <a:latin typeface="Calibri Light" pitchFamily="34" charset="0"/>
                <a:cs typeface="Calibri Light" pitchFamily="34" charset="0"/>
              </a:rPr>
              <a:t>:</a:t>
            </a:r>
            <a:endParaRPr lang="en-US" sz="1900" dirty="0">
              <a:latin typeface="Calibri Light" pitchFamily="34" charset="0"/>
              <a:cs typeface="Calibri Light" pitchFamily="34" charset="0"/>
            </a:endParaRPr>
          </a:p>
        </p:txBody>
      </p:sp>
      <p:sp>
        <p:nvSpPr>
          <p:cNvPr id="9" name="Rectangle 8"/>
          <p:cNvSpPr/>
          <p:nvPr/>
        </p:nvSpPr>
        <p:spPr>
          <a:xfrm>
            <a:off x="4788024" y="5589240"/>
            <a:ext cx="2664296" cy="379956"/>
          </a:xfrm>
          <a:prstGeom prst="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 name="Rectangle 3"/>
          <p:cNvSpPr/>
          <p:nvPr/>
        </p:nvSpPr>
        <p:spPr>
          <a:xfrm>
            <a:off x="539552" y="1700808"/>
            <a:ext cx="2737994" cy="369332"/>
          </a:xfrm>
          <a:prstGeom prst="rect">
            <a:avLst/>
          </a:prstGeom>
        </p:spPr>
        <p:txBody>
          <a:bodyPr wrap="none">
            <a:spAutoFit/>
          </a:bodyPr>
          <a:lstStyle/>
          <a:p>
            <a:r>
              <a:rPr lang="en-US" b="1" dirty="0"/>
              <a:t>Step </a:t>
            </a:r>
            <a:r>
              <a:rPr lang="ro-RO" b="1" dirty="0" smtClean="0"/>
              <a:t>1</a:t>
            </a:r>
            <a:r>
              <a:rPr lang="en-US" b="1" dirty="0" smtClean="0"/>
              <a:t>: </a:t>
            </a:r>
            <a:r>
              <a:rPr lang="en-US" b="1" dirty="0"/>
              <a:t>Create a New Login</a:t>
            </a:r>
          </a:p>
        </p:txBody>
      </p:sp>
      <p:sp>
        <p:nvSpPr>
          <p:cNvPr id="5" name="Rectangle 4"/>
          <p:cNvSpPr/>
          <p:nvPr/>
        </p:nvSpPr>
        <p:spPr>
          <a:xfrm>
            <a:off x="539552" y="2070140"/>
            <a:ext cx="2781693" cy="646331"/>
          </a:xfrm>
          <a:prstGeom prst="rect">
            <a:avLst/>
          </a:prstGeom>
        </p:spPr>
        <p:txBody>
          <a:bodyPr wrap="square">
            <a:spAutoFit/>
          </a:bodyPr>
          <a:lstStyle/>
          <a:p>
            <a:r>
              <a:rPr lang="en-US" b="1" dirty="0"/>
              <a:t>Step </a:t>
            </a:r>
            <a:r>
              <a:rPr lang="ro-RO" b="1" dirty="0" smtClean="0"/>
              <a:t>2</a:t>
            </a:r>
            <a:r>
              <a:rPr lang="en-US" b="1" dirty="0" smtClean="0"/>
              <a:t>: </a:t>
            </a:r>
            <a:r>
              <a:rPr lang="en-US" b="1" dirty="0"/>
              <a:t>Specify Login </a:t>
            </a:r>
            <a:r>
              <a:rPr lang="en-US" b="1" dirty="0" smtClean="0"/>
              <a:t>Name</a:t>
            </a:r>
            <a:r>
              <a:rPr lang="ro-RO" b="1" dirty="0" smtClean="0"/>
              <a:t> and Password</a:t>
            </a:r>
            <a:endParaRPr lang="en-US" b="1" dirty="0"/>
          </a:p>
        </p:txBody>
      </p:sp>
      <p:sp>
        <p:nvSpPr>
          <p:cNvPr id="7" name="Rectangle 6"/>
          <p:cNvSpPr/>
          <p:nvPr/>
        </p:nvSpPr>
        <p:spPr>
          <a:xfrm>
            <a:off x="539552" y="2708920"/>
            <a:ext cx="2880320" cy="646331"/>
          </a:xfrm>
          <a:prstGeom prst="rect">
            <a:avLst/>
          </a:prstGeom>
        </p:spPr>
        <p:txBody>
          <a:bodyPr wrap="square">
            <a:spAutoFit/>
          </a:bodyPr>
          <a:lstStyle/>
          <a:p>
            <a:r>
              <a:rPr lang="en-US" b="1" dirty="0"/>
              <a:t>Step </a:t>
            </a:r>
            <a:r>
              <a:rPr lang="ro-RO" b="1" dirty="0" smtClean="0"/>
              <a:t>3</a:t>
            </a:r>
            <a:r>
              <a:rPr lang="en-US" b="1" dirty="0" smtClean="0"/>
              <a:t>: </a:t>
            </a:r>
            <a:r>
              <a:rPr lang="en-US" b="1" dirty="0"/>
              <a:t>Set Default Database </a:t>
            </a:r>
            <a:r>
              <a:rPr lang="en-US" b="1" dirty="0" smtClean="0"/>
              <a:t>(</a:t>
            </a:r>
            <a:r>
              <a:rPr lang="ro-RO" b="1" dirty="0" smtClean="0"/>
              <a:t>master</a:t>
            </a:r>
            <a:r>
              <a:rPr lang="en-US" b="1" dirty="0" smtClean="0"/>
              <a:t>)</a:t>
            </a:r>
            <a:endParaRPr lang="en-US" b="1" dirty="0"/>
          </a:p>
        </p:txBody>
      </p:sp>
      <p:sp>
        <p:nvSpPr>
          <p:cNvPr id="13" name="Rectangle 12"/>
          <p:cNvSpPr/>
          <p:nvPr/>
        </p:nvSpPr>
        <p:spPr>
          <a:xfrm>
            <a:off x="6411746" y="3355251"/>
            <a:ext cx="2624750" cy="492443"/>
          </a:xfrm>
          <a:prstGeom prst="rect">
            <a:avLst/>
          </a:prstGeom>
        </p:spPr>
        <p:txBody>
          <a:bodyPr wrap="square">
            <a:spAutoFit/>
          </a:bodyPr>
          <a:lstStyle/>
          <a:p>
            <a:r>
              <a:rPr lang="it-IT" sz="1300" b="1" dirty="0" smtClean="0">
                <a:solidFill>
                  <a:srgbClr val="C00000"/>
                </a:solidFill>
              </a:rPr>
              <a:t>Aplic</a:t>
            </a:r>
            <a:r>
              <a:rPr lang="ro-RO" sz="1300" b="1" dirty="0" smtClean="0">
                <a:solidFill>
                  <a:srgbClr val="C00000"/>
                </a:solidFill>
              </a:rPr>
              <a:t>ă</a:t>
            </a:r>
            <a:r>
              <a:rPr lang="it-IT" sz="1300" b="1" dirty="0" smtClean="0">
                <a:solidFill>
                  <a:srgbClr val="C00000"/>
                </a:solidFill>
              </a:rPr>
              <a:t> </a:t>
            </a:r>
            <a:r>
              <a:rPr lang="it-IT" sz="1300" b="1" dirty="0">
                <a:solidFill>
                  <a:srgbClr val="C00000"/>
                </a:solidFill>
              </a:rPr>
              <a:t>politica de parole Windows la </a:t>
            </a:r>
            <a:r>
              <a:rPr lang="it-IT" sz="1300" b="1" dirty="0" smtClean="0">
                <a:solidFill>
                  <a:srgbClr val="C00000"/>
                </a:solidFill>
              </a:rPr>
              <a:t>parolă</a:t>
            </a:r>
            <a:r>
              <a:rPr lang="ro-RO" sz="1300" b="1" dirty="0" smtClean="0">
                <a:solidFill>
                  <a:srgbClr val="C00000"/>
                </a:solidFill>
              </a:rPr>
              <a:t> (lungime și complexitate)</a:t>
            </a:r>
            <a:endParaRPr lang="en-US" sz="1300" b="1" dirty="0">
              <a:solidFill>
                <a:srgbClr val="C00000"/>
              </a:solidFill>
            </a:endParaRPr>
          </a:p>
        </p:txBody>
      </p:sp>
    </p:spTree>
    <p:extLst>
      <p:ext uri="{BB962C8B-B14F-4D97-AF65-F5344CB8AC3E}">
        <p14:creationId xmlns:p14="http://schemas.microsoft.com/office/powerpoint/2010/main" val="27435446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Creare Login (2):</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4" name="Rectangle 3"/>
          <p:cNvSpPr/>
          <p:nvPr/>
        </p:nvSpPr>
        <p:spPr>
          <a:xfrm>
            <a:off x="539552" y="2194688"/>
            <a:ext cx="3051348" cy="369332"/>
          </a:xfrm>
          <a:prstGeom prst="rect">
            <a:avLst/>
          </a:prstGeom>
        </p:spPr>
        <p:txBody>
          <a:bodyPr wrap="none">
            <a:spAutoFit/>
          </a:bodyPr>
          <a:lstStyle/>
          <a:p>
            <a:r>
              <a:rPr lang="en-US" b="1" dirty="0"/>
              <a:t>Step </a:t>
            </a:r>
            <a:r>
              <a:rPr lang="ro-RO" b="1" dirty="0" smtClean="0"/>
              <a:t>4</a:t>
            </a:r>
            <a:r>
              <a:rPr lang="en-US" b="1" dirty="0" smtClean="0"/>
              <a:t>: </a:t>
            </a:r>
            <a:r>
              <a:rPr lang="en-US" b="1" dirty="0"/>
              <a:t>Configure Server Roles</a:t>
            </a:r>
          </a:p>
        </p:txBody>
      </p:sp>
      <p:pic>
        <p:nvPicPr>
          <p:cNvPr id="18434" name="Picture 2" descr="Server Roles Sql Server Management Studio"/>
          <p:cNvPicPr>
            <a:picLocks noChangeAspect="1" noChangeArrowheads="1"/>
          </p:cNvPicPr>
          <p:nvPr/>
        </p:nvPicPr>
        <p:blipFill rotWithShape="1">
          <a:blip r:embed="rId2">
            <a:extLst>
              <a:ext uri="{28A0092B-C50C-407E-A947-70E740481C1C}">
                <a14:useLocalDpi xmlns:a14="http://schemas.microsoft.com/office/drawing/2010/main" val="0"/>
              </a:ext>
            </a:extLst>
          </a:blip>
          <a:srcRect r="6057"/>
          <a:stretch/>
        </p:blipFill>
        <p:spPr bwMode="auto">
          <a:xfrm>
            <a:off x="3707903" y="2291680"/>
            <a:ext cx="5226719" cy="394563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7" name="Rectangle 6"/>
          <p:cNvSpPr/>
          <p:nvPr/>
        </p:nvSpPr>
        <p:spPr>
          <a:xfrm>
            <a:off x="539553" y="2617444"/>
            <a:ext cx="2880320" cy="646331"/>
          </a:xfrm>
          <a:prstGeom prst="rect">
            <a:avLst/>
          </a:prstGeom>
        </p:spPr>
        <p:txBody>
          <a:bodyPr wrap="square">
            <a:spAutoFit/>
          </a:bodyPr>
          <a:lstStyle/>
          <a:p>
            <a:r>
              <a:rPr lang="en-US" b="1" dirty="0"/>
              <a:t>Step </a:t>
            </a:r>
            <a:r>
              <a:rPr lang="ro-RO" b="1" dirty="0" smtClean="0"/>
              <a:t>5</a:t>
            </a:r>
            <a:r>
              <a:rPr lang="en-US" b="1" dirty="0" smtClean="0"/>
              <a:t>: </a:t>
            </a:r>
            <a:r>
              <a:rPr lang="en-US" b="1" dirty="0"/>
              <a:t>Finalize and Create the </a:t>
            </a:r>
            <a:r>
              <a:rPr lang="en-US" b="1" dirty="0" smtClean="0"/>
              <a:t>Login</a:t>
            </a:r>
            <a:r>
              <a:rPr lang="ro-RO" b="1" dirty="0" smtClean="0"/>
              <a:t> (OK)</a:t>
            </a:r>
            <a:endParaRPr lang="en-US" b="1" dirty="0"/>
          </a:p>
        </p:txBody>
      </p:sp>
      <p:sp>
        <p:nvSpPr>
          <p:cNvPr id="8" name="Rectangle 7"/>
          <p:cNvSpPr/>
          <p:nvPr/>
        </p:nvSpPr>
        <p:spPr>
          <a:xfrm>
            <a:off x="539552" y="3274808"/>
            <a:ext cx="2392899" cy="369332"/>
          </a:xfrm>
          <a:prstGeom prst="rect">
            <a:avLst/>
          </a:prstGeom>
        </p:spPr>
        <p:txBody>
          <a:bodyPr wrap="none">
            <a:spAutoFit/>
          </a:bodyPr>
          <a:lstStyle/>
          <a:p>
            <a:r>
              <a:rPr lang="en-US" b="1" dirty="0"/>
              <a:t>Step </a:t>
            </a:r>
            <a:r>
              <a:rPr lang="ro-RO" b="1" dirty="0" smtClean="0"/>
              <a:t>6</a:t>
            </a:r>
            <a:r>
              <a:rPr lang="en-US" b="1" dirty="0" smtClean="0"/>
              <a:t>: </a:t>
            </a:r>
            <a:r>
              <a:rPr lang="en-US" b="1" dirty="0"/>
              <a:t>Verify the Login</a:t>
            </a:r>
          </a:p>
        </p:txBody>
      </p:sp>
      <p:pic>
        <p:nvPicPr>
          <p:cNvPr id="13" name="Picture 6" descr="Create New Login in SQL Server"/>
          <p:cNvPicPr>
            <a:picLocks noChangeAspect="1" noChangeArrowheads="1"/>
          </p:cNvPicPr>
          <p:nvPr/>
        </p:nvPicPr>
        <p:blipFill rotWithShape="1">
          <a:blip r:embed="rId3">
            <a:extLst>
              <a:ext uri="{28A0092B-C50C-407E-A947-70E740481C1C}">
                <a14:useLocalDpi xmlns:a14="http://schemas.microsoft.com/office/drawing/2010/main" val="0"/>
              </a:ext>
            </a:extLst>
          </a:blip>
          <a:srcRect t="3946"/>
          <a:stretch/>
        </p:blipFill>
        <p:spPr bwMode="auto">
          <a:xfrm>
            <a:off x="560676" y="4059804"/>
            <a:ext cx="2457450" cy="2177508"/>
          </a:xfrm>
          <a:prstGeom prst="rect">
            <a:avLst/>
          </a:prstGeom>
          <a:ln>
            <a:noFill/>
          </a:ln>
          <a:effectLst/>
          <a:extLst>
            <a:ext uri="{909E8E84-426E-40DD-AFC4-6F175D3DCCD1}">
              <a14:hiddenFill xmlns:a14="http://schemas.microsoft.com/office/drawing/2010/main">
                <a:solidFill>
                  <a:srgbClr val="FFFFFF"/>
                </a:solidFill>
              </a14:hiddenFill>
            </a:ext>
          </a:extLst>
        </p:spPr>
      </p:pic>
      <p:sp>
        <p:nvSpPr>
          <p:cNvPr id="10" name="Rectangle 9"/>
          <p:cNvSpPr/>
          <p:nvPr/>
        </p:nvSpPr>
        <p:spPr>
          <a:xfrm>
            <a:off x="573058" y="1059136"/>
            <a:ext cx="8031390" cy="969496"/>
          </a:xfrm>
          <a:prstGeom prst="rect">
            <a:avLst/>
          </a:prstGeom>
        </p:spPr>
        <p:txBody>
          <a:bodyPr wrap="square">
            <a:spAutoFit/>
          </a:bodyPr>
          <a:lstStyle/>
          <a:p>
            <a:r>
              <a:rPr lang="vi-VN" sz="1900" dirty="0">
                <a:latin typeface="Calibri Light" pitchFamily="34" charset="0"/>
                <a:cs typeface="Calibri Light" pitchFamily="34" charset="0"/>
              </a:rPr>
              <a:t>Rolurile la nivel de server (aproape toate denumirile se termină cu xxxadmin) sunt roluri care funcționează la nivelul întregului server și nu sunt asociate unei singure baze de date</a:t>
            </a:r>
            <a:r>
              <a:rPr lang="vi-VN" sz="1900" dirty="0" smtClean="0">
                <a:latin typeface="Calibri Light" pitchFamily="34" charset="0"/>
                <a:cs typeface="Calibri Light" pitchFamily="34" charset="0"/>
              </a:rPr>
              <a:t>.</a:t>
            </a:r>
            <a:endParaRPr lang="en-US" sz="1900" dirty="0">
              <a:latin typeface="Calibri Light" pitchFamily="34" charset="0"/>
              <a:cs typeface="Calibri Light" pitchFamily="34" charset="0"/>
            </a:endParaRPr>
          </a:p>
        </p:txBody>
      </p:sp>
    </p:spTree>
    <p:extLst>
      <p:ext uri="{BB962C8B-B14F-4D97-AF65-F5344CB8AC3E}">
        <p14:creationId xmlns:p14="http://schemas.microsoft.com/office/powerpoint/2010/main" val="3850119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s-E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Rolurile la nivel de </a:t>
            </a:r>
            <a:r>
              <a:rPr lang="es-E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server</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34785191"/>
              </p:ext>
            </p:extLst>
          </p:nvPr>
        </p:nvGraphicFramePr>
        <p:xfrm>
          <a:off x="539552" y="1196752"/>
          <a:ext cx="7992888" cy="5198877"/>
        </p:xfrm>
        <a:graphic>
          <a:graphicData uri="http://schemas.openxmlformats.org/drawingml/2006/table">
            <a:tbl>
              <a:tblPr firstRow="1" firstCol="1" bandRow="1">
                <a:tableStyleId>{912C8C85-51F0-491E-9774-3900AFEF0FD7}</a:tableStyleId>
              </a:tblPr>
              <a:tblGrid>
                <a:gridCol w="1368152"/>
                <a:gridCol w="4216333"/>
                <a:gridCol w="2408403"/>
              </a:tblGrid>
              <a:tr h="252027">
                <a:tc>
                  <a:txBody>
                    <a:bodyPr/>
                    <a:lstStyle/>
                    <a:p>
                      <a:pPr marL="0" marR="0" algn="ctr">
                        <a:spcBef>
                          <a:spcPts val="0"/>
                        </a:spcBef>
                        <a:spcAft>
                          <a:spcPts val="0"/>
                        </a:spcAft>
                      </a:pPr>
                      <a:r>
                        <a:rPr lang="en-US" sz="1600" dirty="0">
                          <a:effectLst/>
                        </a:rPr>
                        <a:t>Rol de server</a:t>
                      </a:r>
                      <a:endParaRPr lang="en-US" sz="1600" dirty="0">
                        <a:solidFill>
                          <a:schemeClr val="bg1"/>
                        </a:solidFill>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dirty="0">
                          <a:effectLst/>
                        </a:rPr>
                        <a:t>Permisiuni</a:t>
                      </a:r>
                      <a:endParaRPr lang="en-US" sz="1600" dirty="0">
                        <a:effectLst/>
                        <a:latin typeface="Calibri"/>
                        <a:ea typeface="Calibri"/>
                        <a:cs typeface="Times New Roman"/>
                      </a:endParaRPr>
                    </a:p>
                  </a:txBody>
                  <a:tcPr marL="68580" marR="68580" marT="0" marB="0"/>
                </a:tc>
                <a:tc>
                  <a:txBody>
                    <a:bodyPr/>
                    <a:lstStyle/>
                    <a:p>
                      <a:pPr marL="0" marR="0" algn="ctr">
                        <a:spcBef>
                          <a:spcPts val="0"/>
                        </a:spcBef>
                        <a:spcAft>
                          <a:spcPts val="0"/>
                        </a:spcAft>
                      </a:pPr>
                      <a:r>
                        <a:rPr lang="en-US" sz="1600" dirty="0">
                          <a:effectLst/>
                        </a:rPr>
                        <a:t>Utilizare</a:t>
                      </a:r>
                      <a:endParaRPr lang="en-US" sz="1600" dirty="0">
                        <a:effectLst/>
                        <a:latin typeface="Calibri"/>
                        <a:ea typeface="Calibri"/>
                        <a:cs typeface="Times New Roman"/>
                      </a:endParaRPr>
                    </a:p>
                  </a:txBody>
                  <a:tcPr marL="68580" marR="68580" marT="0" marB="0"/>
                </a:tc>
              </a:tr>
              <a:tr h="252027">
                <a:tc>
                  <a:txBody>
                    <a:bodyPr/>
                    <a:lstStyle/>
                    <a:p>
                      <a:pPr marL="0" marR="0">
                        <a:spcBef>
                          <a:spcPts val="0"/>
                        </a:spcBef>
                        <a:spcAft>
                          <a:spcPts val="0"/>
                        </a:spcAft>
                      </a:pPr>
                      <a:r>
                        <a:rPr lang="en-US" sz="1600" dirty="0">
                          <a:effectLst/>
                        </a:rPr>
                        <a:t>sysadmin</a:t>
                      </a:r>
                      <a:endParaRPr lang="en-US" sz="1600" dirty="0">
                        <a:solidFill>
                          <a:schemeClr val="bg1"/>
                        </a:solidFill>
                        <a:effectLst/>
                        <a:latin typeface="+mn-lt"/>
                        <a:ea typeface="Calibri"/>
                        <a:cs typeface="Times New Roman"/>
                      </a:endParaRPr>
                    </a:p>
                  </a:txBody>
                  <a:tcPr marL="68580" marR="68580" marT="0" marB="0"/>
                </a:tc>
                <a:tc>
                  <a:txBody>
                    <a:bodyPr/>
                    <a:lstStyle/>
                    <a:p>
                      <a:pPr marL="0" marR="0">
                        <a:spcBef>
                          <a:spcPts val="0"/>
                        </a:spcBef>
                        <a:spcAft>
                          <a:spcPts val="0"/>
                        </a:spcAft>
                      </a:pPr>
                      <a:r>
                        <a:rPr lang="en-US" sz="1500" dirty="0">
                          <a:effectLst/>
                        </a:rPr>
                        <a:t>Acces total la SQL Server </a:t>
                      </a:r>
                      <a:endParaRPr lang="en-US" sz="15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500" dirty="0">
                          <a:effectLst/>
                        </a:rPr>
                        <a:t>Super-administrator</a:t>
                      </a:r>
                      <a:endParaRPr lang="en-US" sz="1500" dirty="0">
                        <a:effectLst/>
                        <a:latin typeface="Calibri"/>
                        <a:ea typeface="Calibri"/>
                        <a:cs typeface="Times New Roman"/>
                      </a:endParaRPr>
                    </a:p>
                  </a:txBody>
                  <a:tcPr marL="68580" marR="68580" marT="0" marB="0"/>
                </a:tc>
              </a:tr>
              <a:tr h="504057">
                <a:tc>
                  <a:txBody>
                    <a:bodyPr/>
                    <a:lstStyle/>
                    <a:p>
                      <a:pPr marL="0" marR="0">
                        <a:spcBef>
                          <a:spcPts val="0"/>
                        </a:spcBef>
                        <a:spcAft>
                          <a:spcPts val="0"/>
                        </a:spcAft>
                      </a:pPr>
                      <a:r>
                        <a:rPr lang="en-US" sz="1600" dirty="0">
                          <a:effectLst/>
                        </a:rPr>
                        <a:t>serveradmin</a:t>
                      </a:r>
                      <a:endParaRPr lang="en-US" sz="1600" dirty="0">
                        <a:solidFill>
                          <a:schemeClr val="bg1"/>
                        </a:solidFill>
                        <a:effectLst/>
                        <a:latin typeface="+mn-lt"/>
                        <a:ea typeface="Calibri"/>
                        <a:cs typeface="Times New Roman"/>
                      </a:endParaRPr>
                    </a:p>
                  </a:txBody>
                  <a:tcPr marL="68580" marR="68580" marT="0" marB="0"/>
                </a:tc>
                <a:tc>
                  <a:txBody>
                    <a:bodyPr/>
                    <a:lstStyle/>
                    <a:p>
                      <a:pPr marL="0" marR="0">
                        <a:spcBef>
                          <a:spcPts val="0"/>
                        </a:spcBef>
                        <a:spcAft>
                          <a:spcPts val="0"/>
                        </a:spcAft>
                      </a:pPr>
                      <a:r>
                        <a:rPr lang="en-US" sz="1500" dirty="0">
                          <a:effectLst/>
                        </a:rPr>
                        <a:t>Modifica setarile serverului </a:t>
                      </a:r>
                    </a:p>
                    <a:p>
                      <a:pPr marL="0" marR="0">
                        <a:spcBef>
                          <a:spcPts val="0"/>
                        </a:spcBef>
                        <a:spcAft>
                          <a:spcPts val="0"/>
                        </a:spcAft>
                      </a:pPr>
                      <a:r>
                        <a:rPr lang="en-US" sz="1500" dirty="0">
                          <a:effectLst/>
                        </a:rPr>
                        <a:t>(Server - Properties) </a:t>
                      </a:r>
                      <a:endParaRPr lang="en-US" sz="15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en-US" sz="1500" dirty="0">
                          <a:effectLst/>
                        </a:rPr>
                        <a:t>Manager de server</a:t>
                      </a:r>
                      <a:endParaRPr lang="en-US" sz="1500" dirty="0">
                        <a:effectLst/>
                        <a:latin typeface="Calibri"/>
                        <a:ea typeface="Calibri"/>
                        <a:cs typeface="Times New Roman"/>
                      </a:endParaRPr>
                    </a:p>
                  </a:txBody>
                  <a:tcPr marL="68580" marR="68580" marT="0" marB="0"/>
                </a:tc>
              </a:tr>
              <a:tr h="756084">
                <a:tc>
                  <a:txBody>
                    <a:bodyPr/>
                    <a:lstStyle/>
                    <a:p>
                      <a:pPr marL="0" marR="0">
                        <a:spcBef>
                          <a:spcPts val="0"/>
                        </a:spcBef>
                        <a:spcAft>
                          <a:spcPts val="0"/>
                        </a:spcAft>
                      </a:pPr>
                      <a:r>
                        <a:rPr lang="ro-RO" sz="1600" dirty="0">
                          <a:effectLst/>
                        </a:rPr>
                        <a:t>setupadmin</a:t>
                      </a:r>
                      <a:endParaRPr lang="en-US" sz="1600" dirty="0">
                        <a:solidFill>
                          <a:schemeClr val="bg1"/>
                        </a:solidFill>
                        <a:effectLst/>
                        <a:latin typeface="+mn-lt"/>
                        <a:ea typeface="Calibri"/>
                        <a:cs typeface="Times New Roman"/>
                      </a:endParaRPr>
                    </a:p>
                  </a:txBody>
                  <a:tcPr marL="68580" marR="68580" marT="0" marB="0"/>
                </a:tc>
                <a:tc>
                  <a:txBody>
                    <a:bodyPr/>
                    <a:lstStyle/>
                    <a:p>
                      <a:pPr marL="0" marR="0">
                        <a:spcBef>
                          <a:spcPts val="0"/>
                        </a:spcBef>
                        <a:spcAft>
                          <a:spcPts val="0"/>
                        </a:spcAft>
                      </a:pPr>
                      <a:r>
                        <a:rPr lang="ro-RO" sz="1500" dirty="0">
                          <a:effectLst/>
                        </a:rPr>
                        <a:t>Adăugă, șterge și configurează conexiuni la baze de date externe </a:t>
                      </a:r>
                      <a:r>
                        <a:rPr lang="en-US" sz="1500" dirty="0">
                          <a:effectLst/>
                        </a:rPr>
                        <a:t>(de </a:t>
                      </a:r>
                      <a:r>
                        <a:rPr lang="ro-RO" sz="1500" dirty="0">
                          <a:effectLst/>
                        </a:rPr>
                        <a:t>pe un alt SQL Server sau alte platforme - Oracle, MySQL, PostgreSQL</a:t>
                      </a:r>
                      <a:r>
                        <a:rPr lang="en-US" sz="1500" dirty="0">
                          <a:effectLst/>
                        </a:rPr>
                        <a:t>)</a:t>
                      </a:r>
                      <a:endParaRPr lang="en-US" sz="15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ro-RO" sz="1500" dirty="0">
                          <a:effectLst/>
                        </a:rPr>
                        <a:t>Administrator de configurare a conexiunilor externe</a:t>
                      </a:r>
                      <a:endParaRPr lang="en-US" sz="1500" dirty="0">
                        <a:effectLst/>
                        <a:latin typeface="Calibri"/>
                        <a:ea typeface="Calibri"/>
                        <a:cs typeface="Times New Roman"/>
                      </a:endParaRPr>
                    </a:p>
                  </a:txBody>
                  <a:tcPr marL="68580" marR="68580" marT="0" marB="0"/>
                </a:tc>
              </a:tr>
              <a:tr h="504057">
                <a:tc>
                  <a:txBody>
                    <a:bodyPr/>
                    <a:lstStyle/>
                    <a:p>
                      <a:pPr marL="0" marR="0">
                        <a:spcBef>
                          <a:spcPts val="0"/>
                        </a:spcBef>
                        <a:spcAft>
                          <a:spcPts val="0"/>
                        </a:spcAft>
                      </a:pPr>
                      <a:r>
                        <a:rPr lang="ro-RO" sz="1600" dirty="0">
                          <a:effectLst/>
                        </a:rPr>
                        <a:t>securityadmin</a:t>
                      </a:r>
                      <a:endParaRPr lang="en-US" sz="1600" dirty="0">
                        <a:solidFill>
                          <a:schemeClr val="bg1"/>
                        </a:solidFill>
                        <a:effectLst/>
                        <a:latin typeface="+mn-lt"/>
                        <a:ea typeface="Calibri"/>
                        <a:cs typeface="Times New Roman"/>
                      </a:endParaRPr>
                    </a:p>
                  </a:txBody>
                  <a:tcPr marL="68580" marR="68580" marT="0" marB="0"/>
                </a:tc>
                <a:tc>
                  <a:txBody>
                    <a:bodyPr/>
                    <a:lstStyle/>
                    <a:p>
                      <a:pPr marL="0" marR="0">
                        <a:spcBef>
                          <a:spcPts val="0"/>
                        </a:spcBef>
                        <a:spcAft>
                          <a:spcPts val="0"/>
                        </a:spcAft>
                      </a:pPr>
                      <a:r>
                        <a:rPr lang="ro-RO" sz="1500" dirty="0">
                          <a:effectLst/>
                        </a:rPr>
                        <a:t>Creează, modifică și șterge login-uri, acordă permisiuni utilizatorilor</a:t>
                      </a:r>
                      <a:endParaRPr lang="en-US" sz="15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ro-RO" sz="1500" dirty="0">
                          <a:effectLst/>
                        </a:rPr>
                        <a:t>Securitate și acces</a:t>
                      </a:r>
                      <a:endParaRPr lang="en-US" sz="1500" dirty="0">
                        <a:effectLst/>
                        <a:latin typeface="Calibri"/>
                        <a:ea typeface="Calibri"/>
                        <a:cs typeface="Times New Roman"/>
                      </a:endParaRPr>
                    </a:p>
                  </a:txBody>
                  <a:tcPr marL="68580" marR="68580" marT="0" marB="0"/>
                </a:tc>
              </a:tr>
              <a:tr h="756084">
                <a:tc>
                  <a:txBody>
                    <a:bodyPr/>
                    <a:lstStyle/>
                    <a:p>
                      <a:pPr marL="0" marR="0">
                        <a:spcBef>
                          <a:spcPts val="0"/>
                        </a:spcBef>
                        <a:spcAft>
                          <a:spcPts val="0"/>
                        </a:spcAft>
                      </a:pPr>
                      <a:r>
                        <a:rPr lang="ro-RO" sz="1600" dirty="0">
                          <a:effectLst/>
                        </a:rPr>
                        <a:t>processadmin</a:t>
                      </a:r>
                      <a:endParaRPr lang="en-US" sz="1600" dirty="0">
                        <a:solidFill>
                          <a:schemeClr val="bg1"/>
                        </a:solidFill>
                        <a:effectLst/>
                        <a:latin typeface="+mn-lt"/>
                        <a:ea typeface="Calibri"/>
                        <a:cs typeface="Times New Roman"/>
                      </a:endParaRPr>
                    </a:p>
                  </a:txBody>
                  <a:tcPr marL="68580" marR="68580" marT="0" marB="0"/>
                </a:tc>
                <a:tc>
                  <a:txBody>
                    <a:bodyPr/>
                    <a:lstStyle/>
                    <a:p>
                      <a:pPr marL="0" marR="0">
                        <a:spcBef>
                          <a:spcPts val="0"/>
                        </a:spcBef>
                        <a:spcAft>
                          <a:spcPts val="0"/>
                        </a:spcAft>
                      </a:pPr>
                      <a:r>
                        <a:rPr lang="en-US" sz="1500" dirty="0">
                          <a:effectLst/>
                        </a:rPr>
                        <a:t>M</a:t>
                      </a:r>
                      <a:r>
                        <a:rPr lang="ro-RO" sz="1500" dirty="0">
                          <a:effectLst/>
                        </a:rPr>
                        <a:t>onitorizează și gestionează procesele SQL Server active (Server – Activity Monitor). Oprește procese SQL blocate, sesiunile inactive</a:t>
                      </a:r>
                      <a:endParaRPr lang="en-US" sz="15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ro-RO" sz="1500" dirty="0">
                          <a:effectLst/>
                        </a:rPr>
                        <a:t>Administrator de procese și sesiuni </a:t>
                      </a:r>
                      <a:endParaRPr lang="en-US" sz="1500" dirty="0">
                        <a:effectLst/>
                        <a:latin typeface="Calibri"/>
                        <a:ea typeface="Calibri"/>
                        <a:cs typeface="Times New Roman"/>
                      </a:endParaRPr>
                    </a:p>
                  </a:txBody>
                  <a:tcPr marL="68580" marR="68580" marT="0" marB="0"/>
                </a:tc>
              </a:tr>
              <a:tr h="756084">
                <a:tc>
                  <a:txBody>
                    <a:bodyPr/>
                    <a:lstStyle/>
                    <a:p>
                      <a:pPr marL="0" marR="0">
                        <a:spcBef>
                          <a:spcPts val="0"/>
                        </a:spcBef>
                        <a:spcAft>
                          <a:spcPts val="0"/>
                        </a:spcAft>
                      </a:pPr>
                      <a:r>
                        <a:rPr lang="ro-RO" sz="1600" dirty="0">
                          <a:effectLst/>
                        </a:rPr>
                        <a:t>diskadmin</a:t>
                      </a:r>
                      <a:endParaRPr lang="en-US" sz="1600" dirty="0">
                        <a:solidFill>
                          <a:schemeClr val="bg1"/>
                        </a:solidFill>
                        <a:effectLst/>
                        <a:latin typeface="+mn-lt"/>
                        <a:ea typeface="Calibri"/>
                        <a:cs typeface="Times New Roman"/>
                      </a:endParaRPr>
                    </a:p>
                  </a:txBody>
                  <a:tcPr marL="68580" marR="68580" marT="0" marB="0"/>
                </a:tc>
                <a:tc>
                  <a:txBody>
                    <a:bodyPr/>
                    <a:lstStyle/>
                    <a:p>
                      <a:pPr marL="0" marR="0">
                        <a:spcBef>
                          <a:spcPts val="0"/>
                        </a:spcBef>
                        <a:spcAft>
                          <a:spcPts val="0"/>
                        </a:spcAft>
                      </a:pPr>
                      <a:r>
                        <a:rPr lang="en-US" sz="1500" dirty="0">
                          <a:effectLst/>
                        </a:rPr>
                        <a:t>Adăuga, extinde și șterge fișiere fizice din bazele de date existente (MDF, LDF, NDF) </a:t>
                      </a:r>
                      <a:r>
                        <a:rPr lang="ro-RO" sz="1500" dirty="0">
                          <a:effectLst/>
                        </a:rPr>
                        <a:t>❌ Nu poate gestiona datele din baze de date, doar fișierele fizice.</a:t>
                      </a:r>
                      <a:endParaRPr lang="en-US" sz="15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ro-RO" sz="1500" dirty="0">
                          <a:effectLst/>
                        </a:rPr>
                        <a:t>Administrator al spațiului de stocare</a:t>
                      </a:r>
                      <a:endParaRPr lang="en-US" sz="1500" dirty="0">
                        <a:effectLst/>
                        <a:latin typeface="Calibri"/>
                        <a:ea typeface="Calibri"/>
                        <a:cs typeface="Times New Roman"/>
                      </a:endParaRPr>
                    </a:p>
                  </a:txBody>
                  <a:tcPr marL="68580" marR="68580" marT="0" marB="0"/>
                </a:tc>
              </a:tr>
              <a:tr h="504057">
                <a:tc>
                  <a:txBody>
                    <a:bodyPr/>
                    <a:lstStyle/>
                    <a:p>
                      <a:pPr marL="0" marR="0">
                        <a:spcBef>
                          <a:spcPts val="0"/>
                        </a:spcBef>
                        <a:spcAft>
                          <a:spcPts val="0"/>
                        </a:spcAft>
                      </a:pPr>
                      <a:r>
                        <a:rPr lang="ro-RO" sz="1600" dirty="0">
                          <a:effectLst/>
                        </a:rPr>
                        <a:t>bulkadmin</a:t>
                      </a:r>
                      <a:endParaRPr lang="en-US" sz="1600" dirty="0">
                        <a:solidFill>
                          <a:schemeClr val="bg1"/>
                        </a:solidFill>
                        <a:effectLst/>
                        <a:latin typeface="+mn-lt"/>
                        <a:ea typeface="Calibri"/>
                        <a:cs typeface="Times New Roman"/>
                      </a:endParaRPr>
                    </a:p>
                  </a:txBody>
                  <a:tcPr marL="68580" marR="68580" marT="0" marB="0"/>
                </a:tc>
                <a:tc>
                  <a:txBody>
                    <a:bodyPr/>
                    <a:lstStyle/>
                    <a:p>
                      <a:pPr marL="0" marR="0">
                        <a:spcBef>
                          <a:spcPts val="0"/>
                        </a:spcBef>
                        <a:spcAft>
                          <a:spcPts val="0"/>
                        </a:spcAft>
                      </a:pPr>
                      <a:r>
                        <a:rPr lang="ro-RO" sz="1500" dirty="0">
                          <a:effectLst/>
                        </a:rPr>
                        <a:t>Poate efectua importul masiv de date prin comanda BULK INSERT (din fișiere .csv).</a:t>
                      </a:r>
                      <a:endParaRPr lang="en-US" sz="15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ro-RO" sz="1500" dirty="0">
                          <a:effectLst/>
                        </a:rPr>
                        <a:t>Import rapid de date</a:t>
                      </a:r>
                      <a:endParaRPr lang="en-US" sz="1500" dirty="0">
                        <a:effectLst/>
                        <a:latin typeface="Calibri"/>
                        <a:ea typeface="Calibri"/>
                        <a:cs typeface="Times New Roman"/>
                      </a:endParaRPr>
                    </a:p>
                  </a:txBody>
                  <a:tcPr marL="68580" marR="68580" marT="0" marB="0"/>
                </a:tc>
              </a:tr>
              <a:tr h="252027">
                <a:tc>
                  <a:txBody>
                    <a:bodyPr/>
                    <a:lstStyle/>
                    <a:p>
                      <a:pPr marL="0" marR="0">
                        <a:spcBef>
                          <a:spcPts val="0"/>
                        </a:spcBef>
                        <a:spcAft>
                          <a:spcPts val="0"/>
                        </a:spcAft>
                      </a:pPr>
                      <a:r>
                        <a:rPr lang="ro-RO" sz="1600" dirty="0">
                          <a:effectLst/>
                        </a:rPr>
                        <a:t>dbcreator</a:t>
                      </a:r>
                      <a:endParaRPr lang="en-US" sz="1600" dirty="0">
                        <a:solidFill>
                          <a:schemeClr val="bg1"/>
                        </a:solidFill>
                        <a:effectLst/>
                        <a:latin typeface="+mn-lt"/>
                        <a:ea typeface="Calibri"/>
                        <a:cs typeface="Times New Roman"/>
                      </a:endParaRPr>
                    </a:p>
                  </a:txBody>
                  <a:tcPr marL="68580" marR="68580" marT="0" marB="0"/>
                </a:tc>
                <a:tc>
                  <a:txBody>
                    <a:bodyPr/>
                    <a:lstStyle/>
                    <a:p>
                      <a:pPr marL="0" marR="0">
                        <a:spcBef>
                          <a:spcPts val="0"/>
                        </a:spcBef>
                        <a:spcAft>
                          <a:spcPts val="0"/>
                        </a:spcAft>
                      </a:pPr>
                      <a:r>
                        <a:rPr lang="ro-RO" sz="1500" dirty="0">
                          <a:effectLst/>
                        </a:rPr>
                        <a:t>Creează și șterge baze de date</a:t>
                      </a:r>
                      <a:endParaRPr lang="en-US" sz="15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ro-RO" sz="1500" dirty="0">
                          <a:effectLst/>
                        </a:rPr>
                        <a:t>Administrator baze de date</a:t>
                      </a:r>
                      <a:endParaRPr lang="en-US" sz="1500" dirty="0">
                        <a:effectLst/>
                        <a:latin typeface="Calibri"/>
                        <a:ea typeface="Calibri"/>
                        <a:cs typeface="Times New Roman"/>
                      </a:endParaRPr>
                    </a:p>
                  </a:txBody>
                  <a:tcPr marL="68580" marR="68580" marT="0" marB="0"/>
                </a:tc>
              </a:tr>
              <a:tr h="504057">
                <a:tc>
                  <a:txBody>
                    <a:bodyPr/>
                    <a:lstStyle/>
                    <a:p>
                      <a:pPr marL="0" marR="0">
                        <a:spcBef>
                          <a:spcPts val="0"/>
                        </a:spcBef>
                        <a:spcAft>
                          <a:spcPts val="0"/>
                        </a:spcAft>
                      </a:pPr>
                      <a:r>
                        <a:rPr lang="ro-RO" sz="1600" dirty="0">
                          <a:effectLst/>
                        </a:rPr>
                        <a:t>public</a:t>
                      </a:r>
                      <a:endParaRPr lang="en-US" sz="1600" dirty="0">
                        <a:solidFill>
                          <a:schemeClr val="bg1"/>
                        </a:solidFill>
                        <a:effectLst/>
                        <a:latin typeface="+mn-lt"/>
                        <a:ea typeface="Calibri"/>
                        <a:cs typeface="Times New Roman"/>
                      </a:endParaRPr>
                    </a:p>
                  </a:txBody>
                  <a:tcPr marL="68580" marR="68580" marT="0" marB="0"/>
                </a:tc>
                <a:tc>
                  <a:txBody>
                    <a:bodyPr/>
                    <a:lstStyle/>
                    <a:p>
                      <a:pPr marL="0" marR="0">
                        <a:spcBef>
                          <a:spcPts val="0"/>
                        </a:spcBef>
                        <a:spcAft>
                          <a:spcPts val="0"/>
                        </a:spcAft>
                      </a:pPr>
                      <a:r>
                        <a:rPr lang="ro-RO" sz="1500" dirty="0">
                          <a:effectLst/>
                        </a:rPr>
                        <a:t>Acces minim implicit. Nu oferă permisiuni administrative.</a:t>
                      </a:r>
                      <a:endParaRPr lang="en-US" sz="1500" dirty="0">
                        <a:effectLst/>
                        <a:latin typeface="Calibri"/>
                        <a:ea typeface="Calibri"/>
                        <a:cs typeface="Times New Roman"/>
                      </a:endParaRPr>
                    </a:p>
                  </a:txBody>
                  <a:tcPr marL="68580" marR="68580" marT="0" marB="0"/>
                </a:tc>
                <a:tc>
                  <a:txBody>
                    <a:bodyPr/>
                    <a:lstStyle/>
                    <a:p>
                      <a:pPr marL="0" marR="0">
                        <a:spcBef>
                          <a:spcPts val="0"/>
                        </a:spcBef>
                        <a:spcAft>
                          <a:spcPts val="0"/>
                        </a:spcAft>
                      </a:pPr>
                      <a:r>
                        <a:rPr lang="ro-RO" sz="1500" dirty="0">
                          <a:effectLst/>
                        </a:rPr>
                        <a:t>Toți utilizatorii</a:t>
                      </a:r>
                      <a:endParaRPr lang="en-US" sz="15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0737982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Rolurile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și permisiunile la nivel de SERVER:</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pic>
        <p:nvPicPr>
          <p:cNvPr id="10" name="Picture 2" descr="Diagram showing fixed server role permiss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76" y="1052735"/>
            <a:ext cx="8733312" cy="551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77353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FC40F6EE3DFE45B2AE23292736D481" ma:contentTypeVersion="12" ma:contentTypeDescription="Create a new document." ma:contentTypeScope="" ma:versionID="af5a8336c75263f3c078c0a9b9eb6a42">
  <xsd:schema xmlns:xsd="http://www.w3.org/2001/XMLSchema" xmlns:xs="http://www.w3.org/2001/XMLSchema" xmlns:p="http://schemas.microsoft.com/office/2006/metadata/properties" xmlns:ns2="bd0c033e-a036-4b6e-ba8b-99fdec7a5ddc" xmlns:ns3="49068656-1d9a-4fc1-9ba5-2bfa44456d64" targetNamespace="http://schemas.microsoft.com/office/2006/metadata/properties" ma:root="true" ma:fieldsID="4621262167aac893b1a4cc38e83f3e5c" ns2:_="" ns3:_="">
    <xsd:import namespace="bd0c033e-a036-4b6e-ba8b-99fdec7a5ddc"/>
    <xsd:import namespace="49068656-1d9a-4fc1-9ba5-2bfa44456d6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0c033e-a036-4b6e-ba8b-99fdec7a5d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201aa81-cdab-48a9-a97d-51e43b1a053f"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9068656-1d9a-4fc1-9ba5-2bfa44456d64"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e891197-3cda-4433-99f0-399e220df8af}" ma:internalName="TaxCatchAll" ma:showField="CatchAllData" ma:web="49068656-1d9a-4fc1-9ba5-2bfa44456d6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d0c033e-a036-4b6e-ba8b-99fdec7a5ddc">
      <Terms xmlns="http://schemas.microsoft.com/office/infopath/2007/PartnerControls"/>
    </lcf76f155ced4ddcb4097134ff3c332f>
    <TaxCatchAll xmlns="49068656-1d9a-4fc1-9ba5-2bfa44456d64" xsi:nil="true"/>
  </documentManagement>
</p:properties>
</file>

<file path=customXml/itemProps1.xml><?xml version="1.0" encoding="utf-8"?>
<ds:datastoreItem xmlns:ds="http://schemas.openxmlformats.org/officeDocument/2006/customXml" ds:itemID="{45C21526-DD62-4483-AF69-67419D65CADC}"/>
</file>

<file path=customXml/itemProps2.xml><?xml version="1.0" encoding="utf-8"?>
<ds:datastoreItem xmlns:ds="http://schemas.openxmlformats.org/officeDocument/2006/customXml" ds:itemID="{3D6B2904-3175-427D-9D2D-2065D1D65FCB}"/>
</file>

<file path=customXml/itemProps3.xml><?xml version="1.0" encoding="utf-8"?>
<ds:datastoreItem xmlns:ds="http://schemas.openxmlformats.org/officeDocument/2006/customXml" ds:itemID="{A8BC1DBA-7B49-401D-B9EA-CFF95667FF55}"/>
</file>

<file path=docProps/app.xml><?xml version="1.0" encoding="utf-8"?>
<Properties xmlns="http://schemas.openxmlformats.org/officeDocument/2006/extended-properties" xmlns:vt="http://schemas.openxmlformats.org/officeDocument/2006/docPropsVTypes">
  <TotalTime>24000</TotalTime>
  <Words>1787</Words>
  <Application>Microsoft Office PowerPoint</Application>
  <PresentationFormat>On-screen Show (4:3)</PresentationFormat>
  <Paragraphs>216</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Тема Office</vt:lpstr>
      <vt:lpstr>DB Users</vt:lpstr>
      <vt:lpstr>JS = interactivitate dinamică</vt:lpstr>
      <vt:lpstr>JS = interactivitate dinamică</vt:lpstr>
      <vt:lpstr>JS = interactivitate dinamică</vt:lpstr>
      <vt:lpstr>JS = interactivitate dinamică</vt:lpstr>
      <vt:lpstr>JS = interactivitate dinamică</vt:lpstr>
      <vt:lpstr>JS = interactivitate dinamică</vt:lpstr>
      <vt:lpstr>JS = interactivitate dinamică</vt:lpstr>
      <vt:lpstr>JS = interactivitate dinamică</vt:lpstr>
      <vt:lpstr>JS = interactivitate dinamică</vt:lpstr>
      <vt:lpstr>JS = interactivitate dinamică</vt:lpstr>
      <vt:lpstr>JS = interactivitate dinamică</vt:lpstr>
      <vt:lpstr>JS = interactivitate dinamică</vt:lpstr>
      <vt:lpstr>JS = interactivitate dinamică</vt:lpstr>
      <vt:lpstr>JS = interactivitate dinamică</vt:lpstr>
      <vt:lpstr>JS = interactivitate dinamică</vt:lpstr>
      <vt:lpstr>JS = interactivitate dinamică</vt:lpstr>
      <vt:lpstr>JS = interactivitate dinamică</vt:lpstr>
      <vt:lpstr>JS = interactivitate dinamică</vt:lpstr>
      <vt:lpstr>JS = interactivitate dinamică</vt:lpstr>
      <vt:lpstr>JS = interactivitate dinamică</vt:lpstr>
      <vt:lpstr>JS = interactivitate dinamică</vt:lpstr>
      <vt:lpstr>                                                                          Sarcină 1:  1) Crează două Login-uri în SQL Server: Popescu (parola popescuPassword123!) și Cucu (parola cucuPassword123!) folosind SQL Server. 2) Crează: •  doi useri Popescu – unul pentru GameDB, altul pentru hotelDB asociat login-ului Popescu; • doi useri Cucu – unul pentru GameDB, altul pentru hotelDB asociat login-ului Cucu. 3) Crează rolurile Operator și Director în GameDB și hotelDB: • Operator – cu rolul db_datawriter, cu permisiunea de a insera și modifica date. • Director – cu rolul db_datareader, cu permisiunea de a citi datele. Atribuie lui Popescu rolul Operator, iar lui Cucu rolul Director. 4) Acordă permisiuni suplimentare: Permite utilizatorilor cu rolul Director să șteargă date din tabelul Scores în GameDB și să actualizeze coloana Price din tabelul Camere în hotelDB. 5) Impune restricții: Restricționează utilizatorul Operator de a șterge datele din tabelul Players în GameDB și de a accesa coloana DeveloperName din tabelul Games în hotelDB.  6) Revocă permisiuni: • Revocă permisiunea de a actualiza coloana Price din tabelul Camere în hotelDB pentru utilizatorul Director. • Revocă permisiunea de a șterge datele din tabelul Scores pentru utilizatorul Director.</vt:lpstr>
      <vt:lpstr>                                                                          Date inițiale (1):  CREATE DATABASE GameDB; GO  USE GameDB; GO  CREATE TABLE Players (     PlayerID INT PRIMARY KEY IDENTITY(1,1),     PlayerName VARCHAR(100) NOT NULL );  CREATE TABLE Scores (     ScoreID INT PRIMARY KEY IDENTITY(1,1),     PlayerID INT FOREIGN KEY REFERENCES Players(PlayerID),     GameID INT,     Score INT NOT NULL,     TimePlayed DECIMAL(5, 2) NOT NULL );  CREATE TABLE Games (     GameID INT PRIMARY KEY IDENTITY(1,1),     GameName VARCHAR(100) NOT NULL,     DeveloperName VARCHAR(100) NOT NULL );   </vt:lpstr>
      <vt:lpstr>                                                                    Date inițiale (2):  INSERT INTO Players (PlayerName) VALUES ('John Doe'), ('Alice Smith'), ('Robert Johnson'), ('Emily Davis'), ('Michael Brown'), ('David Miller'),  INSERT INTO Games (GameName, DeveloperName) VALUES ('The Adventure', 'Dev Studios'), ('Space Quest', 'Galaxy Games'), ('Fantasy World', 'DreamSoft'), ('City Builder', 'Urban Games'), ('Mystery Case', 'Detective Studios'), ('Alien Invasion', 'Cosmos Studios'),  INSERT INTO Scores (PlayerID, GameID, Score, TimePlayed) VALUES (1, 1, 9000, 12.5),    -- John played The Adventure (2, 2, 7500, 8.0),     -- Alice played Space Quest (3, 3, 8200, 9.5),     -- Robert played Fantasy World (4, 4, 6100, 6.0),     -- Emily played City Builder (5, 5, 9800, 5.5),     -- Michael played Mystery Case (6, 6, 7200, 6.9),     -- David played Alien Invasion </vt:lpstr>
      <vt:lpstr>                                                                          Date inițiale (3):  CREATE DATABASE hotelDB; GO  USE hotelDB; GO  CREATE TABLE Camere (     RoomID INT PRIMARY KEY IDENTITY(1,1),     RoomType VARCHAR(50),     Price DECIMAL(10, 2) NOT NULL );  INSERT INTO Camere (RoomType, Price) VALUES ('Single', 100.00), ('Double', 150.00), ('Suite', 250.00), ('Deluxe Single', 120.00), ('Deluxe Double', 180.00), ('King Suite', 300.00), ('Penthouse', 500.00), ('Family Room', 200.00), ('Economy', 80.00), ('Executive Suite', 350.00);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 este JavaScript</dc:title>
  <dc:creator>Pavilion</dc:creator>
  <cp:lastModifiedBy>Pavilion</cp:lastModifiedBy>
  <cp:revision>1602</cp:revision>
  <dcterms:created xsi:type="dcterms:W3CDTF">2024-06-30T15:28:55Z</dcterms:created>
  <dcterms:modified xsi:type="dcterms:W3CDTF">2025-02-23T19:55:11Z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0x01010096FC40F6EE3DFE45B2AE23292736D481</vt:lpwstr>
  </property>
</Properties>
</file>