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495" r:id="rId3"/>
    <p:sldId id="470" r:id="rId4"/>
    <p:sldId id="496" r:id="rId5"/>
    <p:sldId id="510" r:id="rId6"/>
    <p:sldId id="479" r:id="rId7"/>
    <p:sldId id="507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5" r:id="rId16"/>
    <p:sldId id="508" r:id="rId17"/>
    <p:sldId id="51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5B9"/>
    <a:srgbClr val="FFD961"/>
    <a:srgbClr val="FFCA21"/>
    <a:srgbClr val="F55245"/>
    <a:srgbClr val="E0E0E0"/>
    <a:srgbClr val="B5F1D9"/>
    <a:srgbClr val="F69494"/>
    <a:srgbClr val="A4D76B"/>
    <a:srgbClr val="2F17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6" autoAdjust="0"/>
  </p:normalViewPr>
  <p:slideViewPr>
    <p:cSldViewPr>
      <p:cViewPr varScale="1">
        <p:scale>
          <a:sx n="56" d="100"/>
          <a:sy n="56" d="100"/>
        </p:scale>
        <p:origin x="-500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584C8-262A-494E-B760-46BF8AC8A01F}" type="datetimeFigureOut">
              <a:rPr lang="en-US" smtClean="0"/>
              <a:t>10/4/2024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E90E1-069B-4E32-A6CF-79E2F3AA4F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5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04.10.2024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04.10.2024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04.10.2024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04.10.2024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04.10.2024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9952" y="1340768"/>
            <a:ext cx="4896544" cy="1143000"/>
          </a:xfrm>
        </p:spPr>
        <p:txBody>
          <a:bodyPr>
            <a:normAutofit/>
          </a:bodyPr>
          <a:lstStyle/>
          <a:p>
            <a:r>
              <a:rPr lang="ro-RO" sz="5400" b="1" dirty="0" smtClean="0">
                <a:solidFill>
                  <a:schemeClr val="tx2">
                    <a:lumMod val="75000"/>
                  </a:schemeClr>
                </a:solidFill>
              </a:rPr>
              <a:t>BACKUP</a:t>
            </a:r>
            <a:r>
              <a:rPr lang="en-US" sz="5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o-RO" sz="5400" b="1" dirty="0" smtClean="0">
                <a:solidFill>
                  <a:schemeClr val="tx2">
                    <a:lumMod val="75000"/>
                  </a:schemeClr>
                </a:solidFill>
              </a:rPr>
              <a:t>DB</a:t>
            </a:r>
            <a:endParaRPr lang="en-US" sz="5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3995936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65496"/>
            <a:ext cx="2039568" cy="20395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55976" y="3332740"/>
            <a:ext cx="4788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>
                <a:latin typeface="Calibri Light" pitchFamily="34" charset="0"/>
                <a:cs typeface="Calibri Light" pitchFamily="34" charset="0"/>
              </a:rPr>
              <a:t>• </a:t>
            </a:r>
            <a:r>
              <a:rPr lang="sv-SE" sz="2800" dirty="0">
                <a:latin typeface="Calibri Light" pitchFamily="34" charset="0"/>
                <a:cs typeface="Calibri Light" pitchFamily="34" charset="0"/>
              </a:rPr>
              <a:t>Tipuri de Backup în SQL Server</a:t>
            </a:r>
            <a:endParaRPr lang="en-US" sz="28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84476" y="2708920"/>
            <a:ext cx="475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>
                <a:latin typeface="Calibri Light" pitchFamily="34" charset="0"/>
                <a:cs typeface="Calibri Light" pitchFamily="34" charset="0"/>
              </a:rPr>
              <a:t>• </a:t>
            </a:r>
            <a:r>
              <a:rPr lang="ro-RO" sz="2800" dirty="0">
                <a:latin typeface="Calibri Light" pitchFamily="34" charset="0"/>
                <a:cs typeface="Calibri Light" pitchFamily="34" charset="0"/>
              </a:rPr>
              <a:t>I</a:t>
            </a:r>
            <a:r>
              <a:rPr lang="ro-RO" sz="2800" dirty="0" smtClean="0">
                <a:latin typeface="Calibri Light" pitchFamily="34" charset="0"/>
                <a:cs typeface="Calibri Light" pitchFamily="34" charset="0"/>
              </a:rPr>
              <a:t>mportanța Backup</a:t>
            </a:r>
            <a:endParaRPr lang="en-US" sz="28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5976" y="3913892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>
                <a:latin typeface="Calibri Light" pitchFamily="34" charset="0"/>
                <a:cs typeface="Calibri Light" pitchFamily="34" charset="0"/>
              </a:rPr>
              <a:t>• </a:t>
            </a:r>
            <a:r>
              <a:rPr lang="ro-RO" sz="2800" dirty="0">
                <a:latin typeface="Calibri Light" pitchFamily="34" charset="0"/>
                <a:cs typeface="Calibri Light" pitchFamily="34" charset="0"/>
              </a:rPr>
              <a:t>Strategii de Backup</a:t>
            </a:r>
            <a:endParaRPr lang="en-US" sz="28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5976" y="450912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>
                <a:latin typeface="Calibri Light" pitchFamily="34" charset="0"/>
                <a:cs typeface="Calibri Light" pitchFamily="34" charset="0"/>
              </a:rPr>
              <a:t>• </a:t>
            </a:r>
            <a:r>
              <a:rPr lang="ro-RO" sz="2800" dirty="0">
                <a:latin typeface="Calibri Light" pitchFamily="34" charset="0"/>
                <a:cs typeface="Calibri Light" pitchFamily="34" charset="0"/>
              </a:rPr>
              <a:t>Restaurarea bazei de date</a:t>
            </a:r>
            <a:endParaRPr lang="en-US" sz="28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55976" y="5085184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800" dirty="0" smtClean="0">
                <a:latin typeface="Calibri Light" pitchFamily="34" charset="0"/>
                <a:cs typeface="Calibri Light" pitchFamily="34" charset="0"/>
              </a:rPr>
              <a:t>• </a:t>
            </a:r>
            <a:r>
              <a:rPr lang="ro-RO" sz="2800" dirty="0">
                <a:latin typeface="Calibri Light" pitchFamily="34" charset="0"/>
                <a:cs typeface="Calibri Light" pitchFamily="34" charset="0"/>
              </a:rPr>
              <a:t>Modele de recuperare</a:t>
            </a:r>
            <a:endParaRPr lang="en-US" sz="28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0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6" grpId="0"/>
      <p:bldP spid="10" grpId="0"/>
      <p:bldP spid="9" grpId="0"/>
      <p:bldP spid="8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13690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Restore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in SSMS</a:t>
            </a:r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(1):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194" name="Picture 2" descr="https://www.medicaldirector.com/help/images/SQL-Server-Management-Studio-Restore-Databas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3" b="2022"/>
          <a:stretch/>
        </p:blipFill>
        <p:spPr bwMode="auto">
          <a:xfrm>
            <a:off x="1012728" y="1052736"/>
            <a:ext cx="7190551" cy="5400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4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13690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Restore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in SSMS</a:t>
            </a:r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(2):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8" t="10786" r="27528" b="17004"/>
          <a:stretch/>
        </p:blipFill>
        <p:spPr bwMode="auto">
          <a:xfrm>
            <a:off x="1403648" y="1052736"/>
            <a:ext cx="6192688" cy="5579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48264" y="2363056"/>
            <a:ext cx="511257" cy="35322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13690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Restore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in SSMS</a:t>
            </a:r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(3):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2" t="10787" r="27528" b="17153"/>
          <a:stretch/>
        </p:blipFill>
        <p:spPr bwMode="auto">
          <a:xfrm>
            <a:off x="1619672" y="1196751"/>
            <a:ext cx="5976664" cy="53834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92080" y="3933056"/>
            <a:ext cx="1368152" cy="37181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1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13690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Restore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in SSMS</a:t>
            </a:r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(4):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1" t="13378" r="26433" b="20150"/>
          <a:stretch/>
        </p:blipFill>
        <p:spPr bwMode="auto">
          <a:xfrm>
            <a:off x="1318028" y="1052736"/>
            <a:ext cx="6579951" cy="509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63888" y="1700808"/>
            <a:ext cx="943305" cy="295392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9614" y="5393853"/>
            <a:ext cx="943305" cy="295392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6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13690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Restore</a:t>
            </a:r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in SSMS</a:t>
            </a:r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(5):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1" t="17978" r="26938" b="9813"/>
          <a:stretch/>
        </p:blipFill>
        <p:spPr bwMode="auto">
          <a:xfrm>
            <a:off x="1617805" y="1039267"/>
            <a:ext cx="6050539" cy="56300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908382" y="6128968"/>
            <a:ext cx="943305" cy="415669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93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Backup utilizând T-SQL: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539552" y="1461400"/>
            <a:ext cx="8064896" cy="4554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BACKUP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DATABASE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GameDB</a:t>
            </a:r>
            <a:r>
              <a:rPr lang="en-US" sz="24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TO DISK </a:t>
            </a:r>
            <a:r>
              <a:rPr lang="en-US" sz="2400" b="1" dirty="0" smtClean="0">
                <a:latin typeface="Calibri" pitchFamily="34" charset="0"/>
                <a:ea typeface="+mn-ea"/>
                <a:cs typeface="Calibri" pitchFamily="34" charset="0"/>
              </a:rPr>
              <a:t>=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'C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:\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Backups\</a:t>
            </a:r>
            <a:r>
              <a:rPr lang="ro-RO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en-US" sz="240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_full.bak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sz="2400" b="1" dirty="0">
                <a:latin typeface="Calibri" pitchFamily="34" charset="0"/>
                <a:ea typeface="+mn-ea"/>
                <a:cs typeface="Calibri" pitchFamily="34" charset="0"/>
              </a:rPr>
              <a:t>; </a:t>
            </a:r>
            <a:endParaRPr lang="ro-RO" sz="2400" b="1" dirty="0" smtClean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539552" y="4269712"/>
            <a:ext cx="8064896" cy="6714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BACKUP LOG </a:t>
            </a:r>
            <a:r>
              <a:rPr lang="ro-RO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GameDB</a:t>
            </a:r>
            <a:r>
              <a:rPr lang="ro-RO" sz="24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ro-RO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TO DISK </a:t>
            </a:r>
            <a:r>
              <a:rPr lang="ro-RO" sz="2400" b="1" dirty="0">
                <a:latin typeface="Calibri" pitchFamily="34" charset="0"/>
                <a:ea typeface="+mn-ea"/>
                <a:cs typeface="Calibri" pitchFamily="34" charset="0"/>
              </a:rPr>
              <a:t>= </a:t>
            </a:r>
            <a:r>
              <a:rPr lang="ro-RO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'C:\</a:t>
            </a:r>
            <a:r>
              <a:rPr lang="ro-RO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Backups\db_log.trn'</a:t>
            </a:r>
            <a:r>
              <a:rPr lang="en-US" sz="24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; </a:t>
            </a:r>
            <a:endParaRPr lang="en-US" sz="2400" b="1" dirty="0">
              <a:solidFill>
                <a:srgbClr val="7030A0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9553" y="1100063"/>
            <a:ext cx="3096343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Calibri Light" pitchFamily="34" charset="0"/>
                <a:cs typeface="Calibri Light" pitchFamily="34" charset="0"/>
              </a:rPr>
              <a:t>Backup </a:t>
            </a:r>
            <a:r>
              <a:rPr lang="en-US" sz="1900" dirty="0" smtClean="0">
                <a:latin typeface="Calibri Light" pitchFamily="34" charset="0"/>
                <a:cs typeface="Calibri Light" pitchFamily="34" charset="0"/>
              </a:rPr>
              <a:t>complet:</a:t>
            </a:r>
            <a:endParaRPr lang="en-US" sz="19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552" y="3859751"/>
            <a:ext cx="2808312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Calibri Light" pitchFamily="34" charset="0"/>
                <a:cs typeface="Calibri Light" pitchFamily="34" charset="0"/>
              </a:rPr>
              <a:t>Backup jurnal de tranzacții:</a:t>
            </a:r>
            <a:endParaRPr lang="en-US" sz="19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539552" y="2612230"/>
            <a:ext cx="8064896" cy="8167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BACKUP DATABASE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GameDB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TO DISK =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'C:\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Backups\</a:t>
            </a:r>
            <a:r>
              <a:rPr lang="ro-RO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_diff.bak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'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WITH DIFFERENTIAL</a:t>
            </a:r>
            <a:r>
              <a:rPr lang="en-US" sz="24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;</a:t>
            </a:r>
            <a:r>
              <a:rPr lang="en-US" sz="24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endParaRPr lang="ro-RO" sz="2400" b="1" dirty="0" smtClean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9553" y="2250894"/>
            <a:ext cx="3888431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Calibri Light" pitchFamily="34" charset="0"/>
                <a:cs typeface="Calibri Light" pitchFamily="34" charset="0"/>
              </a:rPr>
              <a:t>Backup </a:t>
            </a:r>
            <a:r>
              <a:rPr lang="ro-RO" sz="1900" dirty="0" smtClean="0">
                <a:latin typeface="Calibri Light" pitchFamily="34" charset="0"/>
                <a:cs typeface="Calibri Light" pitchFamily="34" charset="0"/>
              </a:rPr>
              <a:t>diferențial</a:t>
            </a:r>
            <a:r>
              <a:rPr lang="en-US" sz="1900" dirty="0" smtClean="0">
                <a:latin typeface="Calibri Light" pitchFamily="34" charset="0"/>
                <a:cs typeface="Calibri Light" pitchFamily="34" charset="0"/>
              </a:rPr>
              <a:t>:</a:t>
            </a:r>
            <a:endParaRPr lang="en-US" sz="19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2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Restaurarea </a:t>
            </a:r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BD utilizând </a:t>
            </a:r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T-SQL: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539552" y="1461400"/>
            <a:ext cx="8064896" cy="4554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25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RESTORE</a:t>
            </a:r>
            <a:r>
              <a:rPr lang="en-US" sz="225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25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DATABASE </a:t>
            </a:r>
            <a:r>
              <a:rPr lang="en-US" sz="225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GameDB</a:t>
            </a:r>
            <a:r>
              <a:rPr lang="en-US" sz="225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ro-RO" sz="225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FROM</a:t>
            </a:r>
            <a:r>
              <a:rPr lang="en-US" sz="225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en-US" sz="225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DISK </a:t>
            </a:r>
            <a:r>
              <a:rPr lang="en-US" sz="2250" b="1" dirty="0" smtClean="0">
                <a:latin typeface="Calibri" pitchFamily="34" charset="0"/>
                <a:ea typeface="+mn-ea"/>
                <a:cs typeface="Calibri" pitchFamily="34" charset="0"/>
              </a:rPr>
              <a:t>=</a:t>
            </a:r>
            <a:r>
              <a:rPr lang="en-US" sz="225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'C</a:t>
            </a:r>
            <a:r>
              <a:rPr lang="en-US" sz="225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:\</a:t>
            </a:r>
            <a:r>
              <a:rPr lang="en-US" sz="225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Backups\</a:t>
            </a:r>
            <a:r>
              <a:rPr lang="ro-RO" sz="225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en-US" sz="2250" b="1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_full.bak</a:t>
            </a:r>
            <a:r>
              <a:rPr lang="en-US" sz="225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'</a:t>
            </a:r>
            <a:r>
              <a:rPr lang="en-US" sz="2250" b="1" dirty="0">
                <a:latin typeface="Calibri" pitchFamily="34" charset="0"/>
                <a:ea typeface="+mn-ea"/>
                <a:cs typeface="Calibri" pitchFamily="34" charset="0"/>
              </a:rPr>
              <a:t>; </a:t>
            </a:r>
            <a:endParaRPr lang="ro-RO" sz="2250" b="1" dirty="0" smtClean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8" name="Title 6"/>
          <p:cNvSpPr txBox="1">
            <a:spLocks/>
          </p:cNvSpPr>
          <p:nvPr/>
        </p:nvSpPr>
        <p:spPr>
          <a:xfrm>
            <a:off x="539552" y="4557744"/>
            <a:ext cx="8064896" cy="887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o-RO" sz="24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RESTORE LOG </a:t>
            </a:r>
            <a:r>
              <a:rPr lang="ro-RO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GameDB</a:t>
            </a:r>
            <a:r>
              <a:rPr lang="ro-RO" sz="24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ro-RO" sz="24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FROM </a:t>
            </a:r>
            <a:r>
              <a:rPr lang="ro-RO" sz="240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DISK </a:t>
            </a:r>
            <a:r>
              <a:rPr lang="ro-RO" sz="2400" b="1" dirty="0">
                <a:latin typeface="Calibri" pitchFamily="34" charset="0"/>
                <a:ea typeface="+mn-ea"/>
                <a:cs typeface="Calibri" pitchFamily="34" charset="0"/>
              </a:rPr>
              <a:t>= </a:t>
            </a:r>
            <a:r>
              <a:rPr lang="ro-RO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'C:\</a:t>
            </a:r>
            <a:r>
              <a:rPr lang="ro-RO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Backups\db_log.trn' </a:t>
            </a:r>
            <a:r>
              <a:rPr lang="ro-RO" sz="225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WITH </a:t>
            </a:r>
            <a:r>
              <a:rPr lang="ro-RO" sz="225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RECOVERY</a:t>
            </a:r>
            <a:r>
              <a:rPr lang="en-US" sz="24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; </a:t>
            </a:r>
            <a:r>
              <a:rPr lang="ro-RO" sz="240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 </a:t>
            </a:r>
            <a:r>
              <a:rPr lang="ro-RO" sz="2000" b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-- </a:t>
            </a:r>
            <a:r>
              <a:rPr lang="vi-VN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Finalizează restaurarea bazei de date</a:t>
            </a:r>
            <a:endParaRPr lang="en-US" sz="2400" b="1" dirty="0">
              <a:solidFill>
                <a:schemeClr val="accent3">
                  <a:lumMod val="75000"/>
                </a:schemeClr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9553" y="1100063"/>
            <a:ext cx="446449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Calibri Light" pitchFamily="34" charset="0"/>
                <a:cs typeface="Calibri Light" pitchFamily="34" charset="0"/>
              </a:rPr>
              <a:t>Restaurarea dintr-un backup complet:</a:t>
            </a:r>
            <a:endParaRPr lang="en-US" sz="19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39552" y="4147783"/>
            <a:ext cx="3744416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Calibri Light" pitchFamily="34" charset="0"/>
                <a:cs typeface="Calibri Light" pitchFamily="34" charset="0"/>
              </a:rPr>
              <a:t>Restaurarea jurnalului de tranzacții:</a:t>
            </a:r>
            <a:endParaRPr lang="en-US" sz="19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2" name="Title 6"/>
          <p:cNvSpPr txBox="1">
            <a:spLocks/>
          </p:cNvSpPr>
          <p:nvPr/>
        </p:nvSpPr>
        <p:spPr>
          <a:xfrm>
            <a:off x="539552" y="2612230"/>
            <a:ext cx="8064896" cy="10327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25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RESTORE DATABASE </a:t>
            </a:r>
            <a:r>
              <a:rPr lang="en-US" sz="225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GameDB</a:t>
            </a:r>
            <a:r>
              <a:rPr lang="en-US" sz="225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ro-RO" sz="225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FROM </a:t>
            </a:r>
            <a:r>
              <a:rPr lang="en-US" sz="2250" b="1" dirty="0" smtClean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DISK </a:t>
            </a:r>
            <a:r>
              <a:rPr lang="en-US" sz="225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= </a:t>
            </a:r>
            <a:r>
              <a:rPr lang="en-US" sz="225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'C:\</a:t>
            </a:r>
            <a:r>
              <a:rPr lang="en-US" sz="225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Backups\</a:t>
            </a:r>
            <a:r>
              <a:rPr lang="ro-RO" sz="225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</a:t>
            </a:r>
            <a:r>
              <a:rPr lang="en-US" sz="225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_diff.bak</a:t>
            </a:r>
            <a:r>
              <a:rPr lang="en-US" sz="225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' </a:t>
            </a:r>
            <a:r>
              <a:rPr lang="en-US" sz="2250" b="1" dirty="0">
                <a:solidFill>
                  <a:srgbClr val="7030A0"/>
                </a:solidFill>
                <a:latin typeface="Calibri" pitchFamily="34" charset="0"/>
                <a:ea typeface="+mn-ea"/>
                <a:cs typeface="Calibri" pitchFamily="34" charset="0"/>
              </a:rPr>
              <a:t>WITH NORECOVERY;</a:t>
            </a:r>
            <a:r>
              <a:rPr lang="en-US" sz="225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ro-RO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-- </a:t>
            </a:r>
            <a:r>
              <a:rPr lang="vi-VN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Lasă baza de date în modul de restaurare, </a:t>
            </a:r>
            <a:endParaRPr lang="ro-RO" sz="2000" b="1" dirty="0" smtClean="0">
              <a:solidFill>
                <a:schemeClr val="accent3">
                  <a:lumMod val="75000"/>
                </a:schemeClr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algn="l"/>
            <a:r>
              <a:rPr lang="ro-RO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ro-RO" sz="2000" b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                                              </a:t>
            </a:r>
            <a:r>
              <a:rPr lang="vi-VN" sz="2000" b="1" dirty="0" smtClean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așteptând </a:t>
            </a:r>
            <a:r>
              <a:rPr lang="vi-VN" sz="2000" b="1" dirty="0">
                <a:solidFill>
                  <a:schemeClr val="accent3">
                    <a:lumMod val="75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alte backup-uri.</a:t>
            </a:r>
            <a:endParaRPr lang="ro-RO" sz="2000" b="1" dirty="0">
              <a:solidFill>
                <a:schemeClr val="accent3">
                  <a:lumMod val="75000"/>
                </a:schemeClr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9553" y="2250894"/>
            <a:ext cx="4032447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dirty="0">
                <a:latin typeface="Calibri Light" pitchFamily="34" charset="0"/>
                <a:cs typeface="Calibri Light" pitchFamily="34" charset="0"/>
              </a:rPr>
              <a:t>Restaurarea din backup-uri diferențiale:</a:t>
            </a:r>
            <a:endParaRPr lang="en-US" sz="19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76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784976" cy="6336704"/>
          </a:xfrm>
        </p:spPr>
        <p:txBody>
          <a:bodyPr>
            <a:noAutofit/>
          </a:bodyPr>
          <a:lstStyle/>
          <a:p>
            <a:pPr algn="l"/>
            <a:r>
              <a:rPr lang="en-US" sz="1900" dirty="0" smtClean="0"/>
              <a:t>                       </a:t>
            </a:r>
            <a:r>
              <a:rPr lang="ro-RO" sz="1900" dirty="0" smtClean="0"/>
              <a:t>          </a:t>
            </a:r>
            <a:r>
              <a:rPr lang="en-US" sz="1900" dirty="0" smtClean="0"/>
              <a:t> </a:t>
            </a:r>
            <a:r>
              <a:rPr lang="ro-RO" sz="1900" dirty="0" smtClean="0"/>
              <a:t>                            </a:t>
            </a:r>
            <a:r>
              <a:rPr lang="en-US" sz="2800" noProof="1" smtClean="0"/>
              <a:t>Sarcin</a:t>
            </a:r>
            <a:r>
              <a:rPr lang="ro-RO" sz="2800" noProof="1" smtClean="0"/>
              <a:t>ă 1</a:t>
            </a:r>
            <a:r>
              <a:rPr lang="en-US" sz="1900" dirty="0" smtClean="0"/>
              <a:t>:</a:t>
            </a:r>
            <a:r>
              <a:rPr lang="ro-RO" sz="1900" dirty="0" smtClean="0"/>
              <a:t/>
            </a:r>
            <a:br>
              <a:rPr lang="ro-RO" sz="1900" dirty="0" smtClean="0"/>
            </a:b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vi-VN" sz="1900" dirty="0">
                <a:latin typeface="Calibri Light" pitchFamily="34" charset="0"/>
                <a:cs typeface="Calibri Light" pitchFamily="34" charset="0"/>
              </a:rPr>
              <a:t>La firma X, politica de backup presupune crearea unui backup complet (</a:t>
            </a:r>
            <a:r>
              <a:rPr lang="vi-VN" sz="1900" b="1" dirty="0">
                <a:latin typeface="Calibri" pitchFamily="34" charset="0"/>
                <a:cs typeface="Calibri" pitchFamily="34" charset="0"/>
              </a:rPr>
              <a:t>full backup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) o dată pe săptămână, duminica, iar în fiecare seară se creează un </a:t>
            </a:r>
            <a:r>
              <a:rPr lang="vi-VN" sz="1900" b="1" dirty="0">
                <a:latin typeface="Calibri" pitchFamily="34" charset="0"/>
                <a:cs typeface="Calibri" pitchFamily="34" charset="0"/>
              </a:rPr>
              <a:t>backup diferențial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. De asemenea, se realizează backup-ul jurnalului de tranzacții (</a:t>
            </a:r>
            <a:r>
              <a:rPr lang="vi-VN" sz="1900" b="1" dirty="0">
                <a:latin typeface="Calibri" pitchFamily="34" charset="0"/>
                <a:cs typeface="Calibri" pitchFamily="34" charset="0"/>
              </a:rPr>
              <a:t>transaction log backup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) la fiecare oră. Următoarele backup-uri au fost efectuate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:</a:t>
            </a:r>
            <a:r>
              <a:rPr lang="ro-RO" sz="1900" dirty="0" smtClean="0">
                <a:latin typeface="Calibri Light" pitchFamily="34" charset="0"/>
                <a:cs typeface="Calibri Light" pitchFamily="34" charset="0"/>
              </a:rPr>
              <a:t/>
            </a:r>
            <a:br>
              <a:rPr lang="ro-RO" sz="1900" dirty="0" smtClean="0">
                <a:latin typeface="Calibri Light" pitchFamily="34" charset="0"/>
                <a:cs typeface="Calibri Light" pitchFamily="34" charset="0"/>
              </a:rPr>
            </a:br>
            <a:r>
              <a:rPr lang="ro-RO" sz="1100" dirty="0" smtClean="0">
                <a:latin typeface="Calibri Light" pitchFamily="34" charset="0"/>
                <a:cs typeface="Calibri Light" pitchFamily="34" charset="0"/>
              </a:rPr>
              <a:t/>
            </a:r>
            <a:br>
              <a:rPr lang="ro-RO" sz="1100" dirty="0" smtClean="0">
                <a:latin typeface="Calibri Light" pitchFamily="34" charset="0"/>
                <a:cs typeface="Calibri Light" pitchFamily="34" charset="0"/>
              </a:rPr>
            </a:br>
            <a:r>
              <a:rPr lang="vi-VN" sz="1900" b="1" dirty="0">
                <a:latin typeface="Calibri" pitchFamily="34" charset="0"/>
                <a:cs typeface="Calibri" pitchFamily="34" charset="0"/>
              </a:rPr>
              <a:t>Backup </a:t>
            </a:r>
            <a:r>
              <a:rPr lang="vi-VN" sz="1900" b="1" dirty="0">
                <a:latin typeface="Calibri" pitchFamily="34" charset="0"/>
                <a:cs typeface="Calibri" pitchFamily="34" charset="0"/>
              </a:rPr>
              <a:t>complet (Full Backup)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ro-RO" sz="1900" dirty="0" smtClean="0">
                <a:latin typeface="Calibri Light" pitchFamily="34" charset="0"/>
                <a:cs typeface="Calibri Light" pitchFamily="34" charset="0"/>
              </a:rPr>
              <a:t/>
            </a:r>
            <a:br>
              <a:rPr lang="ro-RO" sz="1900" dirty="0" smtClean="0">
                <a:latin typeface="Calibri Light" pitchFamily="34" charset="0"/>
                <a:cs typeface="Calibri Light" pitchFamily="34" charset="0"/>
              </a:rPr>
            </a:b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03.11.2024 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(duminică) - 'C:\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Backups\FullBackup_03_11_24.bak‘</a:t>
            </a:r>
            <a:r>
              <a:rPr lang="ro-RO" sz="1900" dirty="0" smtClean="0">
                <a:latin typeface="Calibri Light" pitchFamily="34" charset="0"/>
                <a:cs typeface="Calibri Light" pitchFamily="34" charset="0"/>
              </a:rPr>
              <a:t/>
            </a:r>
            <a:br>
              <a:rPr lang="ro-RO" sz="1900" dirty="0" smtClean="0">
                <a:latin typeface="Calibri Light" pitchFamily="34" charset="0"/>
                <a:cs typeface="Calibri Light" pitchFamily="34" charset="0"/>
              </a:rPr>
            </a:br>
            <a:r>
              <a:rPr lang="ro-RO" sz="1100" dirty="0" smtClean="0">
                <a:latin typeface="Calibri Light" pitchFamily="34" charset="0"/>
                <a:cs typeface="Calibri Light" pitchFamily="34" charset="0"/>
              </a:rPr>
              <a:t/>
            </a:r>
            <a:br>
              <a:rPr lang="ro-RO" sz="1100" dirty="0" smtClean="0">
                <a:latin typeface="Calibri Light" pitchFamily="34" charset="0"/>
                <a:cs typeface="Calibri Light" pitchFamily="34" charset="0"/>
              </a:rPr>
            </a:br>
            <a:r>
              <a:rPr lang="vi-VN" sz="1900" b="1" dirty="0" smtClean="0">
                <a:latin typeface="Calibri" pitchFamily="34" charset="0"/>
                <a:cs typeface="Calibri" pitchFamily="34" charset="0"/>
              </a:rPr>
              <a:t>Backup </a:t>
            </a:r>
            <a:r>
              <a:rPr lang="vi-VN" sz="1900" b="1" dirty="0">
                <a:latin typeface="Calibri" pitchFamily="34" charset="0"/>
                <a:cs typeface="Calibri" pitchFamily="34" charset="0"/>
              </a:rPr>
              <a:t>diferențial (Differential Backup</a:t>
            </a:r>
            <a:r>
              <a:rPr lang="vi-VN" sz="1900" b="1" dirty="0">
                <a:latin typeface="Calibri" pitchFamily="34" charset="0"/>
                <a:cs typeface="Calibri" pitchFamily="34" charset="0"/>
              </a:rPr>
              <a:t>)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:</a:t>
            </a:r>
            <a:r>
              <a:rPr lang="ro-RO" sz="1900" dirty="0" smtClean="0">
                <a:latin typeface="Calibri Light" pitchFamily="34" charset="0"/>
                <a:cs typeface="Calibri Light" pitchFamily="34" charset="0"/>
              </a:rPr>
              <a:t/>
            </a:r>
            <a:br>
              <a:rPr lang="ro-RO" sz="1900" dirty="0" smtClean="0">
                <a:latin typeface="Calibri Light" pitchFamily="34" charset="0"/>
                <a:cs typeface="Calibri Light" pitchFamily="34" charset="0"/>
              </a:rPr>
            </a:br>
            <a:r>
              <a:rPr lang="ro-RO" sz="1900" dirty="0" smtClean="0">
                <a:latin typeface="Calibri Light" pitchFamily="34" charset="0"/>
                <a:cs typeface="Calibri Light" pitchFamily="34" charset="0"/>
              </a:rPr>
              <a:t>• 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04.11.2024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, seara - 'C:\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Backups\DiffBackup_04_11_24.bak‘</a:t>
            </a:r>
            <a:r>
              <a:rPr lang="ro-RO" sz="1900" dirty="0" smtClean="0">
                <a:latin typeface="Calibri Light" pitchFamily="34" charset="0"/>
                <a:cs typeface="Calibri Light" pitchFamily="34" charset="0"/>
              </a:rPr>
              <a:t/>
            </a:r>
            <a:br>
              <a:rPr lang="ro-RO" sz="1900" dirty="0" smtClean="0">
                <a:latin typeface="Calibri Light" pitchFamily="34" charset="0"/>
                <a:cs typeface="Calibri Light" pitchFamily="34" charset="0"/>
              </a:rPr>
            </a:br>
            <a:r>
              <a:rPr lang="ro-RO" sz="1900" dirty="0">
                <a:latin typeface="Calibri Light" pitchFamily="34" charset="0"/>
                <a:cs typeface="Calibri Light" pitchFamily="34" charset="0"/>
              </a:rPr>
              <a:t>• 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05.11.2024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, seara - 'C:\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Backups\DiffBackup_05_11_24.bak‘</a:t>
            </a:r>
            <a:r>
              <a:rPr lang="ro-RO" sz="1900" dirty="0" smtClean="0">
                <a:latin typeface="Calibri Light" pitchFamily="34" charset="0"/>
                <a:cs typeface="Calibri Light" pitchFamily="34" charset="0"/>
              </a:rPr>
              <a:t/>
            </a:r>
            <a:br>
              <a:rPr lang="ro-RO" sz="1900" dirty="0" smtClean="0">
                <a:latin typeface="Calibri Light" pitchFamily="34" charset="0"/>
                <a:cs typeface="Calibri Light" pitchFamily="34" charset="0"/>
              </a:rPr>
            </a:br>
            <a:r>
              <a:rPr lang="ro-RO" sz="1000" dirty="0" smtClean="0">
                <a:latin typeface="Calibri Light" pitchFamily="34" charset="0"/>
                <a:cs typeface="Calibri Light" pitchFamily="34" charset="0"/>
              </a:rPr>
              <a:t/>
            </a:r>
            <a:br>
              <a:rPr lang="ro-RO" sz="1000" dirty="0" smtClean="0">
                <a:latin typeface="Calibri Light" pitchFamily="34" charset="0"/>
                <a:cs typeface="Calibri Light" pitchFamily="34" charset="0"/>
              </a:rPr>
            </a:br>
            <a:r>
              <a:rPr lang="vi-VN" sz="1900" b="1" dirty="0">
                <a:latin typeface="Calibri" pitchFamily="34" charset="0"/>
                <a:cs typeface="Calibri" pitchFamily="34" charset="0"/>
              </a:rPr>
              <a:t>Backup </a:t>
            </a:r>
            <a:r>
              <a:rPr lang="vi-VN" sz="1900" b="1" dirty="0">
                <a:latin typeface="Calibri" pitchFamily="34" charset="0"/>
                <a:cs typeface="Calibri" pitchFamily="34" charset="0"/>
              </a:rPr>
              <a:t>jurnal de tranzacții (Log Transaction Backup</a:t>
            </a:r>
            <a:r>
              <a:rPr lang="vi-VN" sz="1900" b="1" dirty="0">
                <a:latin typeface="Calibri" pitchFamily="34" charset="0"/>
                <a:cs typeface="Calibri" pitchFamily="34" charset="0"/>
              </a:rPr>
              <a:t>)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:</a:t>
            </a:r>
            <a:r>
              <a:rPr lang="ro-RO" sz="1900" dirty="0" smtClean="0">
                <a:latin typeface="Calibri Light" pitchFamily="34" charset="0"/>
                <a:cs typeface="Calibri Light" pitchFamily="34" charset="0"/>
              </a:rPr>
              <a:t/>
            </a:r>
            <a:br>
              <a:rPr lang="ro-RO" sz="1900" dirty="0" smtClean="0">
                <a:latin typeface="Calibri Light" pitchFamily="34" charset="0"/>
                <a:cs typeface="Calibri Light" pitchFamily="34" charset="0"/>
              </a:rPr>
            </a:br>
            <a:r>
              <a:rPr lang="ro-RO" sz="1900" dirty="0">
                <a:latin typeface="Calibri Light" pitchFamily="34" charset="0"/>
                <a:cs typeface="Calibri Light" pitchFamily="34" charset="0"/>
              </a:rPr>
              <a:t>• 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04.11.2024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, ora 10:00 - 'C:\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Backups\LogBackup_04_11_24_10.bak‘</a:t>
            </a:r>
            <a:r>
              <a:rPr lang="ro-RO" sz="1900" dirty="0" smtClean="0">
                <a:latin typeface="Calibri Light" pitchFamily="34" charset="0"/>
                <a:cs typeface="Calibri Light" pitchFamily="34" charset="0"/>
              </a:rPr>
              <a:t/>
            </a:r>
            <a:br>
              <a:rPr lang="ro-RO" sz="1900" dirty="0" smtClean="0">
                <a:latin typeface="Calibri Light" pitchFamily="34" charset="0"/>
                <a:cs typeface="Calibri Light" pitchFamily="34" charset="0"/>
              </a:rPr>
            </a:br>
            <a:r>
              <a:rPr lang="ro-RO" sz="1900" dirty="0">
                <a:latin typeface="Calibri Light" pitchFamily="34" charset="0"/>
                <a:cs typeface="Calibri Light" pitchFamily="34" charset="0"/>
              </a:rPr>
              <a:t>• 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04.11.2024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, ora 11:00 - 'C:\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Backups\LogBackup_04_11_24_11.bak‘</a:t>
            </a:r>
            <a:r>
              <a:rPr lang="ro-RO" sz="1900" dirty="0" smtClean="0">
                <a:latin typeface="Calibri Light" pitchFamily="34" charset="0"/>
                <a:cs typeface="Calibri Light" pitchFamily="34" charset="0"/>
              </a:rPr>
              <a:t/>
            </a:r>
            <a:br>
              <a:rPr lang="ro-RO" sz="1900" dirty="0" smtClean="0">
                <a:latin typeface="Calibri Light" pitchFamily="34" charset="0"/>
                <a:cs typeface="Calibri Light" pitchFamily="34" charset="0"/>
              </a:rPr>
            </a:br>
            <a:r>
              <a:rPr lang="ro-RO" sz="1100" dirty="0" smtClean="0">
                <a:latin typeface="Calibri Light" pitchFamily="34" charset="0"/>
                <a:cs typeface="Calibri Light" pitchFamily="34" charset="0"/>
              </a:rPr>
              <a:t/>
            </a:r>
            <a:br>
              <a:rPr lang="ro-RO" sz="1100" dirty="0" smtClean="0">
                <a:latin typeface="Calibri Light" pitchFamily="34" charset="0"/>
                <a:cs typeface="Calibri Light" pitchFamily="34" charset="0"/>
              </a:rPr>
            </a:b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Pe 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04.11.2024, la ora 12:00, a avut loc un </a:t>
            </a:r>
            <a:r>
              <a:rPr lang="vi-VN" sz="1900" b="1" dirty="0">
                <a:latin typeface="Calibri" pitchFamily="34" charset="0"/>
                <a:cs typeface="Calibri" pitchFamily="34" charset="0"/>
              </a:rPr>
              <a:t>crash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 care a dus la coruperea bazei de date. Task-ul tău este să restaurezi baza de date folosind fișierele de backup disponibile.</a:t>
            </a:r>
            <a:endParaRPr lang="vi-VN" sz="19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1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Importanța Backup: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0375" y="1124744"/>
            <a:ext cx="8144073" cy="2682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Backup-ul 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unei baze de date 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este o copie de rezervă a datelor, care poate fi utilizată pentru a restaura baza de date într-o stare anterioară în cazul </a:t>
            </a:r>
            <a:r>
              <a:rPr lang="ro-RO" sz="1900" dirty="0">
                <a:latin typeface="Calibri Light" pitchFamily="34" charset="0"/>
                <a:cs typeface="Calibri Light" pitchFamily="34" charset="0"/>
              </a:rPr>
              <a:t>unor incidente </a:t>
            </a:r>
            <a:r>
              <a:rPr lang="ro-RO" sz="1900" dirty="0" smtClean="0">
                <a:latin typeface="Calibri Light" pitchFamily="34" charset="0"/>
                <a:cs typeface="Calibri Light" pitchFamily="34" charset="0"/>
              </a:rPr>
              <a:t>critice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, 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cum ar 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fi</a:t>
            </a:r>
            <a:r>
              <a:rPr lang="ro-RO" sz="1900" dirty="0" smtClean="0">
                <a:latin typeface="Calibri Light" pitchFamily="34" charset="0"/>
                <a:cs typeface="Calibri Light" pitchFamily="34" charset="0"/>
              </a:rPr>
              <a:t>:</a:t>
            </a:r>
            <a:br>
              <a:rPr lang="ro-RO" sz="1900" dirty="0" smtClean="0">
                <a:latin typeface="Calibri Light" pitchFamily="34" charset="0"/>
                <a:cs typeface="Calibri Light" pitchFamily="34" charset="0"/>
              </a:rPr>
            </a:br>
            <a:r>
              <a:rPr lang="ro-RO" sz="1900" dirty="0" smtClean="0">
                <a:latin typeface="Calibri Light" pitchFamily="34" charset="0"/>
                <a:cs typeface="Calibri Light" pitchFamily="34" charset="0"/>
              </a:rPr>
              <a:t>        • 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coruperea 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datelor, </a:t>
            </a:r>
            <a:endParaRPr lang="ro-RO" sz="1900" dirty="0" smtClean="0">
              <a:latin typeface="Calibri Light" pitchFamily="34" charset="0"/>
              <a:cs typeface="Calibri Light" pitchFamily="34" charset="0"/>
            </a:endParaRPr>
          </a:p>
          <a:p>
            <a:pPr>
              <a:lnSpc>
                <a:spcPct val="110000"/>
              </a:lnSpc>
            </a:pPr>
            <a:r>
              <a:rPr lang="ro-RO" sz="1900" dirty="0" smtClean="0">
                <a:latin typeface="Calibri Light" pitchFamily="34" charset="0"/>
                <a:cs typeface="Calibri Light" pitchFamily="34" charset="0"/>
              </a:rPr>
              <a:t>        • 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pierderea 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de 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date</a:t>
            </a:r>
            <a:r>
              <a:rPr lang="ro-RO" sz="1900" dirty="0" smtClean="0">
                <a:latin typeface="Calibri Light" pitchFamily="34" charset="0"/>
                <a:cs typeface="Calibri Light" pitchFamily="34" charset="0"/>
              </a:rPr>
              <a:t>,</a:t>
            </a:r>
          </a:p>
          <a:p>
            <a:pPr>
              <a:lnSpc>
                <a:spcPct val="110000"/>
              </a:lnSpc>
            </a:pPr>
            <a:r>
              <a:rPr lang="ro-RO" sz="1900" dirty="0" smtClean="0">
                <a:latin typeface="Calibri Light" pitchFamily="34" charset="0"/>
                <a:cs typeface="Calibri Light" pitchFamily="34" charset="0"/>
              </a:rPr>
              <a:t>        • </a:t>
            </a: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o 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eroare de hardware. </a:t>
            </a:r>
            <a:endParaRPr lang="ro-RO" sz="1900" dirty="0" smtClean="0">
              <a:latin typeface="Calibri Light" pitchFamily="34" charset="0"/>
              <a:cs typeface="Calibri Light" pitchFamily="34" charset="0"/>
            </a:endParaRPr>
          </a:p>
          <a:p>
            <a:pPr>
              <a:lnSpc>
                <a:spcPct val="110000"/>
              </a:lnSpc>
            </a:pPr>
            <a:r>
              <a:rPr lang="vi-VN" sz="1900" dirty="0" smtClean="0">
                <a:latin typeface="Calibri Light" pitchFamily="34" charset="0"/>
                <a:cs typeface="Calibri Light" pitchFamily="34" charset="0"/>
              </a:rPr>
              <a:t>Backup-ul </a:t>
            </a:r>
            <a:r>
              <a:rPr lang="vi-VN" sz="1900" dirty="0">
                <a:latin typeface="Calibri Light" pitchFamily="34" charset="0"/>
                <a:cs typeface="Calibri Light" pitchFamily="34" charset="0"/>
              </a:rPr>
              <a:t>este esențial pentru menținerea integrității datelor și pentru asigurarea continuității operațiunilor.</a:t>
            </a:r>
            <a:endParaRPr lang="en-US" sz="19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4" name="AutoShape 2" descr="Database Vulnerabilities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26" name="Picture 2" descr="Linux Wolf Pack - Linux Resources Help Software Articles and Mo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933056"/>
            <a:ext cx="374332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59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Tipuri de backup: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0375" y="1196752"/>
            <a:ext cx="3607569" cy="134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vi-VN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Backup 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complet</a:t>
            </a:r>
            <a:r>
              <a:rPr lang="vi-VN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(Full Backup)</a:t>
            </a:r>
            <a:r>
              <a:rPr lang="vi-VN" sz="1700" dirty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Realizează o copie completă a întregii baze de date, incluzând toate datele și structurile bazei de date.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4" name="AutoShape 2" descr="Database Vulnerabilities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2050" name="Picture 2" descr="https://miro.medium.com/v2/resize:fit:1050/1*10pV9Ff0bYELTtxwEFfxy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7" t="12623" r="14410" b="8252"/>
          <a:stretch/>
        </p:blipFill>
        <p:spPr bwMode="auto">
          <a:xfrm>
            <a:off x="4067944" y="1152553"/>
            <a:ext cx="4966610" cy="482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67544" y="2708920"/>
            <a:ext cx="3672408" cy="107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vi-VN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Backup 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diferențial</a:t>
            </a:r>
            <a:r>
              <a:rPr lang="vi-VN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(Differential Backup)</a:t>
            </a:r>
            <a:r>
              <a:rPr lang="vi-VN" sz="1700" dirty="0" smtClean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Salvează doar modificările făcute de la ultimul backup complet.</a:t>
            </a:r>
            <a:r>
              <a:rPr lang="vi-VN" sz="1700" dirty="0">
                <a:latin typeface="Calibri Light" pitchFamily="34" charset="0"/>
                <a:cs typeface="Calibri Light" pitchFamily="34" charset="0"/>
              </a:rPr>
              <a:t> </a:t>
            </a:r>
            <a:endParaRPr lang="en-US" sz="17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5536" y="3937974"/>
            <a:ext cx="3816424" cy="1988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o-RO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vi-VN" sz="2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ackup</a:t>
            </a:r>
            <a:r>
              <a:rPr lang="ro-RO" sz="2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o-RO" sz="2000" b="1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vi-VN" sz="2000" b="1" dirty="0" smtClean="0">
                <a:latin typeface="Calibri" pitchFamily="34" charset="0"/>
                <a:cs typeface="Calibri" pitchFamily="34" charset="0"/>
              </a:rPr>
              <a:t>ncremental</a:t>
            </a:r>
            <a:r>
              <a:rPr lang="vi-VN" sz="2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 (</a:t>
            </a:r>
            <a:r>
              <a:rPr lang="ro-RO" sz="2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vi-VN" sz="2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ncremental</a:t>
            </a:r>
            <a:r>
              <a:rPr lang="ro-RO" sz="2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ro-RO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vi-VN" sz="2000" b="1" dirty="0" smtClean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ackup)</a:t>
            </a:r>
            <a:r>
              <a:rPr lang="vi-VN" sz="1700" dirty="0" smtClean="0">
                <a:latin typeface="Calibri Light" pitchFamily="34" charset="0"/>
                <a:cs typeface="Calibri Light" pitchFamily="34" charset="0"/>
              </a:rPr>
              <a:t>: </a:t>
            </a:r>
            <a:r>
              <a:rPr lang="ro-RO" dirty="0" smtClean="0">
                <a:latin typeface="Calibri Light" pitchFamily="34" charset="0"/>
                <a:cs typeface="Calibri Light" pitchFamily="34" charset="0"/>
              </a:rPr>
              <a:t>S</a:t>
            </a:r>
            <a:r>
              <a:rPr lang="vi-VN" dirty="0" smtClean="0">
                <a:latin typeface="Calibri Light" pitchFamily="34" charset="0"/>
                <a:cs typeface="Calibri Light" pitchFamily="34" charset="0"/>
              </a:rPr>
              <a:t>alvează 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doar datele care </a:t>
            </a:r>
            <a:endParaRPr lang="ro-RO" dirty="0" smtClean="0">
              <a:latin typeface="Calibri Light" pitchFamily="34" charset="0"/>
              <a:cs typeface="Calibri Light" pitchFamily="34" charset="0"/>
            </a:endParaRPr>
          </a:p>
          <a:p>
            <a:pPr>
              <a:lnSpc>
                <a:spcPct val="110000"/>
              </a:lnSpc>
            </a:pPr>
            <a:r>
              <a:rPr lang="vi-VN" dirty="0" smtClean="0">
                <a:latin typeface="Calibri Light" pitchFamily="34" charset="0"/>
                <a:cs typeface="Calibri Light" pitchFamily="34" charset="0"/>
              </a:rPr>
              <a:t>au 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fost modificate </a:t>
            </a:r>
            <a:r>
              <a:rPr lang="ro-RO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dirty="0" smtClean="0">
                <a:latin typeface="Calibri Light" pitchFamily="34" charset="0"/>
                <a:cs typeface="Calibri Light" pitchFamily="34" charset="0"/>
              </a:rPr>
              <a:t>după 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cel mai recent backup, fie că acesta a fost complet </a:t>
            </a:r>
            <a:r>
              <a:rPr lang="vi-VN" dirty="0" smtClean="0">
                <a:latin typeface="Calibri Light" pitchFamily="34" charset="0"/>
                <a:cs typeface="Calibri Light" pitchFamily="34" charset="0"/>
              </a:rPr>
              <a:t>sau incremental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. </a:t>
            </a:r>
            <a:r>
              <a:rPr lang="ro-RO" dirty="0" smtClean="0">
                <a:latin typeface="Calibri Light" pitchFamily="34" charset="0"/>
                <a:cs typeface="Calibri Light" pitchFamily="34" charset="0"/>
              </a:rPr>
              <a:t>E</a:t>
            </a:r>
            <a:r>
              <a:rPr lang="vi-VN" dirty="0" smtClean="0">
                <a:latin typeface="Calibri Light" pitchFamily="34" charset="0"/>
                <a:cs typeface="Calibri Light" pitchFamily="34" charset="0"/>
              </a:rPr>
              <a:t>ste 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specific </a:t>
            </a:r>
            <a:r>
              <a:rPr lang="ro-RO" dirty="0" smtClean="0">
                <a:latin typeface="Calibri Light" pitchFamily="34" charset="0"/>
                <a:cs typeface="Calibri Light" pitchFamily="34" charset="0"/>
              </a:rPr>
              <a:t>BD</a:t>
            </a:r>
            <a:r>
              <a:rPr lang="vi-VN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de tip fișier, </a:t>
            </a:r>
            <a:r>
              <a:rPr lang="vi-VN" dirty="0" smtClean="0">
                <a:latin typeface="Calibri Light" pitchFamily="34" charset="0"/>
                <a:cs typeface="Calibri Light" pitchFamily="34" charset="0"/>
              </a:rPr>
              <a:t>mai 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rar în SQL </a:t>
            </a:r>
            <a:r>
              <a:rPr lang="vi-VN" dirty="0" smtClean="0">
                <a:latin typeface="Calibri Light" pitchFamily="34" charset="0"/>
                <a:cs typeface="Calibri Light" pitchFamily="34" charset="0"/>
              </a:rPr>
              <a:t>Server</a:t>
            </a:r>
            <a:r>
              <a:rPr lang="ro-RO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5536" y="6021288"/>
            <a:ext cx="8639017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Backup </a:t>
            </a:r>
            <a:r>
              <a:rPr lang="vi-VN" sz="2000" b="1" dirty="0">
                <a:latin typeface="Calibri" pitchFamily="34" charset="0"/>
                <a:cs typeface="Calibri" pitchFamily="34" charset="0"/>
              </a:rPr>
              <a:t>jurnal de tranzacții</a:t>
            </a:r>
            <a:r>
              <a:rPr lang="vi-VN" sz="20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(Transaction Log Backup)</a:t>
            </a:r>
            <a:r>
              <a:rPr lang="vi-VN" dirty="0"/>
              <a:t>: </a:t>
            </a:r>
            <a:r>
              <a:rPr lang="vi-VN" dirty="0">
                <a:latin typeface="Calibri Light" pitchFamily="34" charset="0"/>
                <a:cs typeface="Calibri Light" pitchFamily="34" charset="0"/>
              </a:rPr>
              <a:t>Salvează toate modificările înregistrate în jurnalul de tranzacții de la ultimul backup de jurnal</a:t>
            </a:r>
            <a:r>
              <a:rPr lang="vi-VN" dirty="0" smtClean="0">
                <a:latin typeface="Calibri Light" pitchFamily="34" charset="0"/>
                <a:cs typeface="Calibri Light" pitchFamily="34" charset="0"/>
              </a:rPr>
              <a:t>.</a:t>
            </a:r>
            <a:r>
              <a:rPr lang="ro-RO" dirty="0">
                <a:latin typeface="Calibri Light" pitchFamily="34" charset="0"/>
                <a:cs typeface="Calibri Light" pitchFamily="34" charset="0"/>
              </a:rPr>
              <a:t> Este specific SQL </a:t>
            </a:r>
            <a:r>
              <a:rPr lang="ro-RO" dirty="0" smtClean="0">
                <a:latin typeface="Calibri Light" pitchFamily="34" charset="0"/>
                <a:cs typeface="Calibri Light" pitchFamily="34" charset="0"/>
              </a:rPr>
              <a:t>Server.</a:t>
            </a:r>
            <a:endParaRPr lang="en-US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33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Strategii de Backup: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75856" y="1161743"/>
            <a:ext cx="5589317" cy="1229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vi-VN" sz="1700" dirty="0" smtClean="0">
                <a:latin typeface="Calibri Light" pitchFamily="34" charset="0"/>
                <a:cs typeface="Calibri Light" pitchFamily="34" charset="0"/>
              </a:rPr>
              <a:t>Ideal </a:t>
            </a:r>
            <a:r>
              <a:rPr lang="vi-VN" sz="1700" dirty="0">
                <a:latin typeface="Calibri Light" pitchFamily="34" charset="0"/>
                <a:cs typeface="Calibri Light" pitchFamily="34" charset="0"/>
              </a:rPr>
              <a:t>pentru baze de date mici sau cu puține modificări, dar poate consuma multe resurse pentru baze de date mari</a:t>
            </a:r>
            <a:r>
              <a:rPr lang="vi-VN" sz="1700" dirty="0" smtClean="0">
                <a:latin typeface="Calibri Light" pitchFamily="34" charset="0"/>
                <a:cs typeface="Calibri Light" pitchFamily="34" charset="0"/>
              </a:rPr>
              <a:t>.</a:t>
            </a:r>
            <a:r>
              <a:rPr lang="ro-RO" sz="17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pt-BR" sz="1700" dirty="0">
                <a:latin typeface="Calibri Light" pitchFamily="34" charset="0"/>
                <a:cs typeface="Calibri Light" pitchFamily="34" charset="0"/>
              </a:rPr>
              <a:t>Este ușor de implementat și de gestionat, deoarece se realizează o singură copie a întregii baze de date.</a:t>
            </a:r>
            <a:endParaRPr lang="en-US" sz="17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4" name="AutoShape 2" descr="Database Vulnerabilities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6" y="1124744"/>
            <a:ext cx="2554756" cy="113121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86" y="2636912"/>
            <a:ext cx="5557418" cy="11316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04" y="4640619"/>
            <a:ext cx="5915018" cy="118582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228184" y="2636912"/>
            <a:ext cx="2533934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latin typeface="Calibri Light" pitchFamily="34" charset="0"/>
                <a:cs typeface="Calibri Light" pitchFamily="34" charset="0"/>
              </a:rPr>
              <a:t>Potrivit pentru baze de date medii sau mari, unde operațiile sunt frecvente, dar nu în volum mare.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9552" y="3775685"/>
            <a:ext cx="804283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700" dirty="0">
                <a:latin typeface="Calibri Light" pitchFamily="34" charset="0"/>
                <a:cs typeface="Calibri Light" pitchFamily="34" charset="0"/>
              </a:rPr>
              <a:t>Restaurare rapidă: Restaurarea necesită doar aplicarea backup-ului complet și a ultimului backup diferențial.</a:t>
            </a:r>
            <a:endParaRPr lang="en-US" sz="17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463421" y="4509120"/>
            <a:ext cx="2401751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700" dirty="0">
                <a:latin typeface="Calibri Light" pitchFamily="34" charset="0"/>
                <a:cs typeface="Calibri Light" pitchFamily="34" charset="0"/>
              </a:rPr>
              <a:t>Optim pentru </a:t>
            </a:r>
            <a:r>
              <a:rPr lang="ro-RO" sz="1700" dirty="0" smtClean="0">
                <a:latin typeface="Calibri Light" pitchFamily="34" charset="0"/>
                <a:cs typeface="Calibri Light" pitchFamily="34" charset="0"/>
              </a:rPr>
              <a:t>BD</a:t>
            </a:r>
            <a:r>
              <a:rPr lang="vi-VN" sz="17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1700" dirty="0">
                <a:latin typeface="Calibri Light" pitchFamily="34" charset="0"/>
                <a:cs typeface="Calibri Light" pitchFamily="34" charset="0"/>
              </a:rPr>
              <a:t>mari, cu modificări frecvente, unde este critică recuperarea la un punct precis în </a:t>
            </a:r>
            <a:r>
              <a:rPr lang="vi-VN" sz="1700" dirty="0" smtClean="0">
                <a:latin typeface="Calibri Light" pitchFamily="34" charset="0"/>
                <a:cs typeface="Calibri Light" pitchFamily="34" charset="0"/>
              </a:rPr>
              <a:t>timp</a:t>
            </a:r>
            <a:r>
              <a:rPr lang="ro-RO" sz="17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en-US" sz="17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0374" y="5847004"/>
            <a:ext cx="8683626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700" dirty="0">
                <a:latin typeface="Calibri Light" pitchFamily="34" charset="0"/>
                <a:cs typeface="Calibri Light" pitchFamily="34" charset="0"/>
              </a:rPr>
              <a:t>Restaurare complexă: Pentru a restaura datele complet, trebuie să restaurezi backup-ul complet, ultimul backup diferențial și toate backup-urile de jurnal de </a:t>
            </a:r>
            <a:r>
              <a:rPr lang="vi-VN" sz="1700" dirty="0" smtClean="0">
                <a:latin typeface="Calibri Light" pitchFamily="34" charset="0"/>
                <a:cs typeface="Calibri Light" pitchFamily="34" charset="0"/>
              </a:rPr>
              <a:t>tranzacții</a:t>
            </a:r>
            <a:r>
              <a:rPr lang="ro-RO" sz="17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1700" dirty="0">
                <a:latin typeface="Calibri Light" pitchFamily="34" charset="0"/>
                <a:cs typeface="Calibri Light" pitchFamily="34" charset="0"/>
              </a:rPr>
              <a:t>de după acesta.</a:t>
            </a:r>
            <a:endParaRPr lang="en-US" sz="17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888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064896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Modele </a:t>
            </a:r>
            <a:r>
              <a:rPr lang="ro-RO" sz="32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 recuperare: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AutoShape 2" descr="Database Vulnerabilities | Download Scientific Dia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71" y="1145466"/>
            <a:ext cx="2392573" cy="10593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581" y="1112617"/>
            <a:ext cx="5449867" cy="11097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0" y="3501008"/>
            <a:ext cx="5915018" cy="1185827"/>
          </a:xfrm>
          <a:prstGeom prst="rect">
            <a:avLst/>
          </a:prstGeom>
        </p:spPr>
      </p:pic>
      <p:pic>
        <p:nvPicPr>
          <p:cNvPr id="13322" name="Picture 10" descr="3,000+ Parenthesis Stock Photos, Pictures &amp; Royalty-Free Images - iStock |  Parenthesis vector, Parenthesis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77" t="12729" r="20081" b="14676"/>
          <a:stretch/>
        </p:blipFill>
        <p:spPr bwMode="auto">
          <a:xfrm rot="5400000">
            <a:off x="4306984" y="-1553717"/>
            <a:ext cx="538879" cy="805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55050" y="2545740"/>
            <a:ext cx="799305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ro-RO" sz="28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Simple Recovery Model</a:t>
            </a:r>
            <a:endParaRPr lang="en-US" sz="28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20" name="Picture 10" descr="3,000+ Parenthesis Stock Photos, Pictures &amp; Royalty-Free Images - iStock |  Parenthesis vector, Parenthesis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77" t="12729" r="20081" b="14676"/>
          <a:stretch/>
        </p:blipFill>
        <p:spPr bwMode="auto">
          <a:xfrm rot="5400000">
            <a:off x="3365995" y="1987943"/>
            <a:ext cx="538879" cy="586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807451" y="5013176"/>
            <a:ext cx="576261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vi-V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Full Recovery Model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99992" y="6165304"/>
            <a:ext cx="453696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vi-VN" sz="2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Bulk-Logged Recovery Model</a:t>
            </a:r>
            <a:endParaRPr lang="en-US" sz="2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4" name="Round Single Corner Rectangle 13"/>
          <p:cNvSpPr/>
          <p:nvPr/>
        </p:nvSpPr>
        <p:spPr>
          <a:xfrm flipH="1">
            <a:off x="6876256" y="2876536"/>
            <a:ext cx="2088232" cy="2929100"/>
          </a:xfrm>
          <a:prstGeom prst="round1Rect">
            <a:avLst/>
          </a:prstGeom>
          <a:solidFill>
            <a:srgbClr val="FDE5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o-RO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vi-VN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Este </a:t>
            </a:r>
            <a:r>
              <a:rPr lang="vi-VN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similar cu modelul complet, dar optimizează operațiunile de import în masă de date (bulk insert) prin reducerea dimensiunii jurnalului de tranzacții.</a:t>
            </a:r>
            <a:endParaRPr lang="en-US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endParaRPr lang="en-US" dirty="0"/>
          </a:p>
        </p:txBody>
      </p:sp>
      <p:pic>
        <p:nvPicPr>
          <p:cNvPr id="26" name="Picture 10" descr="3,000+ Parenthesis Stock Photos, Pictures &amp; Royalty-Free Images - iStock |  Parenthesis vector, Parenthesis logo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77" t="12729" r="20081" b="14676"/>
          <a:stretch/>
        </p:blipFill>
        <p:spPr bwMode="auto">
          <a:xfrm rot="5400000">
            <a:off x="7787334" y="4928799"/>
            <a:ext cx="325431" cy="214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77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13690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Alegerea modelului de recuperare: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70" t="6443" r="20534" b="7566"/>
          <a:stretch/>
        </p:blipFill>
        <p:spPr bwMode="auto">
          <a:xfrm>
            <a:off x="1619672" y="1062081"/>
            <a:ext cx="6264696" cy="5489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860032" y="1844824"/>
            <a:ext cx="3024336" cy="72008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9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13690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Backup in SSMS</a:t>
            </a:r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(1):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098" name="Picture 2" descr="https://www.medicaldirector.com/help/images/SQL-Server-Management-Studio-Select-to-Backup-Databas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81" b="-1"/>
          <a:stretch/>
        </p:blipFill>
        <p:spPr bwMode="auto">
          <a:xfrm>
            <a:off x="884225" y="917431"/>
            <a:ext cx="7447557" cy="594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2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13690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Backup in SSMS</a:t>
            </a:r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(2):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347864" y="4725144"/>
            <a:ext cx="3456384" cy="36004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95936" y="5085184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5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Destinația implicită</a:t>
            </a:r>
            <a:endParaRPr lang="en-US" sz="15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0" t="10101" r="23519" b="17450"/>
          <a:stretch/>
        </p:blipFill>
        <p:spPr bwMode="auto">
          <a:xfrm>
            <a:off x="1115616" y="1071783"/>
            <a:ext cx="7206060" cy="5328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2879812" y="4653136"/>
            <a:ext cx="4500500" cy="36004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527884" y="5057564"/>
            <a:ext cx="1800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5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Destinația implicită</a:t>
            </a:r>
            <a:endParaRPr lang="en-US" sz="15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38426" y="2420888"/>
            <a:ext cx="3422006" cy="86409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7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744" y="332656"/>
            <a:ext cx="4608512" cy="57606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JS </a:t>
            </a:r>
            <a:r>
              <a:rPr lang="en-US" sz="2800" dirty="0"/>
              <a:t>=</a:t>
            </a:r>
            <a:r>
              <a:rPr lang="en-US" sz="2800" dirty="0" smtClean="0"/>
              <a:t> </a:t>
            </a:r>
            <a:r>
              <a:rPr lang="vi-VN" sz="2800" dirty="0" smtClean="0"/>
              <a:t>interactivitate </a:t>
            </a:r>
            <a:r>
              <a:rPr lang="vi-VN" sz="2800" dirty="0"/>
              <a:t>dinamică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332656"/>
            <a:ext cx="813690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Backup in SSMS</a:t>
            </a:r>
            <a:r>
              <a:rPr lang="ro-RO" sz="32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(3):</a:t>
            </a:r>
            <a:endParaRPr lang="en-US" sz="32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7170" name="Picture 2" descr="https://www.medicaldirector.com/help/images/Select-Backup-Destin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10" y="1776100"/>
            <a:ext cx="3582163" cy="220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medicaldirector.com/help/images/Locate-Database-Fil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45624"/>
            <a:ext cx="4734297" cy="493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2164" y="1052736"/>
            <a:ext cx="815429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700" dirty="0">
                <a:latin typeface="Calibri Light" pitchFamily="34" charset="0"/>
                <a:cs typeface="Calibri Light" pitchFamily="34" charset="0"/>
              </a:rPr>
              <a:t>Pentru a specifica o destinație personalizată, trebuie mai întâi să </a:t>
            </a:r>
            <a:r>
              <a:rPr lang="vi-VN" sz="1700" dirty="0" smtClean="0">
                <a:latin typeface="Calibri Light" pitchFamily="34" charset="0"/>
                <a:cs typeface="Calibri Light" pitchFamily="34" charset="0"/>
              </a:rPr>
              <a:t>elimin</a:t>
            </a:r>
            <a:r>
              <a:rPr lang="ro-RO" sz="1700" dirty="0" smtClean="0">
                <a:latin typeface="Calibri Light" pitchFamily="34" charset="0"/>
                <a:cs typeface="Calibri Light" pitchFamily="34" charset="0"/>
              </a:rPr>
              <a:t>ăm </a:t>
            </a:r>
            <a:r>
              <a:rPr lang="vi-VN" sz="1700" dirty="0" smtClean="0">
                <a:latin typeface="Calibri Light" pitchFamily="34" charset="0"/>
                <a:cs typeface="Calibri Light" pitchFamily="34" charset="0"/>
              </a:rPr>
              <a:t>cea </a:t>
            </a:r>
            <a:r>
              <a:rPr lang="vi-VN" sz="1700" dirty="0">
                <a:latin typeface="Calibri Light" pitchFamily="34" charset="0"/>
                <a:cs typeface="Calibri Light" pitchFamily="34" charset="0"/>
              </a:rPr>
              <a:t>prestabilită </a:t>
            </a:r>
            <a:r>
              <a:rPr lang="ro-RO" sz="1700" dirty="0" smtClean="0">
                <a:latin typeface="Calibri Light" pitchFamily="34" charset="0"/>
                <a:cs typeface="Calibri Light" pitchFamily="34" charset="0"/>
              </a:rPr>
              <a:t>(</a:t>
            </a:r>
            <a:r>
              <a:rPr lang="ro-RO" sz="1700" b="1" dirty="0" smtClean="0">
                <a:latin typeface="Calibri" pitchFamily="34" charset="0"/>
                <a:cs typeface="Calibri" pitchFamily="34" charset="0"/>
              </a:rPr>
              <a:t>Remove</a:t>
            </a:r>
            <a:r>
              <a:rPr lang="ro-RO" sz="1700" dirty="0" smtClean="0">
                <a:latin typeface="Calibri Light" pitchFamily="34" charset="0"/>
                <a:cs typeface="Calibri Light" pitchFamily="34" charset="0"/>
              </a:rPr>
              <a:t>)</a:t>
            </a:r>
            <a:r>
              <a:rPr lang="vi-VN" sz="1700" dirty="0" smtClean="0">
                <a:latin typeface="Calibri Light" pitchFamily="34" charset="0"/>
                <a:cs typeface="Calibri Light" pitchFamily="34" charset="0"/>
              </a:rPr>
              <a:t>, </a:t>
            </a:r>
            <a:r>
              <a:rPr lang="vi-VN" sz="1700" dirty="0">
                <a:latin typeface="Calibri Light" pitchFamily="34" charset="0"/>
                <a:cs typeface="Calibri Light" pitchFamily="34" charset="0"/>
              </a:rPr>
              <a:t>apoi </a:t>
            </a:r>
            <a:r>
              <a:rPr lang="vi-VN" sz="1700" dirty="0" smtClean="0">
                <a:latin typeface="Calibri Light" pitchFamily="34" charset="0"/>
                <a:cs typeface="Calibri Light" pitchFamily="34" charset="0"/>
              </a:rPr>
              <a:t>face</a:t>
            </a:r>
            <a:r>
              <a:rPr lang="ro-RO" sz="1700" dirty="0" smtClean="0">
                <a:latin typeface="Calibri Light" pitchFamily="34" charset="0"/>
                <a:cs typeface="Calibri Light" pitchFamily="34" charset="0"/>
              </a:rPr>
              <a:t>m</a:t>
            </a:r>
            <a:r>
              <a:rPr lang="vi-VN" sz="1700" dirty="0" smtClean="0">
                <a:latin typeface="Calibri Light" pitchFamily="34" charset="0"/>
                <a:cs typeface="Calibri Light" pitchFamily="34" charset="0"/>
              </a:rPr>
              <a:t> </a:t>
            </a:r>
            <a:r>
              <a:rPr lang="vi-VN" sz="1700" dirty="0">
                <a:latin typeface="Calibri Light" pitchFamily="34" charset="0"/>
                <a:cs typeface="Calibri Light" pitchFamily="34" charset="0"/>
              </a:rPr>
              <a:t>clic pe butonul </a:t>
            </a:r>
            <a:r>
              <a:rPr lang="ro-RO" sz="1700" b="1" dirty="0">
                <a:latin typeface="Calibri" pitchFamily="34" charset="0"/>
                <a:cs typeface="Calibri" pitchFamily="34" charset="0"/>
              </a:rPr>
              <a:t>Add</a:t>
            </a:r>
            <a:r>
              <a:rPr lang="ro-RO" sz="1700" dirty="0" smtClean="0">
                <a:latin typeface="Calibri Light" pitchFamily="34" charset="0"/>
                <a:cs typeface="Calibri Light" pitchFamily="34" charset="0"/>
              </a:rPr>
              <a:t>.</a:t>
            </a:r>
            <a:endParaRPr lang="en-US" sz="17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84167" y="5876818"/>
            <a:ext cx="2808313" cy="360494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412671" y="2774022"/>
            <a:ext cx="511257" cy="295392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8067" y="5157192"/>
            <a:ext cx="3566021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1700" dirty="0">
                <a:latin typeface="Calibri Light" pitchFamily="34" charset="0"/>
                <a:cs typeface="Calibri Light" pitchFamily="34" charset="0"/>
              </a:rPr>
              <a:t>Asigurați-vă că utilizați extensia de fișier </a:t>
            </a:r>
            <a:r>
              <a:rPr lang="vi-VN" sz="1700" b="1" dirty="0">
                <a:latin typeface="Calibri" pitchFamily="34" charset="0"/>
                <a:cs typeface="Calibri" pitchFamily="34" charset="0"/>
              </a:rPr>
              <a:t>.bak </a:t>
            </a:r>
            <a:r>
              <a:rPr lang="vi-VN" sz="1700" dirty="0">
                <a:latin typeface="Calibri Light" pitchFamily="34" charset="0"/>
                <a:cs typeface="Calibri Light" pitchFamily="34" charset="0"/>
              </a:rPr>
              <a:t>- trebuie să introduceți aceasta ca parte a numelui.</a:t>
            </a:r>
            <a:endParaRPr lang="en-US" sz="1700" dirty="0"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8067" y="6021288"/>
            <a:ext cx="3775901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700" dirty="0">
                <a:latin typeface="Calibri Light" pitchFamily="34" charset="0"/>
                <a:cs typeface="Calibri Light" pitchFamily="34" charset="0"/>
              </a:rPr>
              <a:t>Sau indicăm ex</a:t>
            </a:r>
            <a:r>
              <a:rPr lang="en-US" sz="1700" dirty="0">
                <a:latin typeface="Calibri Light" pitchFamily="34" charset="0"/>
                <a:cs typeface="Calibri Light" pitchFamily="34" charset="0"/>
              </a:rPr>
              <a:t>t</a:t>
            </a:r>
            <a:r>
              <a:rPr lang="ro-RO" sz="1700" dirty="0">
                <a:latin typeface="Calibri Light" pitchFamily="34" charset="0"/>
                <a:cs typeface="Calibri Light" pitchFamily="34" charset="0"/>
              </a:rPr>
              <a:t>e</a:t>
            </a:r>
            <a:r>
              <a:rPr lang="en-US" sz="1700" dirty="0">
                <a:latin typeface="Calibri Light" pitchFamily="34" charset="0"/>
                <a:cs typeface="Calibri Light" pitchFamily="34" charset="0"/>
              </a:rPr>
              <a:t>n</a:t>
            </a:r>
            <a:r>
              <a:rPr lang="ro-RO" sz="1700" dirty="0">
                <a:latin typeface="Calibri Light" pitchFamily="34" charset="0"/>
                <a:cs typeface="Calibri Light" pitchFamily="34" charset="0"/>
              </a:rPr>
              <a:t>sia </a:t>
            </a:r>
            <a:r>
              <a:rPr lang="ro-RO" sz="1700" b="1" dirty="0">
                <a:latin typeface="Calibri" pitchFamily="34" charset="0"/>
                <a:cs typeface="Calibri" pitchFamily="34" charset="0"/>
              </a:rPr>
              <a:t>.trn </a:t>
            </a:r>
            <a:r>
              <a:rPr lang="ro-RO" sz="1700" dirty="0">
                <a:latin typeface="Calibri Light" pitchFamily="34" charset="0"/>
                <a:cs typeface="Calibri Light" pitchFamily="34" charset="0"/>
              </a:rPr>
              <a:t>– </a:t>
            </a:r>
            <a:r>
              <a:rPr lang="ro-RO" sz="1700" dirty="0">
                <a:latin typeface="Calibri Light" pitchFamily="34" charset="0"/>
                <a:cs typeface="Calibri Light" pitchFamily="34" charset="0"/>
              </a:rPr>
              <a:t>dacă efectuăm backup </a:t>
            </a:r>
            <a:r>
              <a:rPr lang="ro-RO" sz="1700" dirty="0" smtClean="0">
                <a:latin typeface="Calibri Light" pitchFamily="34" charset="0"/>
                <a:cs typeface="Calibri Light" pitchFamily="34" charset="0"/>
              </a:rPr>
              <a:t>jurnalului </a:t>
            </a:r>
            <a:r>
              <a:rPr lang="ro-RO" sz="1700" dirty="0">
                <a:latin typeface="Calibri Light" pitchFamily="34" charset="0"/>
                <a:cs typeface="Calibri Light" pitchFamily="34" charset="0"/>
              </a:rPr>
              <a:t>de tranzacții </a:t>
            </a:r>
            <a:endParaRPr lang="en-US" sz="1700" dirty="0">
              <a:latin typeface="Calibri Light" pitchFamily="34" charset="0"/>
              <a:cs typeface="Calibr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33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FC40F6EE3DFE45B2AE23292736D481" ma:contentTypeVersion="12" ma:contentTypeDescription="Create a new document." ma:contentTypeScope="" ma:versionID="af5a8336c75263f3c078c0a9b9eb6a42">
  <xsd:schema xmlns:xsd="http://www.w3.org/2001/XMLSchema" xmlns:xs="http://www.w3.org/2001/XMLSchema" xmlns:p="http://schemas.microsoft.com/office/2006/metadata/properties" xmlns:ns2="bd0c033e-a036-4b6e-ba8b-99fdec7a5ddc" xmlns:ns3="49068656-1d9a-4fc1-9ba5-2bfa44456d64" targetNamespace="http://schemas.microsoft.com/office/2006/metadata/properties" ma:root="true" ma:fieldsID="4621262167aac893b1a4cc38e83f3e5c" ns2:_="" ns3:_="">
    <xsd:import namespace="bd0c033e-a036-4b6e-ba8b-99fdec7a5ddc"/>
    <xsd:import namespace="49068656-1d9a-4fc1-9ba5-2bfa44456d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0c033e-a036-4b6e-ba8b-99fdec7a5d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b201aa81-cdab-48a9-a97d-51e43b1a053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68656-1d9a-4fc1-9ba5-2bfa44456d6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e891197-3cda-4433-99f0-399e220df8af}" ma:internalName="TaxCatchAll" ma:showField="CatchAllData" ma:web="49068656-1d9a-4fc1-9ba5-2bfa44456d6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d0c033e-a036-4b6e-ba8b-99fdec7a5ddc">
      <Terms xmlns="http://schemas.microsoft.com/office/infopath/2007/PartnerControls"/>
    </lcf76f155ced4ddcb4097134ff3c332f>
    <TaxCatchAll xmlns="49068656-1d9a-4fc1-9ba5-2bfa44456d64" xsi:nil="true"/>
  </documentManagement>
</p:properties>
</file>

<file path=customXml/itemProps1.xml><?xml version="1.0" encoding="utf-8"?>
<ds:datastoreItem xmlns:ds="http://schemas.openxmlformats.org/officeDocument/2006/customXml" ds:itemID="{41E6F441-806B-4070-B0F5-FEC3036C74F5}"/>
</file>

<file path=customXml/itemProps2.xml><?xml version="1.0" encoding="utf-8"?>
<ds:datastoreItem xmlns:ds="http://schemas.openxmlformats.org/officeDocument/2006/customXml" ds:itemID="{32E0F655-7D50-4C9E-A0E4-4E6759E13D94}"/>
</file>

<file path=customXml/itemProps3.xml><?xml version="1.0" encoding="utf-8"?>
<ds:datastoreItem xmlns:ds="http://schemas.openxmlformats.org/officeDocument/2006/customXml" ds:itemID="{A079A7E8-9DF1-4909-A3A5-9510FDC940A4}"/>
</file>

<file path=docProps/app.xml><?xml version="1.0" encoding="utf-8"?>
<Properties xmlns="http://schemas.openxmlformats.org/officeDocument/2006/extended-properties" xmlns:vt="http://schemas.openxmlformats.org/officeDocument/2006/docPropsVTypes">
  <TotalTime>22639</TotalTime>
  <Words>671</Words>
  <Application>Microsoft Office PowerPoint</Application>
  <PresentationFormat>On-screen Show (4:3)</PresentationFormat>
  <Paragraphs>74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Тема Office</vt:lpstr>
      <vt:lpstr>BACKUP DB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JS = interactivitate dinamică</vt:lpstr>
      <vt:lpstr>                                                              Sarcină 1:  La firma X, politica de backup presupune crearea unui backup complet (full backup) o dată pe săptămână, duminica, iar în fiecare seară se creează un backup diferențial. De asemenea, se realizează backup-ul jurnalului de tranzacții (transaction log backup) la fiecare oră. Următoarele backup-uri au fost efectuate:  Backup complet (Full Backup):  03.11.2024 (duminică) - 'C:\Backups\FullBackup_03_11_24.bak‘  Backup diferențial (Differential Backup): • 04.11.2024, seara - 'C:\Backups\DiffBackup_04_11_24.bak‘ • 05.11.2024, seara - 'C:\Backups\DiffBackup_05_11_24.bak‘  Backup jurnal de tranzacții (Log Transaction Backup): • 04.11.2024, ora 10:00 - 'C:\Backups\LogBackup_04_11_24_10.bak‘ • 04.11.2024, ora 11:00 - 'C:\Backups\LogBackup_04_11_24_11.bak‘  Pe 04.11.2024, la ora 12:00, a avut loc un crash care a dus la coruperea bazei de date. Task-ul tău este să restaurezi baza de date folosind fișierele de backup disponibile.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 este JavaScript</dc:title>
  <dc:creator>Pavilion</dc:creator>
  <cp:lastModifiedBy>Pavilion</cp:lastModifiedBy>
  <cp:revision>1583</cp:revision>
  <dcterms:created xsi:type="dcterms:W3CDTF">2024-06-30T15:28:55Z</dcterms:created>
  <dcterms:modified xsi:type="dcterms:W3CDTF">2024-10-04T20:08:24Z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0x01010096FC40F6EE3DFE45B2AE23292736D481</vt:lpwstr>
  </property>
</Properties>
</file>