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72" r:id="rId4"/>
    <p:sldId id="277" r:id="rId5"/>
    <p:sldId id="273" r:id="rId6"/>
    <p:sldId id="278" r:id="rId7"/>
    <p:sldId id="274" r:id="rId8"/>
    <p:sldId id="279" r:id="rId9"/>
    <p:sldId id="275" r:id="rId10"/>
    <p:sldId id="276" r:id="rId11"/>
    <p:sldId id="271" r:id="rId12"/>
    <p:sldId id="268" r:id="rId13"/>
    <p:sldId id="270" r:id="rId14"/>
    <p:sldId id="267" r:id="rId15"/>
    <p:sldId id="266" r:id="rId16"/>
    <p:sldId id="265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0012-5200-4423-A47D-A4FF5508CAF2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3813-4E5B-451C-9053-E29962DC1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20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0012-5200-4423-A47D-A4FF5508CAF2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3813-4E5B-451C-9053-E29962DC1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0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0012-5200-4423-A47D-A4FF5508CAF2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3813-4E5B-451C-9053-E29962DC1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19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0012-5200-4423-A47D-A4FF5508CAF2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3813-4E5B-451C-9053-E29962DC1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0012-5200-4423-A47D-A4FF5508CAF2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3813-4E5B-451C-9053-E29962DC1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62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0012-5200-4423-A47D-A4FF5508CAF2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3813-4E5B-451C-9053-E29962DC1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8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0012-5200-4423-A47D-A4FF5508CAF2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3813-4E5B-451C-9053-E29962DC1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14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0012-5200-4423-A47D-A4FF5508CAF2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3813-4E5B-451C-9053-E29962DC1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71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0012-5200-4423-A47D-A4FF5508CAF2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3813-4E5B-451C-9053-E29962DC1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99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0012-5200-4423-A47D-A4FF5508CAF2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3813-4E5B-451C-9053-E29962DC1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4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0012-5200-4423-A47D-A4FF5508CAF2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3813-4E5B-451C-9053-E29962DC1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96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0012-5200-4423-A47D-A4FF5508CAF2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D3813-4E5B-451C-9053-E29962DC1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847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AA93B-656A-79E3-6F09-851501EEDCF6}"/>
              </a:ext>
            </a:extLst>
          </p:cNvPr>
          <p:cNvSpPr txBox="1"/>
          <p:nvPr/>
        </p:nvSpPr>
        <p:spPr>
          <a:xfrm>
            <a:off x="211507" y="2631173"/>
            <a:ext cx="115560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5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АНАЛИЗ ВАКАНСИЙ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5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«АНАЛИТИК ДАННЫХ»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САЙТА 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HH.RU</a:t>
            </a:r>
            <a:endParaRPr lang="ru-RU" sz="54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6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A3855D-894C-231D-371E-7E8BA9026F60}"/>
              </a:ext>
            </a:extLst>
          </p:cNvPr>
          <p:cNvSpPr txBox="1"/>
          <p:nvPr/>
        </p:nvSpPr>
        <p:spPr>
          <a:xfrm>
            <a:off x="508711" y="430148"/>
            <a:ext cx="114927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#️ обзор файла с локациями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dfa = pd.read_excel('area.xlsx')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dfa.profile_report()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70A4D9-FE0F-3E44-01CE-F0A395CD2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9" t="40879"/>
          <a:stretch/>
        </p:blipFill>
        <p:spPr>
          <a:xfrm>
            <a:off x="508711" y="1981200"/>
            <a:ext cx="5362506" cy="250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2142D-00AC-C6C9-4412-A5AC50913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2675842"/>
            <a:ext cx="5352695" cy="35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6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AA93B-656A-79E3-6F09-851501EEDCF6}"/>
              </a:ext>
            </a:extLst>
          </p:cNvPr>
          <p:cNvSpPr txBox="1"/>
          <p:nvPr/>
        </p:nvSpPr>
        <p:spPr>
          <a:xfrm>
            <a:off x="211507" y="2631173"/>
            <a:ext cx="115560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5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54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91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A3855D-894C-231D-371E-7E8BA9026F60}"/>
              </a:ext>
            </a:extLst>
          </p:cNvPr>
          <p:cNvSpPr txBox="1"/>
          <p:nvPr/>
        </p:nvSpPr>
        <p:spPr>
          <a:xfrm>
            <a:off x="2058111" y="646048"/>
            <a:ext cx="97655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cur.execute('''CREATE TABLE vacancies(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id INT,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name TEXT,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'area.id' INT,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'address.metro.station_name' TEXT,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'salary.from' INT,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'salary.to' INT,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'address.raw' TEXT,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'experience.name' TEXT,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'schedule.name' TEXT,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'employment.name' TEXT,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'employer.id' INT,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alternate_url TEXT,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created_at TEXT,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PRIMARY KEY(id)); '''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5B3C4-406E-CD63-A068-D08190F02C7C}"/>
              </a:ext>
            </a:extLst>
          </p:cNvPr>
          <p:cNvSpPr txBox="1"/>
          <p:nvPr/>
        </p:nvSpPr>
        <p:spPr>
          <a:xfrm>
            <a:off x="281416" y="299933"/>
            <a:ext cx="1155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БД создаем таблицу с вакансиями с нужным набором столбцов</a:t>
            </a:r>
            <a:endParaRPr lang="ru-RU" sz="20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1B68A-BB7C-A2B7-EFF2-B88E88745F18}"/>
              </a:ext>
            </a:extLst>
          </p:cNvPr>
          <p:cNvSpPr txBox="1"/>
          <p:nvPr/>
        </p:nvSpPr>
        <p:spPr>
          <a:xfrm>
            <a:off x="281416" y="5548456"/>
            <a:ext cx="1179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загружаем таблицу с вакансиями в БД, указав название таблицы, столбец с индексом не создаем</a:t>
            </a:r>
            <a:endParaRPr lang="ru-RU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AAEFA-AA7F-6DD6-ECFE-6A810AE491FB}"/>
              </a:ext>
            </a:extLst>
          </p:cNvPr>
          <p:cNvSpPr txBox="1"/>
          <p:nvPr/>
        </p:nvSpPr>
        <p:spPr>
          <a:xfrm>
            <a:off x="522360" y="5948566"/>
            <a:ext cx="11301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df3.to_sql(con=con, name='vacancies', if_exists='append', index=False)</a:t>
            </a:r>
          </a:p>
        </p:txBody>
      </p:sp>
    </p:spTree>
    <p:extLst>
      <p:ext uri="{BB962C8B-B14F-4D97-AF65-F5344CB8AC3E}">
        <p14:creationId xmlns:p14="http://schemas.microsoft.com/office/powerpoint/2010/main" val="280735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A3855D-894C-231D-371E-7E8BA9026F60}"/>
              </a:ext>
            </a:extLst>
          </p:cNvPr>
          <p:cNvSpPr txBox="1"/>
          <p:nvPr/>
        </p:nvSpPr>
        <p:spPr>
          <a:xfrm>
            <a:off x="1417591" y="829655"/>
            <a:ext cx="97655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cur.execute('''CREATE TABLE employer(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employer_id INT REFERENCES vacancies('employer.id'),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employer_name TEXT,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employer_url TEXT,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PRIMARY KEY(employer_id)); '''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5B3C4-406E-CD63-A068-D08190F02C7C}"/>
              </a:ext>
            </a:extLst>
          </p:cNvPr>
          <p:cNvSpPr txBox="1"/>
          <p:nvPr/>
        </p:nvSpPr>
        <p:spPr>
          <a:xfrm>
            <a:off x="281416" y="336274"/>
            <a:ext cx="1155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БД создаем таблицу с работодателями с нужным набором столбцов</a:t>
            </a:r>
            <a:endParaRPr lang="ru-RU" sz="20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62F00-4E59-0CBB-47E5-6DF3B3A44400}"/>
              </a:ext>
            </a:extLst>
          </p:cNvPr>
          <p:cNvSpPr txBox="1"/>
          <p:nvPr/>
        </p:nvSpPr>
        <p:spPr>
          <a:xfrm>
            <a:off x="2020011" y="3953855"/>
            <a:ext cx="976558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cur.execute('''CREATE TABLE area(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area_id INT REFERENCES vacancies('area.id'),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area_name TEXT,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PRIMARY KEY(area_id)); '''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       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6E34F-AC37-33F5-7A7D-F80E469C9911}"/>
              </a:ext>
            </a:extLst>
          </p:cNvPr>
          <p:cNvSpPr txBox="1"/>
          <p:nvPr/>
        </p:nvSpPr>
        <p:spPr>
          <a:xfrm>
            <a:off x="317974" y="3574034"/>
            <a:ext cx="1155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БД создаем таблицу с локациями с нужным набором столбцов</a:t>
            </a:r>
            <a:endParaRPr lang="ru-RU" sz="20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3AA80-0740-85FB-9B1A-DBD5F7DA5FAC}"/>
              </a:ext>
            </a:extLst>
          </p:cNvPr>
          <p:cNvSpPr txBox="1"/>
          <p:nvPr/>
        </p:nvSpPr>
        <p:spPr>
          <a:xfrm>
            <a:off x="281416" y="2630479"/>
            <a:ext cx="1179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загружаем таблицу с работодателями в БД, указав название таблицы, столбец с индексом не создаем</a:t>
            </a:r>
            <a:endParaRPr lang="ru-RU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9F267-FF62-3513-B560-23D9DC94BF7C}"/>
              </a:ext>
            </a:extLst>
          </p:cNvPr>
          <p:cNvSpPr txBox="1"/>
          <p:nvPr/>
        </p:nvSpPr>
        <p:spPr>
          <a:xfrm>
            <a:off x="522360" y="3017889"/>
            <a:ext cx="11301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dfe.to_sql(con=con, name='employer', if_exists='append', index=False)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F3A11-2542-91C7-77B4-5660AD4FA94A}"/>
              </a:ext>
            </a:extLst>
          </p:cNvPr>
          <p:cNvSpPr txBox="1"/>
          <p:nvPr/>
        </p:nvSpPr>
        <p:spPr>
          <a:xfrm>
            <a:off x="522360" y="5951041"/>
            <a:ext cx="11301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dfa.to_sql(con=con, name='area', if_exists='append', index=False)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7038B-3BCD-18C7-C148-5AE1026823BB}"/>
              </a:ext>
            </a:extLst>
          </p:cNvPr>
          <p:cNvSpPr txBox="1"/>
          <p:nvPr/>
        </p:nvSpPr>
        <p:spPr>
          <a:xfrm>
            <a:off x="281416" y="5571220"/>
            <a:ext cx="1179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загружаем таблицу с локациями в БД, указав название таблицы, столбец с индексом не создаем</a:t>
            </a:r>
            <a:endParaRPr lang="ru-RU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3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AA93B-656A-79E3-6F09-851501EEDCF6}"/>
              </a:ext>
            </a:extLst>
          </p:cNvPr>
          <p:cNvSpPr txBox="1"/>
          <p:nvPr/>
        </p:nvSpPr>
        <p:spPr>
          <a:xfrm>
            <a:off x="211507" y="2631173"/>
            <a:ext cx="115560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5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5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54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27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CB028-B7E4-B0B2-50F3-5FC8D9B0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831" y="873952"/>
            <a:ext cx="6764338" cy="5617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F3A49A-399D-7B21-498E-77D92B018C39}"/>
              </a:ext>
            </a:extLst>
          </p:cNvPr>
          <p:cNvSpPr txBox="1"/>
          <p:nvPr/>
        </p:nvSpPr>
        <p:spPr>
          <a:xfrm>
            <a:off x="459335" y="366538"/>
            <a:ext cx="1155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Описать физическую модель данных для 3 таблиц, загруженных в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2225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AA93B-656A-79E3-6F09-851501EEDCF6}"/>
              </a:ext>
            </a:extLst>
          </p:cNvPr>
          <p:cNvSpPr txBox="1"/>
          <p:nvPr/>
        </p:nvSpPr>
        <p:spPr>
          <a:xfrm>
            <a:off x="211507" y="2631173"/>
            <a:ext cx="115560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5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ЗАДАЧА 4</a:t>
            </a:r>
          </a:p>
        </p:txBody>
      </p:sp>
    </p:spTree>
    <p:extLst>
      <p:ext uri="{BB962C8B-B14F-4D97-AF65-F5344CB8AC3E}">
        <p14:creationId xmlns:p14="http://schemas.microsoft.com/office/powerpoint/2010/main" val="344389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A04BDA7-6901-072F-4266-005A01478C52}"/>
              </a:ext>
            </a:extLst>
          </p:cNvPr>
          <p:cNvSpPr txBox="1"/>
          <p:nvPr/>
        </p:nvSpPr>
        <p:spPr>
          <a:xfrm>
            <a:off x="4407493" y="4319722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(created_at)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vacancies v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AA93B-656A-79E3-6F09-851501EEDCF6}"/>
              </a:ext>
            </a:extLst>
          </p:cNvPr>
          <p:cNvSpPr txBox="1"/>
          <p:nvPr/>
        </p:nvSpPr>
        <p:spPr>
          <a:xfrm>
            <a:off x="459335" y="366538"/>
            <a:ext cx="1155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Посчитать общее количество вакансий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A8368-98AB-9125-8787-B5A664EA9EFE}"/>
              </a:ext>
            </a:extLst>
          </p:cNvPr>
          <p:cNvSpPr txBox="1"/>
          <p:nvPr/>
        </p:nvSpPr>
        <p:spPr>
          <a:xfrm>
            <a:off x="4407492" y="1191099"/>
            <a:ext cx="7607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vacancies v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D48EF-BBE9-26CB-291F-72B70232FAD5}"/>
              </a:ext>
            </a:extLst>
          </p:cNvPr>
          <p:cNvSpPr txBox="1"/>
          <p:nvPr/>
        </p:nvSpPr>
        <p:spPr>
          <a:xfrm>
            <a:off x="459335" y="3665388"/>
            <a:ext cx="1155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Найти дату последней опубликованной вакансии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6D21C-28C6-3A9E-F16D-3F516654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084074"/>
            <a:ext cx="4610099" cy="2263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4F48AF-795A-931F-A738-D3229B5F2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081" y="4168441"/>
            <a:ext cx="5971838" cy="20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33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A3855D-894C-231D-371E-7E8BA9026F60}"/>
              </a:ext>
            </a:extLst>
          </p:cNvPr>
          <p:cNvSpPr txBox="1"/>
          <p:nvPr/>
        </p:nvSpPr>
        <p:spPr>
          <a:xfrm>
            <a:off x="826210" y="1807555"/>
            <a:ext cx="112886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vacancies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'salary.to'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salary_to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18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</a:t>
            </a:r>
            <a:endParaRPr lang="en-US" sz="18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(salary_to)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max_vilka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vacancies v</a:t>
            </a:r>
            <a:endParaRPr lang="ru-RU" sz="18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max_vilka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F81EBE-3E14-2FD2-AB22-7A77C773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2" y="1834067"/>
            <a:ext cx="11704759" cy="7774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318482-A684-887C-2A29-E5D79C18E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60" y="2638017"/>
            <a:ext cx="11199739" cy="8364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1E0196-FF88-D1EA-E204-86C9C34A6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10" y="3501023"/>
            <a:ext cx="10452248" cy="1168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35B3C4-406E-CD63-A068-D08190F02C7C}"/>
              </a:ext>
            </a:extLst>
          </p:cNvPr>
          <p:cNvSpPr txBox="1"/>
          <p:nvPr/>
        </p:nvSpPr>
        <p:spPr>
          <a:xfrm>
            <a:off x="522361" y="385638"/>
            <a:ext cx="1155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Найти вакансию с максимально предлагаемой зарплатой по вилке</a:t>
            </a:r>
          </a:p>
        </p:txBody>
      </p:sp>
    </p:spTree>
    <p:extLst>
      <p:ext uri="{BB962C8B-B14F-4D97-AF65-F5344CB8AC3E}">
        <p14:creationId xmlns:p14="http://schemas.microsoft.com/office/powerpoint/2010/main" val="312536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A3855D-894C-231D-371E-7E8BA9026F60}"/>
              </a:ext>
            </a:extLst>
          </p:cNvPr>
          <p:cNvSpPr txBox="1"/>
          <p:nvPr/>
        </p:nvSpPr>
        <p:spPr>
          <a:xfrm>
            <a:off x="826210" y="2328255"/>
            <a:ext cx="112886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vacancies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'salary.from'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salary_from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18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(salary_from))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mean_salary_from,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(salary_to))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mean_salary_to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vacancies v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salary_from &gt; 0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salary_to &gt;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5B3C4-406E-CD63-A068-D08190F02C7C}"/>
              </a:ext>
            </a:extLst>
          </p:cNvPr>
          <p:cNvSpPr txBox="1"/>
          <p:nvPr/>
        </p:nvSpPr>
        <p:spPr>
          <a:xfrm>
            <a:off x="522361" y="385638"/>
            <a:ext cx="115560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Посчитать среднюю вилку зарплат.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Нижнюю границу зарплаты посчитать как среднее по всем указанным в вакансиях salary.from.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Верхнюю границу вилки посчитать аналогично, только по полю salary.to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9DCD4-7539-4952-F223-723194C0E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" r="2089"/>
          <a:stretch/>
        </p:blipFill>
        <p:spPr>
          <a:xfrm>
            <a:off x="25400" y="2435782"/>
            <a:ext cx="12141200" cy="20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7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AA93B-656A-79E3-6F09-851501EEDCF6}"/>
              </a:ext>
            </a:extLst>
          </p:cNvPr>
          <p:cNvSpPr txBox="1"/>
          <p:nvPr/>
        </p:nvSpPr>
        <p:spPr>
          <a:xfrm>
            <a:off x="211507" y="2631173"/>
            <a:ext cx="115560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5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</a:p>
        </p:txBody>
      </p:sp>
    </p:spTree>
    <p:extLst>
      <p:ext uri="{BB962C8B-B14F-4D97-AF65-F5344CB8AC3E}">
        <p14:creationId xmlns:p14="http://schemas.microsoft.com/office/powerpoint/2010/main" val="1257789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A3855D-894C-231D-371E-7E8BA9026F60}"/>
              </a:ext>
            </a:extLst>
          </p:cNvPr>
          <p:cNvSpPr txBox="1"/>
          <p:nvPr/>
        </p:nvSpPr>
        <p:spPr>
          <a:xfrm>
            <a:off x="1270711" y="1807555"/>
            <a:ext cx="106672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vacancies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'experience.name'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experience_name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18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vacancies v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experience_name = '</a:t>
            </a:r>
            <a:r>
              <a:rPr lang="en-US" sz="18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Нет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опыта'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5B3C4-406E-CD63-A068-D08190F02C7C}"/>
              </a:ext>
            </a:extLst>
          </p:cNvPr>
          <p:cNvSpPr txBox="1"/>
          <p:nvPr/>
        </p:nvSpPr>
        <p:spPr>
          <a:xfrm>
            <a:off x="522361" y="385638"/>
            <a:ext cx="1155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Посчитать, сколько вакансий предлагают работу без опыта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3E7FC-C947-298E-BB9E-A3DC27DB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11" y="1485899"/>
            <a:ext cx="9270290" cy="41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1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A3855D-894C-231D-371E-7E8BA9026F60}"/>
              </a:ext>
            </a:extLst>
          </p:cNvPr>
          <p:cNvSpPr txBox="1"/>
          <p:nvPr/>
        </p:nvSpPr>
        <p:spPr>
          <a:xfrm>
            <a:off x="1752601" y="1807555"/>
            <a:ext cx="9867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vacancies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'schedule.name'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schedule_name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18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schedule_name,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vacancies v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5B3C4-406E-CD63-A068-D08190F02C7C}"/>
              </a:ext>
            </a:extLst>
          </p:cNvPr>
          <p:cNvSpPr txBox="1"/>
          <p:nvPr/>
        </p:nvSpPr>
        <p:spPr>
          <a:xfrm>
            <a:off x="522361" y="385638"/>
            <a:ext cx="1155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Посчитать, сколько вакансий относятся к разным значениям schedule.name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A523B-0024-67A4-B21D-F6880CA1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1807555"/>
            <a:ext cx="8635290" cy="26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A3855D-894C-231D-371E-7E8BA9026F60}"/>
              </a:ext>
            </a:extLst>
          </p:cNvPr>
          <p:cNvSpPr txBox="1"/>
          <p:nvPr/>
        </p:nvSpPr>
        <p:spPr>
          <a:xfrm>
            <a:off x="1752600" y="1807555"/>
            <a:ext cx="104393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experience_name,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round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(salary_from))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mean_salary_from,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round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(salary_to))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mean_salary_to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vacancies v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5B3C4-406E-CD63-A068-D08190F02C7C}"/>
              </a:ext>
            </a:extLst>
          </p:cNvPr>
          <p:cNvSpPr txBox="1"/>
          <p:nvPr/>
        </p:nvSpPr>
        <p:spPr>
          <a:xfrm>
            <a:off x="522361" y="385638"/>
            <a:ext cx="1155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Посчитать средние вилки зарплат в разрезе опыта работы (experience.name)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035EF-35AC-8412-1F0B-925F32D3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0" y="1803592"/>
            <a:ext cx="11313180" cy="261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02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A3855D-894C-231D-371E-7E8BA9026F60}"/>
              </a:ext>
            </a:extLst>
          </p:cNvPr>
          <p:cNvSpPr txBox="1"/>
          <p:nvPr/>
        </p:nvSpPr>
        <p:spPr>
          <a:xfrm>
            <a:off x="3124201" y="1807555"/>
            <a:ext cx="88518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8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area_name,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vacancies_number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vacancies v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area a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v.'area.id' = a.area_id</a:t>
            </a:r>
            <a:endParaRPr lang="ru-RU" sz="18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5B3C4-406E-CD63-A068-D08190F02C7C}"/>
              </a:ext>
            </a:extLst>
          </p:cNvPr>
          <p:cNvSpPr txBox="1"/>
          <p:nvPr/>
        </p:nvSpPr>
        <p:spPr>
          <a:xfrm>
            <a:off x="522361" y="385638"/>
            <a:ext cx="11556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Посчитать количество вакансий по городам, вывести название города из справочника и количество вакансий в этом городе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92713-7CF5-E175-4E4D-47DE794B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07554"/>
            <a:ext cx="5676899" cy="28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60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A3855D-894C-231D-371E-7E8BA9026F60}"/>
              </a:ext>
            </a:extLst>
          </p:cNvPr>
          <p:cNvSpPr txBox="1"/>
          <p:nvPr/>
        </p:nvSpPr>
        <p:spPr>
          <a:xfrm>
            <a:off x="2908301" y="1807555"/>
            <a:ext cx="90550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8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employer_name,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name_number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vacancies v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employer 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v.'employer.id' = e.employer_id</a:t>
            </a:r>
            <a:endParaRPr lang="ru-RU" sz="18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2 </a:t>
            </a: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DESC</a:t>
            </a:r>
            <a:endParaRPr lang="en-US" sz="18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5B3C4-406E-CD63-A068-D08190F02C7C}"/>
              </a:ext>
            </a:extLst>
          </p:cNvPr>
          <p:cNvSpPr txBox="1"/>
          <p:nvPr/>
        </p:nvSpPr>
        <p:spPr>
          <a:xfrm>
            <a:off x="522361" y="385638"/>
            <a:ext cx="1155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 Сделать топ 10 рейтинг работодателей с их названиями по числу опубликованных вакансий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A234C-6DE3-61C9-EC15-353F9586B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96" y="1423987"/>
            <a:ext cx="8032807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5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A3855D-894C-231D-371E-7E8BA9026F60}"/>
              </a:ext>
            </a:extLst>
          </p:cNvPr>
          <p:cNvSpPr txBox="1"/>
          <p:nvPr/>
        </p:nvSpPr>
        <p:spPr>
          <a:xfrm>
            <a:off x="508711" y="430148"/>
            <a:ext cx="976558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#️ импортируем нужные библиотеки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pip install pandas-profiling</a:t>
            </a:r>
            <a:endParaRPr lang="ru-RU" sz="20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pip install --upgrade pip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pip install --upgrade Pillow</a:t>
            </a:r>
          </a:p>
          <a:p>
            <a:r>
              <a:rPr lang="pt-BR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import sqlite3</a:t>
            </a:r>
          </a:p>
          <a:p>
            <a:r>
              <a:rPr lang="pt-BR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import pandas as pd</a:t>
            </a:r>
          </a:p>
          <a:p>
            <a:r>
              <a:rPr lang="pt-BR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import ydata_profiling</a:t>
            </a:r>
          </a:p>
          <a:p>
            <a:endParaRPr lang="ru-RU" sz="20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#️ подключение к БД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con = sqlite3.connect('hh_db.db', timeout=10)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cur = con.cursor()</a:t>
            </a:r>
          </a:p>
          <a:p>
            <a:endParaRPr lang="ru-RU" sz="20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#️ обзор файла с вакансиями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df = pd.read_excel('vacancies_data_for_analysis-1.xlsx')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df.profile_report()</a:t>
            </a:r>
          </a:p>
        </p:txBody>
      </p:sp>
    </p:spTree>
    <p:extLst>
      <p:ext uri="{BB962C8B-B14F-4D97-AF65-F5344CB8AC3E}">
        <p14:creationId xmlns:p14="http://schemas.microsoft.com/office/powerpoint/2010/main" val="378557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6F9AC4-EBF2-66F3-B086-AD1413435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1589086"/>
            <a:ext cx="5680075" cy="2802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185AC-7673-851E-8A19-FD5CDC54D04F}"/>
              </a:ext>
            </a:extLst>
          </p:cNvPr>
          <p:cNvSpPr txBox="1"/>
          <p:nvPr/>
        </p:nvSpPr>
        <p:spPr>
          <a:xfrm>
            <a:off x="281416" y="299933"/>
            <a:ext cx="1155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Сводные данные по таблице с вакансиями (первоначальная)</a:t>
            </a:r>
            <a:endParaRPr lang="ru-RU" sz="20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0BDE2A-CF83-BA24-F7D3-4DBD1C25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99" y="2549811"/>
            <a:ext cx="4981575" cy="338099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7FA7370-BC76-9F42-1389-2FA4720AB0DF}"/>
              </a:ext>
            </a:extLst>
          </p:cNvPr>
          <p:cNvGrpSpPr>
            <a:grpSpLocks noChangeAspect="1"/>
          </p:cNvGrpSpPr>
          <p:nvPr/>
        </p:nvGrpSpPr>
        <p:grpSpPr>
          <a:xfrm>
            <a:off x="6605587" y="1348180"/>
            <a:ext cx="5005388" cy="1055295"/>
            <a:chOff x="6646068" y="1352550"/>
            <a:chExt cx="4924425" cy="1038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19F293F-F428-2FAE-7136-27A96844F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6068" y="1724025"/>
              <a:ext cx="4924425" cy="6667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32A14FF-D8B5-08D0-1F40-E0223B240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1067" y="1352550"/>
              <a:ext cx="1114425" cy="3714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4EB0BD-58E0-9193-E458-1064ACF255CF}"/>
              </a:ext>
            </a:extLst>
          </p:cNvPr>
          <p:cNvGrpSpPr>
            <a:grpSpLocks noChangeAspect="1"/>
          </p:cNvGrpSpPr>
          <p:nvPr/>
        </p:nvGrpSpPr>
        <p:grpSpPr>
          <a:xfrm>
            <a:off x="415926" y="4575289"/>
            <a:ext cx="5680074" cy="1387249"/>
            <a:chOff x="1106441" y="4906964"/>
            <a:chExt cx="4953000" cy="120967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0087AEF-9981-E12E-5C04-E643A6D64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6441" y="5268914"/>
              <a:ext cx="4953000" cy="8477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1EC81DD-2EA2-E199-BB7D-8F1BD2CEF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2378" y="4906964"/>
              <a:ext cx="1381125" cy="36195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3C7C0CF-6EEB-3BCD-99C9-555786FC65C2}"/>
              </a:ext>
            </a:extLst>
          </p:cNvPr>
          <p:cNvSpPr/>
          <p:nvPr/>
        </p:nvSpPr>
        <p:spPr>
          <a:xfrm>
            <a:off x="5448300" y="3631192"/>
            <a:ext cx="406400" cy="293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06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A3855D-894C-231D-371E-7E8BA9026F60}"/>
              </a:ext>
            </a:extLst>
          </p:cNvPr>
          <p:cNvSpPr txBox="1"/>
          <p:nvPr/>
        </p:nvSpPr>
        <p:spPr>
          <a:xfrm>
            <a:off x="508711" y="430148"/>
            <a:ext cx="976558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# удаляем строки-дубликаты в данных с вакансиями</a:t>
            </a:r>
          </a:p>
          <a:p>
            <a:r>
              <a:rPr lang="ru-RU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df1 = df.drop_duplicates()</a:t>
            </a:r>
          </a:p>
          <a:p>
            <a:endParaRPr lang="ru-RU" sz="20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ru-RU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# в данных по вакансиям оставляем требуемый набор столбцов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df2 = df1[['id', 'name', 'area.id', 'address.metro.station_name', 'salary.from', 'salary.to', 'address.raw', 'experience.name', 'schedule.name', 'employment.name', 'employer.id', 'alternate_url', 'created_at’]]</a:t>
            </a:r>
            <a:endParaRPr lang="ru-RU" sz="20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#️ </a:t>
            </a:r>
            <a:r>
              <a:rPr lang="ru-RU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обзор обновленного файла с вакансиями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df2.profile_report()</a:t>
            </a:r>
          </a:p>
          <a:p>
            <a:endParaRPr lang="ru-RU" sz="20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6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A680AB-F19E-3967-F0B1-1245526AEE4B}"/>
              </a:ext>
            </a:extLst>
          </p:cNvPr>
          <p:cNvSpPr txBox="1"/>
          <p:nvPr/>
        </p:nvSpPr>
        <p:spPr>
          <a:xfrm>
            <a:off x="281416" y="299933"/>
            <a:ext cx="1155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Сводные данные по таблице с вакансиями (версия 2)</a:t>
            </a:r>
            <a:endParaRPr lang="ru-RU" sz="20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F829BB-F9CA-74D8-A018-A25133FE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2" y="919729"/>
            <a:ext cx="6004021" cy="245947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B5C24DD-2A07-583D-0110-ED2BFF73BB73}"/>
              </a:ext>
            </a:extLst>
          </p:cNvPr>
          <p:cNvGrpSpPr/>
          <p:nvPr/>
        </p:nvGrpSpPr>
        <p:grpSpPr>
          <a:xfrm>
            <a:off x="888731" y="3478792"/>
            <a:ext cx="2590800" cy="2879725"/>
            <a:chOff x="4953000" y="2711450"/>
            <a:chExt cx="2590800" cy="28797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9B0C78-D3DC-5DB5-8B8B-F9147D746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5643" y="2711450"/>
              <a:ext cx="942975" cy="419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C367D72-9E9D-DF94-FC15-6091DCC83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3000" y="3638550"/>
              <a:ext cx="2590800" cy="19526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46B840-26BB-C4F7-11A7-B81B0C462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3487" y="3067050"/>
              <a:ext cx="2409825" cy="5715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E4E12F3-48F2-37AB-99BC-094385CDD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605" y="3491492"/>
            <a:ext cx="942975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713F09-7560-C40B-644D-BA3934520A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1517" y="3834392"/>
            <a:ext cx="234315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7543F9-8CE3-FDCE-CAC5-21A0962F1E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1133" y="4405892"/>
            <a:ext cx="2590800" cy="192405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761116F-0F78-8DE0-ECC1-7B77252C5F88}"/>
              </a:ext>
            </a:extLst>
          </p:cNvPr>
          <p:cNvGrpSpPr>
            <a:grpSpLocks noChangeAspect="1"/>
          </p:cNvGrpSpPr>
          <p:nvPr/>
        </p:nvGrpSpPr>
        <p:grpSpPr>
          <a:xfrm>
            <a:off x="6982098" y="2149468"/>
            <a:ext cx="4915447" cy="4323482"/>
            <a:chOff x="7265468" y="2378855"/>
            <a:chExt cx="4572000" cy="402139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A03F055-B81A-62F3-4AEA-A9EF68359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65468" y="3371301"/>
              <a:ext cx="4572000" cy="30289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8A5ED8F-7799-B4D8-EDF1-83A4AF0EEB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18228"/>
            <a:stretch/>
          </p:blipFill>
          <p:spPr>
            <a:xfrm>
              <a:off x="7265468" y="2378855"/>
              <a:ext cx="4572000" cy="10287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615A01-3DEE-A266-79FD-F4D4595F1EA7}"/>
              </a:ext>
            </a:extLst>
          </p:cNvPr>
          <p:cNvGrpSpPr/>
          <p:nvPr/>
        </p:nvGrpSpPr>
        <p:grpSpPr>
          <a:xfrm>
            <a:off x="8200697" y="919729"/>
            <a:ext cx="2784803" cy="1119720"/>
            <a:chOff x="8614420" y="939800"/>
            <a:chExt cx="3285741" cy="130959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78E13B2-87F1-AA8B-BA95-BD2947CE8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14420" y="1490083"/>
              <a:ext cx="3285741" cy="75931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7D03960-54AB-FB2A-E042-FDEF3E1F4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426804" y="939800"/>
              <a:ext cx="1299279" cy="550283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C5AA936-9302-4515-866A-4BC807ACA245}"/>
              </a:ext>
            </a:extLst>
          </p:cNvPr>
          <p:cNvSpPr/>
          <p:nvPr/>
        </p:nvSpPr>
        <p:spPr>
          <a:xfrm>
            <a:off x="2844800" y="3872492"/>
            <a:ext cx="406400" cy="216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30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A3855D-894C-231D-371E-7E8BA9026F60}"/>
              </a:ext>
            </a:extLst>
          </p:cNvPr>
          <p:cNvSpPr txBox="1"/>
          <p:nvPr/>
        </p:nvSpPr>
        <p:spPr>
          <a:xfrm>
            <a:off x="508711" y="430148"/>
            <a:ext cx="1149278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# в данных по вакансиям удаляем строку с явно неверным уровнем зарплаты</a:t>
            </a:r>
          </a:p>
          <a:p>
            <a:r>
              <a:rPr lang="ru-RU" sz="20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df3 = df2.drop([19])</a:t>
            </a:r>
          </a:p>
          <a:p>
            <a:endParaRPr lang="ru-RU" sz="200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20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#️ обзор обновленного файла с вакансиями</a:t>
            </a:r>
          </a:p>
          <a:p>
            <a:r>
              <a:rPr lang="ru-RU" sz="20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df3.profile_report()</a:t>
            </a:r>
          </a:p>
        </p:txBody>
      </p:sp>
    </p:spTree>
    <p:extLst>
      <p:ext uri="{BB962C8B-B14F-4D97-AF65-F5344CB8AC3E}">
        <p14:creationId xmlns:p14="http://schemas.microsoft.com/office/powerpoint/2010/main" val="281445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A680AB-F19E-3967-F0B1-1245526AEE4B}"/>
              </a:ext>
            </a:extLst>
          </p:cNvPr>
          <p:cNvSpPr txBox="1"/>
          <p:nvPr/>
        </p:nvSpPr>
        <p:spPr>
          <a:xfrm>
            <a:off x="281416" y="299933"/>
            <a:ext cx="1155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Сводные данные по таблице с вакансиями (версия 3)</a:t>
            </a:r>
            <a:endParaRPr lang="ru-RU" sz="20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B078A-60FF-EB0A-D076-CA7EBDB61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747817"/>
            <a:ext cx="74485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3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A3855D-894C-231D-371E-7E8BA9026F60}"/>
              </a:ext>
            </a:extLst>
          </p:cNvPr>
          <p:cNvSpPr txBox="1"/>
          <p:nvPr/>
        </p:nvSpPr>
        <p:spPr>
          <a:xfrm>
            <a:off x="508711" y="430148"/>
            <a:ext cx="114927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#️ обзор файла с работодателями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dfe = pd.read_excel('employer.xlsx')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dfe.profile_report()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DCDAA-2390-D56B-C58B-4F4B91E34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8" t="31474" r="56357" b="23648"/>
          <a:stretch/>
        </p:blipFill>
        <p:spPr>
          <a:xfrm>
            <a:off x="489914" y="1897062"/>
            <a:ext cx="5606086" cy="2620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63BC1D-05CA-E445-0EF4-EF16A8057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2783468"/>
            <a:ext cx="4987072" cy="35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3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Metadata/LabelInfo.xml><?xml version="1.0" encoding="utf-8"?>
<clbl:labelList xmlns:clbl="http://schemas.microsoft.com/office/2020/mipLabelMetadata">
  <clbl:label id="{703e2fe1-4846-4393-8cf2-1bc71a04fd88}" enabled="1" method="Privileged" siteId="{41ff26dc-250f-4b13-8981-739be8610c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443</TotalTime>
  <Words>1092</Words>
  <Application>Microsoft Office PowerPoint</Application>
  <PresentationFormat>Widescreen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Ilnur Gainanov</dc:creator>
  <cp:lastModifiedBy>Ilnur Gainanov</cp:lastModifiedBy>
  <cp:revision>8</cp:revision>
  <dcterms:created xsi:type="dcterms:W3CDTF">2023-06-25T18:10:13Z</dcterms:created>
  <dcterms:modified xsi:type="dcterms:W3CDTF">2023-06-26T18:24:14Z</dcterms:modified>
</cp:coreProperties>
</file>