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12"/>
  </p:notesMasterIdLst>
  <p:sldIdLst>
    <p:sldId id="281" r:id="rId2"/>
    <p:sldId id="272" r:id="rId3"/>
    <p:sldId id="266" r:id="rId4"/>
    <p:sldId id="282" r:id="rId5"/>
    <p:sldId id="273" r:id="rId6"/>
    <p:sldId id="274" r:id="rId7"/>
    <p:sldId id="283" r:id="rId8"/>
    <p:sldId id="267"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5647" autoAdjust="0"/>
  </p:normalViewPr>
  <p:slideViewPr>
    <p:cSldViewPr snapToGrid="0">
      <p:cViewPr varScale="1">
        <p:scale>
          <a:sx n="75" d="100"/>
          <a:sy n="75" d="100"/>
        </p:scale>
        <p:origin x="1662"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90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C769A-2961-427B-A6D6-EFF46F5CC20B}" type="slidenum">
              <a:rPr kumimoji="1" lang="ja-JP" altLang="en-US" smtClean="0"/>
              <a:t>‹#›</a:t>
            </a:fld>
            <a:endParaRPr kumimoji="1" lang="ja-JP" altLang="en-US"/>
          </a:p>
        </p:txBody>
      </p:sp>
      <p:sp>
        <p:nvSpPr>
          <p:cNvPr id="8" name="ノート プレースホルダー 7">
            <a:extLst>
              <a:ext uri="{FF2B5EF4-FFF2-40B4-BE49-F238E27FC236}">
                <a16:creationId xmlns:a16="http://schemas.microsoft.com/office/drawing/2014/main" id="{A9D01273-E77E-4403-8B59-A8AC9F7251D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日付プレースホルダー 8">
            <a:extLst>
              <a:ext uri="{FF2B5EF4-FFF2-40B4-BE49-F238E27FC236}">
                <a16:creationId xmlns:a16="http://schemas.microsoft.com/office/drawing/2014/main" id="{8C54C0E2-1FCA-4208-AA60-ABF90AF8BD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97E7E-BA4F-4139-BAB0-7DE5FC162D75}" type="datetimeFigureOut">
              <a:rPr kumimoji="1" lang="ja-JP" altLang="en-US" smtClean="0"/>
              <a:t>2020/2/4</a:t>
            </a:fld>
            <a:endParaRPr kumimoji="1" lang="ja-JP" altLang="en-US"/>
          </a:p>
        </p:txBody>
      </p:sp>
      <p:sp>
        <p:nvSpPr>
          <p:cNvPr id="10" name="ヘッダー プレースホルダー 9">
            <a:extLst>
              <a:ext uri="{FF2B5EF4-FFF2-40B4-BE49-F238E27FC236}">
                <a16:creationId xmlns:a16="http://schemas.microsoft.com/office/drawing/2014/main" id="{2559BAA4-3588-4F2A-9AD7-94A207464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11" name="スライド イメージ プレースホルダー 10">
            <a:extLst>
              <a:ext uri="{FF2B5EF4-FFF2-40B4-BE49-F238E27FC236}">
                <a16:creationId xmlns:a16="http://schemas.microsoft.com/office/drawing/2014/main" id="{33011564-BD07-4C20-B7E2-ADD1AA9ED36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12" name="フッター プレースホルダー 11">
            <a:extLst>
              <a:ext uri="{FF2B5EF4-FFF2-40B4-BE49-F238E27FC236}">
                <a16:creationId xmlns:a16="http://schemas.microsoft.com/office/drawing/2014/main" id="{B16B9979-5173-4432-8C32-B2D3CD8E6C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Tree>
    <p:extLst>
      <p:ext uri="{BB962C8B-B14F-4D97-AF65-F5344CB8AC3E}">
        <p14:creationId xmlns:p14="http://schemas.microsoft.com/office/powerpoint/2010/main" val="1996081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ここにボードを表示して構成要素を吹き出しとかで説明する</a:t>
            </a:r>
            <a:endParaRPr kumimoji="1" lang="en-US" altLang="ja-JP" dirty="0"/>
          </a:p>
          <a:p>
            <a:r>
              <a:rPr kumimoji="1" lang="ja-JP" altLang="en-US" dirty="0"/>
              <a:t>ただしゲーム画面をそのままキャプチャしても見にくいからキャプチャ用ゲーム画面の作成がいる</a:t>
            </a:r>
            <a:endParaRPr kumimoji="1" lang="en-US" altLang="ja-JP" dirty="0"/>
          </a:p>
          <a:p>
            <a:r>
              <a:rPr kumimoji="1" lang="ja-JP" altLang="en-US" dirty="0"/>
              <a:t>狭かったら構成要素の説明を別スライドにしてもいい</a:t>
            </a:r>
            <a:endParaRPr kumimoji="1" lang="en-US" altLang="ja-JP" dirty="0"/>
          </a:p>
          <a:p>
            <a:endParaRPr kumimoji="1" lang="en-US" altLang="ja-JP" dirty="0"/>
          </a:p>
          <a:p>
            <a:endParaRPr kumimoji="1" lang="en-US" altLang="ja-JP" dirty="0"/>
          </a:p>
          <a:p>
            <a:r>
              <a:rPr kumimoji="1" lang="ja-JP" altLang="en-US" dirty="0"/>
              <a:t>次に実際にプレイする流れを説明する。その中で工数の自動化，チャンスカードの自動化，進捗記録表の自動作成，エラーメッセージはこんな感じで出ますっていうのを画像も使いながらだいたい</a:t>
            </a:r>
            <a:r>
              <a:rPr kumimoji="1" lang="en-US" altLang="ja-JP" dirty="0"/>
              <a:t>2</a:t>
            </a:r>
            <a:r>
              <a:rPr kumimoji="1" lang="ja-JP" altLang="en-US" dirty="0"/>
              <a:t>～</a:t>
            </a:r>
            <a:r>
              <a:rPr kumimoji="1" lang="en-US" altLang="ja-JP" dirty="0"/>
              <a:t>3</a:t>
            </a:r>
            <a:r>
              <a:rPr kumimoji="1" lang="ja-JP" altLang="en-US" dirty="0"/>
              <a:t>まいで</a:t>
            </a:r>
            <a:endParaRPr kumimoji="1" lang="en-US" altLang="ja-JP"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a:t>
            </a:fld>
            <a:endParaRPr kumimoji="1" lang="ja-JP" altLang="en-US"/>
          </a:p>
        </p:txBody>
      </p:sp>
    </p:spTree>
    <p:extLst>
      <p:ext uri="{BB962C8B-B14F-4D97-AF65-F5344CB8AC3E}">
        <p14:creationId xmlns:p14="http://schemas.microsoft.com/office/powerpoint/2010/main" val="161589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評価実験用のかんばんゲームの説明がいる</a:t>
            </a:r>
          </a:p>
          <a:p>
            <a:r>
              <a:rPr lang="ja-JP" altLang="en-US" dirty="0">
                <a:latin typeface="Calibri"/>
                <a:ea typeface="游ゴシック"/>
                <a:cs typeface="Calibri"/>
              </a:rPr>
              <a:t>タスクの数，何人でプレイする，チャンスカードが何枚何種類あるかとか</a:t>
            </a:r>
          </a:p>
          <a:p>
            <a:endParaRPr lang="ja-JP" altLang="en-US" dirty="0">
              <a:latin typeface="Calibri"/>
              <a:ea typeface="游ゴシック"/>
              <a:cs typeface="Calibri"/>
            </a:endParaRPr>
          </a:p>
          <a:p>
            <a:r>
              <a:rPr lang="ja-JP" altLang="en-US" dirty="0">
                <a:latin typeface="Calibri"/>
                <a:ea typeface="游ゴシック"/>
                <a:cs typeface="Calibri"/>
              </a:rPr>
              <a:t>内容について：次のスライドに置いてあるような図を貼ったら「合計</a:t>
            </a:r>
            <a:r>
              <a:rPr lang="en-US" altLang="ja-JP" dirty="0">
                <a:latin typeface="Calibri"/>
                <a:ea typeface="游ゴシック"/>
                <a:cs typeface="Calibri"/>
              </a:rPr>
              <a:t>4</a:t>
            </a:r>
            <a:r>
              <a:rPr lang="ja-JP" altLang="en-US" dirty="0">
                <a:latin typeface="Calibri"/>
                <a:ea typeface="游ゴシック"/>
                <a:cs typeface="Calibri"/>
              </a:rPr>
              <a:t>チームで，～」の文いらなくなる</a:t>
            </a:r>
            <a:endParaRPr lang="en-US" altLang="ja-JP" dirty="0">
              <a:latin typeface="Calibri"/>
              <a:ea typeface="游ゴシック"/>
              <a:cs typeface="Calibri"/>
            </a:endParaRPr>
          </a:p>
          <a:p>
            <a:r>
              <a:rPr lang="ja-JP" altLang="en-US" dirty="0">
                <a:latin typeface="Calibri"/>
                <a:ea typeface="游ゴシック"/>
                <a:cs typeface="Calibri"/>
              </a:rPr>
              <a:t>実際のプレイ画像を張ると実際に実験やった感が出る</a:t>
            </a:r>
          </a:p>
          <a:p>
            <a:endParaRPr lang="ja-JP" altLang="en-US" dirty="0">
              <a:latin typeface="Calibri"/>
              <a:ea typeface="游ゴシック"/>
              <a:cs typeface="Calibri"/>
            </a:endParaRPr>
          </a:p>
          <a:p>
            <a:r>
              <a:rPr lang="ja-JP" altLang="en-US" dirty="0">
                <a:latin typeface="Calibri"/>
                <a:ea typeface="游ゴシック"/>
                <a:cs typeface="Calibri"/>
              </a:rPr>
              <a:t>実験の手順と合わせて２枚くらいにする</a:t>
            </a:r>
          </a:p>
          <a:p>
            <a:endParaRPr lang="ja-JP" altLang="en-US" dirty="0">
              <a:latin typeface="Calibri"/>
              <a:ea typeface="游ゴシック"/>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3</a:t>
            </a:fld>
            <a:endParaRPr kumimoji="1" lang="ja-JP" altLang="en-US"/>
          </a:p>
        </p:txBody>
      </p:sp>
    </p:spTree>
    <p:extLst>
      <p:ext uri="{BB962C8B-B14F-4D97-AF65-F5344CB8AC3E}">
        <p14:creationId xmlns:p14="http://schemas.microsoft.com/office/powerpoint/2010/main" val="46768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文献の引用</a:t>
            </a:r>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5</a:t>
            </a:fld>
            <a:endParaRPr kumimoji="1" lang="ja-JP" altLang="en-US"/>
          </a:p>
        </p:txBody>
      </p:sp>
    </p:spTree>
    <p:extLst>
      <p:ext uri="{BB962C8B-B14F-4D97-AF65-F5344CB8AC3E}">
        <p14:creationId xmlns:p14="http://schemas.microsoft.com/office/powerpoint/2010/main" val="29396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結果比較して軽く考察</a:t>
            </a:r>
            <a:endParaRPr lang="en-US" altLang="ja-JP" dirty="0">
              <a:latin typeface="Calibri"/>
              <a:ea typeface="游ゴシック"/>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6</a:t>
            </a:fld>
            <a:endParaRPr kumimoji="1" lang="ja-JP" altLang="en-US"/>
          </a:p>
        </p:txBody>
      </p:sp>
    </p:spTree>
    <p:extLst>
      <p:ext uri="{BB962C8B-B14F-4D97-AF65-F5344CB8AC3E}">
        <p14:creationId xmlns:p14="http://schemas.microsoft.com/office/powerpoint/2010/main" val="260478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内容と回数をDKGとアナログで比較できるような表を描く</a:t>
            </a:r>
            <a:endParaRPr lang="en-US" altLang="ja-JP" dirty="0">
              <a:latin typeface="Calibri"/>
              <a:cs typeface="Calibri"/>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8</a:t>
            </a:fld>
            <a:endParaRPr kumimoji="1" lang="ja-JP" altLang="en-US"/>
          </a:p>
        </p:txBody>
      </p:sp>
    </p:spTree>
    <p:extLst>
      <p:ext uri="{BB962C8B-B14F-4D97-AF65-F5344CB8AC3E}">
        <p14:creationId xmlns:p14="http://schemas.microsoft.com/office/powerpoint/2010/main" val="82009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ミスは減った。サポートへった。時間もへったとかアンケートから書けそうなやつ持ってくる</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9</a:t>
            </a:fld>
            <a:endParaRPr kumimoji="1" lang="ja-JP" altLang="en-US"/>
          </a:p>
        </p:txBody>
      </p:sp>
    </p:spTree>
    <p:extLst>
      <p:ext uri="{BB962C8B-B14F-4D97-AF65-F5344CB8AC3E}">
        <p14:creationId xmlns:p14="http://schemas.microsoft.com/office/powerpoint/2010/main" val="340285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76C769A-2961-427B-A6D6-EFF46F5CC20B}" type="slidenum">
              <a:rPr kumimoji="1" lang="ja-JP" altLang="en-US" smtClean="0"/>
              <a:t>10</a:t>
            </a:fld>
            <a:endParaRPr kumimoji="1" lang="ja-JP" altLang="en-US"/>
          </a:p>
        </p:txBody>
      </p:sp>
    </p:spTree>
    <p:extLst>
      <p:ext uri="{BB962C8B-B14F-4D97-AF65-F5344CB8AC3E}">
        <p14:creationId xmlns:p14="http://schemas.microsoft.com/office/powerpoint/2010/main" val="253733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3E3A13-B134-4BD3-93C7-4DD36E6F9305}"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01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083" y="394977"/>
            <a:ext cx="10058400" cy="1450757"/>
          </a:xfrm>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0FC8B7-8B55-411E-9162-6419B97EF824}"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73998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7AC2A2-C048-4B5E-8C8B-2DC82415AFF1}"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96255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33091"/>
            <a:ext cx="10058400" cy="789870"/>
          </a:xfrm>
        </p:spPr>
        <p:txBody>
          <a:bodyPr/>
          <a:lstStyle>
            <a:lvl1pPr marL="0">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0" y="872524"/>
            <a:ext cx="12192000" cy="5461774"/>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1AFE09C7-A084-4A99-978D-5FCB8B2C7672}"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861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BC03EC-0973-4FC9-812C-39D11D60BDB3}" type="datetime1">
              <a:rPr kumimoji="1" lang="ja-JP" altLang="en-US" smtClean="0"/>
              <a:t>2020/2/4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11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82DD7EA-DDE9-4847-AC02-6DFD2B0DD92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2491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CA6957-F8DF-42B7-A631-22BE741E1E9E}"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4503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1D1D5-5A5D-4C42-B38A-37365631E69B}" type="datetime1">
              <a:rPr kumimoji="1" lang="ja-JP" altLang="en-US" smtClean="0"/>
              <a:t>2020/2/4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2051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7E7C85-4222-4BF7-95EF-33BD8F28C25C}" type="datetime1">
              <a:rPr kumimoji="1" lang="ja-JP" altLang="en-US" smtClean="0"/>
              <a:t>2020/2/4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109454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5F6F42-AB9F-42B3-9750-3D80A4A3C4F7}" type="datetime1">
              <a:rPr kumimoji="1" lang="ja-JP" altLang="en-US" smtClean="0"/>
              <a:t>2020/2/4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306527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F3991E-A3E1-4866-AA17-FE90FB5F0DD1}" type="datetime1">
              <a:rPr kumimoji="1" lang="ja-JP" altLang="en-US" smtClean="0"/>
              <a:t>2020/2/4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691BCB-4059-41CC-B14D-F86F2FE9ADC5}" type="slidenum">
              <a:rPr kumimoji="1" lang="ja-JP" altLang="en-US" smtClean="0"/>
              <a:t>‹#›</a:t>
            </a:fld>
            <a:endParaRPr kumimoji="1" lang="ja-JP" altLang="en-US"/>
          </a:p>
        </p:txBody>
      </p:sp>
    </p:spTree>
    <p:extLst>
      <p:ext uri="{BB962C8B-B14F-4D97-AF65-F5344CB8AC3E}">
        <p14:creationId xmlns:p14="http://schemas.microsoft.com/office/powerpoint/2010/main" val="22376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0"/>
            <a:ext cx="10058400" cy="815100"/>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0" y="839504"/>
            <a:ext cx="12192000" cy="5494326"/>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6BA055-7830-432E-B8F6-A210E39A5065}" type="datetime1">
              <a:rPr kumimoji="1" lang="ja-JP" altLang="en-US" smtClean="0"/>
              <a:t>2020/2/4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691BCB-4059-41CC-B14D-F86F2FE9ADC5}" type="slidenum">
              <a:rPr kumimoji="1" lang="ja-JP" altLang="en-US" smtClean="0"/>
              <a:t>‹#›</a:t>
            </a:fld>
            <a:endParaRPr kumimoji="1" lang="ja-JP" altLang="en-US"/>
          </a:p>
        </p:txBody>
      </p:sp>
      <p:cxnSp>
        <p:nvCxnSpPr>
          <p:cNvPr id="10" name="Straight Connector 9"/>
          <p:cNvCxnSpPr/>
          <p:nvPr/>
        </p:nvCxnSpPr>
        <p:spPr>
          <a:xfrm>
            <a:off x="0" y="8151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51984"/>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hdr="0" ftr="0" dt="0"/>
  <p:txStyles>
    <p:titleStyle>
      <a:lvl1pPr algn="l" defTabSz="914400" rtl="0" eaLnBrk="1" latinLnBrk="0" hangingPunct="1">
        <a:lnSpc>
          <a:spcPct val="85000"/>
        </a:lnSpc>
        <a:spcBef>
          <a:spcPct val="0"/>
        </a:spcBef>
        <a:buNone/>
        <a:defRPr kumimoji="1"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16F06-232F-4A53-8B1E-20F5D9F9CC69}"/>
              </a:ext>
            </a:extLst>
          </p:cNvPr>
          <p:cNvSpPr>
            <a:spLocks noGrp="1"/>
          </p:cNvSpPr>
          <p:nvPr>
            <p:ph type="title"/>
          </p:nvPr>
        </p:nvSpPr>
        <p:spPr/>
        <p:txBody>
          <a:bodyPr/>
          <a:lstStyle/>
          <a:p>
            <a:r>
              <a:rPr lang="ja-JP" altLang="ja-JP" b="1" dirty="0"/>
              <a:t>デジタルカンバンゲーム「</a:t>
            </a:r>
            <a:r>
              <a:rPr lang="en-US" altLang="ja-JP" b="1" dirty="0"/>
              <a:t>DKG</a:t>
            </a:r>
            <a:r>
              <a:rPr lang="ja-JP" altLang="ja-JP" b="1" dirty="0"/>
              <a:t>」の</a:t>
            </a:r>
            <a:r>
              <a:rPr lang="ja-JP" altLang="ja-JP" sz="4400" b="1" dirty="0"/>
              <a:t>提案</a:t>
            </a:r>
            <a:endParaRPr kumimoji="1" lang="ja-JP" altLang="en-US" dirty="0"/>
          </a:p>
        </p:txBody>
      </p:sp>
      <p:sp>
        <p:nvSpPr>
          <p:cNvPr id="4" name="スライド番号プレースホルダー 3">
            <a:extLst>
              <a:ext uri="{FF2B5EF4-FFF2-40B4-BE49-F238E27FC236}">
                <a16:creationId xmlns:a16="http://schemas.microsoft.com/office/drawing/2014/main" id="{723BDC31-DE24-4379-88F6-A341B78BE658}"/>
              </a:ext>
            </a:extLst>
          </p:cNvPr>
          <p:cNvSpPr>
            <a:spLocks noGrp="1"/>
          </p:cNvSpPr>
          <p:nvPr>
            <p:ph type="sldNum" sz="quarter" idx="12"/>
          </p:nvPr>
        </p:nvSpPr>
        <p:spPr/>
        <p:txBody>
          <a:bodyPr/>
          <a:lstStyle/>
          <a:p>
            <a:fld id="{B3691BCB-4059-41CC-B14D-F86F2FE9ADC5}" type="slidenum">
              <a:rPr kumimoji="1" lang="ja-JP" altLang="en-US" smtClean="0"/>
              <a:t>1</a:t>
            </a:fld>
            <a:endParaRPr kumimoji="1" lang="ja-JP" altLang="en-US"/>
          </a:p>
        </p:txBody>
      </p:sp>
      <p:sp>
        <p:nvSpPr>
          <p:cNvPr id="5" name="コンテンツ プレースホルダー 2">
            <a:extLst>
              <a:ext uri="{FF2B5EF4-FFF2-40B4-BE49-F238E27FC236}">
                <a16:creationId xmlns:a16="http://schemas.microsoft.com/office/drawing/2014/main" id="{2F185021-4A61-4075-A089-77BFB4E6FB58}"/>
              </a:ext>
            </a:extLst>
          </p:cNvPr>
          <p:cNvSpPr>
            <a:spLocks noGrp="1"/>
          </p:cNvSpPr>
          <p:nvPr>
            <p:ph idx="1"/>
          </p:nvPr>
        </p:nvSpPr>
        <p:spPr>
          <a:xfrm>
            <a:off x="1096963" y="1846263"/>
            <a:ext cx="10058400" cy="4022725"/>
          </a:xfrm>
        </p:spPr>
        <p:txBody>
          <a:bodyPr>
            <a:normAutofit/>
          </a:bodyPr>
          <a:lstStyle/>
          <a:p>
            <a:r>
              <a:rPr kumimoji="1" lang="ja-JP" altLang="en-US" sz="4000"/>
              <a:t>プレイヤーが行う処理と操作ミスを軽減</a:t>
            </a:r>
            <a:endParaRPr lang="ja-JP" altLang="en-US" sz="4000" dirty="0"/>
          </a:p>
        </p:txBody>
      </p:sp>
    </p:spTree>
    <p:extLst>
      <p:ext uri="{BB962C8B-B14F-4D97-AF65-F5344CB8AC3E}">
        <p14:creationId xmlns:p14="http://schemas.microsoft.com/office/powerpoint/2010/main" val="112905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E16E4-CBBE-4E94-AFAD-9A38C68A6244}"/>
              </a:ext>
            </a:extLst>
          </p:cNvPr>
          <p:cNvSpPr>
            <a:spLocks noGrp="1"/>
          </p:cNvSpPr>
          <p:nvPr>
            <p:ph type="title"/>
          </p:nvPr>
        </p:nvSpPr>
        <p:spPr/>
        <p:txBody>
          <a:bodyPr>
            <a:normAutofit/>
          </a:bodyPr>
          <a:lstStyle/>
          <a:p>
            <a:r>
              <a:rPr kumimoji="1" lang="ja-JP" altLang="en-US" sz="4800" b="1" dirty="0"/>
              <a:t>今後の課題</a:t>
            </a:r>
          </a:p>
        </p:txBody>
      </p:sp>
      <p:sp>
        <p:nvSpPr>
          <p:cNvPr id="3" name="コンテンツ プレースホルダー 2">
            <a:extLst>
              <a:ext uri="{FF2B5EF4-FFF2-40B4-BE49-F238E27FC236}">
                <a16:creationId xmlns:a16="http://schemas.microsoft.com/office/drawing/2014/main" id="{66E1698C-54A2-4A60-A485-CFB498243992}"/>
              </a:ext>
            </a:extLst>
          </p:cNvPr>
          <p:cNvSpPr>
            <a:spLocks noGrp="1"/>
          </p:cNvSpPr>
          <p:nvPr>
            <p:ph idx="1"/>
          </p:nvPr>
        </p:nvSpPr>
        <p:spPr/>
        <p:txBody>
          <a:bodyPr>
            <a:normAutofit/>
          </a:bodyPr>
          <a:lstStyle/>
          <a:p>
            <a:endParaRPr kumimoji="1" lang="ja-JP" altLang="en-US" sz="4000" dirty="0"/>
          </a:p>
        </p:txBody>
      </p:sp>
      <p:sp>
        <p:nvSpPr>
          <p:cNvPr id="4" name="スライド番号プレースホルダー 3">
            <a:extLst>
              <a:ext uri="{FF2B5EF4-FFF2-40B4-BE49-F238E27FC236}">
                <a16:creationId xmlns:a16="http://schemas.microsoft.com/office/drawing/2014/main" id="{53E36951-5DDA-4B6E-9FBF-5EDDDF316350}"/>
              </a:ext>
            </a:extLst>
          </p:cNvPr>
          <p:cNvSpPr>
            <a:spLocks noGrp="1"/>
          </p:cNvSpPr>
          <p:nvPr>
            <p:ph type="sldNum" sz="quarter" idx="12"/>
          </p:nvPr>
        </p:nvSpPr>
        <p:spPr/>
        <p:txBody>
          <a:bodyPr/>
          <a:lstStyle/>
          <a:p>
            <a:fld id="{B3691BCB-4059-41CC-B14D-F86F2FE9ADC5}" type="slidenum">
              <a:rPr kumimoji="1" lang="ja-JP" altLang="en-US" smtClean="0"/>
              <a:t>10</a:t>
            </a:fld>
            <a:endParaRPr kumimoji="1" lang="ja-JP" altLang="en-US"/>
          </a:p>
        </p:txBody>
      </p:sp>
    </p:spTree>
    <p:extLst>
      <p:ext uri="{BB962C8B-B14F-4D97-AF65-F5344CB8AC3E}">
        <p14:creationId xmlns:p14="http://schemas.microsoft.com/office/powerpoint/2010/main" val="15655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0DE1B-27EA-4362-968A-937D36B95C7D}"/>
              </a:ext>
            </a:extLst>
          </p:cNvPr>
          <p:cNvSpPr>
            <a:spLocks noGrp="1"/>
          </p:cNvSpPr>
          <p:nvPr>
            <p:ph type="title"/>
          </p:nvPr>
        </p:nvSpPr>
        <p:spPr/>
        <p:txBody>
          <a:bodyPr>
            <a:normAutofit/>
          </a:bodyPr>
          <a:lstStyle/>
          <a:p>
            <a:r>
              <a:rPr kumimoji="1" lang="ja-JP" altLang="en-US" sz="4800" b="1" dirty="0"/>
              <a:t>デモ</a:t>
            </a:r>
          </a:p>
        </p:txBody>
      </p:sp>
      <p:sp>
        <p:nvSpPr>
          <p:cNvPr id="4" name="スライド番号プレースホルダー 3">
            <a:extLst>
              <a:ext uri="{FF2B5EF4-FFF2-40B4-BE49-F238E27FC236}">
                <a16:creationId xmlns:a16="http://schemas.microsoft.com/office/drawing/2014/main" id="{2406C7E2-CA7E-4C17-A28D-B5250778BE4B}"/>
              </a:ext>
            </a:extLst>
          </p:cNvPr>
          <p:cNvSpPr>
            <a:spLocks noGrp="1"/>
          </p:cNvSpPr>
          <p:nvPr>
            <p:ph type="sldNum" sz="quarter" idx="12"/>
          </p:nvPr>
        </p:nvSpPr>
        <p:spPr/>
        <p:txBody>
          <a:bodyPr/>
          <a:lstStyle/>
          <a:p>
            <a:fld id="{B3691BCB-4059-41CC-B14D-F86F2FE9ADC5}" type="slidenum">
              <a:rPr kumimoji="1" lang="ja-JP" altLang="en-US" smtClean="0"/>
              <a:t>2</a:t>
            </a:fld>
            <a:endParaRPr kumimoji="1" lang="ja-JP" altLang="en-US"/>
          </a:p>
        </p:txBody>
      </p:sp>
    </p:spTree>
    <p:extLst>
      <p:ext uri="{BB962C8B-B14F-4D97-AF65-F5344CB8AC3E}">
        <p14:creationId xmlns:p14="http://schemas.microsoft.com/office/powerpoint/2010/main" val="221004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BE5C-424A-467E-AE85-4E84153AA187}"/>
              </a:ext>
            </a:extLst>
          </p:cNvPr>
          <p:cNvSpPr>
            <a:spLocks noGrp="1"/>
          </p:cNvSpPr>
          <p:nvPr>
            <p:ph type="title"/>
          </p:nvPr>
        </p:nvSpPr>
        <p:spPr/>
        <p:txBody>
          <a:bodyPr>
            <a:normAutofit/>
          </a:bodyPr>
          <a:lstStyle/>
          <a:p>
            <a:r>
              <a:rPr lang="ja-JP" altLang="en-US" sz="4800" b="1" dirty="0"/>
              <a:t>評価実験</a:t>
            </a:r>
            <a:endParaRPr kumimoji="1" lang="ja-JP" altLang="en-US" sz="4800" b="1" dirty="0"/>
          </a:p>
        </p:txBody>
      </p:sp>
      <p:sp>
        <p:nvSpPr>
          <p:cNvPr id="3" name="コンテンツ プレースホルダー 2">
            <a:extLst>
              <a:ext uri="{FF2B5EF4-FFF2-40B4-BE49-F238E27FC236}">
                <a16:creationId xmlns:a16="http://schemas.microsoft.com/office/drawing/2014/main" id="{78A4518C-D1DE-41C7-9FB4-C0F55BA0F248}"/>
              </a:ext>
            </a:extLst>
          </p:cNvPr>
          <p:cNvSpPr>
            <a:spLocks noGrp="1"/>
          </p:cNvSpPr>
          <p:nvPr>
            <p:ph idx="1"/>
          </p:nvPr>
        </p:nvSpPr>
        <p:spPr>
          <a:xfrm>
            <a:off x="30479" y="1832288"/>
            <a:ext cx="12192001" cy="5317811"/>
          </a:xfrm>
        </p:spPr>
        <p:txBody>
          <a:bodyPr>
            <a:normAutofit/>
          </a:bodyPr>
          <a:lstStyle/>
          <a:p>
            <a:r>
              <a:rPr kumimoji="1" lang="ja-JP" altLang="en-US" sz="2400" dirty="0"/>
              <a:t>評価実験用のカンバンゲームの説明</a:t>
            </a:r>
            <a:endParaRPr kumimoji="1" lang="en-US" altLang="ja-JP" sz="2400" dirty="0"/>
          </a:p>
          <a:p>
            <a:pPr marL="0" indent="0">
              <a:buNone/>
            </a:pPr>
            <a:r>
              <a:rPr lang="ja-JP" altLang="en-US" sz="2400" dirty="0"/>
              <a:t>　・</a:t>
            </a:r>
            <a:r>
              <a:rPr lang="ja-JP" altLang="en-US" sz="2400" dirty="0">
                <a:latin typeface="Calibri"/>
                <a:ea typeface="游ゴシック"/>
                <a:cs typeface="Calibri"/>
              </a:rPr>
              <a:t>タスクの数，何人でプレイする，チャンスカードが何枚何種類あるかとか</a:t>
            </a:r>
            <a:endParaRPr kumimoji="1" lang="en-US" altLang="ja-JP" sz="2400" dirty="0"/>
          </a:p>
          <a:p>
            <a:r>
              <a:rPr kumimoji="1" lang="ja-JP" altLang="en-US" sz="2400" dirty="0"/>
              <a:t>内容</a:t>
            </a:r>
            <a:endParaRPr lang="en-US" altLang="ja-JP" sz="2400" dirty="0"/>
          </a:p>
          <a:p>
            <a:pPr marL="0" indent="0">
              <a:buNone/>
            </a:pPr>
            <a:r>
              <a:rPr lang="ja-JP" altLang="en-US" sz="2400" dirty="0"/>
              <a:t>　</a:t>
            </a:r>
            <a:r>
              <a:rPr kumimoji="1" lang="ja-JP" altLang="en-US" sz="2400" dirty="0"/>
              <a:t>・カンバンゲームと</a:t>
            </a:r>
            <a:r>
              <a:rPr kumimoji="1" lang="en-US" altLang="ja-JP" sz="2400" dirty="0"/>
              <a:t>DKG</a:t>
            </a:r>
            <a:r>
              <a:rPr kumimoji="1" lang="ja-JP" altLang="en-US" sz="2400" dirty="0"/>
              <a:t>をプレイしてもらう</a:t>
            </a:r>
            <a:endParaRPr kumimoji="1" lang="en-US" altLang="ja-JP" sz="2400" dirty="0"/>
          </a:p>
          <a:p>
            <a:pPr marL="0" indent="0">
              <a:buNone/>
            </a:pPr>
            <a:r>
              <a:rPr lang="ja-JP" altLang="en-US" sz="2400" dirty="0"/>
              <a:t>　・ </a:t>
            </a:r>
            <a:r>
              <a:rPr kumimoji="1" lang="ja-JP" altLang="en-US" sz="2400" dirty="0"/>
              <a:t>合計</a:t>
            </a:r>
            <a:r>
              <a:rPr kumimoji="1" lang="en-US" altLang="ja-JP" sz="2400" dirty="0"/>
              <a:t>4</a:t>
            </a:r>
            <a:r>
              <a:rPr kumimoji="1" lang="ja-JP" altLang="en-US" sz="2400" dirty="0"/>
              <a:t>チームで，２チームはカンバンゲームから２チームは</a:t>
            </a:r>
            <a:r>
              <a:rPr kumimoji="1" lang="en-US" altLang="ja-JP" sz="2400" dirty="0"/>
              <a:t>DKG</a:t>
            </a:r>
            <a:r>
              <a:rPr kumimoji="1" lang="ja-JP" altLang="en-US" sz="2400" dirty="0"/>
              <a:t>からプレイする</a:t>
            </a:r>
            <a:endParaRPr kumimoji="1" lang="en-US" altLang="ja-JP" sz="2400" dirty="0"/>
          </a:p>
          <a:p>
            <a:pPr marL="0" indent="0">
              <a:buNone/>
            </a:pPr>
            <a:r>
              <a:rPr lang="ja-JP" altLang="en-US" sz="2400" dirty="0"/>
              <a:t>　・</a:t>
            </a:r>
            <a:r>
              <a:rPr lang="en-US" altLang="ja-JP" sz="2400" dirty="0" err="1"/>
              <a:t>ToDo</a:t>
            </a:r>
            <a:r>
              <a:rPr lang="ja-JP" altLang="en-US" sz="2400" dirty="0"/>
              <a:t>にあるタスクを</a:t>
            </a:r>
            <a:r>
              <a:rPr lang="en-US" altLang="ja-JP" sz="2400" dirty="0"/>
              <a:t>Done</a:t>
            </a:r>
            <a:r>
              <a:rPr lang="ja-JP" altLang="en-US" sz="2400" dirty="0"/>
              <a:t>にすべて持ってくるか</a:t>
            </a:r>
            <a:r>
              <a:rPr lang="en-US" altLang="ja-JP" sz="2400" dirty="0"/>
              <a:t>12</a:t>
            </a:r>
            <a:r>
              <a:rPr lang="ja-JP" altLang="en-US" sz="2400" dirty="0"/>
              <a:t>ラウンド終了までを</a:t>
            </a:r>
            <a:r>
              <a:rPr lang="en-US" altLang="ja-JP" sz="2400" dirty="0"/>
              <a:t>1</a:t>
            </a:r>
            <a:r>
              <a:rPr lang="ja-JP" altLang="en-US" sz="2400" dirty="0"/>
              <a:t>ゲーム</a:t>
            </a:r>
            <a:br>
              <a:rPr lang="en-US" altLang="ja-JP" sz="2400" dirty="0"/>
            </a:br>
            <a:r>
              <a:rPr lang="ja-JP" altLang="en-US" sz="2400" dirty="0"/>
              <a:t>　　とする</a:t>
            </a:r>
            <a:endParaRPr kumimoji="1" lang="en-US" altLang="ja-JP" sz="2400" dirty="0"/>
          </a:p>
        </p:txBody>
      </p:sp>
      <p:sp>
        <p:nvSpPr>
          <p:cNvPr id="4" name="スライド番号プレースホルダー 3">
            <a:extLst>
              <a:ext uri="{FF2B5EF4-FFF2-40B4-BE49-F238E27FC236}">
                <a16:creationId xmlns:a16="http://schemas.microsoft.com/office/drawing/2014/main" id="{0704DAC9-6FA1-47C7-BDEB-DF8EB179225C}"/>
              </a:ext>
            </a:extLst>
          </p:cNvPr>
          <p:cNvSpPr>
            <a:spLocks noGrp="1"/>
          </p:cNvSpPr>
          <p:nvPr>
            <p:ph type="sldNum" sz="quarter" idx="12"/>
          </p:nvPr>
        </p:nvSpPr>
        <p:spPr/>
        <p:txBody>
          <a:bodyPr/>
          <a:lstStyle/>
          <a:p>
            <a:fld id="{B3691BCB-4059-41CC-B14D-F86F2FE9ADC5}" type="slidenum">
              <a:rPr kumimoji="1" lang="ja-JP" altLang="en-US" smtClean="0"/>
              <a:t>3</a:t>
            </a:fld>
            <a:endParaRPr kumimoji="1" lang="ja-JP" altLang="en-US"/>
          </a:p>
        </p:txBody>
      </p:sp>
    </p:spTree>
    <p:extLst>
      <p:ext uri="{BB962C8B-B14F-4D97-AF65-F5344CB8AC3E}">
        <p14:creationId xmlns:p14="http://schemas.microsoft.com/office/powerpoint/2010/main" val="290945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BEE8FF7-9519-4696-827B-D38AF7BA7C34}"/>
              </a:ext>
            </a:extLst>
          </p:cNvPr>
          <p:cNvSpPr>
            <a:spLocks noGrp="1"/>
          </p:cNvSpPr>
          <p:nvPr>
            <p:ph type="sldNum" sz="quarter" idx="12"/>
          </p:nvPr>
        </p:nvSpPr>
        <p:spPr>
          <a:xfrm>
            <a:off x="9900458" y="6459785"/>
            <a:ext cx="1312025" cy="365125"/>
          </a:xfrm>
        </p:spPr>
        <p:txBody>
          <a:bodyPr/>
          <a:lstStyle/>
          <a:p>
            <a:fld id="{B3691BCB-4059-41CC-B14D-F86F2FE9ADC5}"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FD1F13CD-F550-41DB-B587-546012287571}"/>
              </a:ext>
            </a:extLst>
          </p:cNvPr>
          <p:cNvPicPr>
            <a:picLocks noChangeAspect="1"/>
          </p:cNvPicPr>
          <p:nvPr/>
        </p:nvPicPr>
        <p:blipFill>
          <a:blip r:embed="rId2"/>
          <a:stretch>
            <a:fillRect/>
          </a:stretch>
        </p:blipFill>
        <p:spPr>
          <a:xfrm>
            <a:off x="8301831" y="2165805"/>
            <a:ext cx="2734469" cy="3168862"/>
          </a:xfrm>
          <a:prstGeom prst="rect">
            <a:avLst/>
          </a:prstGeom>
        </p:spPr>
      </p:pic>
    </p:spTree>
    <p:extLst>
      <p:ext uri="{BB962C8B-B14F-4D97-AF65-F5344CB8AC3E}">
        <p14:creationId xmlns:p14="http://schemas.microsoft.com/office/powerpoint/2010/main" val="58422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921F5-3D2D-4CEA-B2B0-6418F8C006A7}"/>
              </a:ext>
            </a:extLst>
          </p:cNvPr>
          <p:cNvSpPr>
            <a:spLocks noGrp="1"/>
          </p:cNvSpPr>
          <p:nvPr>
            <p:ph type="title"/>
          </p:nvPr>
        </p:nvSpPr>
        <p:spPr/>
        <p:txBody>
          <a:bodyPr>
            <a:normAutofit/>
          </a:bodyPr>
          <a:lstStyle/>
          <a:p>
            <a:r>
              <a:rPr lang="ja-JP" altLang="en-US" b="1" dirty="0"/>
              <a:t>評価項目</a:t>
            </a:r>
            <a:endParaRPr kumimoji="1" lang="ja-JP" altLang="en-US" sz="4800" b="1" dirty="0"/>
          </a:p>
        </p:txBody>
      </p:sp>
      <p:sp>
        <p:nvSpPr>
          <p:cNvPr id="3" name="コンテンツ プレースホルダー 2">
            <a:extLst>
              <a:ext uri="{FF2B5EF4-FFF2-40B4-BE49-F238E27FC236}">
                <a16:creationId xmlns:a16="http://schemas.microsoft.com/office/drawing/2014/main" id="{01A7A85B-155A-4FAC-B645-473B0847D49D}"/>
              </a:ext>
            </a:extLst>
          </p:cNvPr>
          <p:cNvSpPr>
            <a:spLocks noGrp="1"/>
          </p:cNvSpPr>
          <p:nvPr>
            <p:ph idx="1"/>
          </p:nvPr>
        </p:nvSpPr>
        <p:spPr>
          <a:xfrm>
            <a:off x="0" y="1737360"/>
            <a:ext cx="11748104" cy="5171319"/>
          </a:xfrm>
        </p:spPr>
        <p:txBody>
          <a:bodyPr>
            <a:normAutofit/>
          </a:bodyPr>
          <a:lstStyle/>
          <a:p>
            <a:r>
              <a:rPr lang="ja-JP" altLang="en-US" sz="2000" dirty="0"/>
              <a:t>　　　評価項目</a:t>
            </a:r>
            <a:endParaRPr lang="en-US" altLang="ja-JP" sz="2000" dirty="0"/>
          </a:p>
          <a:p>
            <a:pPr marL="0" indent="0">
              <a:buNone/>
            </a:pPr>
            <a:r>
              <a:rPr lang="en-US" altLang="ja-JP" sz="2000" dirty="0"/>
              <a:t>	</a:t>
            </a:r>
            <a:r>
              <a:rPr lang="ja-JP" altLang="en-US" sz="2000" dirty="0"/>
              <a:t>・</a:t>
            </a:r>
            <a:r>
              <a:rPr lang="en-US" altLang="ja-JP" sz="2000" dirty="0"/>
              <a:t>SUS</a:t>
            </a:r>
            <a:r>
              <a:rPr lang="ja-JP" altLang="en-US" sz="2000" dirty="0"/>
              <a:t>に基づいたアンケート収集</a:t>
            </a:r>
            <a:endParaRPr lang="en-US" altLang="ja-JP" sz="2000" dirty="0"/>
          </a:p>
          <a:p>
            <a:pPr marL="0" indent="0">
              <a:buNone/>
            </a:pPr>
            <a:r>
              <a:rPr lang="en-US" altLang="ja-JP" sz="2000" dirty="0"/>
              <a:t>	</a:t>
            </a:r>
            <a:r>
              <a:rPr lang="ja-JP" altLang="en-US" sz="2000" dirty="0"/>
              <a:t>・プレイ中のミスした回数と習熟者によるサポートの回数</a:t>
            </a:r>
          </a:p>
          <a:p>
            <a:pPr marL="742950" indent="-742950">
              <a:buAutoNum type="arabicPeriod"/>
            </a:pPr>
            <a:endParaRPr lang="en-US" altLang="ja-JP" dirty="0"/>
          </a:p>
          <a:p>
            <a:pPr marL="742950" indent="-742950">
              <a:buAutoNum type="arabicPeriod"/>
            </a:pPr>
            <a:endParaRPr lang="en-US" altLang="ja-JP" sz="4400" dirty="0"/>
          </a:p>
          <a:p>
            <a:endParaRPr lang="en-US" altLang="ja-JP" sz="4400" dirty="0"/>
          </a:p>
          <a:p>
            <a:endParaRPr lang="en-US" altLang="ja-JP" sz="4400" dirty="0"/>
          </a:p>
          <a:p>
            <a:endParaRPr kumimoji="1" lang="ja-JP" altLang="en-US" sz="4400" dirty="0"/>
          </a:p>
        </p:txBody>
      </p:sp>
      <p:sp>
        <p:nvSpPr>
          <p:cNvPr id="4" name="スライド番号プレースホルダー 3">
            <a:extLst>
              <a:ext uri="{FF2B5EF4-FFF2-40B4-BE49-F238E27FC236}">
                <a16:creationId xmlns:a16="http://schemas.microsoft.com/office/drawing/2014/main" id="{E080A947-4A94-4F40-8C2D-F51B6E0BC0E7}"/>
              </a:ext>
            </a:extLst>
          </p:cNvPr>
          <p:cNvSpPr>
            <a:spLocks noGrp="1"/>
          </p:cNvSpPr>
          <p:nvPr>
            <p:ph type="sldNum" sz="quarter" idx="12"/>
          </p:nvPr>
        </p:nvSpPr>
        <p:spPr/>
        <p:txBody>
          <a:bodyPr/>
          <a:lstStyle/>
          <a:p>
            <a:fld id="{B3691BCB-4059-41CC-B14D-F86F2FE9ADC5}"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A04E37C7-8EC9-4115-917C-7BB2396B7D4A}"/>
              </a:ext>
            </a:extLst>
          </p:cNvPr>
          <p:cNvSpPr txBox="1"/>
          <p:nvPr/>
        </p:nvSpPr>
        <p:spPr>
          <a:xfrm>
            <a:off x="2790613" y="4068013"/>
            <a:ext cx="6671733" cy="1846659"/>
          </a:xfrm>
          <a:prstGeom prst="rect">
            <a:avLst/>
          </a:prstGeom>
          <a:noFill/>
          <a:ln>
            <a:solidFill>
              <a:schemeClr val="tx1"/>
            </a:solidFill>
          </a:ln>
        </p:spPr>
        <p:txBody>
          <a:bodyPr wrap="square" rtlCol="0">
            <a:spAutoFit/>
          </a:bodyPr>
          <a:lstStyle/>
          <a:p>
            <a:r>
              <a:rPr kumimoji="1" lang="en-US" altLang="ja-JP" sz="2400" dirty="0"/>
              <a:t>SUS</a:t>
            </a:r>
            <a:r>
              <a:rPr kumimoji="1" lang="ja-JP" altLang="en-US" sz="2400" dirty="0"/>
              <a:t>（システムユーザビリティスケール）</a:t>
            </a:r>
            <a:endParaRPr kumimoji="1" lang="en-US" altLang="ja-JP" sz="2400" dirty="0"/>
          </a:p>
          <a:p>
            <a:r>
              <a:rPr kumimoji="1" lang="ja-JP" altLang="en-US" sz="2400" dirty="0"/>
              <a:t>・システムの使い勝手を評価するための指標</a:t>
            </a:r>
            <a:endParaRPr kumimoji="1" lang="en-US" altLang="ja-JP" sz="2400" dirty="0"/>
          </a:p>
          <a:p>
            <a:r>
              <a:rPr kumimoji="1" lang="ja-JP" altLang="en-US" sz="2400" dirty="0"/>
              <a:t>・統一感や使い勝手といった</a:t>
            </a:r>
            <a:r>
              <a:rPr kumimoji="1" lang="en-US" altLang="ja-JP" sz="2400" dirty="0"/>
              <a:t>10</a:t>
            </a:r>
            <a:r>
              <a:rPr kumimoji="1" lang="ja-JP" altLang="en-US" sz="2400" dirty="0"/>
              <a:t>項目の質問があり、</a:t>
            </a:r>
            <a:r>
              <a:rPr kumimoji="1" lang="en-US" altLang="ja-JP" sz="2400" dirty="0"/>
              <a:t>100</a:t>
            </a:r>
            <a:r>
              <a:rPr kumimoji="1" lang="ja-JP" altLang="en-US" sz="2400" dirty="0"/>
              <a:t>点満点でシステムを評価できる。</a:t>
            </a:r>
            <a:endParaRPr kumimoji="1" lang="en-US" altLang="ja-JP" sz="2400" dirty="0"/>
          </a:p>
          <a:p>
            <a:endParaRPr kumimoji="1" lang="ja-JP" altLang="en-US" dirty="0"/>
          </a:p>
        </p:txBody>
      </p:sp>
    </p:spTree>
    <p:extLst>
      <p:ext uri="{BB962C8B-B14F-4D97-AF65-F5344CB8AC3E}">
        <p14:creationId xmlns:p14="http://schemas.microsoft.com/office/powerpoint/2010/main" val="61550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p:txBody>
          <a:bodyPr>
            <a:normAutofit/>
          </a:bodyPr>
          <a:lstStyle/>
          <a:p>
            <a:r>
              <a:rPr kumimoji="1" lang="en-US" altLang="ja-JP" sz="4800" b="1" dirty="0"/>
              <a:t>System Usability Scale</a:t>
            </a:r>
            <a:r>
              <a:rPr kumimoji="1" lang="ja-JP" altLang="en-US" sz="4800" b="1" dirty="0"/>
              <a:t>結果</a:t>
            </a:r>
          </a:p>
        </p:txBody>
      </p:sp>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6</a:t>
            </a:fld>
            <a:endParaRPr kumimoji="1" lang="ja-JP" altLang="en-US"/>
          </a:p>
        </p:txBody>
      </p:sp>
    </p:spTree>
    <p:extLst>
      <p:ext uri="{BB962C8B-B14F-4D97-AF65-F5344CB8AC3E}">
        <p14:creationId xmlns:p14="http://schemas.microsoft.com/office/powerpoint/2010/main" val="227234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7B9E8-CF83-4CCD-BCD8-54F4F27B683F}"/>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AA53B88A-0478-4E7E-8518-688F80F78DC1}"/>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E131DD-3031-4BF2-A478-35605B74DFA5}"/>
              </a:ext>
            </a:extLst>
          </p:cNvPr>
          <p:cNvSpPr>
            <a:spLocks noGrp="1"/>
          </p:cNvSpPr>
          <p:nvPr>
            <p:ph type="sldNum" sz="quarter" idx="12"/>
          </p:nvPr>
        </p:nvSpPr>
        <p:spPr/>
        <p:txBody>
          <a:bodyPr/>
          <a:lstStyle/>
          <a:p>
            <a:fld id="{B3691BCB-4059-41CC-B14D-F86F2FE9ADC5}" type="slidenum">
              <a:rPr kumimoji="1" lang="ja-JP" altLang="en-US" smtClean="0"/>
              <a:t>7</a:t>
            </a:fld>
            <a:endParaRPr kumimoji="1" lang="ja-JP" altLang="en-US"/>
          </a:p>
        </p:txBody>
      </p:sp>
    </p:spTree>
    <p:extLst>
      <p:ext uri="{BB962C8B-B14F-4D97-AF65-F5344CB8AC3E}">
        <p14:creationId xmlns:p14="http://schemas.microsoft.com/office/powerpoint/2010/main" val="173136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CE82F76-0DB3-4BCA-A5AF-7D10B95025F1}"/>
              </a:ext>
            </a:extLst>
          </p:cNvPr>
          <p:cNvSpPr>
            <a:spLocks noGrp="1"/>
          </p:cNvSpPr>
          <p:nvPr>
            <p:ph type="title"/>
          </p:nvPr>
        </p:nvSpPr>
        <p:spPr>
          <a:xfrm>
            <a:off x="0" y="0"/>
            <a:ext cx="9334500" cy="812800"/>
          </a:xfrm>
        </p:spPr>
        <p:txBody>
          <a:bodyPr>
            <a:noAutofit/>
          </a:bodyPr>
          <a:lstStyle/>
          <a:p>
            <a:r>
              <a:rPr kumimoji="1" lang="ja-JP" altLang="en-US" sz="4800" b="1" dirty="0"/>
              <a:t>習熟者によるサポートの回数と内容</a:t>
            </a:r>
          </a:p>
        </p:txBody>
      </p:sp>
      <p:sp>
        <p:nvSpPr>
          <p:cNvPr id="4" name="スライド番号プレースホルダー 3">
            <a:extLst>
              <a:ext uri="{FF2B5EF4-FFF2-40B4-BE49-F238E27FC236}">
                <a16:creationId xmlns:a16="http://schemas.microsoft.com/office/drawing/2014/main" id="{D725B824-971F-484D-9060-3B2F9115B18E}"/>
              </a:ext>
            </a:extLst>
          </p:cNvPr>
          <p:cNvSpPr>
            <a:spLocks noGrp="1"/>
          </p:cNvSpPr>
          <p:nvPr>
            <p:ph type="sldNum" sz="quarter" idx="12"/>
          </p:nvPr>
        </p:nvSpPr>
        <p:spPr/>
        <p:txBody>
          <a:bodyPr/>
          <a:lstStyle/>
          <a:p>
            <a:fld id="{B3691BCB-4059-41CC-B14D-F86F2FE9ADC5}" type="slidenum">
              <a:rPr kumimoji="1" lang="ja-JP" altLang="en-US" smtClean="0"/>
              <a:t>8</a:t>
            </a:fld>
            <a:endParaRPr kumimoji="1" lang="ja-JP" altLang="en-US"/>
          </a:p>
        </p:txBody>
      </p:sp>
    </p:spTree>
    <p:extLst>
      <p:ext uri="{BB962C8B-B14F-4D97-AF65-F5344CB8AC3E}">
        <p14:creationId xmlns:p14="http://schemas.microsoft.com/office/powerpoint/2010/main" val="414419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CF12-2716-487B-818A-004F38D75E4E}"/>
              </a:ext>
            </a:extLst>
          </p:cNvPr>
          <p:cNvSpPr>
            <a:spLocks noGrp="1"/>
          </p:cNvSpPr>
          <p:nvPr>
            <p:ph type="title"/>
          </p:nvPr>
        </p:nvSpPr>
        <p:spPr/>
        <p:txBody>
          <a:bodyPr>
            <a:normAutofit/>
          </a:bodyPr>
          <a:lstStyle/>
          <a:p>
            <a:r>
              <a:rPr lang="ja-JP" altLang="en-US" sz="4800" b="1" dirty="0"/>
              <a:t>実験結果の考察</a:t>
            </a:r>
            <a:endParaRPr kumimoji="1" lang="ja-JP" altLang="en-US" sz="4800" b="1" dirty="0"/>
          </a:p>
        </p:txBody>
      </p:sp>
      <p:sp>
        <p:nvSpPr>
          <p:cNvPr id="3" name="コンテンツ プレースホルダー 2">
            <a:extLst>
              <a:ext uri="{FF2B5EF4-FFF2-40B4-BE49-F238E27FC236}">
                <a16:creationId xmlns:a16="http://schemas.microsoft.com/office/drawing/2014/main" id="{4F91C8C0-4C73-42D4-BEEE-36FF406C15B6}"/>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EA66C18-5AFF-4896-A741-8317926CF242}"/>
              </a:ext>
            </a:extLst>
          </p:cNvPr>
          <p:cNvSpPr>
            <a:spLocks noGrp="1"/>
          </p:cNvSpPr>
          <p:nvPr>
            <p:ph type="sldNum" sz="quarter" idx="12"/>
          </p:nvPr>
        </p:nvSpPr>
        <p:spPr/>
        <p:txBody>
          <a:bodyPr/>
          <a:lstStyle/>
          <a:p>
            <a:fld id="{B3691BCB-4059-41CC-B14D-F86F2FE9ADC5}" type="slidenum">
              <a:rPr kumimoji="1" lang="ja-JP" altLang="en-US" smtClean="0"/>
              <a:t>9</a:t>
            </a:fld>
            <a:endParaRPr kumimoji="1" lang="ja-JP" altLang="en-US"/>
          </a:p>
        </p:txBody>
      </p:sp>
    </p:spTree>
    <p:extLst>
      <p:ext uri="{BB962C8B-B14F-4D97-AF65-F5344CB8AC3E}">
        <p14:creationId xmlns:p14="http://schemas.microsoft.com/office/powerpoint/2010/main" val="4062554053"/>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180</TotalTime>
  <Words>310</Words>
  <Application>Microsoft Office PowerPoint</Application>
  <PresentationFormat>ワイド画面</PresentationFormat>
  <Paragraphs>58</Paragraphs>
  <Slides>10</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Calibri</vt:lpstr>
      <vt:lpstr>Calibri Light</vt:lpstr>
      <vt:lpstr>レトロスペクト</vt:lpstr>
      <vt:lpstr>デジタルカンバンゲーム「DKG」の提案</vt:lpstr>
      <vt:lpstr>デモ</vt:lpstr>
      <vt:lpstr>評価実験</vt:lpstr>
      <vt:lpstr>PowerPoint プレゼンテーション</vt:lpstr>
      <vt:lpstr>評価項目</vt:lpstr>
      <vt:lpstr>System Usability Scale結果</vt:lpstr>
      <vt:lpstr>PowerPoint プレゼンテーション</vt:lpstr>
      <vt:lpstr>習熟者によるサポートの回数と内容</vt:lpstr>
      <vt:lpstr>実験結果の考察</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カンバンを使ったタスク管理手法教育のためのデジタルカンバンゲーム「DKG」の提案</dc:title>
  <dc:creator>TYNK</dc:creator>
  <cp:lastModifiedBy>TYNK</cp:lastModifiedBy>
  <cp:revision>19</cp:revision>
  <dcterms:created xsi:type="dcterms:W3CDTF">2020-02-03T07:47:38Z</dcterms:created>
  <dcterms:modified xsi:type="dcterms:W3CDTF">2020-02-04T05:34:46Z</dcterms:modified>
</cp:coreProperties>
</file>