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10"/>
  </p:notesMasterIdLst>
  <p:sldIdLst>
    <p:sldId id="256" r:id="rId2"/>
    <p:sldId id="264" r:id="rId3"/>
    <p:sldId id="275" r:id="rId4"/>
    <p:sldId id="257" r:id="rId5"/>
    <p:sldId id="277" r:id="rId6"/>
    <p:sldId id="276" r:id="rId7"/>
    <p:sldId id="258"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65647" autoAdjust="0"/>
  </p:normalViewPr>
  <p:slideViewPr>
    <p:cSldViewPr snapToGrid="0">
      <p:cViewPr varScale="1">
        <p:scale>
          <a:sx n="75" d="100"/>
          <a:sy n="75" d="100"/>
        </p:scale>
        <p:origin x="1662"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8" d="100"/>
          <a:sy n="58" d="100"/>
        </p:scale>
        <p:origin x="90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C769A-2961-427B-A6D6-EFF46F5CC20B}" type="slidenum">
              <a:rPr kumimoji="1" lang="ja-JP" altLang="en-US" smtClean="0"/>
              <a:t>‹#›</a:t>
            </a:fld>
            <a:endParaRPr kumimoji="1" lang="ja-JP" altLang="en-US"/>
          </a:p>
        </p:txBody>
      </p:sp>
      <p:sp>
        <p:nvSpPr>
          <p:cNvPr id="8" name="ノート プレースホルダー 7">
            <a:extLst>
              <a:ext uri="{FF2B5EF4-FFF2-40B4-BE49-F238E27FC236}">
                <a16:creationId xmlns:a16="http://schemas.microsoft.com/office/drawing/2014/main" id="{A9D01273-E77E-4403-8B59-A8AC9F7251D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日付プレースホルダー 8">
            <a:extLst>
              <a:ext uri="{FF2B5EF4-FFF2-40B4-BE49-F238E27FC236}">
                <a16:creationId xmlns:a16="http://schemas.microsoft.com/office/drawing/2014/main" id="{8C54C0E2-1FCA-4208-AA60-ABF90AF8BD9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97E7E-BA4F-4139-BAB0-7DE5FC162D75}" type="datetimeFigureOut">
              <a:rPr kumimoji="1" lang="ja-JP" altLang="en-US" smtClean="0"/>
              <a:t>2020/2/4</a:t>
            </a:fld>
            <a:endParaRPr kumimoji="1" lang="ja-JP" altLang="en-US"/>
          </a:p>
        </p:txBody>
      </p:sp>
      <p:sp>
        <p:nvSpPr>
          <p:cNvPr id="10" name="ヘッダー プレースホルダー 9">
            <a:extLst>
              <a:ext uri="{FF2B5EF4-FFF2-40B4-BE49-F238E27FC236}">
                <a16:creationId xmlns:a16="http://schemas.microsoft.com/office/drawing/2014/main" id="{2559BAA4-3588-4F2A-9AD7-94A207464D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11" name="スライド イメージ プレースホルダー 10">
            <a:extLst>
              <a:ext uri="{FF2B5EF4-FFF2-40B4-BE49-F238E27FC236}">
                <a16:creationId xmlns:a16="http://schemas.microsoft.com/office/drawing/2014/main" id="{33011564-BD07-4C20-B7E2-ADD1AA9ED36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12" name="フッター プレースホルダー 11">
            <a:extLst>
              <a:ext uri="{FF2B5EF4-FFF2-40B4-BE49-F238E27FC236}">
                <a16:creationId xmlns:a16="http://schemas.microsoft.com/office/drawing/2014/main" id="{B16B9979-5173-4432-8C32-B2D3CD8E6C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Tree>
    <p:extLst>
      <p:ext uri="{BB962C8B-B14F-4D97-AF65-F5344CB8AC3E}">
        <p14:creationId xmlns:p14="http://schemas.microsoft.com/office/powerpoint/2010/main" val="1996081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ea typeface="游ゴシック"/>
              </a:rPr>
              <a:t>なぜかんばんがあるか</a:t>
            </a:r>
            <a:r>
              <a:rPr lang="en-US" altLang="ja-JP" dirty="0">
                <a:ea typeface="游ゴシック"/>
              </a:rPr>
              <a:t>　</a:t>
            </a:r>
            <a:r>
              <a:rPr lang="en-US" altLang="ja-JP" dirty="0" err="1">
                <a:ea typeface="游ゴシック"/>
              </a:rPr>
              <a:t>タスクを管理するため</a:t>
            </a:r>
            <a:endParaRPr lang="en-US" altLang="ja-JP" dirty="0">
              <a:ea typeface="游ゴシック"/>
            </a:endParaRPr>
          </a:p>
          <a:p>
            <a:r>
              <a:rPr lang="en-US" altLang="ja-JP" dirty="0" err="1">
                <a:ea typeface="游ゴシック"/>
              </a:rPr>
              <a:t>かんばんの構成要素は</a:t>
            </a:r>
            <a:r>
              <a:rPr lang="en-US" altLang="ja-JP" dirty="0">
                <a:ea typeface="游ゴシック"/>
              </a:rPr>
              <a:t>　</a:t>
            </a:r>
            <a:r>
              <a:rPr lang="en-US" altLang="ja-JP" dirty="0" err="1">
                <a:ea typeface="游ゴシック"/>
              </a:rPr>
              <a:t>ToDo～Done</a:t>
            </a:r>
            <a:endParaRPr lang="en-US" altLang="ja-JP" dirty="0">
              <a:ea typeface="游ゴシック"/>
            </a:endParaRPr>
          </a:p>
          <a:p>
            <a:r>
              <a:rPr lang="en-US" altLang="ja-JP" dirty="0" err="1">
                <a:ea typeface="游ゴシック"/>
              </a:rPr>
              <a:t>かんばんを使うことの難しさ</a:t>
            </a:r>
            <a:endParaRPr lang="en-US" altLang="ja-JP" dirty="0">
              <a:ea typeface="游ゴシック"/>
            </a:endParaRPr>
          </a:p>
          <a:p>
            <a:r>
              <a:rPr lang="en-US" altLang="ja-JP" dirty="0">
                <a:ea typeface="游ゴシック"/>
              </a:rPr>
              <a:t>１～２枚</a:t>
            </a:r>
          </a:p>
          <a:p>
            <a:endParaRPr lang="en-US" altLang="ja-JP" dirty="0">
              <a:ea typeface="游ゴシック"/>
            </a:endParaRPr>
          </a:p>
          <a:p>
            <a:r>
              <a:rPr lang="en-US" altLang="ja-JP" dirty="0" err="1">
                <a:ea typeface="游ゴシック"/>
              </a:rPr>
              <a:t>readyを導入したかんばんの引用を入れる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2</a:t>
            </a:fld>
            <a:endParaRPr kumimoji="1" lang="ja-JP" altLang="en-US"/>
          </a:p>
        </p:txBody>
      </p:sp>
    </p:spTree>
    <p:extLst>
      <p:ext uri="{BB962C8B-B14F-4D97-AF65-F5344CB8AC3E}">
        <p14:creationId xmlns:p14="http://schemas.microsoft.com/office/powerpoint/2010/main" val="78277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箇条書きじゃなくて具体例があると説得力が出る</a:t>
            </a:r>
            <a:endParaRPr kumimoji="1" lang="en-US" altLang="ja-JP" dirty="0"/>
          </a:p>
          <a:p>
            <a:endParaRPr kumimoji="1" lang="en-US" altLang="ja-JP" dirty="0"/>
          </a:p>
          <a:p>
            <a:r>
              <a:rPr kumimoji="1" lang="ja-JP" altLang="en-US" dirty="0"/>
              <a:t>カンバンゲームのページからカンバンの難しさとか引っ張ってくる感じ</a:t>
            </a: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3</a:t>
            </a:fld>
            <a:endParaRPr kumimoji="1" lang="ja-JP" altLang="en-US"/>
          </a:p>
        </p:txBody>
      </p:sp>
    </p:spTree>
    <p:extLst>
      <p:ext uri="{BB962C8B-B14F-4D97-AF65-F5344CB8AC3E}">
        <p14:creationId xmlns:p14="http://schemas.microsoft.com/office/powerpoint/2010/main" val="217057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ea typeface="游ゴシック"/>
              </a:rPr>
              <a:t>かんばんゲームの説明もっと詳しく後にゲーム内で使う用語を使うから用語の説明は必須</a:t>
            </a:r>
            <a:endParaRPr lang="en-US" altLang="ja-JP" dirty="0">
              <a:ea typeface="游ゴシック"/>
            </a:endParaRPr>
          </a:p>
          <a:p>
            <a:endParaRPr lang="en-US" altLang="ja-JP" dirty="0">
              <a:ea typeface="游ゴシック"/>
            </a:endParaRPr>
          </a:p>
          <a:p>
            <a:r>
              <a:rPr lang="en-US" altLang="ja-JP" dirty="0">
                <a:ea typeface="游ゴシック"/>
              </a:rPr>
              <a:t>かんばんがある。タスクがある。タスク工数があって０になったら次へ移動する。工数を減らすために自分の手番でサイコロを振って出た目の数だけ工数減らす。チャンスカードがあって各種カードの説明くらいはいる</a:t>
            </a:r>
          </a:p>
          <a:p>
            <a:r>
              <a:rPr lang="en-US" altLang="ja-JP" dirty="0">
                <a:ea typeface="游ゴシック"/>
              </a:rPr>
              <a:t>かんばんゲーム説明で2枚程度使ってよい</a:t>
            </a:r>
          </a:p>
          <a:p>
            <a:r>
              <a:rPr lang="en-US" altLang="ja-JP" dirty="0" err="1">
                <a:ea typeface="游ゴシック"/>
              </a:rPr>
              <a:t>進捗記録表は最後に入れる</a:t>
            </a:r>
            <a:endParaRPr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4</a:t>
            </a:fld>
            <a:endParaRPr kumimoji="1" lang="ja-JP" altLang="en-US"/>
          </a:p>
        </p:txBody>
      </p:sp>
    </p:spTree>
    <p:extLst>
      <p:ext uri="{BB962C8B-B14F-4D97-AF65-F5344CB8AC3E}">
        <p14:creationId xmlns:p14="http://schemas.microsoft.com/office/powerpoint/2010/main" val="383077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かんばんゲームの説明まで含めて多くて５枚</a:t>
            </a:r>
          </a:p>
          <a:p>
            <a:r>
              <a:rPr lang="ja-JP" altLang="en-US" dirty="0">
                <a:latin typeface="Calibri"/>
                <a:ea typeface="游ゴシック"/>
                <a:cs typeface="Calibri"/>
              </a:rPr>
              <a:t>今問題点のスライドを分割しているが一つにする</a:t>
            </a:r>
            <a:endParaRPr lang="en-US" altLang="ja-JP" dirty="0">
              <a:latin typeface="Calibri"/>
              <a:ea typeface="游ゴシック"/>
              <a:cs typeface="Calibri"/>
            </a:endParaRPr>
          </a:p>
          <a:p>
            <a:r>
              <a:rPr kumimoji="1" lang="ja-JP" altLang="en-US" dirty="0">
                <a:latin typeface="Calibri"/>
                <a:ea typeface="游ゴシック"/>
                <a:cs typeface="Calibri"/>
              </a:rPr>
              <a:t>カンバンのタスクに習熟する以外のゲーム特有の処理が多い</a:t>
            </a:r>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7</a:t>
            </a:fld>
            <a:endParaRPr kumimoji="1" lang="ja-JP" altLang="en-US"/>
          </a:p>
        </p:txBody>
      </p:sp>
    </p:spTree>
    <p:extLst>
      <p:ext uri="{BB962C8B-B14F-4D97-AF65-F5344CB8AC3E}">
        <p14:creationId xmlns:p14="http://schemas.microsoft.com/office/powerpoint/2010/main" val="264178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3E3A13-B134-4BD3-93C7-4DD36E6F9305}"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01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0FC8B7-8B55-411E-9162-6419B97EF824}"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73998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7AC2A2-C048-4B5E-8C8B-2DC82415AFF1}"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96255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FE09C7-A084-4A99-978D-5FCB8B2C7672}"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8618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BC03EC-0973-4FC9-812C-39D11D60BDB3}"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11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82DD7EA-DDE9-4847-AC02-6DFD2B0DD921}" type="datetime1">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24913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CA6957-F8DF-42B7-A631-22BE741E1E9E}" type="datetime1">
              <a:rPr kumimoji="1" lang="ja-JP" altLang="en-US" smtClean="0"/>
              <a:t>2020/2/4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24503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D1D1D5-5A5D-4C42-B38A-37365631E69B}" type="datetime1">
              <a:rPr kumimoji="1" lang="ja-JP" altLang="en-US" smtClean="0"/>
              <a:t>2020/2/4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2051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7E7C85-4222-4BF7-95EF-33BD8F28C25C}" type="datetime1">
              <a:rPr kumimoji="1" lang="ja-JP" altLang="en-US" smtClean="0"/>
              <a:t>2020/2/4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09454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5F6F42-AB9F-42B3-9750-3D80A4A3C4F7}" type="datetime1">
              <a:rPr kumimoji="1" lang="ja-JP" altLang="en-US" smtClean="0"/>
              <a:t>2020/2/4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6527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F3991E-A3E1-4866-AA17-FE90FB5F0DD1}" type="datetime1">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23767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6BA055-7830-432E-B8F6-A210E39A5065}" type="datetime1">
              <a:rPr kumimoji="1" lang="ja-JP" altLang="en-US" smtClean="0"/>
              <a:t>2020/2/4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691BCB-4059-41CC-B14D-F86F2FE9ADC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51984"/>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77CBB-9448-4B69-909F-FE85034B3C08}"/>
              </a:ext>
            </a:extLst>
          </p:cNvPr>
          <p:cNvSpPr>
            <a:spLocks noGrp="1"/>
          </p:cNvSpPr>
          <p:nvPr>
            <p:ph type="ctrTitle"/>
          </p:nvPr>
        </p:nvSpPr>
        <p:spPr>
          <a:xfrm>
            <a:off x="1100667" y="1096123"/>
            <a:ext cx="9567333" cy="3130041"/>
          </a:xfrm>
        </p:spPr>
        <p:txBody>
          <a:bodyPr>
            <a:normAutofit fontScale="90000"/>
          </a:bodyPr>
          <a:lstStyle/>
          <a:p>
            <a:r>
              <a:rPr lang="ja-JP" altLang="ja-JP" dirty="0"/>
              <a:t>カンバンを使ったタスク管理手法教育のためのデジタルカンバンゲーム「</a:t>
            </a:r>
            <a:r>
              <a:rPr lang="en-US" altLang="ja-JP" dirty="0"/>
              <a:t>DKG</a:t>
            </a:r>
            <a:r>
              <a:rPr lang="ja-JP" altLang="ja-JP" dirty="0"/>
              <a:t>」の提案</a:t>
            </a:r>
            <a:endParaRPr kumimoji="1" lang="ja-JP" altLang="en-US" sz="4800" b="1" dirty="0"/>
          </a:p>
        </p:txBody>
      </p:sp>
      <p:sp>
        <p:nvSpPr>
          <p:cNvPr id="3" name="字幕 2">
            <a:extLst>
              <a:ext uri="{FF2B5EF4-FFF2-40B4-BE49-F238E27FC236}">
                <a16:creationId xmlns:a16="http://schemas.microsoft.com/office/drawing/2014/main" id="{4572D290-E884-491F-87E6-5F22EC0BA467}"/>
              </a:ext>
            </a:extLst>
          </p:cNvPr>
          <p:cNvSpPr>
            <a:spLocks noGrp="1"/>
          </p:cNvSpPr>
          <p:nvPr>
            <p:ph type="subTitle" idx="1"/>
          </p:nvPr>
        </p:nvSpPr>
        <p:spPr>
          <a:xfrm>
            <a:off x="1524000" y="4418784"/>
            <a:ext cx="9144000" cy="1655762"/>
          </a:xfrm>
        </p:spPr>
        <p:txBody>
          <a:bodyPr/>
          <a:lstStyle/>
          <a:p>
            <a:pPr algn="r"/>
            <a:r>
              <a:rPr kumimoji="1" lang="en-US" altLang="ja-JP" sz="2400" dirty="0"/>
              <a:t>B16079</a:t>
            </a:r>
            <a:r>
              <a:rPr kumimoji="1" lang="ja-JP" altLang="en-US" sz="2400" dirty="0"/>
              <a:t>　前田　剛志</a:t>
            </a:r>
            <a:endParaRPr kumimoji="1" lang="en-US" altLang="ja-JP" sz="2400" dirty="0"/>
          </a:p>
          <a:p>
            <a:pPr algn="r"/>
            <a:r>
              <a:rPr lang="en-US" altLang="ja-JP" sz="2400" dirty="0"/>
              <a:t>B16032</a:t>
            </a:r>
            <a:r>
              <a:rPr lang="ja-JP" altLang="en-US" sz="2400" dirty="0"/>
              <a:t>　阪上　巨樹</a:t>
            </a:r>
            <a:endParaRPr lang="en-US" altLang="ja-JP" sz="2400" dirty="0"/>
          </a:p>
          <a:p>
            <a:pPr algn="r"/>
            <a:endParaRPr kumimoji="1" lang="ja-JP" altLang="en-US" dirty="0"/>
          </a:p>
        </p:txBody>
      </p:sp>
      <p:sp>
        <p:nvSpPr>
          <p:cNvPr id="4" name="スライド番号プレースホルダー 3">
            <a:extLst>
              <a:ext uri="{FF2B5EF4-FFF2-40B4-BE49-F238E27FC236}">
                <a16:creationId xmlns:a16="http://schemas.microsoft.com/office/drawing/2014/main" id="{BB94A714-3F76-4835-8F03-AEF2854705A2}"/>
              </a:ext>
            </a:extLst>
          </p:cNvPr>
          <p:cNvSpPr>
            <a:spLocks noGrp="1"/>
          </p:cNvSpPr>
          <p:nvPr>
            <p:ph type="sldNum" sz="quarter" idx="12"/>
          </p:nvPr>
        </p:nvSpPr>
        <p:spPr/>
        <p:txBody>
          <a:bodyPr/>
          <a:lstStyle/>
          <a:p>
            <a:fld id="{B3691BCB-4059-41CC-B14D-F86F2FE9ADC5}" type="slidenum">
              <a:rPr kumimoji="1" lang="ja-JP" altLang="en-US" smtClean="0"/>
              <a:t>1</a:t>
            </a:fld>
            <a:endParaRPr kumimoji="1" lang="ja-JP" altLang="en-US"/>
          </a:p>
        </p:txBody>
      </p:sp>
    </p:spTree>
    <p:extLst>
      <p:ext uri="{BB962C8B-B14F-4D97-AF65-F5344CB8AC3E}">
        <p14:creationId xmlns:p14="http://schemas.microsoft.com/office/powerpoint/2010/main" val="345300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78B6F05C-5ACF-4508-AE1B-E3CEB0DF9F1A}"/>
              </a:ext>
            </a:extLst>
          </p:cNvPr>
          <p:cNvSpPr/>
          <p:nvPr/>
        </p:nvSpPr>
        <p:spPr>
          <a:xfrm>
            <a:off x="433587" y="1575710"/>
            <a:ext cx="11344068" cy="253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4BD61B2-A276-46BC-BE8D-D87F2FD97265}"/>
              </a:ext>
            </a:extLst>
          </p:cNvPr>
          <p:cNvSpPr>
            <a:spLocks noGrp="1"/>
          </p:cNvSpPr>
          <p:nvPr>
            <p:ph type="title"/>
          </p:nvPr>
        </p:nvSpPr>
        <p:spPr>
          <a:xfrm>
            <a:off x="433587" y="329730"/>
            <a:ext cx="10058400" cy="914712"/>
          </a:xfrm>
        </p:spPr>
        <p:txBody>
          <a:bodyPr>
            <a:normAutofit/>
          </a:bodyPr>
          <a:lstStyle/>
          <a:p>
            <a:r>
              <a:rPr kumimoji="1" lang="ja-JP" altLang="en-US" sz="4800" b="1" u="sng" dirty="0"/>
              <a:t>カンバンとは</a:t>
            </a:r>
          </a:p>
        </p:txBody>
      </p:sp>
      <p:sp>
        <p:nvSpPr>
          <p:cNvPr id="3" name="コンテンツ プレースホルダー 2">
            <a:extLst>
              <a:ext uri="{FF2B5EF4-FFF2-40B4-BE49-F238E27FC236}">
                <a16:creationId xmlns:a16="http://schemas.microsoft.com/office/drawing/2014/main" id="{846B8853-0A96-4DBD-AD9F-4DA74A179AF3}"/>
              </a:ext>
            </a:extLst>
          </p:cNvPr>
          <p:cNvSpPr>
            <a:spLocks noGrp="1"/>
          </p:cNvSpPr>
          <p:nvPr>
            <p:ph idx="1"/>
          </p:nvPr>
        </p:nvSpPr>
        <p:spPr>
          <a:xfrm>
            <a:off x="294489" y="1287138"/>
            <a:ext cx="11071606" cy="2687872"/>
          </a:xfrm>
        </p:spPr>
        <p:txBody>
          <a:bodyPr>
            <a:normAutofit fontScale="92500" lnSpcReduction="10000"/>
          </a:bodyPr>
          <a:lstStyle/>
          <a:p>
            <a:r>
              <a:rPr lang="ja-JP" altLang="en-US" sz="3200" dirty="0">
                <a:ea typeface="ＭＳ ゴシック" panose="020B0609070205080204" pitchFamily="49" charset="-128"/>
              </a:rPr>
              <a:t>開発のタスク管理をするため用いられる</a:t>
            </a:r>
            <a:endParaRPr lang="en-US" altLang="ja-JP" sz="3200" dirty="0">
              <a:ea typeface="ＭＳ ゴシック" panose="020B0609070205080204" pitchFamily="49" charset="-128"/>
            </a:endParaRPr>
          </a:p>
          <a:p>
            <a:r>
              <a:rPr kumimoji="1" lang="en-US" altLang="ja-JP" sz="3200" dirty="0" err="1">
                <a:ea typeface="ＭＳ ゴシック" panose="020B0609070205080204" pitchFamily="49" charset="-128"/>
              </a:rPr>
              <a:t>ToDo</a:t>
            </a:r>
            <a:r>
              <a:rPr kumimoji="1" lang="en-US" altLang="ja-JP" sz="3200" dirty="0">
                <a:ea typeface="ＭＳ ゴシック" panose="020B0609070205080204" pitchFamily="49" charset="-128"/>
              </a:rPr>
              <a:t>:</a:t>
            </a:r>
            <a:r>
              <a:rPr kumimoji="1" lang="ja-JP" altLang="en-US" sz="3200" dirty="0">
                <a:ea typeface="ＭＳ ゴシック" panose="020B0609070205080204" pitchFamily="49" charset="-128"/>
              </a:rPr>
              <a:t>まだ着手できないもの</a:t>
            </a:r>
            <a:endParaRPr kumimoji="1" lang="en-US" altLang="ja-JP" sz="3200" dirty="0">
              <a:ea typeface="ＭＳ ゴシック" panose="020B0609070205080204" pitchFamily="49" charset="-128"/>
            </a:endParaRPr>
          </a:p>
          <a:p>
            <a:r>
              <a:rPr kumimoji="1" lang="en-US" altLang="ja-JP" sz="3200" dirty="0">
                <a:ea typeface="ＭＳ ゴシック" panose="020B0609070205080204" pitchFamily="49" charset="-128"/>
              </a:rPr>
              <a:t>Ready:</a:t>
            </a:r>
            <a:r>
              <a:rPr kumimoji="1" lang="ja-JP" altLang="en-US" sz="3200" dirty="0">
                <a:ea typeface="ＭＳ ゴシック" panose="020B0609070205080204" pitchFamily="49" charset="-128"/>
              </a:rPr>
              <a:t>着手するための準備ができたもの</a:t>
            </a:r>
            <a:endParaRPr kumimoji="1" lang="en-US" altLang="ja-JP" sz="3200" dirty="0">
              <a:ea typeface="ＭＳ ゴシック" panose="020B0609070205080204" pitchFamily="49" charset="-128"/>
            </a:endParaRPr>
          </a:p>
          <a:p>
            <a:r>
              <a:rPr lang="en-US" altLang="ja-JP" sz="3200" dirty="0">
                <a:ea typeface="ＭＳ ゴシック" panose="020B0609070205080204" pitchFamily="49" charset="-128"/>
              </a:rPr>
              <a:t>Doing:</a:t>
            </a:r>
            <a:r>
              <a:rPr lang="ja-JP" altLang="en-US" sz="3200" dirty="0">
                <a:ea typeface="ＭＳ ゴシック" panose="020B0609070205080204" pitchFamily="49" charset="-128"/>
              </a:rPr>
              <a:t>現在着手しているもの</a:t>
            </a:r>
            <a:endParaRPr lang="en-US" altLang="ja-JP" sz="3200" dirty="0">
              <a:ea typeface="ＭＳ ゴシック" panose="020B0609070205080204" pitchFamily="49" charset="-128"/>
            </a:endParaRPr>
          </a:p>
          <a:p>
            <a:r>
              <a:rPr kumimoji="1" lang="en-US" altLang="ja-JP" sz="3200" dirty="0">
                <a:ea typeface="ＭＳ ゴシック" panose="020B0609070205080204" pitchFamily="49" charset="-128"/>
              </a:rPr>
              <a:t>Done:</a:t>
            </a:r>
            <a:r>
              <a:rPr kumimoji="1" lang="ja-JP" altLang="en-US" sz="3200" dirty="0">
                <a:ea typeface="ＭＳ ゴシック" panose="020B0609070205080204" pitchFamily="49" charset="-128"/>
              </a:rPr>
              <a:t>完了したもの</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72FEF9F-6351-43DD-8120-E9E29C207121}"/>
              </a:ext>
            </a:extLst>
          </p:cNvPr>
          <p:cNvSpPr>
            <a:spLocks noGrp="1"/>
          </p:cNvSpPr>
          <p:nvPr>
            <p:ph type="sldNum" sz="quarter" idx="12"/>
          </p:nvPr>
        </p:nvSpPr>
        <p:spPr/>
        <p:txBody>
          <a:bodyPr/>
          <a:lstStyle/>
          <a:p>
            <a:fld id="{B3691BCB-4059-41CC-B14D-F86F2FE9ADC5}" type="slidenum">
              <a:rPr kumimoji="1" lang="ja-JP" altLang="en-US" smtClean="0"/>
              <a:t>2</a:t>
            </a:fld>
            <a:endParaRPr kumimoji="1" lang="ja-JP" altLang="en-US"/>
          </a:p>
        </p:txBody>
      </p:sp>
      <p:grpSp>
        <p:nvGrpSpPr>
          <p:cNvPr id="5" name="グループ化 4">
            <a:extLst>
              <a:ext uri="{FF2B5EF4-FFF2-40B4-BE49-F238E27FC236}">
                <a16:creationId xmlns:a16="http://schemas.microsoft.com/office/drawing/2014/main" id="{9C21073D-5BF1-417B-89F6-FB5DBD2CE362}"/>
              </a:ext>
            </a:extLst>
          </p:cNvPr>
          <p:cNvGrpSpPr/>
          <p:nvPr/>
        </p:nvGrpSpPr>
        <p:grpSpPr>
          <a:xfrm>
            <a:off x="457577" y="3936455"/>
            <a:ext cx="3415259" cy="2288609"/>
            <a:chOff x="-50959" y="2021907"/>
            <a:chExt cx="3432943" cy="2384723"/>
          </a:xfrm>
        </p:grpSpPr>
        <p:grpSp>
          <p:nvGrpSpPr>
            <p:cNvPr id="6" name="グループ化 5">
              <a:extLst>
                <a:ext uri="{FF2B5EF4-FFF2-40B4-BE49-F238E27FC236}">
                  <a16:creationId xmlns:a16="http://schemas.microsoft.com/office/drawing/2014/main" id="{F97575C0-9F33-4931-B251-D847AA18926C}"/>
                </a:ext>
              </a:extLst>
            </p:cNvPr>
            <p:cNvGrpSpPr/>
            <p:nvPr/>
          </p:nvGrpSpPr>
          <p:grpSpPr>
            <a:xfrm>
              <a:off x="-50959" y="2433074"/>
              <a:ext cx="3432943" cy="1973556"/>
              <a:chOff x="4303049" y="3410704"/>
              <a:chExt cx="4409574" cy="1973556"/>
            </a:xfrm>
          </p:grpSpPr>
          <p:sp>
            <p:nvSpPr>
              <p:cNvPr id="27" name="正方形/長方形 26">
                <a:extLst>
                  <a:ext uri="{FF2B5EF4-FFF2-40B4-BE49-F238E27FC236}">
                    <a16:creationId xmlns:a16="http://schemas.microsoft.com/office/drawing/2014/main" id="{8F991735-7942-4833-A567-6DE9EB7573EA}"/>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28" name="直線コネクタ 27">
                <a:extLst>
                  <a:ext uri="{FF2B5EF4-FFF2-40B4-BE49-F238E27FC236}">
                    <a16:creationId xmlns:a16="http://schemas.microsoft.com/office/drawing/2014/main" id="{34B38124-49F9-4FA0-85BB-72CE272B921D}"/>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A22FF62A-8FD7-4557-94AE-877342B148D3}"/>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8">
                <a:extLst>
                  <a:ext uri="{FF2B5EF4-FFF2-40B4-BE49-F238E27FC236}">
                    <a16:creationId xmlns:a16="http://schemas.microsoft.com/office/drawing/2014/main" id="{8E1E0837-8BFC-4BD1-B0A0-D8998FCE4814}"/>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7" name="四角形: メモ 6">
              <a:extLst>
                <a:ext uri="{FF2B5EF4-FFF2-40B4-BE49-F238E27FC236}">
                  <a16:creationId xmlns:a16="http://schemas.microsoft.com/office/drawing/2014/main" id="{9266C102-0C6A-48ED-9C15-CDA2DE5B8CC1}"/>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8" name="四角形: メモ 7">
              <a:extLst>
                <a:ext uri="{FF2B5EF4-FFF2-40B4-BE49-F238E27FC236}">
                  <a16:creationId xmlns:a16="http://schemas.microsoft.com/office/drawing/2014/main" id="{CA6C3740-9EB9-4F35-9DB8-F169692421B4}"/>
                </a:ext>
              </a:extLst>
            </p:cNvPr>
            <p:cNvSpPr/>
            <p:nvPr/>
          </p:nvSpPr>
          <p:spPr>
            <a:xfrm>
              <a:off x="933140" y="3438195"/>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11" name="テキスト ボックス 9">
              <a:extLst>
                <a:ext uri="{FF2B5EF4-FFF2-40B4-BE49-F238E27FC236}">
                  <a16:creationId xmlns:a16="http://schemas.microsoft.com/office/drawing/2014/main" id="{665C008F-457D-4E98-B077-73094F9672EB}"/>
                </a:ext>
              </a:extLst>
            </p:cNvPr>
            <p:cNvSpPr txBox="1"/>
            <p:nvPr/>
          </p:nvSpPr>
          <p:spPr>
            <a:xfrm>
              <a:off x="677123" y="2021907"/>
              <a:ext cx="21132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タスク開始前</a:t>
              </a:r>
            </a:p>
          </p:txBody>
        </p:sp>
      </p:grpSp>
      <p:cxnSp>
        <p:nvCxnSpPr>
          <p:cNvPr id="31" name="直線コネクタ 30">
            <a:extLst>
              <a:ext uri="{FF2B5EF4-FFF2-40B4-BE49-F238E27FC236}">
                <a16:creationId xmlns:a16="http://schemas.microsoft.com/office/drawing/2014/main" id="{02CDB865-709B-4AF4-93F5-91F79ECA5731}"/>
              </a:ext>
            </a:extLst>
          </p:cNvPr>
          <p:cNvCxnSpPr/>
          <p:nvPr/>
        </p:nvCxnSpPr>
        <p:spPr>
          <a:xfrm>
            <a:off x="2057051" y="4411323"/>
            <a:ext cx="0" cy="1876454"/>
          </a:xfrm>
          <a:prstGeom prst="line">
            <a:avLst/>
          </a:prstGeom>
        </p:spPr>
        <p:style>
          <a:lnRef idx="1">
            <a:schemeClr val="dk1"/>
          </a:lnRef>
          <a:fillRef idx="0">
            <a:schemeClr val="dk1"/>
          </a:fillRef>
          <a:effectRef idx="0">
            <a:schemeClr val="dk1"/>
          </a:effectRef>
          <a:fontRef idx="minor">
            <a:schemeClr val="tx1"/>
          </a:fontRef>
        </p:style>
      </p:cxnSp>
      <p:grpSp>
        <p:nvGrpSpPr>
          <p:cNvPr id="32" name="グループ化 31">
            <a:extLst>
              <a:ext uri="{FF2B5EF4-FFF2-40B4-BE49-F238E27FC236}">
                <a16:creationId xmlns:a16="http://schemas.microsoft.com/office/drawing/2014/main" id="{643BDFDF-B8B7-4534-B2A9-70FFC76F7088}"/>
              </a:ext>
            </a:extLst>
          </p:cNvPr>
          <p:cNvGrpSpPr/>
          <p:nvPr/>
        </p:nvGrpSpPr>
        <p:grpSpPr>
          <a:xfrm>
            <a:off x="4449675" y="3945280"/>
            <a:ext cx="3415259" cy="2288609"/>
            <a:chOff x="-50959" y="2021907"/>
            <a:chExt cx="3432943" cy="2384723"/>
          </a:xfrm>
        </p:grpSpPr>
        <p:grpSp>
          <p:nvGrpSpPr>
            <p:cNvPr id="33" name="グループ化 32">
              <a:extLst>
                <a:ext uri="{FF2B5EF4-FFF2-40B4-BE49-F238E27FC236}">
                  <a16:creationId xmlns:a16="http://schemas.microsoft.com/office/drawing/2014/main" id="{93ABED02-00F4-47FB-A7A1-C6ADBE018887}"/>
                </a:ext>
              </a:extLst>
            </p:cNvPr>
            <p:cNvGrpSpPr/>
            <p:nvPr/>
          </p:nvGrpSpPr>
          <p:grpSpPr>
            <a:xfrm>
              <a:off x="-50959" y="2433074"/>
              <a:ext cx="3432943" cy="1973556"/>
              <a:chOff x="4303049" y="3410704"/>
              <a:chExt cx="4409574" cy="1973556"/>
            </a:xfrm>
          </p:grpSpPr>
          <p:sp>
            <p:nvSpPr>
              <p:cNvPr id="39" name="正方形/長方形 38">
                <a:extLst>
                  <a:ext uri="{FF2B5EF4-FFF2-40B4-BE49-F238E27FC236}">
                    <a16:creationId xmlns:a16="http://schemas.microsoft.com/office/drawing/2014/main" id="{82EAF710-3D04-4493-9A44-8792FDACF099}"/>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40" name="直線コネクタ 39">
                <a:extLst>
                  <a:ext uri="{FF2B5EF4-FFF2-40B4-BE49-F238E27FC236}">
                    <a16:creationId xmlns:a16="http://schemas.microsoft.com/office/drawing/2014/main" id="{E50B3EB2-966A-4171-9881-C1982807DAF2}"/>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0B54F570-9FF0-4BA3-816F-1899F697DD29}"/>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42" name="テキスト ボックス 28">
                <a:extLst>
                  <a:ext uri="{FF2B5EF4-FFF2-40B4-BE49-F238E27FC236}">
                    <a16:creationId xmlns:a16="http://schemas.microsoft.com/office/drawing/2014/main" id="{6E63EDD9-C159-4D9A-82E4-7D9D1E5AEE38}"/>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34" name="四角形: メモ 33">
              <a:extLst>
                <a:ext uri="{FF2B5EF4-FFF2-40B4-BE49-F238E27FC236}">
                  <a16:creationId xmlns:a16="http://schemas.microsoft.com/office/drawing/2014/main" id="{F77E5A26-AF5B-490B-9349-3ED0DFC65BF4}"/>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35" name="四角形: メモ 34">
              <a:extLst>
                <a:ext uri="{FF2B5EF4-FFF2-40B4-BE49-F238E27FC236}">
                  <a16:creationId xmlns:a16="http://schemas.microsoft.com/office/drawing/2014/main" id="{244FE20A-A967-444E-BAE3-CE53081A4974}"/>
                </a:ext>
              </a:extLst>
            </p:cNvPr>
            <p:cNvSpPr/>
            <p:nvPr/>
          </p:nvSpPr>
          <p:spPr>
            <a:xfrm>
              <a:off x="1709495" y="332550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36" name="テキスト ボックス 9">
              <a:extLst>
                <a:ext uri="{FF2B5EF4-FFF2-40B4-BE49-F238E27FC236}">
                  <a16:creationId xmlns:a16="http://schemas.microsoft.com/office/drawing/2014/main" id="{A9E54552-882C-46C1-8F09-6E9D6877AA30}"/>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タスク開始時</a:t>
              </a:r>
            </a:p>
          </p:txBody>
        </p:sp>
      </p:grpSp>
      <p:grpSp>
        <p:nvGrpSpPr>
          <p:cNvPr id="43" name="グループ化 42">
            <a:extLst>
              <a:ext uri="{FF2B5EF4-FFF2-40B4-BE49-F238E27FC236}">
                <a16:creationId xmlns:a16="http://schemas.microsoft.com/office/drawing/2014/main" id="{D31F0863-2C71-4A28-B339-644AAE073A9B}"/>
              </a:ext>
            </a:extLst>
          </p:cNvPr>
          <p:cNvGrpSpPr/>
          <p:nvPr/>
        </p:nvGrpSpPr>
        <p:grpSpPr>
          <a:xfrm>
            <a:off x="8539377" y="3936455"/>
            <a:ext cx="3415259" cy="2288609"/>
            <a:chOff x="-50959" y="2021907"/>
            <a:chExt cx="3432943" cy="2384723"/>
          </a:xfrm>
        </p:grpSpPr>
        <p:grpSp>
          <p:nvGrpSpPr>
            <p:cNvPr id="44" name="グループ化 43">
              <a:extLst>
                <a:ext uri="{FF2B5EF4-FFF2-40B4-BE49-F238E27FC236}">
                  <a16:creationId xmlns:a16="http://schemas.microsoft.com/office/drawing/2014/main" id="{8BC6787B-3A84-4D9F-B913-7DDB1B22C9F0}"/>
                </a:ext>
              </a:extLst>
            </p:cNvPr>
            <p:cNvGrpSpPr/>
            <p:nvPr/>
          </p:nvGrpSpPr>
          <p:grpSpPr>
            <a:xfrm>
              <a:off x="-50959" y="2433074"/>
              <a:ext cx="3432943" cy="1973556"/>
              <a:chOff x="4303049" y="3410704"/>
              <a:chExt cx="4409574" cy="1973556"/>
            </a:xfrm>
          </p:grpSpPr>
          <p:sp>
            <p:nvSpPr>
              <p:cNvPr id="50" name="正方形/長方形 49">
                <a:extLst>
                  <a:ext uri="{FF2B5EF4-FFF2-40B4-BE49-F238E27FC236}">
                    <a16:creationId xmlns:a16="http://schemas.microsoft.com/office/drawing/2014/main" id="{C1076371-BED6-4F52-8292-9F6E95E06CE2}"/>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51" name="直線コネクタ 50">
                <a:extLst>
                  <a:ext uri="{FF2B5EF4-FFF2-40B4-BE49-F238E27FC236}">
                    <a16:creationId xmlns:a16="http://schemas.microsoft.com/office/drawing/2014/main" id="{353F5535-0260-4022-9AFE-73969058FDB9}"/>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1ADA9F15-5704-4140-8313-E5215AEA3617}"/>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53" name="テキスト ボックス 28">
                <a:extLst>
                  <a:ext uri="{FF2B5EF4-FFF2-40B4-BE49-F238E27FC236}">
                    <a16:creationId xmlns:a16="http://schemas.microsoft.com/office/drawing/2014/main" id="{C726FEFC-A6E8-4EC0-91EC-1A7E00A5A329}"/>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45" name="四角形: メモ 44">
              <a:extLst>
                <a:ext uri="{FF2B5EF4-FFF2-40B4-BE49-F238E27FC236}">
                  <a16:creationId xmlns:a16="http://schemas.microsoft.com/office/drawing/2014/main" id="{84CA9E64-A7F6-4986-9BBA-D66A3EF02C02}"/>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46" name="四角形: メモ 45">
              <a:extLst>
                <a:ext uri="{FF2B5EF4-FFF2-40B4-BE49-F238E27FC236}">
                  <a16:creationId xmlns:a16="http://schemas.microsoft.com/office/drawing/2014/main" id="{C242F61D-6E59-474F-9999-421C6EB656DD}"/>
                </a:ext>
              </a:extLst>
            </p:cNvPr>
            <p:cNvSpPr/>
            <p:nvPr/>
          </p:nvSpPr>
          <p:spPr>
            <a:xfrm>
              <a:off x="2482877" y="341989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47" name="テキスト ボックス 9">
              <a:extLst>
                <a:ext uri="{FF2B5EF4-FFF2-40B4-BE49-F238E27FC236}">
                  <a16:creationId xmlns:a16="http://schemas.microsoft.com/office/drawing/2014/main" id="{8CFA3B4F-BE03-44A1-8DA8-CD641B74D9CB}"/>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タスク完了時</a:t>
              </a:r>
            </a:p>
          </p:txBody>
        </p:sp>
      </p:grpSp>
      <p:cxnSp>
        <p:nvCxnSpPr>
          <p:cNvPr id="54" name="直線コネクタ 53">
            <a:extLst>
              <a:ext uri="{FF2B5EF4-FFF2-40B4-BE49-F238E27FC236}">
                <a16:creationId xmlns:a16="http://schemas.microsoft.com/office/drawing/2014/main" id="{3F3E75E9-F3B2-4AE0-94CA-AC52E517A736}"/>
              </a:ext>
            </a:extLst>
          </p:cNvPr>
          <p:cNvCxnSpPr/>
          <p:nvPr/>
        </p:nvCxnSpPr>
        <p:spPr>
          <a:xfrm>
            <a:off x="10149120" y="4339875"/>
            <a:ext cx="0" cy="1876454"/>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006857A-A3F2-4BD7-A3D7-6CFA72B76352}"/>
              </a:ext>
            </a:extLst>
          </p:cNvPr>
          <p:cNvCxnSpPr/>
          <p:nvPr/>
        </p:nvCxnSpPr>
        <p:spPr>
          <a:xfrm>
            <a:off x="6090075" y="4357435"/>
            <a:ext cx="0" cy="1876454"/>
          </a:xfrm>
          <a:prstGeom prst="line">
            <a:avLst/>
          </a:prstGeom>
        </p:spPr>
        <p:style>
          <a:lnRef idx="1">
            <a:schemeClr val="dk1"/>
          </a:lnRef>
          <a:fillRef idx="0">
            <a:schemeClr val="dk1"/>
          </a:fillRef>
          <a:effectRef idx="0">
            <a:schemeClr val="dk1"/>
          </a:effectRef>
          <a:fontRef idx="minor">
            <a:schemeClr val="tx1"/>
          </a:fontRef>
        </p:style>
      </p:cxnSp>
      <p:sp>
        <p:nvSpPr>
          <p:cNvPr id="56" name="矢印: 上カーブ 55">
            <a:extLst>
              <a:ext uri="{FF2B5EF4-FFF2-40B4-BE49-F238E27FC236}">
                <a16:creationId xmlns:a16="http://schemas.microsoft.com/office/drawing/2014/main" id="{E2B4A145-EC9F-4274-A538-939D5B4D693B}"/>
              </a:ext>
            </a:extLst>
          </p:cNvPr>
          <p:cNvSpPr/>
          <p:nvPr/>
        </p:nvSpPr>
        <p:spPr>
          <a:xfrm>
            <a:off x="5712234"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57" name="矢印: 上カーブ 56">
            <a:extLst>
              <a:ext uri="{FF2B5EF4-FFF2-40B4-BE49-F238E27FC236}">
                <a16:creationId xmlns:a16="http://schemas.microsoft.com/office/drawing/2014/main" id="{B30DB28D-E06F-4D73-96D9-EAE76C88231F}"/>
              </a:ext>
            </a:extLst>
          </p:cNvPr>
          <p:cNvSpPr/>
          <p:nvPr/>
        </p:nvSpPr>
        <p:spPr>
          <a:xfrm>
            <a:off x="10548316"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Tree>
    <p:extLst>
      <p:ext uri="{BB962C8B-B14F-4D97-AF65-F5344CB8AC3E}">
        <p14:creationId xmlns:p14="http://schemas.microsoft.com/office/powerpoint/2010/main" val="379360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68A5C1-A1D2-4373-8DE8-2A99809AE8AD}"/>
              </a:ext>
            </a:extLst>
          </p:cNvPr>
          <p:cNvSpPr>
            <a:spLocks noGrp="1"/>
          </p:cNvSpPr>
          <p:nvPr>
            <p:ph type="title"/>
          </p:nvPr>
        </p:nvSpPr>
        <p:spPr/>
        <p:txBody>
          <a:bodyPr/>
          <a:lstStyle/>
          <a:p>
            <a:r>
              <a:rPr kumimoji="1" lang="ja-JP" altLang="en-US" dirty="0"/>
              <a:t>かんばんを使うことの難しさ</a:t>
            </a:r>
          </a:p>
        </p:txBody>
      </p:sp>
      <p:sp>
        <p:nvSpPr>
          <p:cNvPr id="3" name="コンテンツ プレースホルダー 2">
            <a:extLst>
              <a:ext uri="{FF2B5EF4-FFF2-40B4-BE49-F238E27FC236}">
                <a16:creationId xmlns:a16="http://schemas.microsoft.com/office/drawing/2014/main" id="{FAFE9912-AB81-4DC4-8309-372848B0C97E}"/>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9BDFACC-604B-4900-9FCA-BD923E53027A}"/>
              </a:ext>
            </a:extLst>
          </p:cNvPr>
          <p:cNvSpPr>
            <a:spLocks noGrp="1"/>
          </p:cNvSpPr>
          <p:nvPr>
            <p:ph type="sldNum" sz="quarter" idx="12"/>
          </p:nvPr>
        </p:nvSpPr>
        <p:spPr/>
        <p:txBody>
          <a:bodyPr/>
          <a:lstStyle/>
          <a:p>
            <a:fld id="{B3691BCB-4059-41CC-B14D-F86F2FE9ADC5}" type="slidenum">
              <a:rPr kumimoji="1" lang="ja-JP" altLang="en-US" smtClean="0"/>
              <a:t>3</a:t>
            </a:fld>
            <a:endParaRPr kumimoji="1" lang="ja-JP" altLang="en-US"/>
          </a:p>
        </p:txBody>
      </p:sp>
    </p:spTree>
    <p:extLst>
      <p:ext uri="{BB962C8B-B14F-4D97-AF65-F5344CB8AC3E}">
        <p14:creationId xmlns:p14="http://schemas.microsoft.com/office/powerpoint/2010/main" val="115226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A8986-FD92-44AC-B188-79C3FCB9D580}"/>
              </a:ext>
            </a:extLst>
          </p:cNvPr>
          <p:cNvSpPr>
            <a:spLocks noGrp="1"/>
          </p:cNvSpPr>
          <p:nvPr>
            <p:ph type="title"/>
          </p:nvPr>
        </p:nvSpPr>
        <p:spPr>
          <a:xfrm>
            <a:off x="1041400" y="452811"/>
            <a:ext cx="10497455" cy="1450757"/>
          </a:xfrm>
        </p:spPr>
        <p:txBody>
          <a:bodyPr>
            <a:normAutofit/>
          </a:bodyPr>
          <a:lstStyle/>
          <a:p>
            <a:r>
              <a:rPr kumimoji="1" lang="ja-JP" altLang="en-US" b="1" dirty="0"/>
              <a:t>カンバンゲームとは</a:t>
            </a:r>
          </a:p>
        </p:txBody>
      </p:sp>
      <p:sp>
        <p:nvSpPr>
          <p:cNvPr id="3" name="コンテンツ プレースホルダー 2">
            <a:extLst>
              <a:ext uri="{FF2B5EF4-FFF2-40B4-BE49-F238E27FC236}">
                <a16:creationId xmlns:a16="http://schemas.microsoft.com/office/drawing/2014/main" id="{0F091825-2A2A-4771-BA7D-8836F4459874}"/>
              </a:ext>
            </a:extLst>
          </p:cNvPr>
          <p:cNvSpPr>
            <a:spLocks noGrp="1"/>
          </p:cNvSpPr>
          <p:nvPr>
            <p:ph idx="1"/>
          </p:nvPr>
        </p:nvSpPr>
        <p:spPr>
          <a:xfrm>
            <a:off x="1122598" y="1903568"/>
            <a:ext cx="9913701" cy="3670180"/>
          </a:xfrm>
        </p:spPr>
        <p:txBody>
          <a:bodyPr>
            <a:normAutofit/>
          </a:bodyPr>
          <a:lstStyle/>
          <a:p>
            <a:r>
              <a:rPr lang="ja-JP" altLang="ja-JP" dirty="0"/>
              <a:t>実際のカンバンボードを用いた疑似的なタスク管理を複数人で体験できるゲームである．</a:t>
            </a:r>
            <a:endParaRPr kumimoji="1" lang="en-US" altLang="ja-JP" dirty="0"/>
          </a:p>
        </p:txBody>
      </p:sp>
      <p:sp>
        <p:nvSpPr>
          <p:cNvPr id="16" name="フッター プレースホルダー 15">
            <a:extLst>
              <a:ext uri="{FF2B5EF4-FFF2-40B4-BE49-F238E27FC236}">
                <a16:creationId xmlns:a16="http://schemas.microsoft.com/office/drawing/2014/main" id="{F717A6CA-3BA8-454D-B72F-90099F0476A5}"/>
              </a:ext>
            </a:extLst>
          </p:cNvPr>
          <p:cNvSpPr>
            <a:spLocks noGrp="1"/>
          </p:cNvSpPr>
          <p:nvPr>
            <p:ph type="ftr" sz="quarter" idx="11"/>
          </p:nvPr>
        </p:nvSpPr>
        <p:spPr/>
        <p:txBody>
          <a:bodyPr>
            <a:normAutofit/>
          </a:bodyPr>
          <a:lstStyle/>
          <a:p>
            <a:pPr>
              <a:lnSpc>
                <a:spcPct val="90000"/>
              </a:lnSpc>
              <a:spcAft>
                <a:spcPts val="600"/>
              </a:spcAft>
            </a:pPr>
            <a:r>
              <a:rPr kumimoji="1" lang="ja-JP" altLang="en-US" sz="500"/>
              <a:t>ゲーミフィケーション最終閲覧日</a:t>
            </a:r>
            <a:r>
              <a:rPr kumimoji="1" lang="en-US" altLang="ja-JP" sz="500"/>
              <a:t>:2019/12/12</a:t>
            </a:r>
          </a:p>
          <a:p>
            <a:pPr>
              <a:lnSpc>
                <a:spcPct val="90000"/>
              </a:lnSpc>
              <a:spcAft>
                <a:spcPts val="600"/>
              </a:spcAft>
            </a:pPr>
            <a:r>
              <a:rPr kumimoji="1" lang="en-US" altLang="ja-JP" sz="500"/>
              <a:t>http://nemorine.hateblo.jp/category/%E3%82%B2%E3%83%BC%E3%83%9F%E3%83%95%E3%82%A3%E3%82%B1%E3%83%BC%E3%82%B7%E3%83%A7%E3%83%B3</a:t>
            </a:r>
            <a:endParaRPr kumimoji="1" lang="ja-JP" altLang="en-US" sz="500"/>
          </a:p>
        </p:txBody>
      </p:sp>
      <p:sp>
        <p:nvSpPr>
          <p:cNvPr id="9" name="スライド番号プレースホルダー 8">
            <a:extLst>
              <a:ext uri="{FF2B5EF4-FFF2-40B4-BE49-F238E27FC236}">
                <a16:creationId xmlns:a16="http://schemas.microsoft.com/office/drawing/2014/main" id="{CDC318EC-940F-4DCC-B031-76D33E429E7D}"/>
              </a:ext>
            </a:extLst>
          </p:cNvPr>
          <p:cNvSpPr>
            <a:spLocks noGrp="1"/>
          </p:cNvSpPr>
          <p:nvPr>
            <p:ph type="sldNum" sz="quarter" idx="12"/>
          </p:nvPr>
        </p:nvSpPr>
        <p:spPr/>
        <p:txBody>
          <a:bodyPr>
            <a:normAutofit/>
          </a:bodyPr>
          <a:lstStyle/>
          <a:p>
            <a:pPr>
              <a:spcAft>
                <a:spcPts val="600"/>
              </a:spcAft>
            </a:pPr>
            <a:fld id="{B3691BCB-4059-41CC-B14D-F86F2FE9ADC5}" type="slidenum">
              <a:rPr kumimoji="1" lang="ja-JP" altLang="en-US" smtClean="0"/>
              <a:pPr>
                <a:spcAft>
                  <a:spcPts val="600"/>
                </a:spcAft>
              </a:pPr>
              <a:t>4</a:t>
            </a:fld>
            <a:endParaRPr kumimoji="1" lang="ja-JP" altLang="en-US"/>
          </a:p>
        </p:txBody>
      </p:sp>
    </p:spTree>
    <p:extLst>
      <p:ext uri="{BB962C8B-B14F-4D97-AF65-F5344CB8AC3E}">
        <p14:creationId xmlns:p14="http://schemas.microsoft.com/office/powerpoint/2010/main" val="8444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5F6A4F-24D5-442E-9508-F6435DCA1BCA}"/>
              </a:ext>
            </a:extLst>
          </p:cNvPr>
          <p:cNvSpPr>
            <a:spLocks noGrp="1"/>
          </p:cNvSpPr>
          <p:nvPr>
            <p:ph type="title"/>
          </p:nvPr>
        </p:nvSpPr>
        <p:spPr/>
        <p:txBody>
          <a:bodyPr/>
          <a:lstStyle/>
          <a:p>
            <a:r>
              <a:rPr kumimoji="1" lang="ja-JP" altLang="en-US" dirty="0"/>
              <a:t>ゲームの流れ</a:t>
            </a:r>
          </a:p>
        </p:txBody>
      </p:sp>
      <p:sp>
        <p:nvSpPr>
          <p:cNvPr id="3" name="コンテンツ プレースホルダー 2">
            <a:extLst>
              <a:ext uri="{FF2B5EF4-FFF2-40B4-BE49-F238E27FC236}">
                <a16:creationId xmlns:a16="http://schemas.microsoft.com/office/drawing/2014/main" id="{F5C9513A-DC20-4754-A400-0891D1B1EC18}"/>
              </a:ext>
            </a:extLst>
          </p:cNvPr>
          <p:cNvSpPr>
            <a:spLocks noGrp="1"/>
          </p:cNvSpPr>
          <p:nvPr>
            <p:ph idx="1"/>
          </p:nvPr>
        </p:nvSpPr>
        <p:spPr/>
        <p:txBody>
          <a:bodyPr/>
          <a:lstStyle/>
          <a:p>
            <a:r>
              <a:rPr kumimoji="1" lang="ja-JP" altLang="en-US" dirty="0"/>
              <a:t>この後で出てくるゲーム用語を説明しておく</a:t>
            </a:r>
          </a:p>
        </p:txBody>
      </p:sp>
      <p:sp>
        <p:nvSpPr>
          <p:cNvPr id="4" name="スライド番号プレースホルダー 3">
            <a:extLst>
              <a:ext uri="{FF2B5EF4-FFF2-40B4-BE49-F238E27FC236}">
                <a16:creationId xmlns:a16="http://schemas.microsoft.com/office/drawing/2014/main" id="{B316D46C-9C7C-4603-A98B-4DDC9E940F6B}"/>
              </a:ext>
            </a:extLst>
          </p:cNvPr>
          <p:cNvSpPr>
            <a:spLocks noGrp="1"/>
          </p:cNvSpPr>
          <p:nvPr>
            <p:ph type="sldNum" sz="quarter" idx="12"/>
          </p:nvPr>
        </p:nvSpPr>
        <p:spPr/>
        <p:txBody>
          <a:bodyPr/>
          <a:lstStyle/>
          <a:p>
            <a:fld id="{B3691BCB-4059-41CC-B14D-F86F2FE9ADC5}" type="slidenum">
              <a:rPr kumimoji="1" lang="ja-JP" altLang="en-US" smtClean="0"/>
              <a:t>5</a:t>
            </a:fld>
            <a:endParaRPr kumimoji="1" lang="ja-JP" altLang="en-US"/>
          </a:p>
        </p:txBody>
      </p:sp>
    </p:spTree>
    <p:extLst>
      <p:ext uri="{BB962C8B-B14F-4D97-AF65-F5344CB8AC3E}">
        <p14:creationId xmlns:p14="http://schemas.microsoft.com/office/powerpoint/2010/main" val="166320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B6EC0-90EA-4445-B9E0-2E9E130D0C2D}"/>
              </a:ext>
            </a:extLst>
          </p:cNvPr>
          <p:cNvSpPr>
            <a:spLocks noGrp="1"/>
          </p:cNvSpPr>
          <p:nvPr>
            <p:ph type="title"/>
          </p:nvPr>
        </p:nvSpPr>
        <p:spPr/>
        <p:txBody>
          <a:bodyPr/>
          <a:lstStyle/>
          <a:p>
            <a:r>
              <a:rPr kumimoji="1" lang="ja-JP" altLang="en-US" dirty="0"/>
              <a:t>カードの説明など</a:t>
            </a:r>
          </a:p>
        </p:txBody>
      </p:sp>
      <p:sp>
        <p:nvSpPr>
          <p:cNvPr id="3" name="コンテンツ プレースホルダー 2">
            <a:extLst>
              <a:ext uri="{FF2B5EF4-FFF2-40B4-BE49-F238E27FC236}">
                <a16:creationId xmlns:a16="http://schemas.microsoft.com/office/drawing/2014/main" id="{5A1BE523-FB0E-4C48-B546-CE7EFBB1DC21}"/>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AC696A2-7523-4E33-80C0-3717CDA57039}"/>
              </a:ext>
            </a:extLst>
          </p:cNvPr>
          <p:cNvSpPr>
            <a:spLocks noGrp="1"/>
          </p:cNvSpPr>
          <p:nvPr>
            <p:ph type="sldNum" sz="quarter" idx="12"/>
          </p:nvPr>
        </p:nvSpPr>
        <p:spPr/>
        <p:txBody>
          <a:bodyPr/>
          <a:lstStyle/>
          <a:p>
            <a:fld id="{B3691BCB-4059-41CC-B14D-F86F2FE9ADC5}" type="slidenum">
              <a:rPr kumimoji="1" lang="ja-JP" altLang="en-US" smtClean="0"/>
              <a:t>6</a:t>
            </a:fld>
            <a:endParaRPr kumimoji="1" lang="ja-JP" altLang="en-US"/>
          </a:p>
        </p:txBody>
      </p:sp>
    </p:spTree>
    <p:extLst>
      <p:ext uri="{BB962C8B-B14F-4D97-AF65-F5344CB8AC3E}">
        <p14:creationId xmlns:p14="http://schemas.microsoft.com/office/powerpoint/2010/main" val="281704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BB958-07DC-400A-A187-736074D0FA43}"/>
              </a:ext>
            </a:extLst>
          </p:cNvPr>
          <p:cNvSpPr>
            <a:spLocks noGrp="1"/>
          </p:cNvSpPr>
          <p:nvPr>
            <p:ph type="title"/>
          </p:nvPr>
        </p:nvSpPr>
        <p:spPr>
          <a:xfrm>
            <a:off x="1112612" y="134311"/>
            <a:ext cx="8911687" cy="1648573"/>
          </a:xfrm>
        </p:spPr>
        <p:txBody>
          <a:bodyPr>
            <a:normAutofit/>
          </a:bodyPr>
          <a:lstStyle/>
          <a:p>
            <a:r>
              <a:rPr kumimoji="1" lang="ja-JP" altLang="en-US" sz="4800" b="1" dirty="0"/>
              <a:t>カンバンゲームの問題点</a:t>
            </a:r>
          </a:p>
        </p:txBody>
      </p:sp>
      <p:sp>
        <p:nvSpPr>
          <p:cNvPr id="3" name="コンテンツ プレースホルダー 2">
            <a:extLst>
              <a:ext uri="{FF2B5EF4-FFF2-40B4-BE49-F238E27FC236}">
                <a16:creationId xmlns:a16="http://schemas.microsoft.com/office/drawing/2014/main" id="{970EFB66-A824-4091-BA6E-D8C90934CAFA}"/>
              </a:ext>
            </a:extLst>
          </p:cNvPr>
          <p:cNvSpPr>
            <a:spLocks noGrp="1"/>
          </p:cNvSpPr>
          <p:nvPr>
            <p:ph idx="1"/>
          </p:nvPr>
        </p:nvSpPr>
        <p:spPr>
          <a:xfrm>
            <a:off x="1108899" y="2604713"/>
            <a:ext cx="8915400" cy="3777622"/>
          </a:xfrm>
        </p:spPr>
        <p:txBody>
          <a:bodyPr>
            <a:normAutofit/>
          </a:bodyPr>
          <a:lstStyle/>
          <a:p>
            <a:r>
              <a:rPr kumimoji="1" lang="ja-JP" altLang="en-US" sz="4000" dirty="0"/>
              <a:t>タスク工数の管理</a:t>
            </a:r>
            <a:endParaRPr kumimoji="1" lang="en-US" altLang="ja-JP" sz="4000" dirty="0"/>
          </a:p>
          <a:p>
            <a:r>
              <a:rPr lang="ja-JP" altLang="en-US" sz="4000" dirty="0"/>
              <a:t>チャンスカードの処理</a:t>
            </a:r>
            <a:endParaRPr lang="en-US" altLang="ja-JP" sz="4000" dirty="0"/>
          </a:p>
          <a:p>
            <a:r>
              <a:rPr lang="ja-JP" altLang="en-US" sz="4000" dirty="0"/>
              <a:t>進捗記録表の作成</a:t>
            </a:r>
          </a:p>
          <a:p>
            <a:endParaRPr kumimoji="1" lang="ja-JP" altLang="en-US" sz="4000" dirty="0"/>
          </a:p>
        </p:txBody>
      </p:sp>
      <p:sp>
        <p:nvSpPr>
          <p:cNvPr id="4" name="スライド番号プレースホルダー 3">
            <a:extLst>
              <a:ext uri="{FF2B5EF4-FFF2-40B4-BE49-F238E27FC236}">
                <a16:creationId xmlns:a16="http://schemas.microsoft.com/office/drawing/2014/main" id="{B9A9841D-BFB6-48D0-AC9A-166D1C2058B1}"/>
              </a:ext>
            </a:extLst>
          </p:cNvPr>
          <p:cNvSpPr>
            <a:spLocks noGrp="1"/>
          </p:cNvSpPr>
          <p:nvPr>
            <p:ph type="sldNum" sz="quarter" idx="12"/>
          </p:nvPr>
        </p:nvSpPr>
        <p:spPr/>
        <p:txBody>
          <a:bodyPr/>
          <a:lstStyle/>
          <a:p>
            <a:fld id="{B3691BCB-4059-41CC-B14D-F86F2FE9ADC5}"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013AEACA-641F-457E-81A9-99CFCE604566}"/>
              </a:ext>
            </a:extLst>
          </p:cNvPr>
          <p:cNvSpPr txBox="1">
            <a:spLocks/>
          </p:cNvSpPr>
          <p:nvPr/>
        </p:nvSpPr>
        <p:spPr>
          <a:xfrm>
            <a:off x="1112612" y="1780427"/>
            <a:ext cx="8911687" cy="164857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400" u="sng" dirty="0">
                <a:latin typeface="+mn-lt"/>
              </a:rPr>
              <a:t>プレイヤーが行う処理が多い</a:t>
            </a:r>
          </a:p>
        </p:txBody>
      </p:sp>
    </p:spTree>
    <p:extLst>
      <p:ext uri="{BB962C8B-B14F-4D97-AF65-F5344CB8AC3E}">
        <p14:creationId xmlns:p14="http://schemas.microsoft.com/office/powerpoint/2010/main" val="406955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D0B5474-4EAB-4861-9524-5532369EAA47}"/>
              </a:ext>
            </a:extLst>
          </p:cNvPr>
          <p:cNvSpPr>
            <a:spLocks noGrp="1"/>
          </p:cNvSpPr>
          <p:nvPr>
            <p:ph type="title"/>
          </p:nvPr>
        </p:nvSpPr>
        <p:spPr>
          <a:xfrm>
            <a:off x="1170525" y="79559"/>
            <a:ext cx="8911687" cy="1648573"/>
          </a:xfrm>
        </p:spPr>
        <p:txBody>
          <a:bodyPr>
            <a:normAutofit/>
          </a:bodyPr>
          <a:lstStyle/>
          <a:p>
            <a:r>
              <a:rPr kumimoji="1" lang="ja-JP" altLang="en-US" sz="4800" b="1" dirty="0"/>
              <a:t>カンバンゲームの問題点</a:t>
            </a:r>
          </a:p>
        </p:txBody>
      </p:sp>
      <p:sp>
        <p:nvSpPr>
          <p:cNvPr id="7" name="コンテンツ プレースホルダー 2">
            <a:extLst>
              <a:ext uri="{FF2B5EF4-FFF2-40B4-BE49-F238E27FC236}">
                <a16:creationId xmlns:a16="http://schemas.microsoft.com/office/drawing/2014/main" id="{26A2F20D-6AAE-4A4C-BE82-F22E761DEC22}"/>
              </a:ext>
            </a:extLst>
          </p:cNvPr>
          <p:cNvSpPr>
            <a:spLocks noGrp="1"/>
          </p:cNvSpPr>
          <p:nvPr>
            <p:ph idx="1"/>
          </p:nvPr>
        </p:nvSpPr>
        <p:spPr>
          <a:xfrm>
            <a:off x="1170525" y="3269672"/>
            <a:ext cx="8915400" cy="3777622"/>
          </a:xfrm>
        </p:spPr>
        <p:txBody>
          <a:bodyPr>
            <a:normAutofit/>
          </a:bodyPr>
          <a:lstStyle/>
          <a:p>
            <a:r>
              <a:rPr kumimoji="1" lang="ja-JP" altLang="en-US" sz="4000" dirty="0"/>
              <a:t>ゲームに不慣れなプレイヤーでは操作ミスを起こしやすく習熟者がゲームをサポートする必要がある．</a:t>
            </a:r>
            <a:endParaRPr kumimoji="1" lang="en-US" altLang="ja-JP" sz="4000" dirty="0"/>
          </a:p>
        </p:txBody>
      </p:sp>
      <p:sp>
        <p:nvSpPr>
          <p:cNvPr id="4" name="スライド番号プレースホルダー 3">
            <a:extLst>
              <a:ext uri="{FF2B5EF4-FFF2-40B4-BE49-F238E27FC236}">
                <a16:creationId xmlns:a16="http://schemas.microsoft.com/office/drawing/2014/main" id="{B1D9A6A6-E919-4D91-B0D3-D6F33322FB38}"/>
              </a:ext>
            </a:extLst>
          </p:cNvPr>
          <p:cNvSpPr>
            <a:spLocks noGrp="1"/>
          </p:cNvSpPr>
          <p:nvPr>
            <p:ph type="sldNum" sz="quarter" idx="12"/>
          </p:nvPr>
        </p:nvSpPr>
        <p:spPr/>
        <p:txBody>
          <a:bodyPr/>
          <a:lstStyle/>
          <a:p>
            <a:fld id="{B3691BCB-4059-41CC-B14D-F86F2FE9ADC5}" type="slidenum">
              <a:rPr kumimoji="1" lang="ja-JP" altLang="en-US" smtClean="0"/>
              <a:t>8</a:t>
            </a:fld>
            <a:endParaRPr kumimoji="1" lang="ja-JP" altLang="en-US"/>
          </a:p>
        </p:txBody>
      </p:sp>
      <p:sp>
        <p:nvSpPr>
          <p:cNvPr id="6" name="タイトル 1">
            <a:extLst>
              <a:ext uri="{FF2B5EF4-FFF2-40B4-BE49-F238E27FC236}">
                <a16:creationId xmlns:a16="http://schemas.microsoft.com/office/drawing/2014/main" id="{D06FD921-BE1F-4EB0-BF4C-09F0A75E35D5}"/>
              </a:ext>
            </a:extLst>
          </p:cNvPr>
          <p:cNvSpPr txBox="1">
            <a:spLocks/>
          </p:cNvSpPr>
          <p:nvPr/>
        </p:nvSpPr>
        <p:spPr>
          <a:xfrm>
            <a:off x="1170525" y="1621099"/>
            <a:ext cx="8911687" cy="164857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400" u="sng" dirty="0">
                <a:latin typeface="+mn-lt"/>
              </a:rPr>
              <a:t>ミスが多発し習熟者のサポートが必要</a:t>
            </a:r>
          </a:p>
        </p:txBody>
      </p:sp>
    </p:spTree>
    <p:extLst>
      <p:ext uri="{BB962C8B-B14F-4D97-AF65-F5344CB8AC3E}">
        <p14:creationId xmlns:p14="http://schemas.microsoft.com/office/powerpoint/2010/main" val="3480007010"/>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159</TotalTime>
  <Words>318</Words>
  <Application>Microsoft Office PowerPoint</Application>
  <PresentationFormat>ワイド画面</PresentationFormat>
  <Paragraphs>66</Paragraphs>
  <Slides>8</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Ｐ明朝</vt:lpstr>
      <vt:lpstr>ＭＳ ゴシック</vt:lpstr>
      <vt:lpstr>游ゴシック</vt:lpstr>
      <vt:lpstr>Calibri</vt:lpstr>
      <vt:lpstr>Calibri Light</vt:lpstr>
      <vt:lpstr>レトロスペクト</vt:lpstr>
      <vt:lpstr>カンバンを使ったタスク管理手法教育のためのデジタルカンバンゲーム「DKG」の提案</vt:lpstr>
      <vt:lpstr>カンバンとは</vt:lpstr>
      <vt:lpstr>かんばんを使うことの難しさ</vt:lpstr>
      <vt:lpstr>カンバンゲームとは</vt:lpstr>
      <vt:lpstr>ゲームの流れ</vt:lpstr>
      <vt:lpstr>カードの説明など</vt:lpstr>
      <vt:lpstr>カンバンゲームの問題点</vt:lpstr>
      <vt:lpstr>カンバンゲームの問題点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カンバンを使ったタスク管理手法教育のためのデジタルカンバンゲーム「DKG」の提案</dc:title>
  <dc:creator>TYNK</dc:creator>
  <cp:lastModifiedBy>TYNK</cp:lastModifiedBy>
  <cp:revision>14</cp:revision>
  <dcterms:created xsi:type="dcterms:W3CDTF">2020-02-03T07:47:38Z</dcterms:created>
  <dcterms:modified xsi:type="dcterms:W3CDTF">2020-02-04T04:58:54Z</dcterms:modified>
</cp:coreProperties>
</file>