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22"/>
  </p:notesMasterIdLst>
  <p:sldIdLst>
    <p:sldId id="256" r:id="rId2"/>
    <p:sldId id="264" r:id="rId3"/>
    <p:sldId id="275" r:id="rId4"/>
    <p:sldId id="257" r:id="rId5"/>
    <p:sldId id="277" r:id="rId6"/>
    <p:sldId id="276" r:id="rId7"/>
    <p:sldId id="258" r:id="rId8"/>
    <p:sldId id="269" r:id="rId9"/>
    <p:sldId id="281" r:id="rId10"/>
    <p:sldId id="278" r:id="rId11"/>
    <p:sldId id="279" r:id="rId12"/>
    <p:sldId id="280" r:id="rId13"/>
    <p:sldId id="271" r:id="rId14"/>
    <p:sldId id="272" r:id="rId15"/>
    <p:sldId id="266" r:id="rId16"/>
    <p:sldId id="273" r:id="rId17"/>
    <p:sldId id="274" r:id="rId18"/>
    <p:sldId id="267" r:id="rId19"/>
    <p:sldId id="268"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5647" autoAdjust="0"/>
  </p:normalViewPr>
  <p:slideViewPr>
    <p:cSldViewPr snapToGrid="0">
      <p:cViewPr varScale="1">
        <p:scale>
          <a:sx n="57" d="100"/>
          <a:sy n="57" d="100"/>
        </p:scale>
        <p:origin x="96" y="4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8" d="100"/>
          <a:sy n="58" d="100"/>
        </p:scale>
        <p:origin x="90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C769A-2961-427B-A6D6-EFF46F5CC20B}" type="slidenum">
              <a:rPr kumimoji="1" lang="ja-JP" altLang="en-US" smtClean="0"/>
              <a:t>‹#›</a:t>
            </a:fld>
            <a:endParaRPr kumimoji="1" lang="ja-JP" altLang="en-US"/>
          </a:p>
        </p:txBody>
      </p:sp>
      <p:sp>
        <p:nvSpPr>
          <p:cNvPr id="8" name="ノート プレースホルダー 7">
            <a:extLst>
              <a:ext uri="{FF2B5EF4-FFF2-40B4-BE49-F238E27FC236}">
                <a16:creationId xmlns:a16="http://schemas.microsoft.com/office/drawing/2014/main" id="{A9D01273-E77E-4403-8B59-A8AC9F7251D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日付プレースホルダー 8">
            <a:extLst>
              <a:ext uri="{FF2B5EF4-FFF2-40B4-BE49-F238E27FC236}">
                <a16:creationId xmlns:a16="http://schemas.microsoft.com/office/drawing/2014/main" id="{8C54C0E2-1FCA-4208-AA60-ABF90AF8BD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7E7E-BA4F-4139-BAB0-7DE5FC162D75}" type="datetimeFigureOut">
              <a:rPr kumimoji="1" lang="ja-JP" altLang="en-US" smtClean="0"/>
              <a:t>2020/2/4</a:t>
            </a:fld>
            <a:endParaRPr kumimoji="1" lang="ja-JP" altLang="en-US"/>
          </a:p>
        </p:txBody>
      </p:sp>
      <p:sp>
        <p:nvSpPr>
          <p:cNvPr id="10" name="ヘッダー プレースホルダー 9">
            <a:extLst>
              <a:ext uri="{FF2B5EF4-FFF2-40B4-BE49-F238E27FC236}">
                <a16:creationId xmlns:a16="http://schemas.microsoft.com/office/drawing/2014/main" id="{2559BAA4-3588-4F2A-9AD7-94A207464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11" name="スライド イメージ プレースホルダー 10">
            <a:extLst>
              <a:ext uri="{FF2B5EF4-FFF2-40B4-BE49-F238E27FC236}">
                <a16:creationId xmlns:a16="http://schemas.microsoft.com/office/drawing/2014/main" id="{33011564-BD07-4C20-B7E2-ADD1AA9ED36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12" name="フッター プレースホルダー 11">
            <a:extLst>
              <a:ext uri="{FF2B5EF4-FFF2-40B4-BE49-F238E27FC236}">
                <a16:creationId xmlns:a16="http://schemas.microsoft.com/office/drawing/2014/main" id="{B16B9979-5173-4432-8C32-B2D3CD8E6C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Tree>
    <p:extLst>
      <p:ext uri="{BB962C8B-B14F-4D97-AF65-F5344CB8AC3E}">
        <p14:creationId xmlns:p14="http://schemas.microsoft.com/office/powerpoint/2010/main" val="1996081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ea typeface="游ゴシック"/>
              </a:rPr>
              <a:t>なぜかんばんがあるか</a:t>
            </a:r>
            <a:r>
              <a:rPr lang="en-US" altLang="ja-JP" dirty="0">
                <a:ea typeface="游ゴシック"/>
              </a:rPr>
              <a:t>　</a:t>
            </a:r>
            <a:r>
              <a:rPr lang="en-US" altLang="ja-JP" dirty="0" err="1">
                <a:ea typeface="游ゴシック"/>
              </a:rPr>
              <a:t>タスクを管理するため</a:t>
            </a:r>
            <a:endParaRPr lang="en-US" altLang="ja-JP" dirty="0">
              <a:ea typeface="游ゴシック"/>
            </a:endParaRPr>
          </a:p>
          <a:p>
            <a:r>
              <a:rPr lang="en-US" altLang="ja-JP" dirty="0" err="1">
                <a:ea typeface="游ゴシック"/>
              </a:rPr>
              <a:t>かんばんの構成要素は</a:t>
            </a:r>
            <a:r>
              <a:rPr lang="en-US" altLang="ja-JP" dirty="0">
                <a:ea typeface="游ゴシック"/>
              </a:rPr>
              <a:t>　</a:t>
            </a:r>
            <a:r>
              <a:rPr lang="en-US" altLang="ja-JP" dirty="0" err="1">
                <a:ea typeface="游ゴシック"/>
              </a:rPr>
              <a:t>ToDo～Done</a:t>
            </a:r>
            <a:endParaRPr lang="en-US" altLang="ja-JP" dirty="0">
              <a:ea typeface="游ゴシック"/>
            </a:endParaRPr>
          </a:p>
          <a:p>
            <a:r>
              <a:rPr lang="en-US" altLang="ja-JP" dirty="0" err="1">
                <a:ea typeface="游ゴシック"/>
              </a:rPr>
              <a:t>かんばんを使うことの難しさ</a:t>
            </a:r>
            <a:endParaRPr lang="en-US" altLang="ja-JP" dirty="0">
              <a:ea typeface="游ゴシック"/>
            </a:endParaRPr>
          </a:p>
          <a:p>
            <a:r>
              <a:rPr lang="en-US" altLang="ja-JP" dirty="0">
                <a:ea typeface="游ゴシック"/>
              </a:rPr>
              <a:t>１～２枚</a:t>
            </a:r>
          </a:p>
          <a:p>
            <a:endParaRPr lang="en-US" altLang="ja-JP" dirty="0">
              <a:ea typeface="游ゴシック"/>
            </a:endParaRPr>
          </a:p>
          <a:p>
            <a:r>
              <a:rPr lang="en-US" altLang="ja-JP" dirty="0" err="1">
                <a:ea typeface="游ゴシック"/>
              </a:rPr>
              <a:t>readyを導入したかんばんの引用を入れる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2</a:t>
            </a:fld>
            <a:endParaRPr kumimoji="1" lang="ja-JP" altLang="en-US"/>
          </a:p>
        </p:txBody>
      </p:sp>
    </p:spTree>
    <p:extLst>
      <p:ext uri="{BB962C8B-B14F-4D97-AF65-F5344CB8AC3E}">
        <p14:creationId xmlns:p14="http://schemas.microsoft.com/office/powerpoint/2010/main" val="78277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ea typeface="游ゴシック"/>
              </a:rPr>
              <a:t>かんばんゲームの説明もっと詳しく後にゲーム内で使う用語を使うから用語の説明は必須</a:t>
            </a:r>
            <a:endParaRPr lang="en-US" altLang="ja-JP" dirty="0">
              <a:ea typeface="游ゴシック"/>
            </a:endParaRPr>
          </a:p>
          <a:p>
            <a:endParaRPr lang="en-US" altLang="ja-JP" dirty="0">
              <a:ea typeface="游ゴシック"/>
            </a:endParaRPr>
          </a:p>
          <a:p>
            <a:r>
              <a:rPr lang="en-US" altLang="ja-JP" dirty="0">
                <a:ea typeface="游ゴシック"/>
              </a:rPr>
              <a:t>かんばんがある。タスクがある。タスク工数があって０になったら次へ移動する。工数を減らすために自分の手番でサイコロを振って出た目の数だけ工数減らす。チャンスカードがあって各種カードの説明くらいはいる</a:t>
            </a:r>
          </a:p>
          <a:p>
            <a:r>
              <a:rPr lang="en-US" altLang="ja-JP" dirty="0">
                <a:ea typeface="游ゴシック"/>
              </a:rPr>
              <a:t>かんばんゲーム説明で３枚程度使ってよい</a:t>
            </a:r>
          </a:p>
          <a:p>
            <a:r>
              <a:rPr lang="en-US" altLang="ja-JP" dirty="0" err="1">
                <a:ea typeface="游ゴシック"/>
              </a:rPr>
              <a:t>進捗記録表は最後に入れる</a:t>
            </a:r>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4</a:t>
            </a:fld>
            <a:endParaRPr kumimoji="1" lang="ja-JP" altLang="en-US"/>
          </a:p>
        </p:txBody>
      </p:sp>
    </p:spTree>
    <p:extLst>
      <p:ext uri="{BB962C8B-B14F-4D97-AF65-F5344CB8AC3E}">
        <p14:creationId xmlns:p14="http://schemas.microsoft.com/office/powerpoint/2010/main" val="383077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かんばんゲームの説明まで含めて多くて５枚</a:t>
            </a:r>
          </a:p>
          <a:p>
            <a:r>
              <a:rPr lang="ja-JP" altLang="en-US" dirty="0">
                <a:latin typeface="Calibri"/>
                <a:ea typeface="游ゴシック"/>
                <a:cs typeface="Calibri"/>
              </a:rPr>
              <a:t>今問題点のスライドを分割しているが一つでもいい</a:t>
            </a: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7</a:t>
            </a:fld>
            <a:endParaRPr kumimoji="1" lang="ja-JP" altLang="en-US"/>
          </a:p>
        </p:txBody>
      </p:sp>
    </p:spTree>
    <p:extLst>
      <p:ext uri="{BB962C8B-B14F-4D97-AF65-F5344CB8AC3E}">
        <p14:creationId xmlns:p14="http://schemas.microsoft.com/office/powerpoint/2010/main" val="264178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評価実験用のかんばんゲームの説明がいる</a:t>
            </a:r>
          </a:p>
          <a:p>
            <a:r>
              <a:rPr lang="ja-JP" altLang="en-US" dirty="0">
                <a:latin typeface="Calibri"/>
                <a:ea typeface="游ゴシック"/>
                <a:cs typeface="Calibri"/>
              </a:rPr>
              <a:t>タスクの数，何人でプレイする，チャンスカードが何枚何種類あるかとか</a:t>
            </a:r>
          </a:p>
          <a:p>
            <a:endParaRPr lang="ja-JP" altLang="en-US" dirty="0">
              <a:latin typeface="Calibri"/>
              <a:ea typeface="游ゴシック"/>
              <a:cs typeface="Calibri"/>
            </a:endParaRPr>
          </a:p>
          <a:p>
            <a:r>
              <a:rPr lang="ja-JP" altLang="en-US" dirty="0">
                <a:latin typeface="Calibri"/>
                <a:ea typeface="游ゴシック"/>
                <a:cs typeface="Calibri"/>
              </a:rPr>
              <a:t>内容について：基本的な１ゲームの流れを記述する．最初がどうなっててどうなったら終わりかみたいな</a:t>
            </a:r>
          </a:p>
          <a:p>
            <a:r>
              <a:rPr lang="ja-JP" altLang="en-US" dirty="0">
                <a:latin typeface="Calibri"/>
                <a:ea typeface="游ゴシック"/>
                <a:cs typeface="Calibri"/>
              </a:rPr>
              <a:t>かんばんゲームのところでやってても説明はいる</a:t>
            </a:r>
          </a:p>
          <a:p>
            <a:endParaRPr lang="ja-JP" altLang="en-US" dirty="0">
              <a:latin typeface="Calibri"/>
              <a:ea typeface="游ゴシック"/>
              <a:cs typeface="Calibri"/>
            </a:endParaRPr>
          </a:p>
          <a:p>
            <a:r>
              <a:rPr lang="ja-JP" altLang="en-US" dirty="0">
                <a:latin typeface="Calibri"/>
                <a:ea typeface="游ゴシック"/>
                <a:cs typeface="Calibri"/>
              </a:rPr>
              <a:t>あな→でじ，でじ→あなの２パターンでした説明をする</a:t>
            </a:r>
          </a:p>
          <a:p>
            <a:r>
              <a:rPr lang="ja-JP" altLang="en-US" dirty="0">
                <a:latin typeface="Calibri"/>
                <a:ea typeface="游ゴシック"/>
                <a:cs typeface="Calibri"/>
              </a:rPr>
              <a:t>実際のプレイ画像を張ると実際に実験やった感が出る</a:t>
            </a:r>
          </a:p>
          <a:p>
            <a:endParaRPr lang="ja-JP" altLang="en-US" dirty="0">
              <a:latin typeface="Calibri"/>
              <a:ea typeface="游ゴシック"/>
              <a:cs typeface="Calibri"/>
            </a:endParaRPr>
          </a:p>
          <a:p>
            <a:r>
              <a:rPr lang="ja-JP" altLang="en-US" dirty="0">
                <a:latin typeface="Calibri"/>
                <a:ea typeface="游ゴシック"/>
                <a:cs typeface="Calibri"/>
              </a:rPr>
              <a:t>実験結果はSUS，ミスした回数，サポート回数を集計する</a:t>
            </a:r>
          </a:p>
          <a:p>
            <a:r>
              <a:rPr lang="ja-JP" altLang="en-US" dirty="0">
                <a:latin typeface="Calibri"/>
                <a:ea typeface="游ゴシック"/>
                <a:cs typeface="Calibri"/>
              </a:rPr>
              <a:t>SUSの説明はいる</a:t>
            </a:r>
          </a:p>
          <a:p>
            <a:r>
              <a:rPr lang="ja-JP" altLang="en-US" dirty="0">
                <a:latin typeface="Calibri"/>
                <a:ea typeface="游ゴシック"/>
                <a:cs typeface="Calibri"/>
              </a:rPr>
              <a:t>実験の手順と合わせて２枚くらいにする</a:t>
            </a:r>
          </a:p>
          <a:p>
            <a:endParaRPr lang="ja-JP" altLang="en-US" dirty="0">
              <a:latin typeface="Calibri"/>
              <a:ea typeface="游ゴシック"/>
              <a:cs typeface="Calibri"/>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15</a:t>
            </a:fld>
            <a:endParaRPr kumimoji="1" lang="ja-JP" altLang="en-US"/>
          </a:p>
        </p:txBody>
      </p:sp>
    </p:spTree>
    <p:extLst>
      <p:ext uri="{BB962C8B-B14F-4D97-AF65-F5344CB8AC3E}">
        <p14:creationId xmlns:p14="http://schemas.microsoft.com/office/powerpoint/2010/main" val="46768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結果比較して軽く考察</a:t>
            </a:r>
            <a:endParaRPr lang="en-US" altLang="ja-JP" dirty="0">
              <a:latin typeface="Calibri"/>
              <a:ea typeface="游ゴシック"/>
              <a:cs typeface="Calibri"/>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17</a:t>
            </a:fld>
            <a:endParaRPr kumimoji="1" lang="ja-JP" altLang="en-US"/>
          </a:p>
        </p:txBody>
      </p:sp>
    </p:spTree>
    <p:extLst>
      <p:ext uri="{BB962C8B-B14F-4D97-AF65-F5344CB8AC3E}">
        <p14:creationId xmlns:p14="http://schemas.microsoft.com/office/powerpoint/2010/main" val="260478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内容と回数をDKGとアナログで比較できるような表を描く</a:t>
            </a:r>
            <a:endParaRPr lang="en-US" altLang="ja-JP" dirty="0">
              <a:latin typeface="Calibri"/>
              <a:cs typeface="Calibri"/>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18</a:t>
            </a:fld>
            <a:endParaRPr kumimoji="1" lang="ja-JP" altLang="en-US"/>
          </a:p>
        </p:txBody>
      </p:sp>
    </p:spTree>
    <p:extLst>
      <p:ext uri="{BB962C8B-B14F-4D97-AF65-F5344CB8AC3E}">
        <p14:creationId xmlns:p14="http://schemas.microsoft.com/office/powerpoint/2010/main" val="82009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ミスは減った。サポートへった。時間もへったとかアンケートから書けそうなやつ持ってくる</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19</a:t>
            </a:fld>
            <a:endParaRPr kumimoji="1" lang="ja-JP" altLang="en-US"/>
          </a:p>
        </p:txBody>
      </p:sp>
    </p:spTree>
    <p:extLst>
      <p:ext uri="{BB962C8B-B14F-4D97-AF65-F5344CB8AC3E}">
        <p14:creationId xmlns:p14="http://schemas.microsoft.com/office/powerpoint/2010/main" val="3402858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20</a:t>
            </a:fld>
            <a:endParaRPr kumimoji="1" lang="ja-JP" altLang="en-US"/>
          </a:p>
        </p:txBody>
      </p:sp>
    </p:spTree>
    <p:extLst>
      <p:ext uri="{BB962C8B-B14F-4D97-AF65-F5344CB8AC3E}">
        <p14:creationId xmlns:p14="http://schemas.microsoft.com/office/powerpoint/2010/main" val="253733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3E3A13-B134-4BD3-93C7-4DD36E6F9305}"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01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0FC8B7-8B55-411E-9162-6419B97EF824}"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73998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7AC2A2-C048-4B5E-8C8B-2DC82415AFF1}"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96255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FE09C7-A084-4A99-978D-5FCB8B2C7672}"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861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BC03EC-0973-4FC9-812C-39D11D60BDB3}"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11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82DD7EA-DDE9-4847-AC02-6DFD2B0DD921}" type="datetime1">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24913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CA6957-F8DF-42B7-A631-22BE741E1E9E}" type="datetime1">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24503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D1D1D5-5A5D-4C42-B38A-37365631E69B}" type="datetime1">
              <a:rPr kumimoji="1" lang="ja-JP" altLang="en-US" smtClean="0"/>
              <a:t>2020/2/4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2051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7E7C85-4222-4BF7-95EF-33BD8F28C25C}" type="datetime1">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09454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5F6F42-AB9F-42B3-9750-3D80A4A3C4F7}" type="datetime1">
              <a:rPr kumimoji="1" lang="ja-JP" altLang="en-US" smtClean="0"/>
              <a:t>2020/2/4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6527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F3991E-A3E1-4866-AA17-FE90FB5F0DD1}" type="datetime1">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2376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6BA055-7830-432E-B8F6-A210E39A5065}" type="datetime1">
              <a:rPr kumimoji="1" lang="ja-JP" altLang="en-US" smtClean="0"/>
              <a:t>2020/2/4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691BCB-4059-41CC-B14D-F86F2FE9ADC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51984"/>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77CBB-9448-4B69-909F-FE85034B3C08}"/>
              </a:ext>
            </a:extLst>
          </p:cNvPr>
          <p:cNvSpPr>
            <a:spLocks noGrp="1"/>
          </p:cNvSpPr>
          <p:nvPr>
            <p:ph type="ctrTitle"/>
          </p:nvPr>
        </p:nvSpPr>
        <p:spPr>
          <a:xfrm>
            <a:off x="1100667" y="1096123"/>
            <a:ext cx="9567333" cy="3130041"/>
          </a:xfrm>
        </p:spPr>
        <p:txBody>
          <a:bodyPr>
            <a:normAutofit fontScale="90000"/>
          </a:bodyPr>
          <a:lstStyle/>
          <a:p>
            <a:r>
              <a:rPr lang="ja-JP" altLang="ja-JP" dirty="0"/>
              <a:t>カンバンを使ったタスク管理手法教育のためのデジタルカンバンゲーム「</a:t>
            </a:r>
            <a:r>
              <a:rPr lang="en-US" altLang="ja-JP" dirty="0"/>
              <a:t>DKG</a:t>
            </a:r>
            <a:r>
              <a:rPr lang="ja-JP" altLang="ja-JP" dirty="0"/>
              <a:t>」の提案</a:t>
            </a:r>
            <a:endParaRPr kumimoji="1" lang="ja-JP" altLang="en-US" sz="4800" b="1" dirty="0"/>
          </a:p>
        </p:txBody>
      </p:sp>
      <p:sp>
        <p:nvSpPr>
          <p:cNvPr id="3" name="字幕 2">
            <a:extLst>
              <a:ext uri="{FF2B5EF4-FFF2-40B4-BE49-F238E27FC236}">
                <a16:creationId xmlns:a16="http://schemas.microsoft.com/office/drawing/2014/main" id="{4572D290-E884-491F-87E6-5F22EC0BA467}"/>
              </a:ext>
            </a:extLst>
          </p:cNvPr>
          <p:cNvSpPr>
            <a:spLocks noGrp="1"/>
          </p:cNvSpPr>
          <p:nvPr>
            <p:ph type="subTitle" idx="1"/>
          </p:nvPr>
        </p:nvSpPr>
        <p:spPr>
          <a:xfrm>
            <a:off x="1524000" y="4418784"/>
            <a:ext cx="9144000" cy="1655762"/>
          </a:xfrm>
        </p:spPr>
        <p:txBody>
          <a:bodyPr/>
          <a:lstStyle/>
          <a:p>
            <a:pPr algn="r"/>
            <a:r>
              <a:rPr kumimoji="1" lang="en-US" altLang="ja-JP" sz="2400" dirty="0"/>
              <a:t>B16079</a:t>
            </a:r>
            <a:r>
              <a:rPr kumimoji="1" lang="ja-JP" altLang="en-US" sz="2400" dirty="0"/>
              <a:t>　前田　剛志</a:t>
            </a:r>
            <a:endParaRPr kumimoji="1" lang="en-US" altLang="ja-JP" sz="2400" dirty="0"/>
          </a:p>
          <a:p>
            <a:pPr algn="r"/>
            <a:r>
              <a:rPr lang="en-US" altLang="ja-JP" sz="2400" dirty="0"/>
              <a:t>B16032</a:t>
            </a:r>
            <a:r>
              <a:rPr lang="ja-JP" altLang="en-US" sz="2400" dirty="0"/>
              <a:t>　阪上　巨樹</a:t>
            </a:r>
            <a:endParaRPr lang="en-US" altLang="ja-JP" sz="2400" dirty="0"/>
          </a:p>
          <a:p>
            <a:pPr algn="r"/>
            <a:endParaRPr kumimoji="1" lang="ja-JP" altLang="en-US" dirty="0"/>
          </a:p>
        </p:txBody>
      </p:sp>
      <p:sp>
        <p:nvSpPr>
          <p:cNvPr id="4" name="スライド番号プレースホルダー 3">
            <a:extLst>
              <a:ext uri="{FF2B5EF4-FFF2-40B4-BE49-F238E27FC236}">
                <a16:creationId xmlns:a16="http://schemas.microsoft.com/office/drawing/2014/main" id="{BB94A714-3F76-4835-8F03-AEF2854705A2}"/>
              </a:ext>
            </a:extLst>
          </p:cNvPr>
          <p:cNvSpPr>
            <a:spLocks noGrp="1"/>
          </p:cNvSpPr>
          <p:nvPr>
            <p:ph type="sldNum" sz="quarter" idx="12"/>
          </p:nvPr>
        </p:nvSpPr>
        <p:spPr/>
        <p:txBody>
          <a:bodyPr/>
          <a:lstStyle/>
          <a:p>
            <a:fld id="{B3691BCB-4059-41CC-B14D-F86F2FE9ADC5}" type="slidenum">
              <a:rPr kumimoji="1" lang="ja-JP" altLang="en-US" smtClean="0"/>
              <a:t>1</a:t>
            </a:fld>
            <a:endParaRPr kumimoji="1" lang="ja-JP" altLang="en-US"/>
          </a:p>
        </p:txBody>
      </p:sp>
    </p:spTree>
    <p:extLst>
      <p:ext uri="{BB962C8B-B14F-4D97-AF65-F5344CB8AC3E}">
        <p14:creationId xmlns:p14="http://schemas.microsoft.com/office/powerpoint/2010/main" val="345300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3F4624-442B-4678-B14D-78F649246C56}"/>
              </a:ext>
            </a:extLst>
          </p:cNvPr>
          <p:cNvSpPr>
            <a:spLocks noGrp="1"/>
          </p:cNvSpPr>
          <p:nvPr>
            <p:ph type="title"/>
          </p:nvPr>
        </p:nvSpPr>
        <p:spPr/>
        <p:txBody>
          <a:bodyPr/>
          <a:lstStyle/>
          <a:p>
            <a:r>
              <a:rPr kumimoji="1" lang="ja-JP" altLang="en-US" dirty="0"/>
              <a:t>工数の管理を自動化</a:t>
            </a:r>
          </a:p>
        </p:txBody>
      </p:sp>
      <p:sp>
        <p:nvSpPr>
          <p:cNvPr id="3" name="コンテンツ プレースホルダー 2">
            <a:extLst>
              <a:ext uri="{FF2B5EF4-FFF2-40B4-BE49-F238E27FC236}">
                <a16:creationId xmlns:a16="http://schemas.microsoft.com/office/drawing/2014/main" id="{1B51865E-9920-4A3C-8651-C8532BA633E0}"/>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EA5E4B8-BF36-4515-BBC8-2DDF88AC0B30}"/>
              </a:ext>
            </a:extLst>
          </p:cNvPr>
          <p:cNvSpPr>
            <a:spLocks noGrp="1"/>
          </p:cNvSpPr>
          <p:nvPr>
            <p:ph type="sldNum" sz="quarter" idx="12"/>
          </p:nvPr>
        </p:nvSpPr>
        <p:spPr/>
        <p:txBody>
          <a:bodyPr/>
          <a:lstStyle/>
          <a:p>
            <a:fld id="{B3691BCB-4059-41CC-B14D-F86F2FE9ADC5}" type="slidenum">
              <a:rPr kumimoji="1" lang="ja-JP" altLang="en-US" smtClean="0"/>
              <a:t>10</a:t>
            </a:fld>
            <a:endParaRPr kumimoji="1" lang="ja-JP" altLang="en-US"/>
          </a:p>
        </p:txBody>
      </p:sp>
    </p:spTree>
    <p:extLst>
      <p:ext uri="{BB962C8B-B14F-4D97-AF65-F5344CB8AC3E}">
        <p14:creationId xmlns:p14="http://schemas.microsoft.com/office/powerpoint/2010/main" val="370169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9EF26-29CB-41E8-85E7-F47C49E8F69F}"/>
              </a:ext>
            </a:extLst>
          </p:cNvPr>
          <p:cNvSpPr>
            <a:spLocks noGrp="1"/>
          </p:cNvSpPr>
          <p:nvPr>
            <p:ph type="title"/>
          </p:nvPr>
        </p:nvSpPr>
        <p:spPr/>
        <p:txBody>
          <a:bodyPr/>
          <a:lstStyle/>
          <a:p>
            <a:r>
              <a:rPr kumimoji="1" lang="ja-JP" altLang="en-US" dirty="0"/>
              <a:t>チャンスカードの処理を自動化</a:t>
            </a:r>
          </a:p>
        </p:txBody>
      </p:sp>
      <p:sp>
        <p:nvSpPr>
          <p:cNvPr id="3" name="コンテンツ プレースホルダー 2">
            <a:extLst>
              <a:ext uri="{FF2B5EF4-FFF2-40B4-BE49-F238E27FC236}">
                <a16:creationId xmlns:a16="http://schemas.microsoft.com/office/drawing/2014/main" id="{FCADA9A1-18EA-4211-B2FA-9DCE5F74E334}"/>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38D565-F53A-48F7-806A-03FEC55B501E}"/>
              </a:ext>
            </a:extLst>
          </p:cNvPr>
          <p:cNvSpPr>
            <a:spLocks noGrp="1"/>
          </p:cNvSpPr>
          <p:nvPr>
            <p:ph type="sldNum" sz="quarter" idx="12"/>
          </p:nvPr>
        </p:nvSpPr>
        <p:spPr/>
        <p:txBody>
          <a:bodyPr/>
          <a:lstStyle/>
          <a:p>
            <a:fld id="{B3691BCB-4059-41CC-B14D-F86F2FE9ADC5}" type="slidenum">
              <a:rPr kumimoji="1" lang="ja-JP" altLang="en-US" smtClean="0"/>
              <a:t>11</a:t>
            </a:fld>
            <a:endParaRPr kumimoji="1" lang="ja-JP" altLang="en-US"/>
          </a:p>
        </p:txBody>
      </p:sp>
    </p:spTree>
    <p:extLst>
      <p:ext uri="{BB962C8B-B14F-4D97-AF65-F5344CB8AC3E}">
        <p14:creationId xmlns:p14="http://schemas.microsoft.com/office/powerpoint/2010/main" val="342051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77C35-2774-43A0-98C6-B81C08EE7B53}"/>
              </a:ext>
            </a:extLst>
          </p:cNvPr>
          <p:cNvSpPr>
            <a:spLocks noGrp="1"/>
          </p:cNvSpPr>
          <p:nvPr>
            <p:ph type="title"/>
          </p:nvPr>
        </p:nvSpPr>
        <p:spPr/>
        <p:txBody>
          <a:bodyPr/>
          <a:lstStyle/>
          <a:p>
            <a:r>
              <a:rPr kumimoji="1" lang="ja-JP" altLang="en-US" dirty="0"/>
              <a:t>進捗記録表を自動作成</a:t>
            </a:r>
          </a:p>
        </p:txBody>
      </p:sp>
      <p:sp>
        <p:nvSpPr>
          <p:cNvPr id="3" name="コンテンツ プレースホルダー 2">
            <a:extLst>
              <a:ext uri="{FF2B5EF4-FFF2-40B4-BE49-F238E27FC236}">
                <a16:creationId xmlns:a16="http://schemas.microsoft.com/office/drawing/2014/main" id="{D1E2477F-6910-41FB-9BBF-CBDCDDF77B0C}"/>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391184-C7E2-48A6-9DF9-E9DDE0743D9E}"/>
              </a:ext>
            </a:extLst>
          </p:cNvPr>
          <p:cNvSpPr>
            <a:spLocks noGrp="1"/>
          </p:cNvSpPr>
          <p:nvPr>
            <p:ph type="sldNum" sz="quarter" idx="12"/>
          </p:nvPr>
        </p:nvSpPr>
        <p:spPr/>
        <p:txBody>
          <a:bodyPr/>
          <a:lstStyle/>
          <a:p>
            <a:fld id="{B3691BCB-4059-41CC-B14D-F86F2FE9ADC5}" type="slidenum">
              <a:rPr kumimoji="1" lang="ja-JP" altLang="en-US" smtClean="0"/>
              <a:t>12</a:t>
            </a:fld>
            <a:endParaRPr kumimoji="1" lang="ja-JP" altLang="en-US"/>
          </a:p>
        </p:txBody>
      </p:sp>
    </p:spTree>
    <p:extLst>
      <p:ext uri="{BB962C8B-B14F-4D97-AF65-F5344CB8AC3E}">
        <p14:creationId xmlns:p14="http://schemas.microsoft.com/office/powerpoint/2010/main" val="285858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921F5-3D2D-4CEA-B2B0-6418F8C006A7}"/>
              </a:ext>
            </a:extLst>
          </p:cNvPr>
          <p:cNvSpPr>
            <a:spLocks noGrp="1"/>
          </p:cNvSpPr>
          <p:nvPr>
            <p:ph type="title"/>
          </p:nvPr>
        </p:nvSpPr>
        <p:spPr>
          <a:xfrm>
            <a:off x="1862667" y="624110"/>
            <a:ext cx="9641945" cy="1280890"/>
          </a:xfrm>
        </p:spPr>
        <p:txBody>
          <a:bodyPr>
            <a:normAutofit fontScale="90000"/>
          </a:bodyPr>
          <a:lstStyle/>
          <a:p>
            <a:r>
              <a:rPr lang="ja-JP" altLang="en-US" sz="4800" b="1" dirty="0"/>
              <a:t>エラーメッセージと操作制限による</a:t>
            </a:r>
            <a:br>
              <a:rPr lang="en-US" altLang="ja-JP" sz="4800" b="1" dirty="0"/>
            </a:br>
            <a:r>
              <a:rPr lang="ja-JP" altLang="en-US" sz="4800" b="1" dirty="0"/>
              <a:t>操作ミスのサポート</a:t>
            </a:r>
            <a:endParaRPr kumimoji="1" lang="ja-JP" altLang="en-US" sz="4800" b="1" dirty="0"/>
          </a:p>
        </p:txBody>
      </p:sp>
      <p:sp>
        <p:nvSpPr>
          <p:cNvPr id="3" name="コンテンツ プレースホルダー 2">
            <a:extLst>
              <a:ext uri="{FF2B5EF4-FFF2-40B4-BE49-F238E27FC236}">
                <a16:creationId xmlns:a16="http://schemas.microsoft.com/office/drawing/2014/main" id="{01A7A85B-155A-4FAC-B645-473B0847D49D}"/>
              </a:ext>
            </a:extLst>
          </p:cNvPr>
          <p:cNvSpPr>
            <a:spLocks noGrp="1"/>
          </p:cNvSpPr>
          <p:nvPr>
            <p:ph idx="1"/>
          </p:nvPr>
        </p:nvSpPr>
        <p:spPr>
          <a:xfrm>
            <a:off x="0" y="2133600"/>
            <a:ext cx="12001500" cy="1524000"/>
          </a:xfrm>
        </p:spPr>
        <p:txBody>
          <a:bodyPr>
            <a:normAutofit lnSpcReduction="10000"/>
          </a:bodyPr>
          <a:lstStyle/>
          <a:p>
            <a:r>
              <a:rPr lang="ja-JP" altLang="en-US" sz="3600" dirty="0"/>
              <a:t>プレイヤーが操作ミスをしたときエラーメッセージを表示し間違った処理を行わないようにすることで習熟者が近くにいなくても操作ミスへの対処が可能．</a:t>
            </a:r>
            <a:endParaRPr lang="en-US" altLang="ja-JP" sz="3600" dirty="0"/>
          </a:p>
          <a:p>
            <a:pPr marL="0" indent="0">
              <a:buNone/>
            </a:pPr>
            <a:endParaRPr lang="en-US" altLang="ja-JP" sz="4400" dirty="0"/>
          </a:p>
          <a:p>
            <a:endParaRPr kumimoji="1" lang="ja-JP" altLang="en-US" sz="4400" dirty="0"/>
          </a:p>
        </p:txBody>
      </p:sp>
      <p:sp>
        <p:nvSpPr>
          <p:cNvPr id="4" name="スライド番号プレースホルダー 3">
            <a:extLst>
              <a:ext uri="{FF2B5EF4-FFF2-40B4-BE49-F238E27FC236}">
                <a16:creationId xmlns:a16="http://schemas.microsoft.com/office/drawing/2014/main" id="{E080A947-4A94-4F40-8C2D-F51B6E0BC0E7}"/>
              </a:ext>
            </a:extLst>
          </p:cNvPr>
          <p:cNvSpPr>
            <a:spLocks noGrp="1"/>
          </p:cNvSpPr>
          <p:nvPr>
            <p:ph type="sldNum" sz="quarter" idx="12"/>
          </p:nvPr>
        </p:nvSpPr>
        <p:spPr/>
        <p:txBody>
          <a:bodyPr/>
          <a:lstStyle/>
          <a:p>
            <a:fld id="{B3691BCB-4059-41CC-B14D-F86F2FE9ADC5}"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638E5BE9-0016-4186-A92C-5F1871C573C0}"/>
              </a:ext>
            </a:extLst>
          </p:cNvPr>
          <p:cNvSpPr txBox="1"/>
          <p:nvPr/>
        </p:nvSpPr>
        <p:spPr>
          <a:xfrm rot="10800000" flipV="1">
            <a:off x="4885267" y="5033232"/>
            <a:ext cx="5096933" cy="523220"/>
          </a:xfrm>
          <a:prstGeom prst="rect">
            <a:avLst/>
          </a:prstGeom>
          <a:noFill/>
        </p:spPr>
        <p:txBody>
          <a:bodyPr wrap="square" rtlCol="0">
            <a:spAutoFit/>
          </a:bodyPr>
          <a:lstStyle/>
          <a:p>
            <a:r>
              <a:rPr kumimoji="1" lang="ja-JP" altLang="en-US" sz="2800" dirty="0"/>
              <a:t>ここに図表</a:t>
            </a:r>
          </a:p>
        </p:txBody>
      </p:sp>
    </p:spTree>
    <p:extLst>
      <p:ext uri="{BB962C8B-B14F-4D97-AF65-F5344CB8AC3E}">
        <p14:creationId xmlns:p14="http://schemas.microsoft.com/office/powerpoint/2010/main" val="28836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0DE1B-27EA-4362-968A-937D36B95C7D}"/>
              </a:ext>
            </a:extLst>
          </p:cNvPr>
          <p:cNvSpPr>
            <a:spLocks noGrp="1"/>
          </p:cNvSpPr>
          <p:nvPr>
            <p:ph type="title"/>
          </p:nvPr>
        </p:nvSpPr>
        <p:spPr/>
        <p:txBody>
          <a:bodyPr>
            <a:normAutofit/>
          </a:bodyPr>
          <a:lstStyle/>
          <a:p>
            <a:r>
              <a:rPr kumimoji="1" lang="ja-JP" altLang="en-US" sz="4800" b="1" dirty="0"/>
              <a:t>デモ</a:t>
            </a:r>
          </a:p>
        </p:txBody>
      </p:sp>
      <p:sp>
        <p:nvSpPr>
          <p:cNvPr id="4" name="スライド番号プレースホルダー 3">
            <a:extLst>
              <a:ext uri="{FF2B5EF4-FFF2-40B4-BE49-F238E27FC236}">
                <a16:creationId xmlns:a16="http://schemas.microsoft.com/office/drawing/2014/main" id="{2406C7E2-CA7E-4C17-A28D-B5250778BE4B}"/>
              </a:ext>
            </a:extLst>
          </p:cNvPr>
          <p:cNvSpPr>
            <a:spLocks noGrp="1"/>
          </p:cNvSpPr>
          <p:nvPr>
            <p:ph type="sldNum" sz="quarter" idx="12"/>
          </p:nvPr>
        </p:nvSpPr>
        <p:spPr/>
        <p:txBody>
          <a:bodyPr/>
          <a:lstStyle/>
          <a:p>
            <a:fld id="{B3691BCB-4059-41CC-B14D-F86F2FE9ADC5}" type="slidenum">
              <a:rPr kumimoji="1" lang="ja-JP" altLang="en-US" smtClean="0"/>
              <a:t>14</a:t>
            </a:fld>
            <a:endParaRPr kumimoji="1" lang="ja-JP" altLang="en-US"/>
          </a:p>
        </p:txBody>
      </p:sp>
    </p:spTree>
    <p:extLst>
      <p:ext uri="{BB962C8B-B14F-4D97-AF65-F5344CB8AC3E}">
        <p14:creationId xmlns:p14="http://schemas.microsoft.com/office/powerpoint/2010/main" val="221004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BE5C-424A-467E-AE85-4E84153AA187}"/>
              </a:ext>
            </a:extLst>
          </p:cNvPr>
          <p:cNvSpPr>
            <a:spLocks noGrp="1"/>
          </p:cNvSpPr>
          <p:nvPr>
            <p:ph type="title"/>
          </p:nvPr>
        </p:nvSpPr>
        <p:spPr/>
        <p:txBody>
          <a:bodyPr>
            <a:normAutofit/>
          </a:bodyPr>
          <a:lstStyle/>
          <a:p>
            <a:r>
              <a:rPr lang="ja-JP" altLang="en-US" sz="4800" b="1" dirty="0"/>
              <a:t>評価実験</a:t>
            </a:r>
            <a:endParaRPr kumimoji="1" lang="ja-JP" altLang="en-US" sz="4800" b="1" dirty="0"/>
          </a:p>
        </p:txBody>
      </p:sp>
      <p:sp>
        <p:nvSpPr>
          <p:cNvPr id="3" name="コンテンツ プレースホルダー 2">
            <a:extLst>
              <a:ext uri="{FF2B5EF4-FFF2-40B4-BE49-F238E27FC236}">
                <a16:creationId xmlns:a16="http://schemas.microsoft.com/office/drawing/2014/main" id="{78A4518C-D1DE-41C7-9FB4-C0F55BA0F248}"/>
              </a:ext>
            </a:extLst>
          </p:cNvPr>
          <p:cNvSpPr>
            <a:spLocks noGrp="1"/>
          </p:cNvSpPr>
          <p:nvPr>
            <p:ph idx="1"/>
          </p:nvPr>
        </p:nvSpPr>
        <p:spPr>
          <a:xfrm>
            <a:off x="30479" y="1832288"/>
            <a:ext cx="12192001" cy="5317811"/>
          </a:xfrm>
        </p:spPr>
        <p:txBody>
          <a:bodyPr>
            <a:normAutofit/>
          </a:bodyPr>
          <a:lstStyle/>
          <a:p>
            <a:r>
              <a:rPr kumimoji="1" lang="ja-JP" altLang="en-US" sz="2400" dirty="0"/>
              <a:t>評価実験用のカンバンゲームの説明</a:t>
            </a:r>
            <a:endParaRPr kumimoji="1" lang="en-US" altLang="ja-JP" sz="2400" dirty="0"/>
          </a:p>
          <a:p>
            <a:pPr marL="0" indent="0">
              <a:buNone/>
            </a:pPr>
            <a:r>
              <a:rPr lang="ja-JP" altLang="en-US" sz="2400" dirty="0"/>
              <a:t>　・</a:t>
            </a:r>
            <a:r>
              <a:rPr lang="ja-JP" altLang="en-US" sz="2400" dirty="0">
                <a:latin typeface="Calibri"/>
                <a:ea typeface="游ゴシック"/>
                <a:cs typeface="Calibri"/>
              </a:rPr>
              <a:t>タスクの数，何人でプレイする，チャンスカードが何枚何種類あるかとか</a:t>
            </a:r>
            <a:endParaRPr kumimoji="1" lang="en-US" altLang="ja-JP" sz="2400" dirty="0"/>
          </a:p>
          <a:p>
            <a:r>
              <a:rPr kumimoji="1" lang="ja-JP" altLang="en-US" sz="2400" dirty="0"/>
              <a:t>内容</a:t>
            </a:r>
            <a:endParaRPr lang="en-US" altLang="ja-JP" sz="2400" dirty="0"/>
          </a:p>
          <a:p>
            <a:pPr marL="0" indent="0">
              <a:buNone/>
            </a:pPr>
            <a:r>
              <a:rPr lang="ja-JP" altLang="en-US" sz="2400" dirty="0"/>
              <a:t>　</a:t>
            </a:r>
            <a:r>
              <a:rPr kumimoji="1" lang="ja-JP" altLang="en-US" sz="2400" dirty="0"/>
              <a:t>・カンバンゲームと</a:t>
            </a:r>
            <a:r>
              <a:rPr kumimoji="1" lang="en-US" altLang="ja-JP" sz="2400" dirty="0"/>
              <a:t>DKG</a:t>
            </a:r>
            <a:r>
              <a:rPr kumimoji="1" lang="ja-JP" altLang="en-US" sz="2400" dirty="0"/>
              <a:t>をプレイしてもらう</a:t>
            </a:r>
            <a:endParaRPr kumimoji="1" lang="en-US" altLang="ja-JP" sz="2400" dirty="0"/>
          </a:p>
          <a:p>
            <a:pPr marL="0" indent="0">
              <a:buNone/>
            </a:pPr>
            <a:r>
              <a:rPr lang="ja-JP" altLang="en-US" sz="2400" dirty="0"/>
              <a:t>　・ </a:t>
            </a:r>
            <a:r>
              <a:rPr kumimoji="1" lang="ja-JP" altLang="en-US" sz="2400" dirty="0"/>
              <a:t>合計</a:t>
            </a:r>
            <a:r>
              <a:rPr kumimoji="1" lang="en-US" altLang="ja-JP" sz="2400" dirty="0"/>
              <a:t>4</a:t>
            </a:r>
            <a:r>
              <a:rPr kumimoji="1" lang="ja-JP" altLang="en-US" sz="2400" dirty="0"/>
              <a:t>チームで，２チームはカンバンゲームから２チームは</a:t>
            </a:r>
            <a:r>
              <a:rPr kumimoji="1" lang="en-US" altLang="ja-JP" sz="2400" dirty="0"/>
              <a:t>DKG</a:t>
            </a:r>
            <a:r>
              <a:rPr kumimoji="1" lang="ja-JP" altLang="en-US" sz="2400" dirty="0"/>
              <a:t>からプレイする</a:t>
            </a:r>
            <a:endParaRPr kumimoji="1" lang="en-US" altLang="ja-JP" sz="2400" dirty="0"/>
          </a:p>
          <a:p>
            <a:pPr marL="0" indent="0">
              <a:buNone/>
            </a:pPr>
            <a:r>
              <a:rPr lang="ja-JP" altLang="en-US" sz="2400" dirty="0"/>
              <a:t>　・</a:t>
            </a:r>
            <a:r>
              <a:rPr lang="en-US" altLang="ja-JP" sz="2400" dirty="0" err="1"/>
              <a:t>ToDo</a:t>
            </a:r>
            <a:r>
              <a:rPr lang="ja-JP" altLang="en-US" sz="2400" dirty="0"/>
              <a:t>にあるタスクを</a:t>
            </a:r>
            <a:r>
              <a:rPr lang="en-US" altLang="ja-JP" sz="2400" dirty="0"/>
              <a:t>Done</a:t>
            </a:r>
            <a:r>
              <a:rPr lang="ja-JP" altLang="en-US" sz="2400" dirty="0"/>
              <a:t>にすべて持ってくるか</a:t>
            </a:r>
            <a:r>
              <a:rPr lang="en-US" altLang="ja-JP" sz="2400" dirty="0"/>
              <a:t>12</a:t>
            </a:r>
            <a:r>
              <a:rPr lang="ja-JP" altLang="en-US" sz="2400" dirty="0"/>
              <a:t>ラウンド終了までを</a:t>
            </a:r>
            <a:r>
              <a:rPr lang="en-US" altLang="ja-JP" sz="2400" dirty="0"/>
              <a:t>1</a:t>
            </a:r>
            <a:r>
              <a:rPr lang="ja-JP" altLang="en-US" sz="2400" dirty="0"/>
              <a:t>ゲーム</a:t>
            </a:r>
            <a:br>
              <a:rPr lang="en-US" altLang="ja-JP" sz="2400" dirty="0"/>
            </a:br>
            <a:r>
              <a:rPr lang="ja-JP" altLang="en-US" sz="2400" dirty="0"/>
              <a:t>　　とする</a:t>
            </a:r>
            <a:endParaRPr kumimoji="1" lang="en-US" altLang="ja-JP" sz="2400" dirty="0"/>
          </a:p>
          <a:p>
            <a:r>
              <a:rPr lang="ja-JP" altLang="en-US" sz="2400" dirty="0"/>
              <a:t>目的</a:t>
            </a:r>
            <a:endParaRPr lang="en-US" altLang="ja-JP" sz="2400" dirty="0"/>
          </a:p>
          <a:p>
            <a:pPr marL="0" indent="0">
              <a:buNone/>
            </a:pPr>
            <a:r>
              <a:rPr lang="ja-JP" altLang="en-US" sz="2400" dirty="0"/>
              <a:t>・カンバンゲームと</a:t>
            </a:r>
            <a:r>
              <a:rPr lang="en-US" altLang="ja-JP" sz="2400" dirty="0"/>
              <a:t>DKG</a:t>
            </a:r>
            <a:r>
              <a:rPr lang="ja-JP" altLang="en-US" sz="2400" dirty="0"/>
              <a:t>のプレイのしやすさを比較する</a:t>
            </a:r>
            <a:endParaRPr lang="en-US" altLang="ja-JP" sz="2400" dirty="0"/>
          </a:p>
        </p:txBody>
      </p:sp>
      <p:sp>
        <p:nvSpPr>
          <p:cNvPr id="4" name="スライド番号プレースホルダー 3">
            <a:extLst>
              <a:ext uri="{FF2B5EF4-FFF2-40B4-BE49-F238E27FC236}">
                <a16:creationId xmlns:a16="http://schemas.microsoft.com/office/drawing/2014/main" id="{0704DAC9-6FA1-47C7-BDEB-DF8EB179225C}"/>
              </a:ext>
            </a:extLst>
          </p:cNvPr>
          <p:cNvSpPr>
            <a:spLocks noGrp="1"/>
          </p:cNvSpPr>
          <p:nvPr>
            <p:ph type="sldNum" sz="quarter" idx="12"/>
          </p:nvPr>
        </p:nvSpPr>
        <p:spPr/>
        <p:txBody>
          <a:bodyPr/>
          <a:lstStyle/>
          <a:p>
            <a:fld id="{B3691BCB-4059-41CC-B14D-F86F2FE9ADC5}" type="slidenum">
              <a:rPr kumimoji="1" lang="ja-JP" altLang="en-US" smtClean="0"/>
              <a:t>15</a:t>
            </a:fld>
            <a:endParaRPr kumimoji="1" lang="ja-JP" altLang="en-US"/>
          </a:p>
        </p:txBody>
      </p:sp>
    </p:spTree>
    <p:extLst>
      <p:ext uri="{BB962C8B-B14F-4D97-AF65-F5344CB8AC3E}">
        <p14:creationId xmlns:p14="http://schemas.microsoft.com/office/powerpoint/2010/main" val="290945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921F5-3D2D-4CEA-B2B0-6418F8C006A7}"/>
              </a:ext>
            </a:extLst>
          </p:cNvPr>
          <p:cNvSpPr>
            <a:spLocks noGrp="1"/>
          </p:cNvSpPr>
          <p:nvPr>
            <p:ph type="title"/>
          </p:nvPr>
        </p:nvSpPr>
        <p:spPr/>
        <p:txBody>
          <a:bodyPr>
            <a:normAutofit/>
          </a:bodyPr>
          <a:lstStyle/>
          <a:p>
            <a:r>
              <a:rPr lang="ja-JP" altLang="en-US" sz="4800" b="1" dirty="0"/>
              <a:t>評価実験</a:t>
            </a:r>
            <a:endParaRPr kumimoji="1" lang="ja-JP" altLang="en-US" sz="4800" b="1" dirty="0"/>
          </a:p>
        </p:txBody>
      </p:sp>
      <p:sp>
        <p:nvSpPr>
          <p:cNvPr id="3" name="コンテンツ プレースホルダー 2">
            <a:extLst>
              <a:ext uri="{FF2B5EF4-FFF2-40B4-BE49-F238E27FC236}">
                <a16:creationId xmlns:a16="http://schemas.microsoft.com/office/drawing/2014/main" id="{01A7A85B-155A-4FAC-B645-473B0847D49D}"/>
              </a:ext>
            </a:extLst>
          </p:cNvPr>
          <p:cNvSpPr>
            <a:spLocks noGrp="1"/>
          </p:cNvSpPr>
          <p:nvPr>
            <p:ph idx="1"/>
          </p:nvPr>
        </p:nvSpPr>
        <p:spPr>
          <a:xfrm>
            <a:off x="0" y="1737360"/>
            <a:ext cx="11748104" cy="5171319"/>
          </a:xfrm>
        </p:spPr>
        <p:txBody>
          <a:bodyPr>
            <a:normAutofit/>
          </a:bodyPr>
          <a:lstStyle/>
          <a:p>
            <a:pPr marL="0" indent="0">
              <a:buNone/>
            </a:pPr>
            <a:r>
              <a:rPr lang="ja-JP" altLang="en-US" sz="2000" dirty="0"/>
              <a:t>・実験の流れ</a:t>
            </a:r>
            <a:endParaRPr lang="en-US" altLang="ja-JP" sz="2000" dirty="0"/>
          </a:p>
          <a:p>
            <a:pPr marL="742950" indent="-742950">
              <a:buAutoNum type="arabicPeriod"/>
            </a:pPr>
            <a:r>
              <a:rPr lang="ja-JP" altLang="en-US" sz="2000" dirty="0"/>
              <a:t>かんばん手法の説明</a:t>
            </a:r>
            <a:endParaRPr lang="en-US" altLang="ja-JP" sz="2000" dirty="0"/>
          </a:p>
          <a:p>
            <a:pPr marL="742950" indent="-742950">
              <a:buAutoNum type="arabicPeriod"/>
            </a:pPr>
            <a:r>
              <a:rPr lang="ja-JP" altLang="en-US" sz="2000" dirty="0"/>
              <a:t>一回目のゲーム実施</a:t>
            </a:r>
            <a:endParaRPr lang="en-US" altLang="ja-JP" sz="2000" dirty="0"/>
          </a:p>
          <a:p>
            <a:pPr marL="742950" indent="-742950">
              <a:buAutoNum type="arabicPeriod"/>
            </a:pPr>
            <a:r>
              <a:rPr lang="ja-JP" altLang="en-US" sz="2000" dirty="0"/>
              <a:t>アンケート＆休憩</a:t>
            </a:r>
            <a:endParaRPr lang="en-US" altLang="ja-JP" sz="2000" dirty="0"/>
          </a:p>
          <a:p>
            <a:pPr marL="742950" indent="-742950">
              <a:buAutoNum type="arabicPeriod"/>
            </a:pPr>
            <a:r>
              <a:rPr lang="ja-JP" altLang="en-US" sz="2000" dirty="0"/>
              <a:t>二回目のゲーム実施アンケート</a:t>
            </a:r>
            <a:endParaRPr lang="en-US" altLang="ja-JP" sz="2000" dirty="0"/>
          </a:p>
          <a:p>
            <a:r>
              <a:rPr lang="ja-JP" altLang="en-US" sz="2000" dirty="0"/>
              <a:t>評価項目</a:t>
            </a:r>
            <a:endParaRPr lang="en-US" altLang="ja-JP" sz="2000" dirty="0"/>
          </a:p>
          <a:p>
            <a:pPr marL="0" indent="0">
              <a:buNone/>
            </a:pPr>
            <a:r>
              <a:rPr lang="en-US" altLang="ja-JP" sz="2000" dirty="0"/>
              <a:t>	</a:t>
            </a:r>
            <a:r>
              <a:rPr lang="ja-JP" altLang="en-US" sz="2000" dirty="0"/>
              <a:t>・</a:t>
            </a:r>
            <a:r>
              <a:rPr lang="en-US" altLang="ja-JP" sz="2000" dirty="0"/>
              <a:t>SUS</a:t>
            </a:r>
            <a:r>
              <a:rPr lang="ja-JP" altLang="en-US" sz="2000" dirty="0"/>
              <a:t>に基づいたアンケート収集</a:t>
            </a:r>
            <a:endParaRPr lang="en-US" altLang="ja-JP" sz="2000" dirty="0"/>
          </a:p>
          <a:p>
            <a:pPr marL="0" indent="0">
              <a:buNone/>
            </a:pPr>
            <a:r>
              <a:rPr lang="en-US" altLang="ja-JP" sz="2000" dirty="0"/>
              <a:t>	</a:t>
            </a:r>
            <a:r>
              <a:rPr lang="ja-JP" altLang="en-US" sz="2000" dirty="0"/>
              <a:t>・プレイ中のミスした回数と習熟者によるサポートの回数</a:t>
            </a:r>
          </a:p>
          <a:p>
            <a:pPr marL="742950" indent="-742950">
              <a:buAutoNum type="arabicPeriod"/>
            </a:pPr>
            <a:endParaRPr lang="en-US" altLang="ja-JP" dirty="0"/>
          </a:p>
          <a:p>
            <a:pPr marL="742950" indent="-742950">
              <a:buAutoNum type="arabicPeriod"/>
            </a:pPr>
            <a:endParaRPr lang="en-US" altLang="ja-JP" sz="4400" dirty="0"/>
          </a:p>
          <a:p>
            <a:endParaRPr lang="en-US" altLang="ja-JP" sz="4400" dirty="0"/>
          </a:p>
          <a:p>
            <a:endParaRPr lang="en-US" altLang="ja-JP" sz="4400" dirty="0"/>
          </a:p>
          <a:p>
            <a:endParaRPr kumimoji="1" lang="ja-JP" altLang="en-US" sz="4400" dirty="0"/>
          </a:p>
        </p:txBody>
      </p:sp>
      <p:sp>
        <p:nvSpPr>
          <p:cNvPr id="4" name="スライド番号プレースホルダー 3">
            <a:extLst>
              <a:ext uri="{FF2B5EF4-FFF2-40B4-BE49-F238E27FC236}">
                <a16:creationId xmlns:a16="http://schemas.microsoft.com/office/drawing/2014/main" id="{E080A947-4A94-4F40-8C2D-F51B6E0BC0E7}"/>
              </a:ext>
            </a:extLst>
          </p:cNvPr>
          <p:cNvSpPr>
            <a:spLocks noGrp="1"/>
          </p:cNvSpPr>
          <p:nvPr>
            <p:ph type="sldNum" sz="quarter" idx="12"/>
          </p:nvPr>
        </p:nvSpPr>
        <p:spPr/>
        <p:txBody>
          <a:bodyPr/>
          <a:lstStyle/>
          <a:p>
            <a:fld id="{B3691BCB-4059-41CC-B14D-F86F2FE9ADC5}" type="slidenum">
              <a:rPr kumimoji="1" lang="ja-JP" altLang="en-US" smtClean="0"/>
              <a:t>16</a:t>
            </a:fld>
            <a:endParaRPr kumimoji="1" lang="ja-JP" altLang="en-US"/>
          </a:p>
        </p:txBody>
      </p:sp>
      <p:sp>
        <p:nvSpPr>
          <p:cNvPr id="5" name="テキスト ボックス 4">
            <a:extLst>
              <a:ext uri="{FF2B5EF4-FFF2-40B4-BE49-F238E27FC236}">
                <a16:creationId xmlns:a16="http://schemas.microsoft.com/office/drawing/2014/main" id="{A04E37C7-8EC9-4115-917C-7BB2396B7D4A}"/>
              </a:ext>
            </a:extLst>
          </p:cNvPr>
          <p:cNvSpPr txBox="1"/>
          <p:nvPr/>
        </p:nvSpPr>
        <p:spPr>
          <a:xfrm>
            <a:off x="5076371" y="2251913"/>
            <a:ext cx="6671733" cy="1846659"/>
          </a:xfrm>
          <a:prstGeom prst="rect">
            <a:avLst/>
          </a:prstGeom>
          <a:noFill/>
          <a:ln>
            <a:solidFill>
              <a:schemeClr val="tx1"/>
            </a:solidFill>
          </a:ln>
        </p:spPr>
        <p:txBody>
          <a:bodyPr wrap="square" rtlCol="0">
            <a:spAutoFit/>
          </a:bodyPr>
          <a:lstStyle/>
          <a:p>
            <a:r>
              <a:rPr kumimoji="1" lang="en-US" altLang="ja-JP" sz="2400" dirty="0"/>
              <a:t>SUS</a:t>
            </a:r>
            <a:r>
              <a:rPr kumimoji="1" lang="ja-JP" altLang="en-US" sz="2400" dirty="0"/>
              <a:t>（システムユーザビリティスケール）</a:t>
            </a:r>
            <a:endParaRPr kumimoji="1" lang="en-US" altLang="ja-JP" sz="2400" dirty="0"/>
          </a:p>
          <a:p>
            <a:r>
              <a:rPr kumimoji="1" lang="ja-JP" altLang="en-US" sz="2400" dirty="0"/>
              <a:t>・システムの使い勝手を評価するための指標</a:t>
            </a:r>
            <a:endParaRPr kumimoji="1" lang="en-US" altLang="ja-JP" sz="2400" dirty="0"/>
          </a:p>
          <a:p>
            <a:r>
              <a:rPr kumimoji="1" lang="ja-JP" altLang="en-US" sz="2400" dirty="0"/>
              <a:t>・統一感や使い勝手といった</a:t>
            </a:r>
            <a:r>
              <a:rPr kumimoji="1" lang="en-US" altLang="ja-JP" sz="2400" dirty="0"/>
              <a:t>10</a:t>
            </a:r>
            <a:r>
              <a:rPr kumimoji="1" lang="ja-JP" altLang="en-US" sz="2400" dirty="0"/>
              <a:t>項目の質問があり、</a:t>
            </a:r>
            <a:r>
              <a:rPr kumimoji="1" lang="en-US" altLang="ja-JP" sz="2400" dirty="0"/>
              <a:t>100</a:t>
            </a:r>
            <a:r>
              <a:rPr kumimoji="1" lang="ja-JP" altLang="en-US" sz="2400" dirty="0"/>
              <a:t>点満点でシステムを評価できる。</a:t>
            </a:r>
            <a:endParaRPr kumimoji="1" lang="en-US" altLang="ja-JP" sz="2400" dirty="0"/>
          </a:p>
          <a:p>
            <a:endParaRPr kumimoji="1" lang="ja-JP" altLang="en-US" dirty="0"/>
          </a:p>
        </p:txBody>
      </p:sp>
    </p:spTree>
    <p:extLst>
      <p:ext uri="{BB962C8B-B14F-4D97-AF65-F5344CB8AC3E}">
        <p14:creationId xmlns:p14="http://schemas.microsoft.com/office/powerpoint/2010/main" val="61550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CE82F76-0DB3-4BCA-A5AF-7D10B95025F1}"/>
              </a:ext>
            </a:extLst>
          </p:cNvPr>
          <p:cNvSpPr>
            <a:spLocks noGrp="1"/>
          </p:cNvSpPr>
          <p:nvPr>
            <p:ph type="title"/>
          </p:nvPr>
        </p:nvSpPr>
        <p:spPr/>
        <p:txBody>
          <a:bodyPr>
            <a:normAutofit/>
          </a:bodyPr>
          <a:lstStyle/>
          <a:p>
            <a:r>
              <a:rPr kumimoji="1" lang="en-US" altLang="ja-JP" sz="4800" b="1" dirty="0"/>
              <a:t>System Usability Scale</a:t>
            </a:r>
            <a:r>
              <a:rPr kumimoji="1" lang="ja-JP" altLang="en-US" sz="4800" b="1" dirty="0"/>
              <a:t>結果</a:t>
            </a:r>
          </a:p>
        </p:txBody>
      </p:sp>
      <p:sp>
        <p:nvSpPr>
          <p:cNvPr id="4" name="スライド番号プレースホルダー 3">
            <a:extLst>
              <a:ext uri="{FF2B5EF4-FFF2-40B4-BE49-F238E27FC236}">
                <a16:creationId xmlns:a16="http://schemas.microsoft.com/office/drawing/2014/main" id="{D725B824-971F-484D-9060-3B2F9115B18E}"/>
              </a:ext>
            </a:extLst>
          </p:cNvPr>
          <p:cNvSpPr>
            <a:spLocks noGrp="1"/>
          </p:cNvSpPr>
          <p:nvPr>
            <p:ph type="sldNum" sz="quarter" idx="12"/>
          </p:nvPr>
        </p:nvSpPr>
        <p:spPr/>
        <p:txBody>
          <a:bodyPr/>
          <a:lstStyle/>
          <a:p>
            <a:fld id="{B3691BCB-4059-41CC-B14D-F86F2FE9ADC5}" type="slidenum">
              <a:rPr kumimoji="1" lang="ja-JP" altLang="en-US" smtClean="0"/>
              <a:t>17</a:t>
            </a:fld>
            <a:endParaRPr kumimoji="1" lang="ja-JP" altLang="en-US"/>
          </a:p>
        </p:txBody>
      </p:sp>
    </p:spTree>
    <p:extLst>
      <p:ext uri="{BB962C8B-B14F-4D97-AF65-F5344CB8AC3E}">
        <p14:creationId xmlns:p14="http://schemas.microsoft.com/office/powerpoint/2010/main" val="227234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CE82F76-0DB3-4BCA-A5AF-7D10B95025F1}"/>
              </a:ext>
            </a:extLst>
          </p:cNvPr>
          <p:cNvSpPr>
            <a:spLocks noGrp="1"/>
          </p:cNvSpPr>
          <p:nvPr>
            <p:ph type="title"/>
          </p:nvPr>
        </p:nvSpPr>
        <p:spPr>
          <a:xfrm>
            <a:off x="1175658" y="395510"/>
            <a:ext cx="8990012" cy="1280890"/>
          </a:xfrm>
        </p:spPr>
        <p:txBody>
          <a:bodyPr>
            <a:normAutofit fontScale="90000"/>
          </a:bodyPr>
          <a:lstStyle/>
          <a:p>
            <a:r>
              <a:rPr kumimoji="1" lang="ja-JP" altLang="en-US" sz="4800" b="1" dirty="0"/>
              <a:t>習熟者によるサポートの回数と内容</a:t>
            </a:r>
          </a:p>
        </p:txBody>
      </p:sp>
      <p:sp>
        <p:nvSpPr>
          <p:cNvPr id="4" name="スライド番号プレースホルダー 3">
            <a:extLst>
              <a:ext uri="{FF2B5EF4-FFF2-40B4-BE49-F238E27FC236}">
                <a16:creationId xmlns:a16="http://schemas.microsoft.com/office/drawing/2014/main" id="{D725B824-971F-484D-9060-3B2F9115B18E}"/>
              </a:ext>
            </a:extLst>
          </p:cNvPr>
          <p:cNvSpPr>
            <a:spLocks noGrp="1"/>
          </p:cNvSpPr>
          <p:nvPr>
            <p:ph type="sldNum" sz="quarter" idx="12"/>
          </p:nvPr>
        </p:nvSpPr>
        <p:spPr/>
        <p:txBody>
          <a:bodyPr/>
          <a:lstStyle/>
          <a:p>
            <a:fld id="{B3691BCB-4059-41CC-B14D-F86F2FE9ADC5}" type="slidenum">
              <a:rPr kumimoji="1" lang="ja-JP" altLang="en-US" smtClean="0"/>
              <a:t>18</a:t>
            </a:fld>
            <a:endParaRPr kumimoji="1" lang="ja-JP" altLang="en-US"/>
          </a:p>
        </p:txBody>
      </p:sp>
    </p:spTree>
    <p:extLst>
      <p:ext uri="{BB962C8B-B14F-4D97-AF65-F5344CB8AC3E}">
        <p14:creationId xmlns:p14="http://schemas.microsoft.com/office/powerpoint/2010/main" val="414419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CF12-2716-487B-818A-004F38D75E4E}"/>
              </a:ext>
            </a:extLst>
          </p:cNvPr>
          <p:cNvSpPr>
            <a:spLocks noGrp="1"/>
          </p:cNvSpPr>
          <p:nvPr>
            <p:ph type="title"/>
          </p:nvPr>
        </p:nvSpPr>
        <p:spPr/>
        <p:txBody>
          <a:bodyPr>
            <a:normAutofit/>
          </a:bodyPr>
          <a:lstStyle/>
          <a:p>
            <a:r>
              <a:rPr lang="ja-JP" altLang="en-US" sz="4800" b="1" dirty="0"/>
              <a:t>実験結果の考察</a:t>
            </a:r>
            <a:endParaRPr kumimoji="1" lang="ja-JP" altLang="en-US" sz="4800" b="1" dirty="0"/>
          </a:p>
        </p:txBody>
      </p:sp>
      <p:sp>
        <p:nvSpPr>
          <p:cNvPr id="3" name="コンテンツ プレースホルダー 2">
            <a:extLst>
              <a:ext uri="{FF2B5EF4-FFF2-40B4-BE49-F238E27FC236}">
                <a16:creationId xmlns:a16="http://schemas.microsoft.com/office/drawing/2014/main" id="{4F91C8C0-4C73-42D4-BEEE-36FF406C15B6}"/>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EA66C18-5AFF-4896-A741-8317926CF242}"/>
              </a:ext>
            </a:extLst>
          </p:cNvPr>
          <p:cNvSpPr>
            <a:spLocks noGrp="1"/>
          </p:cNvSpPr>
          <p:nvPr>
            <p:ph type="sldNum" sz="quarter" idx="12"/>
          </p:nvPr>
        </p:nvSpPr>
        <p:spPr/>
        <p:txBody>
          <a:bodyPr/>
          <a:lstStyle/>
          <a:p>
            <a:fld id="{B3691BCB-4059-41CC-B14D-F86F2FE9ADC5}" type="slidenum">
              <a:rPr kumimoji="1" lang="ja-JP" altLang="en-US" smtClean="0"/>
              <a:t>19</a:t>
            </a:fld>
            <a:endParaRPr kumimoji="1" lang="ja-JP" altLang="en-US"/>
          </a:p>
        </p:txBody>
      </p:sp>
    </p:spTree>
    <p:extLst>
      <p:ext uri="{BB962C8B-B14F-4D97-AF65-F5344CB8AC3E}">
        <p14:creationId xmlns:p14="http://schemas.microsoft.com/office/powerpoint/2010/main" val="406255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78B6F05C-5ACF-4508-AE1B-E3CEB0DF9F1A}"/>
              </a:ext>
            </a:extLst>
          </p:cNvPr>
          <p:cNvSpPr/>
          <p:nvPr/>
        </p:nvSpPr>
        <p:spPr>
          <a:xfrm>
            <a:off x="433587" y="1575710"/>
            <a:ext cx="11344068" cy="253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4BD61B2-A276-46BC-BE8D-D87F2FD97265}"/>
              </a:ext>
            </a:extLst>
          </p:cNvPr>
          <p:cNvSpPr>
            <a:spLocks noGrp="1"/>
          </p:cNvSpPr>
          <p:nvPr>
            <p:ph type="title"/>
          </p:nvPr>
        </p:nvSpPr>
        <p:spPr>
          <a:xfrm>
            <a:off x="433587" y="329730"/>
            <a:ext cx="10058400" cy="914712"/>
          </a:xfrm>
        </p:spPr>
        <p:txBody>
          <a:bodyPr>
            <a:normAutofit/>
          </a:bodyPr>
          <a:lstStyle/>
          <a:p>
            <a:r>
              <a:rPr kumimoji="1" lang="ja-JP" altLang="en-US" sz="4800" b="1" u="sng" dirty="0"/>
              <a:t>カンバンとは</a:t>
            </a:r>
          </a:p>
        </p:txBody>
      </p:sp>
      <p:sp>
        <p:nvSpPr>
          <p:cNvPr id="3" name="コンテンツ プレースホルダー 2">
            <a:extLst>
              <a:ext uri="{FF2B5EF4-FFF2-40B4-BE49-F238E27FC236}">
                <a16:creationId xmlns:a16="http://schemas.microsoft.com/office/drawing/2014/main" id="{846B8853-0A96-4DBD-AD9F-4DA74A179AF3}"/>
              </a:ext>
            </a:extLst>
          </p:cNvPr>
          <p:cNvSpPr>
            <a:spLocks noGrp="1"/>
          </p:cNvSpPr>
          <p:nvPr>
            <p:ph idx="1"/>
          </p:nvPr>
        </p:nvSpPr>
        <p:spPr>
          <a:xfrm>
            <a:off x="294489" y="1287138"/>
            <a:ext cx="11071606" cy="2687872"/>
          </a:xfrm>
        </p:spPr>
        <p:txBody>
          <a:bodyPr>
            <a:normAutofit fontScale="92500" lnSpcReduction="10000"/>
          </a:bodyPr>
          <a:lstStyle/>
          <a:p>
            <a:r>
              <a:rPr lang="ja-JP" altLang="en-US" sz="3200" dirty="0">
                <a:ea typeface="ＭＳ ゴシック" panose="020B0609070205080204" pitchFamily="49" charset="-128"/>
              </a:rPr>
              <a:t>開発のタスク管理をするため用いられる</a:t>
            </a:r>
            <a:endParaRPr lang="en-US" altLang="ja-JP" sz="3200" dirty="0">
              <a:ea typeface="ＭＳ ゴシック" panose="020B0609070205080204" pitchFamily="49" charset="-128"/>
            </a:endParaRPr>
          </a:p>
          <a:p>
            <a:r>
              <a:rPr kumimoji="1" lang="en-US" altLang="ja-JP" sz="3200" dirty="0" err="1">
                <a:ea typeface="ＭＳ ゴシック" panose="020B0609070205080204" pitchFamily="49" charset="-128"/>
              </a:rPr>
              <a:t>ToDo</a:t>
            </a:r>
            <a:r>
              <a:rPr kumimoji="1" lang="en-US" altLang="ja-JP" sz="3200" dirty="0">
                <a:ea typeface="ＭＳ ゴシック" panose="020B0609070205080204" pitchFamily="49" charset="-128"/>
              </a:rPr>
              <a:t>:</a:t>
            </a:r>
            <a:r>
              <a:rPr kumimoji="1" lang="ja-JP" altLang="en-US" sz="3200" dirty="0">
                <a:ea typeface="ＭＳ ゴシック" panose="020B0609070205080204" pitchFamily="49" charset="-128"/>
              </a:rPr>
              <a:t>まだ着手できないもの</a:t>
            </a:r>
            <a:endParaRPr kumimoji="1" lang="en-US" altLang="ja-JP" sz="3200" dirty="0">
              <a:ea typeface="ＭＳ ゴシック" panose="020B0609070205080204" pitchFamily="49" charset="-128"/>
            </a:endParaRPr>
          </a:p>
          <a:p>
            <a:r>
              <a:rPr kumimoji="1" lang="en-US" altLang="ja-JP" sz="3200" dirty="0">
                <a:ea typeface="ＭＳ ゴシック" panose="020B0609070205080204" pitchFamily="49" charset="-128"/>
              </a:rPr>
              <a:t>Ready:</a:t>
            </a:r>
            <a:r>
              <a:rPr kumimoji="1" lang="ja-JP" altLang="en-US" sz="3200" dirty="0">
                <a:ea typeface="ＭＳ ゴシック" panose="020B0609070205080204" pitchFamily="49" charset="-128"/>
              </a:rPr>
              <a:t>着手するための準備ができたもの</a:t>
            </a:r>
            <a:endParaRPr kumimoji="1" lang="en-US" altLang="ja-JP" sz="3200" dirty="0">
              <a:ea typeface="ＭＳ ゴシック" panose="020B0609070205080204" pitchFamily="49" charset="-128"/>
            </a:endParaRPr>
          </a:p>
          <a:p>
            <a:r>
              <a:rPr lang="en-US" altLang="ja-JP" sz="3200" dirty="0">
                <a:ea typeface="ＭＳ ゴシック" panose="020B0609070205080204" pitchFamily="49" charset="-128"/>
              </a:rPr>
              <a:t>Doing:</a:t>
            </a:r>
            <a:r>
              <a:rPr lang="ja-JP" altLang="en-US" sz="3200" dirty="0">
                <a:ea typeface="ＭＳ ゴシック" panose="020B0609070205080204" pitchFamily="49" charset="-128"/>
              </a:rPr>
              <a:t>現在着手しているもの</a:t>
            </a:r>
            <a:endParaRPr lang="en-US" altLang="ja-JP" sz="3200" dirty="0">
              <a:ea typeface="ＭＳ ゴシック" panose="020B0609070205080204" pitchFamily="49" charset="-128"/>
            </a:endParaRPr>
          </a:p>
          <a:p>
            <a:r>
              <a:rPr kumimoji="1" lang="en-US" altLang="ja-JP" sz="3200" dirty="0">
                <a:ea typeface="ＭＳ ゴシック" panose="020B0609070205080204" pitchFamily="49" charset="-128"/>
              </a:rPr>
              <a:t>Done:</a:t>
            </a:r>
            <a:r>
              <a:rPr kumimoji="1" lang="ja-JP" altLang="en-US" sz="3200" dirty="0">
                <a:ea typeface="ＭＳ ゴシック" panose="020B0609070205080204" pitchFamily="49" charset="-128"/>
              </a:rPr>
              <a:t>完了したもの</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72FEF9F-6351-43DD-8120-E9E29C207121}"/>
              </a:ext>
            </a:extLst>
          </p:cNvPr>
          <p:cNvSpPr>
            <a:spLocks noGrp="1"/>
          </p:cNvSpPr>
          <p:nvPr>
            <p:ph type="sldNum" sz="quarter" idx="12"/>
          </p:nvPr>
        </p:nvSpPr>
        <p:spPr/>
        <p:txBody>
          <a:bodyPr/>
          <a:lstStyle/>
          <a:p>
            <a:fld id="{B3691BCB-4059-41CC-B14D-F86F2FE9ADC5}" type="slidenum">
              <a:rPr kumimoji="1" lang="ja-JP" altLang="en-US" smtClean="0"/>
              <a:t>2</a:t>
            </a:fld>
            <a:endParaRPr kumimoji="1" lang="ja-JP" altLang="en-US"/>
          </a:p>
        </p:txBody>
      </p:sp>
      <p:grpSp>
        <p:nvGrpSpPr>
          <p:cNvPr id="5" name="グループ化 4">
            <a:extLst>
              <a:ext uri="{FF2B5EF4-FFF2-40B4-BE49-F238E27FC236}">
                <a16:creationId xmlns:a16="http://schemas.microsoft.com/office/drawing/2014/main" id="{9C21073D-5BF1-417B-89F6-FB5DBD2CE362}"/>
              </a:ext>
            </a:extLst>
          </p:cNvPr>
          <p:cNvGrpSpPr/>
          <p:nvPr/>
        </p:nvGrpSpPr>
        <p:grpSpPr>
          <a:xfrm>
            <a:off x="457577" y="3936455"/>
            <a:ext cx="3415259" cy="2288609"/>
            <a:chOff x="-50959" y="2021907"/>
            <a:chExt cx="3432943" cy="2384723"/>
          </a:xfrm>
        </p:grpSpPr>
        <p:grpSp>
          <p:nvGrpSpPr>
            <p:cNvPr id="6" name="グループ化 5">
              <a:extLst>
                <a:ext uri="{FF2B5EF4-FFF2-40B4-BE49-F238E27FC236}">
                  <a16:creationId xmlns:a16="http://schemas.microsoft.com/office/drawing/2014/main" id="{F97575C0-9F33-4931-B251-D847AA18926C}"/>
                </a:ext>
              </a:extLst>
            </p:cNvPr>
            <p:cNvGrpSpPr/>
            <p:nvPr/>
          </p:nvGrpSpPr>
          <p:grpSpPr>
            <a:xfrm>
              <a:off x="-50959" y="2433074"/>
              <a:ext cx="3432943" cy="1973556"/>
              <a:chOff x="4303049" y="3410704"/>
              <a:chExt cx="4409574" cy="1973556"/>
            </a:xfrm>
          </p:grpSpPr>
          <p:sp>
            <p:nvSpPr>
              <p:cNvPr id="27" name="正方形/長方形 26">
                <a:extLst>
                  <a:ext uri="{FF2B5EF4-FFF2-40B4-BE49-F238E27FC236}">
                    <a16:creationId xmlns:a16="http://schemas.microsoft.com/office/drawing/2014/main" id="{8F991735-7942-4833-A567-6DE9EB7573EA}"/>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28" name="直線コネクタ 27">
                <a:extLst>
                  <a:ext uri="{FF2B5EF4-FFF2-40B4-BE49-F238E27FC236}">
                    <a16:creationId xmlns:a16="http://schemas.microsoft.com/office/drawing/2014/main" id="{34B38124-49F9-4FA0-85BB-72CE272B921D}"/>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22FF62A-8FD7-4557-94AE-877342B148D3}"/>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8">
                <a:extLst>
                  <a:ext uri="{FF2B5EF4-FFF2-40B4-BE49-F238E27FC236}">
                    <a16:creationId xmlns:a16="http://schemas.microsoft.com/office/drawing/2014/main" id="{8E1E0837-8BFC-4BD1-B0A0-D8998FCE4814}"/>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7" name="四角形: メモ 6">
              <a:extLst>
                <a:ext uri="{FF2B5EF4-FFF2-40B4-BE49-F238E27FC236}">
                  <a16:creationId xmlns:a16="http://schemas.microsoft.com/office/drawing/2014/main" id="{9266C102-0C6A-48ED-9C15-CDA2DE5B8CC1}"/>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8" name="四角形: メモ 7">
              <a:extLst>
                <a:ext uri="{FF2B5EF4-FFF2-40B4-BE49-F238E27FC236}">
                  <a16:creationId xmlns:a16="http://schemas.microsoft.com/office/drawing/2014/main" id="{CA6C3740-9EB9-4F35-9DB8-F169692421B4}"/>
                </a:ext>
              </a:extLst>
            </p:cNvPr>
            <p:cNvSpPr/>
            <p:nvPr/>
          </p:nvSpPr>
          <p:spPr>
            <a:xfrm>
              <a:off x="933140" y="3438195"/>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11" name="テキスト ボックス 9">
              <a:extLst>
                <a:ext uri="{FF2B5EF4-FFF2-40B4-BE49-F238E27FC236}">
                  <a16:creationId xmlns:a16="http://schemas.microsoft.com/office/drawing/2014/main" id="{665C008F-457D-4E98-B077-73094F9672EB}"/>
                </a:ext>
              </a:extLst>
            </p:cNvPr>
            <p:cNvSpPr txBox="1"/>
            <p:nvPr/>
          </p:nvSpPr>
          <p:spPr>
            <a:xfrm>
              <a:off x="677123" y="2021907"/>
              <a:ext cx="21132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タスク開始前</a:t>
              </a:r>
            </a:p>
          </p:txBody>
        </p:sp>
      </p:grpSp>
      <p:cxnSp>
        <p:nvCxnSpPr>
          <p:cNvPr id="31" name="直線コネクタ 30">
            <a:extLst>
              <a:ext uri="{FF2B5EF4-FFF2-40B4-BE49-F238E27FC236}">
                <a16:creationId xmlns:a16="http://schemas.microsoft.com/office/drawing/2014/main" id="{02CDB865-709B-4AF4-93F5-91F79ECA5731}"/>
              </a:ext>
            </a:extLst>
          </p:cNvPr>
          <p:cNvCxnSpPr/>
          <p:nvPr/>
        </p:nvCxnSpPr>
        <p:spPr>
          <a:xfrm>
            <a:off x="2057051" y="4411323"/>
            <a:ext cx="0" cy="1876454"/>
          </a:xfrm>
          <a:prstGeom prst="line">
            <a:avLst/>
          </a:prstGeom>
        </p:spPr>
        <p:style>
          <a:lnRef idx="1">
            <a:schemeClr val="dk1"/>
          </a:lnRef>
          <a:fillRef idx="0">
            <a:schemeClr val="dk1"/>
          </a:fillRef>
          <a:effectRef idx="0">
            <a:schemeClr val="dk1"/>
          </a:effectRef>
          <a:fontRef idx="minor">
            <a:schemeClr val="tx1"/>
          </a:fontRef>
        </p:style>
      </p:cxnSp>
      <p:grpSp>
        <p:nvGrpSpPr>
          <p:cNvPr id="32" name="グループ化 31">
            <a:extLst>
              <a:ext uri="{FF2B5EF4-FFF2-40B4-BE49-F238E27FC236}">
                <a16:creationId xmlns:a16="http://schemas.microsoft.com/office/drawing/2014/main" id="{643BDFDF-B8B7-4534-B2A9-70FFC76F7088}"/>
              </a:ext>
            </a:extLst>
          </p:cNvPr>
          <p:cNvGrpSpPr/>
          <p:nvPr/>
        </p:nvGrpSpPr>
        <p:grpSpPr>
          <a:xfrm>
            <a:off x="4449675" y="3945280"/>
            <a:ext cx="3415259" cy="2288609"/>
            <a:chOff x="-50959" y="2021907"/>
            <a:chExt cx="3432943" cy="2384723"/>
          </a:xfrm>
        </p:grpSpPr>
        <p:grpSp>
          <p:nvGrpSpPr>
            <p:cNvPr id="33" name="グループ化 32">
              <a:extLst>
                <a:ext uri="{FF2B5EF4-FFF2-40B4-BE49-F238E27FC236}">
                  <a16:creationId xmlns:a16="http://schemas.microsoft.com/office/drawing/2014/main" id="{93ABED02-00F4-47FB-A7A1-C6ADBE018887}"/>
                </a:ext>
              </a:extLst>
            </p:cNvPr>
            <p:cNvGrpSpPr/>
            <p:nvPr/>
          </p:nvGrpSpPr>
          <p:grpSpPr>
            <a:xfrm>
              <a:off x="-50959" y="2433074"/>
              <a:ext cx="3432943" cy="1973556"/>
              <a:chOff x="4303049" y="3410704"/>
              <a:chExt cx="4409574" cy="1973556"/>
            </a:xfrm>
          </p:grpSpPr>
          <p:sp>
            <p:nvSpPr>
              <p:cNvPr id="39" name="正方形/長方形 38">
                <a:extLst>
                  <a:ext uri="{FF2B5EF4-FFF2-40B4-BE49-F238E27FC236}">
                    <a16:creationId xmlns:a16="http://schemas.microsoft.com/office/drawing/2014/main" id="{82EAF710-3D04-4493-9A44-8792FDACF099}"/>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40" name="直線コネクタ 39">
                <a:extLst>
                  <a:ext uri="{FF2B5EF4-FFF2-40B4-BE49-F238E27FC236}">
                    <a16:creationId xmlns:a16="http://schemas.microsoft.com/office/drawing/2014/main" id="{E50B3EB2-966A-4171-9881-C1982807DAF2}"/>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0B54F570-9FF0-4BA3-816F-1899F697DD29}"/>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42" name="テキスト ボックス 28">
                <a:extLst>
                  <a:ext uri="{FF2B5EF4-FFF2-40B4-BE49-F238E27FC236}">
                    <a16:creationId xmlns:a16="http://schemas.microsoft.com/office/drawing/2014/main" id="{6E63EDD9-C159-4D9A-82E4-7D9D1E5AEE38}"/>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34" name="四角形: メモ 33">
              <a:extLst>
                <a:ext uri="{FF2B5EF4-FFF2-40B4-BE49-F238E27FC236}">
                  <a16:creationId xmlns:a16="http://schemas.microsoft.com/office/drawing/2014/main" id="{F77E5A26-AF5B-490B-9349-3ED0DFC65BF4}"/>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35" name="四角形: メモ 34">
              <a:extLst>
                <a:ext uri="{FF2B5EF4-FFF2-40B4-BE49-F238E27FC236}">
                  <a16:creationId xmlns:a16="http://schemas.microsoft.com/office/drawing/2014/main" id="{244FE20A-A967-444E-BAE3-CE53081A4974}"/>
                </a:ext>
              </a:extLst>
            </p:cNvPr>
            <p:cNvSpPr/>
            <p:nvPr/>
          </p:nvSpPr>
          <p:spPr>
            <a:xfrm>
              <a:off x="1709495" y="332550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36" name="テキスト ボックス 9">
              <a:extLst>
                <a:ext uri="{FF2B5EF4-FFF2-40B4-BE49-F238E27FC236}">
                  <a16:creationId xmlns:a16="http://schemas.microsoft.com/office/drawing/2014/main" id="{A9E54552-882C-46C1-8F09-6E9D6877AA30}"/>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タスク開始時</a:t>
              </a:r>
            </a:p>
          </p:txBody>
        </p:sp>
      </p:grpSp>
      <p:grpSp>
        <p:nvGrpSpPr>
          <p:cNvPr id="43" name="グループ化 42">
            <a:extLst>
              <a:ext uri="{FF2B5EF4-FFF2-40B4-BE49-F238E27FC236}">
                <a16:creationId xmlns:a16="http://schemas.microsoft.com/office/drawing/2014/main" id="{D31F0863-2C71-4A28-B339-644AAE073A9B}"/>
              </a:ext>
            </a:extLst>
          </p:cNvPr>
          <p:cNvGrpSpPr/>
          <p:nvPr/>
        </p:nvGrpSpPr>
        <p:grpSpPr>
          <a:xfrm>
            <a:off x="8539377" y="3936455"/>
            <a:ext cx="3415259" cy="2288609"/>
            <a:chOff x="-50959" y="2021907"/>
            <a:chExt cx="3432943" cy="2384723"/>
          </a:xfrm>
        </p:grpSpPr>
        <p:grpSp>
          <p:nvGrpSpPr>
            <p:cNvPr id="44" name="グループ化 43">
              <a:extLst>
                <a:ext uri="{FF2B5EF4-FFF2-40B4-BE49-F238E27FC236}">
                  <a16:creationId xmlns:a16="http://schemas.microsoft.com/office/drawing/2014/main" id="{8BC6787B-3A84-4D9F-B913-7DDB1B22C9F0}"/>
                </a:ext>
              </a:extLst>
            </p:cNvPr>
            <p:cNvGrpSpPr/>
            <p:nvPr/>
          </p:nvGrpSpPr>
          <p:grpSpPr>
            <a:xfrm>
              <a:off x="-50959" y="2433074"/>
              <a:ext cx="3432943" cy="1973556"/>
              <a:chOff x="4303049" y="3410704"/>
              <a:chExt cx="4409574" cy="1973556"/>
            </a:xfrm>
          </p:grpSpPr>
          <p:sp>
            <p:nvSpPr>
              <p:cNvPr id="50" name="正方形/長方形 49">
                <a:extLst>
                  <a:ext uri="{FF2B5EF4-FFF2-40B4-BE49-F238E27FC236}">
                    <a16:creationId xmlns:a16="http://schemas.microsoft.com/office/drawing/2014/main" id="{C1076371-BED6-4F52-8292-9F6E95E06CE2}"/>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51" name="直線コネクタ 50">
                <a:extLst>
                  <a:ext uri="{FF2B5EF4-FFF2-40B4-BE49-F238E27FC236}">
                    <a16:creationId xmlns:a16="http://schemas.microsoft.com/office/drawing/2014/main" id="{353F5535-0260-4022-9AFE-73969058FDB9}"/>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1ADA9F15-5704-4140-8313-E5215AEA3617}"/>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53" name="テキスト ボックス 28">
                <a:extLst>
                  <a:ext uri="{FF2B5EF4-FFF2-40B4-BE49-F238E27FC236}">
                    <a16:creationId xmlns:a16="http://schemas.microsoft.com/office/drawing/2014/main" id="{C726FEFC-A6E8-4EC0-91EC-1A7E00A5A329}"/>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45" name="四角形: メモ 44">
              <a:extLst>
                <a:ext uri="{FF2B5EF4-FFF2-40B4-BE49-F238E27FC236}">
                  <a16:creationId xmlns:a16="http://schemas.microsoft.com/office/drawing/2014/main" id="{84CA9E64-A7F6-4986-9BBA-D66A3EF02C02}"/>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46" name="四角形: メモ 45">
              <a:extLst>
                <a:ext uri="{FF2B5EF4-FFF2-40B4-BE49-F238E27FC236}">
                  <a16:creationId xmlns:a16="http://schemas.microsoft.com/office/drawing/2014/main" id="{C242F61D-6E59-474F-9999-421C6EB656DD}"/>
                </a:ext>
              </a:extLst>
            </p:cNvPr>
            <p:cNvSpPr/>
            <p:nvPr/>
          </p:nvSpPr>
          <p:spPr>
            <a:xfrm>
              <a:off x="2482877" y="341989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47" name="テキスト ボックス 9">
              <a:extLst>
                <a:ext uri="{FF2B5EF4-FFF2-40B4-BE49-F238E27FC236}">
                  <a16:creationId xmlns:a16="http://schemas.microsoft.com/office/drawing/2014/main" id="{8CFA3B4F-BE03-44A1-8DA8-CD641B74D9CB}"/>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タスク完了時</a:t>
              </a:r>
            </a:p>
          </p:txBody>
        </p:sp>
      </p:grpSp>
      <p:cxnSp>
        <p:nvCxnSpPr>
          <p:cNvPr id="54" name="直線コネクタ 53">
            <a:extLst>
              <a:ext uri="{FF2B5EF4-FFF2-40B4-BE49-F238E27FC236}">
                <a16:creationId xmlns:a16="http://schemas.microsoft.com/office/drawing/2014/main" id="{3F3E75E9-F3B2-4AE0-94CA-AC52E517A736}"/>
              </a:ext>
            </a:extLst>
          </p:cNvPr>
          <p:cNvCxnSpPr/>
          <p:nvPr/>
        </p:nvCxnSpPr>
        <p:spPr>
          <a:xfrm>
            <a:off x="10149120" y="4339875"/>
            <a:ext cx="0" cy="1876454"/>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006857A-A3F2-4BD7-A3D7-6CFA72B76352}"/>
              </a:ext>
            </a:extLst>
          </p:cNvPr>
          <p:cNvCxnSpPr/>
          <p:nvPr/>
        </p:nvCxnSpPr>
        <p:spPr>
          <a:xfrm>
            <a:off x="6090075" y="4357435"/>
            <a:ext cx="0" cy="1876454"/>
          </a:xfrm>
          <a:prstGeom prst="line">
            <a:avLst/>
          </a:prstGeom>
        </p:spPr>
        <p:style>
          <a:lnRef idx="1">
            <a:schemeClr val="dk1"/>
          </a:lnRef>
          <a:fillRef idx="0">
            <a:schemeClr val="dk1"/>
          </a:fillRef>
          <a:effectRef idx="0">
            <a:schemeClr val="dk1"/>
          </a:effectRef>
          <a:fontRef idx="minor">
            <a:schemeClr val="tx1"/>
          </a:fontRef>
        </p:style>
      </p:cxnSp>
      <p:sp>
        <p:nvSpPr>
          <p:cNvPr id="56" name="矢印: 上カーブ 55">
            <a:extLst>
              <a:ext uri="{FF2B5EF4-FFF2-40B4-BE49-F238E27FC236}">
                <a16:creationId xmlns:a16="http://schemas.microsoft.com/office/drawing/2014/main" id="{E2B4A145-EC9F-4274-A538-939D5B4D693B}"/>
              </a:ext>
            </a:extLst>
          </p:cNvPr>
          <p:cNvSpPr/>
          <p:nvPr/>
        </p:nvSpPr>
        <p:spPr>
          <a:xfrm>
            <a:off x="5712234"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57" name="矢印: 上カーブ 56">
            <a:extLst>
              <a:ext uri="{FF2B5EF4-FFF2-40B4-BE49-F238E27FC236}">
                <a16:creationId xmlns:a16="http://schemas.microsoft.com/office/drawing/2014/main" id="{B30DB28D-E06F-4D73-96D9-EAE76C88231F}"/>
              </a:ext>
            </a:extLst>
          </p:cNvPr>
          <p:cNvSpPr/>
          <p:nvPr/>
        </p:nvSpPr>
        <p:spPr>
          <a:xfrm>
            <a:off x="10548316"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Tree>
    <p:extLst>
      <p:ext uri="{BB962C8B-B14F-4D97-AF65-F5344CB8AC3E}">
        <p14:creationId xmlns:p14="http://schemas.microsoft.com/office/powerpoint/2010/main" val="379360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E16E4-CBBE-4E94-AFAD-9A38C68A6244}"/>
              </a:ext>
            </a:extLst>
          </p:cNvPr>
          <p:cNvSpPr>
            <a:spLocks noGrp="1"/>
          </p:cNvSpPr>
          <p:nvPr>
            <p:ph type="title"/>
          </p:nvPr>
        </p:nvSpPr>
        <p:spPr/>
        <p:txBody>
          <a:bodyPr>
            <a:normAutofit/>
          </a:bodyPr>
          <a:lstStyle/>
          <a:p>
            <a:r>
              <a:rPr kumimoji="1" lang="ja-JP" altLang="en-US" sz="4800" b="1" dirty="0"/>
              <a:t>今後の課題</a:t>
            </a:r>
          </a:p>
        </p:txBody>
      </p:sp>
      <p:sp>
        <p:nvSpPr>
          <p:cNvPr id="3" name="コンテンツ プレースホルダー 2">
            <a:extLst>
              <a:ext uri="{FF2B5EF4-FFF2-40B4-BE49-F238E27FC236}">
                <a16:creationId xmlns:a16="http://schemas.microsoft.com/office/drawing/2014/main" id="{66E1698C-54A2-4A60-A485-CFB498243992}"/>
              </a:ext>
            </a:extLst>
          </p:cNvPr>
          <p:cNvSpPr>
            <a:spLocks noGrp="1"/>
          </p:cNvSpPr>
          <p:nvPr>
            <p:ph idx="1"/>
          </p:nvPr>
        </p:nvSpPr>
        <p:spPr/>
        <p:txBody>
          <a:bodyPr>
            <a:normAutofit/>
          </a:bodyPr>
          <a:lstStyle/>
          <a:p>
            <a:endParaRPr kumimoji="1" lang="ja-JP" altLang="en-US" sz="4000" dirty="0"/>
          </a:p>
        </p:txBody>
      </p:sp>
      <p:sp>
        <p:nvSpPr>
          <p:cNvPr id="4" name="スライド番号プレースホルダー 3">
            <a:extLst>
              <a:ext uri="{FF2B5EF4-FFF2-40B4-BE49-F238E27FC236}">
                <a16:creationId xmlns:a16="http://schemas.microsoft.com/office/drawing/2014/main" id="{53E36951-5DDA-4B6E-9FBF-5EDDDF316350}"/>
              </a:ext>
            </a:extLst>
          </p:cNvPr>
          <p:cNvSpPr>
            <a:spLocks noGrp="1"/>
          </p:cNvSpPr>
          <p:nvPr>
            <p:ph type="sldNum" sz="quarter" idx="12"/>
          </p:nvPr>
        </p:nvSpPr>
        <p:spPr/>
        <p:txBody>
          <a:bodyPr/>
          <a:lstStyle/>
          <a:p>
            <a:fld id="{B3691BCB-4059-41CC-B14D-F86F2FE9ADC5}" type="slidenum">
              <a:rPr kumimoji="1" lang="ja-JP" altLang="en-US" smtClean="0"/>
              <a:t>20</a:t>
            </a:fld>
            <a:endParaRPr kumimoji="1" lang="ja-JP" altLang="en-US"/>
          </a:p>
        </p:txBody>
      </p:sp>
    </p:spTree>
    <p:extLst>
      <p:ext uri="{BB962C8B-B14F-4D97-AF65-F5344CB8AC3E}">
        <p14:creationId xmlns:p14="http://schemas.microsoft.com/office/powerpoint/2010/main" val="156558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8A5C1-A1D2-4373-8DE8-2A99809AE8AD}"/>
              </a:ext>
            </a:extLst>
          </p:cNvPr>
          <p:cNvSpPr>
            <a:spLocks noGrp="1"/>
          </p:cNvSpPr>
          <p:nvPr>
            <p:ph type="title"/>
          </p:nvPr>
        </p:nvSpPr>
        <p:spPr/>
        <p:txBody>
          <a:bodyPr/>
          <a:lstStyle/>
          <a:p>
            <a:r>
              <a:rPr kumimoji="1" lang="ja-JP" altLang="en-US" dirty="0"/>
              <a:t>かんばんを使うことの難しさ</a:t>
            </a:r>
          </a:p>
        </p:txBody>
      </p:sp>
      <p:sp>
        <p:nvSpPr>
          <p:cNvPr id="3" name="コンテンツ プレースホルダー 2">
            <a:extLst>
              <a:ext uri="{FF2B5EF4-FFF2-40B4-BE49-F238E27FC236}">
                <a16:creationId xmlns:a16="http://schemas.microsoft.com/office/drawing/2014/main" id="{FAFE9912-AB81-4DC4-8309-372848B0C97E}"/>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9BDFACC-604B-4900-9FCA-BD923E53027A}"/>
              </a:ext>
            </a:extLst>
          </p:cNvPr>
          <p:cNvSpPr>
            <a:spLocks noGrp="1"/>
          </p:cNvSpPr>
          <p:nvPr>
            <p:ph type="sldNum" sz="quarter" idx="12"/>
          </p:nvPr>
        </p:nvSpPr>
        <p:spPr/>
        <p:txBody>
          <a:bodyPr/>
          <a:lstStyle/>
          <a:p>
            <a:fld id="{B3691BCB-4059-41CC-B14D-F86F2FE9ADC5}" type="slidenum">
              <a:rPr kumimoji="1" lang="ja-JP" altLang="en-US" smtClean="0"/>
              <a:t>3</a:t>
            </a:fld>
            <a:endParaRPr kumimoji="1" lang="ja-JP" altLang="en-US"/>
          </a:p>
        </p:txBody>
      </p:sp>
    </p:spTree>
    <p:extLst>
      <p:ext uri="{BB962C8B-B14F-4D97-AF65-F5344CB8AC3E}">
        <p14:creationId xmlns:p14="http://schemas.microsoft.com/office/powerpoint/2010/main" val="115226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A8986-FD92-44AC-B188-79C3FCB9D580}"/>
              </a:ext>
            </a:extLst>
          </p:cNvPr>
          <p:cNvSpPr>
            <a:spLocks noGrp="1"/>
          </p:cNvSpPr>
          <p:nvPr>
            <p:ph type="title"/>
          </p:nvPr>
        </p:nvSpPr>
        <p:spPr>
          <a:xfrm>
            <a:off x="1041400" y="452811"/>
            <a:ext cx="10497455" cy="1450757"/>
          </a:xfrm>
        </p:spPr>
        <p:txBody>
          <a:bodyPr>
            <a:normAutofit/>
          </a:bodyPr>
          <a:lstStyle/>
          <a:p>
            <a:r>
              <a:rPr kumimoji="1" lang="ja-JP" altLang="en-US" b="1" dirty="0"/>
              <a:t>カンバンゲームとは</a:t>
            </a:r>
          </a:p>
        </p:txBody>
      </p:sp>
      <p:sp>
        <p:nvSpPr>
          <p:cNvPr id="3" name="コンテンツ プレースホルダー 2">
            <a:extLst>
              <a:ext uri="{FF2B5EF4-FFF2-40B4-BE49-F238E27FC236}">
                <a16:creationId xmlns:a16="http://schemas.microsoft.com/office/drawing/2014/main" id="{0F091825-2A2A-4771-BA7D-8836F4459874}"/>
              </a:ext>
            </a:extLst>
          </p:cNvPr>
          <p:cNvSpPr>
            <a:spLocks noGrp="1"/>
          </p:cNvSpPr>
          <p:nvPr>
            <p:ph idx="1"/>
          </p:nvPr>
        </p:nvSpPr>
        <p:spPr>
          <a:xfrm>
            <a:off x="1122598" y="1903568"/>
            <a:ext cx="9913701" cy="3670180"/>
          </a:xfrm>
        </p:spPr>
        <p:txBody>
          <a:bodyPr>
            <a:normAutofit/>
          </a:bodyPr>
          <a:lstStyle/>
          <a:p>
            <a:r>
              <a:rPr lang="ja-JP" altLang="ja-JP" dirty="0"/>
              <a:t>実際のカンバンボードを用いた疑似的なタスク管理を複数人で体験できるゲームである．</a:t>
            </a:r>
            <a:endParaRPr kumimoji="1" lang="en-US" altLang="ja-JP" dirty="0"/>
          </a:p>
        </p:txBody>
      </p:sp>
      <p:sp>
        <p:nvSpPr>
          <p:cNvPr id="16" name="フッター プレースホルダー 15">
            <a:extLst>
              <a:ext uri="{FF2B5EF4-FFF2-40B4-BE49-F238E27FC236}">
                <a16:creationId xmlns:a16="http://schemas.microsoft.com/office/drawing/2014/main" id="{F717A6CA-3BA8-454D-B72F-90099F0476A5}"/>
              </a:ext>
            </a:extLst>
          </p:cNvPr>
          <p:cNvSpPr>
            <a:spLocks noGrp="1"/>
          </p:cNvSpPr>
          <p:nvPr>
            <p:ph type="ftr" sz="quarter" idx="11"/>
          </p:nvPr>
        </p:nvSpPr>
        <p:spPr/>
        <p:txBody>
          <a:bodyPr>
            <a:normAutofit/>
          </a:bodyPr>
          <a:lstStyle/>
          <a:p>
            <a:pPr>
              <a:lnSpc>
                <a:spcPct val="90000"/>
              </a:lnSpc>
              <a:spcAft>
                <a:spcPts val="600"/>
              </a:spcAft>
            </a:pPr>
            <a:r>
              <a:rPr kumimoji="1" lang="ja-JP" altLang="en-US" sz="500"/>
              <a:t>ゲーミフィケーション最終閲覧日</a:t>
            </a:r>
            <a:r>
              <a:rPr kumimoji="1" lang="en-US" altLang="ja-JP" sz="500"/>
              <a:t>:2019/12/12</a:t>
            </a:r>
          </a:p>
          <a:p>
            <a:pPr>
              <a:lnSpc>
                <a:spcPct val="90000"/>
              </a:lnSpc>
              <a:spcAft>
                <a:spcPts val="600"/>
              </a:spcAft>
            </a:pPr>
            <a:r>
              <a:rPr kumimoji="1" lang="en-US" altLang="ja-JP" sz="500"/>
              <a:t>http://nemorine.hateblo.jp/category/%E3%82%B2%E3%83%BC%E3%83%9F%E3%83%95%E3%82%A3%E3%82%B1%E3%83%BC%E3%82%B7%E3%83%A7%E3%83%B3</a:t>
            </a:r>
            <a:endParaRPr kumimoji="1" lang="ja-JP" altLang="en-US" sz="500"/>
          </a:p>
        </p:txBody>
      </p:sp>
      <p:sp>
        <p:nvSpPr>
          <p:cNvPr id="9" name="スライド番号プレースホルダー 8">
            <a:extLst>
              <a:ext uri="{FF2B5EF4-FFF2-40B4-BE49-F238E27FC236}">
                <a16:creationId xmlns:a16="http://schemas.microsoft.com/office/drawing/2014/main" id="{CDC318EC-940F-4DCC-B031-76D33E429E7D}"/>
              </a:ext>
            </a:extLst>
          </p:cNvPr>
          <p:cNvSpPr>
            <a:spLocks noGrp="1"/>
          </p:cNvSpPr>
          <p:nvPr>
            <p:ph type="sldNum" sz="quarter" idx="12"/>
          </p:nvPr>
        </p:nvSpPr>
        <p:spPr/>
        <p:txBody>
          <a:bodyPr>
            <a:normAutofit/>
          </a:bodyPr>
          <a:lstStyle/>
          <a:p>
            <a:pPr>
              <a:spcAft>
                <a:spcPts val="600"/>
              </a:spcAft>
            </a:pPr>
            <a:fld id="{B3691BCB-4059-41CC-B14D-F86F2FE9ADC5}" type="slidenum">
              <a:rPr kumimoji="1" lang="ja-JP" altLang="en-US" smtClean="0"/>
              <a:pPr>
                <a:spcAft>
                  <a:spcPts val="600"/>
                </a:spcAft>
              </a:pPr>
              <a:t>4</a:t>
            </a:fld>
            <a:endParaRPr kumimoji="1" lang="ja-JP" altLang="en-US"/>
          </a:p>
        </p:txBody>
      </p:sp>
    </p:spTree>
    <p:extLst>
      <p:ext uri="{BB962C8B-B14F-4D97-AF65-F5344CB8AC3E}">
        <p14:creationId xmlns:p14="http://schemas.microsoft.com/office/powerpoint/2010/main" val="8444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5F6A4F-24D5-442E-9508-F6435DCA1BCA}"/>
              </a:ext>
            </a:extLst>
          </p:cNvPr>
          <p:cNvSpPr>
            <a:spLocks noGrp="1"/>
          </p:cNvSpPr>
          <p:nvPr>
            <p:ph type="title"/>
          </p:nvPr>
        </p:nvSpPr>
        <p:spPr/>
        <p:txBody>
          <a:bodyPr/>
          <a:lstStyle/>
          <a:p>
            <a:r>
              <a:rPr kumimoji="1" lang="ja-JP" altLang="en-US" dirty="0"/>
              <a:t>ゲームの流れ</a:t>
            </a:r>
          </a:p>
        </p:txBody>
      </p:sp>
      <p:sp>
        <p:nvSpPr>
          <p:cNvPr id="3" name="コンテンツ プレースホルダー 2">
            <a:extLst>
              <a:ext uri="{FF2B5EF4-FFF2-40B4-BE49-F238E27FC236}">
                <a16:creationId xmlns:a16="http://schemas.microsoft.com/office/drawing/2014/main" id="{F5C9513A-DC20-4754-A400-0891D1B1EC18}"/>
              </a:ext>
            </a:extLst>
          </p:cNvPr>
          <p:cNvSpPr>
            <a:spLocks noGrp="1"/>
          </p:cNvSpPr>
          <p:nvPr>
            <p:ph idx="1"/>
          </p:nvPr>
        </p:nvSpPr>
        <p:spPr/>
        <p:txBody>
          <a:bodyPr/>
          <a:lstStyle/>
          <a:p>
            <a:r>
              <a:rPr kumimoji="1" lang="ja-JP" altLang="en-US" dirty="0"/>
              <a:t>この後で出てくるゲーム用語を説明しておく</a:t>
            </a:r>
          </a:p>
        </p:txBody>
      </p:sp>
      <p:sp>
        <p:nvSpPr>
          <p:cNvPr id="4" name="スライド番号プレースホルダー 3">
            <a:extLst>
              <a:ext uri="{FF2B5EF4-FFF2-40B4-BE49-F238E27FC236}">
                <a16:creationId xmlns:a16="http://schemas.microsoft.com/office/drawing/2014/main" id="{B316D46C-9C7C-4603-A98B-4DDC9E940F6B}"/>
              </a:ext>
            </a:extLst>
          </p:cNvPr>
          <p:cNvSpPr>
            <a:spLocks noGrp="1"/>
          </p:cNvSpPr>
          <p:nvPr>
            <p:ph type="sldNum" sz="quarter" idx="12"/>
          </p:nvPr>
        </p:nvSpPr>
        <p:spPr/>
        <p:txBody>
          <a:bodyPr/>
          <a:lstStyle/>
          <a:p>
            <a:fld id="{B3691BCB-4059-41CC-B14D-F86F2FE9ADC5}" type="slidenum">
              <a:rPr kumimoji="1" lang="ja-JP" altLang="en-US" smtClean="0"/>
              <a:t>5</a:t>
            </a:fld>
            <a:endParaRPr kumimoji="1" lang="ja-JP" altLang="en-US"/>
          </a:p>
        </p:txBody>
      </p:sp>
    </p:spTree>
    <p:extLst>
      <p:ext uri="{BB962C8B-B14F-4D97-AF65-F5344CB8AC3E}">
        <p14:creationId xmlns:p14="http://schemas.microsoft.com/office/powerpoint/2010/main" val="166320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B6EC0-90EA-4445-B9E0-2E9E130D0C2D}"/>
              </a:ext>
            </a:extLst>
          </p:cNvPr>
          <p:cNvSpPr>
            <a:spLocks noGrp="1"/>
          </p:cNvSpPr>
          <p:nvPr>
            <p:ph type="title"/>
          </p:nvPr>
        </p:nvSpPr>
        <p:spPr/>
        <p:txBody>
          <a:bodyPr/>
          <a:lstStyle/>
          <a:p>
            <a:r>
              <a:rPr kumimoji="1" lang="ja-JP" altLang="en-US" dirty="0"/>
              <a:t>カードの説明など</a:t>
            </a:r>
          </a:p>
        </p:txBody>
      </p:sp>
      <p:sp>
        <p:nvSpPr>
          <p:cNvPr id="3" name="コンテンツ プレースホルダー 2">
            <a:extLst>
              <a:ext uri="{FF2B5EF4-FFF2-40B4-BE49-F238E27FC236}">
                <a16:creationId xmlns:a16="http://schemas.microsoft.com/office/drawing/2014/main" id="{5A1BE523-FB0E-4C48-B546-CE7EFBB1DC21}"/>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AC696A2-7523-4E33-80C0-3717CDA57039}"/>
              </a:ext>
            </a:extLst>
          </p:cNvPr>
          <p:cNvSpPr>
            <a:spLocks noGrp="1"/>
          </p:cNvSpPr>
          <p:nvPr>
            <p:ph type="sldNum" sz="quarter" idx="12"/>
          </p:nvPr>
        </p:nvSpPr>
        <p:spPr/>
        <p:txBody>
          <a:bodyPr/>
          <a:lstStyle/>
          <a:p>
            <a:fld id="{B3691BCB-4059-41CC-B14D-F86F2FE9ADC5}" type="slidenum">
              <a:rPr kumimoji="1" lang="ja-JP" altLang="en-US" smtClean="0"/>
              <a:t>6</a:t>
            </a:fld>
            <a:endParaRPr kumimoji="1" lang="ja-JP" altLang="en-US"/>
          </a:p>
        </p:txBody>
      </p:sp>
    </p:spTree>
    <p:extLst>
      <p:ext uri="{BB962C8B-B14F-4D97-AF65-F5344CB8AC3E}">
        <p14:creationId xmlns:p14="http://schemas.microsoft.com/office/powerpoint/2010/main" val="281704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BB958-07DC-400A-A187-736074D0FA43}"/>
              </a:ext>
            </a:extLst>
          </p:cNvPr>
          <p:cNvSpPr>
            <a:spLocks noGrp="1"/>
          </p:cNvSpPr>
          <p:nvPr>
            <p:ph type="title"/>
          </p:nvPr>
        </p:nvSpPr>
        <p:spPr>
          <a:xfrm>
            <a:off x="1112612" y="134311"/>
            <a:ext cx="8911687" cy="1648573"/>
          </a:xfrm>
        </p:spPr>
        <p:txBody>
          <a:bodyPr>
            <a:normAutofit/>
          </a:bodyPr>
          <a:lstStyle/>
          <a:p>
            <a:r>
              <a:rPr kumimoji="1" lang="ja-JP" altLang="en-US" sz="4800" b="1" dirty="0"/>
              <a:t>カンバンゲームの問題点</a:t>
            </a:r>
          </a:p>
        </p:txBody>
      </p:sp>
      <p:sp>
        <p:nvSpPr>
          <p:cNvPr id="3" name="コンテンツ プレースホルダー 2">
            <a:extLst>
              <a:ext uri="{FF2B5EF4-FFF2-40B4-BE49-F238E27FC236}">
                <a16:creationId xmlns:a16="http://schemas.microsoft.com/office/drawing/2014/main" id="{970EFB66-A824-4091-BA6E-D8C90934CAFA}"/>
              </a:ext>
            </a:extLst>
          </p:cNvPr>
          <p:cNvSpPr>
            <a:spLocks noGrp="1"/>
          </p:cNvSpPr>
          <p:nvPr>
            <p:ph idx="1"/>
          </p:nvPr>
        </p:nvSpPr>
        <p:spPr>
          <a:xfrm>
            <a:off x="1108899" y="2604713"/>
            <a:ext cx="8915400" cy="3777622"/>
          </a:xfrm>
        </p:spPr>
        <p:txBody>
          <a:bodyPr>
            <a:normAutofit/>
          </a:bodyPr>
          <a:lstStyle/>
          <a:p>
            <a:r>
              <a:rPr kumimoji="1" lang="ja-JP" altLang="en-US" sz="4000" dirty="0"/>
              <a:t>タスク工数の管理</a:t>
            </a:r>
            <a:endParaRPr kumimoji="1" lang="en-US" altLang="ja-JP" sz="4000" dirty="0"/>
          </a:p>
          <a:p>
            <a:r>
              <a:rPr lang="ja-JP" altLang="en-US" sz="4000" dirty="0"/>
              <a:t>チャンスカードの処理</a:t>
            </a:r>
            <a:endParaRPr lang="en-US" altLang="ja-JP" sz="4000" dirty="0"/>
          </a:p>
          <a:p>
            <a:r>
              <a:rPr lang="ja-JP" altLang="en-US" sz="4000" dirty="0"/>
              <a:t>進捗記録表の作成</a:t>
            </a:r>
          </a:p>
          <a:p>
            <a:endParaRPr kumimoji="1" lang="ja-JP" altLang="en-US" sz="4000" dirty="0"/>
          </a:p>
        </p:txBody>
      </p:sp>
      <p:sp>
        <p:nvSpPr>
          <p:cNvPr id="4" name="スライド番号プレースホルダー 3">
            <a:extLst>
              <a:ext uri="{FF2B5EF4-FFF2-40B4-BE49-F238E27FC236}">
                <a16:creationId xmlns:a16="http://schemas.microsoft.com/office/drawing/2014/main" id="{B9A9841D-BFB6-48D0-AC9A-166D1C2058B1}"/>
              </a:ext>
            </a:extLst>
          </p:cNvPr>
          <p:cNvSpPr>
            <a:spLocks noGrp="1"/>
          </p:cNvSpPr>
          <p:nvPr>
            <p:ph type="sldNum" sz="quarter" idx="12"/>
          </p:nvPr>
        </p:nvSpPr>
        <p:spPr/>
        <p:txBody>
          <a:bodyPr/>
          <a:lstStyle/>
          <a:p>
            <a:fld id="{B3691BCB-4059-41CC-B14D-F86F2FE9ADC5}"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013AEACA-641F-457E-81A9-99CFCE604566}"/>
              </a:ext>
            </a:extLst>
          </p:cNvPr>
          <p:cNvSpPr txBox="1">
            <a:spLocks/>
          </p:cNvSpPr>
          <p:nvPr/>
        </p:nvSpPr>
        <p:spPr>
          <a:xfrm>
            <a:off x="1112612" y="1780427"/>
            <a:ext cx="8911687" cy="164857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400" u="sng" dirty="0">
                <a:latin typeface="+mn-lt"/>
              </a:rPr>
              <a:t>プレイヤーが行う処理が多い</a:t>
            </a:r>
          </a:p>
        </p:txBody>
      </p:sp>
    </p:spTree>
    <p:extLst>
      <p:ext uri="{BB962C8B-B14F-4D97-AF65-F5344CB8AC3E}">
        <p14:creationId xmlns:p14="http://schemas.microsoft.com/office/powerpoint/2010/main" val="406955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D0B5474-4EAB-4861-9524-5532369EAA47}"/>
              </a:ext>
            </a:extLst>
          </p:cNvPr>
          <p:cNvSpPr>
            <a:spLocks noGrp="1"/>
          </p:cNvSpPr>
          <p:nvPr>
            <p:ph type="title"/>
          </p:nvPr>
        </p:nvSpPr>
        <p:spPr>
          <a:xfrm>
            <a:off x="1170525" y="79559"/>
            <a:ext cx="8911687" cy="1648573"/>
          </a:xfrm>
        </p:spPr>
        <p:txBody>
          <a:bodyPr>
            <a:normAutofit/>
          </a:bodyPr>
          <a:lstStyle/>
          <a:p>
            <a:r>
              <a:rPr kumimoji="1" lang="ja-JP" altLang="en-US" sz="4800" b="1" dirty="0"/>
              <a:t>カンバンゲームの問題点</a:t>
            </a:r>
          </a:p>
        </p:txBody>
      </p:sp>
      <p:sp>
        <p:nvSpPr>
          <p:cNvPr id="7" name="コンテンツ プレースホルダー 2">
            <a:extLst>
              <a:ext uri="{FF2B5EF4-FFF2-40B4-BE49-F238E27FC236}">
                <a16:creationId xmlns:a16="http://schemas.microsoft.com/office/drawing/2014/main" id="{26A2F20D-6AAE-4A4C-BE82-F22E761DEC22}"/>
              </a:ext>
            </a:extLst>
          </p:cNvPr>
          <p:cNvSpPr>
            <a:spLocks noGrp="1"/>
          </p:cNvSpPr>
          <p:nvPr>
            <p:ph idx="1"/>
          </p:nvPr>
        </p:nvSpPr>
        <p:spPr>
          <a:xfrm>
            <a:off x="1170525" y="3269672"/>
            <a:ext cx="8915400" cy="3777622"/>
          </a:xfrm>
        </p:spPr>
        <p:txBody>
          <a:bodyPr>
            <a:normAutofit/>
          </a:bodyPr>
          <a:lstStyle/>
          <a:p>
            <a:r>
              <a:rPr kumimoji="1" lang="ja-JP" altLang="en-US" sz="4000" dirty="0"/>
              <a:t>ゲームに不慣れなプレイヤーでは操作ミスを起こしやすく習熟者がゲームをサポートする必要がある．</a:t>
            </a:r>
            <a:endParaRPr kumimoji="1" lang="en-US" altLang="ja-JP" sz="4000" dirty="0"/>
          </a:p>
        </p:txBody>
      </p:sp>
      <p:sp>
        <p:nvSpPr>
          <p:cNvPr id="4" name="スライド番号プレースホルダー 3">
            <a:extLst>
              <a:ext uri="{FF2B5EF4-FFF2-40B4-BE49-F238E27FC236}">
                <a16:creationId xmlns:a16="http://schemas.microsoft.com/office/drawing/2014/main" id="{B1D9A6A6-E919-4D91-B0D3-D6F33322FB38}"/>
              </a:ext>
            </a:extLst>
          </p:cNvPr>
          <p:cNvSpPr>
            <a:spLocks noGrp="1"/>
          </p:cNvSpPr>
          <p:nvPr>
            <p:ph type="sldNum" sz="quarter" idx="12"/>
          </p:nvPr>
        </p:nvSpPr>
        <p:spPr/>
        <p:txBody>
          <a:bodyPr/>
          <a:lstStyle/>
          <a:p>
            <a:fld id="{B3691BCB-4059-41CC-B14D-F86F2FE9ADC5}" type="slidenum">
              <a:rPr kumimoji="1" lang="ja-JP" altLang="en-US" smtClean="0"/>
              <a:t>8</a:t>
            </a:fld>
            <a:endParaRPr kumimoji="1" lang="ja-JP" altLang="en-US"/>
          </a:p>
        </p:txBody>
      </p:sp>
      <p:sp>
        <p:nvSpPr>
          <p:cNvPr id="6" name="タイトル 1">
            <a:extLst>
              <a:ext uri="{FF2B5EF4-FFF2-40B4-BE49-F238E27FC236}">
                <a16:creationId xmlns:a16="http://schemas.microsoft.com/office/drawing/2014/main" id="{D06FD921-BE1F-4EB0-BF4C-09F0A75E35D5}"/>
              </a:ext>
            </a:extLst>
          </p:cNvPr>
          <p:cNvSpPr txBox="1">
            <a:spLocks/>
          </p:cNvSpPr>
          <p:nvPr/>
        </p:nvSpPr>
        <p:spPr>
          <a:xfrm>
            <a:off x="1170525" y="1621099"/>
            <a:ext cx="8911687" cy="164857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400" u="sng" dirty="0">
                <a:latin typeface="+mn-lt"/>
              </a:rPr>
              <a:t>ミスが多発し習熟者のサポートが必要</a:t>
            </a:r>
          </a:p>
        </p:txBody>
      </p:sp>
    </p:spTree>
    <p:extLst>
      <p:ext uri="{BB962C8B-B14F-4D97-AF65-F5344CB8AC3E}">
        <p14:creationId xmlns:p14="http://schemas.microsoft.com/office/powerpoint/2010/main" val="348000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16F06-232F-4A53-8B1E-20F5D9F9CC69}"/>
              </a:ext>
            </a:extLst>
          </p:cNvPr>
          <p:cNvSpPr>
            <a:spLocks noGrp="1"/>
          </p:cNvSpPr>
          <p:nvPr>
            <p:ph type="title"/>
          </p:nvPr>
        </p:nvSpPr>
        <p:spPr/>
        <p:txBody>
          <a:bodyPr/>
          <a:lstStyle/>
          <a:p>
            <a:r>
              <a:rPr lang="ja-JP" altLang="ja-JP" b="1" dirty="0"/>
              <a:t>デジタルカンバンゲーム「</a:t>
            </a:r>
            <a:r>
              <a:rPr lang="en-US" altLang="ja-JP" b="1" dirty="0"/>
              <a:t>DKG</a:t>
            </a:r>
            <a:r>
              <a:rPr lang="ja-JP" altLang="ja-JP" b="1" dirty="0"/>
              <a:t>」の</a:t>
            </a:r>
            <a:r>
              <a:rPr lang="ja-JP" altLang="ja-JP" sz="4400" b="1" dirty="0"/>
              <a:t>提案</a:t>
            </a:r>
            <a:endParaRPr kumimoji="1" lang="ja-JP" altLang="en-US" dirty="0"/>
          </a:p>
        </p:txBody>
      </p:sp>
      <p:sp>
        <p:nvSpPr>
          <p:cNvPr id="4" name="スライド番号プレースホルダー 3">
            <a:extLst>
              <a:ext uri="{FF2B5EF4-FFF2-40B4-BE49-F238E27FC236}">
                <a16:creationId xmlns:a16="http://schemas.microsoft.com/office/drawing/2014/main" id="{723BDC31-DE24-4379-88F6-A341B78BE658}"/>
              </a:ext>
            </a:extLst>
          </p:cNvPr>
          <p:cNvSpPr>
            <a:spLocks noGrp="1"/>
          </p:cNvSpPr>
          <p:nvPr>
            <p:ph type="sldNum" sz="quarter" idx="12"/>
          </p:nvPr>
        </p:nvSpPr>
        <p:spPr/>
        <p:txBody>
          <a:bodyPr/>
          <a:lstStyle/>
          <a:p>
            <a:fld id="{B3691BCB-4059-41CC-B14D-F86F2FE9ADC5}" type="slidenum">
              <a:rPr kumimoji="1" lang="ja-JP" altLang="en-US" smtClean="0"/>
              <a:t>9</a:t>
            </a:fld>
            <a:endParaRPr kumimoji="1" lang="ja-JP" altLang="en-US"/>
          </a:p>
        </p:txBody>
      </p:sp>
      <p:sp>
        <p:nvSpPr>
          <p:cNvPr id="5" name="コンテンツ プレースホルダー 2">
            <a:extLst>
              <a:ext uri="{FF2B5EF4-FFF2-40B4-BE49-F238E27FC236}">
                <a16:creationId xmlns:a16="http://schemas.microsoft.com/office/drawing/2014/main" id="{2F185021-4A61-4075-A089-77BFB4E6FB58}"/>
              </a:ext>
            </a:extLst>
          </p:cNvPr>
          <p:cNvSpPr>
            <a:spLocks noGrp="1"/>
          </p:cNvSpPr>
          <p:nvPr>
            <p:ph idx="1"/>
          </p:nvPr>
        </p:nvSpPr>
        <p:spPr>
          <a:xfrm>
            <a:off x="1096963" y="1846263"/>
            <a:ext cx="10058400" cy="4022725"/>
          </a:xfrm>
        </p:spPr>
        <p:txBody>
          <a:bodyPr>
            <a:normAutofit/>
          </a:bodyPr>
          <a:lstStyle/>
          <a:p>
            <a:r>
              <a:rPr kumimoji="1" lang="ja-JP" altLang="en-US" sz="4000"/>
              <a:t>プレイヤーが行う処理と操作ミスを軽減</a:t>
            </a:r>
            <a:endParaRPr lang="ja-JP" altLang="en-US" sz="4000" dirty="0"/>
          </a:p>
        </p:txBody>
      </p:sp>
    </p:spTree>
    <p:extLst>
      <p:ext uri="{BB962C8B-B14F-4D97-AF65-F5344CB8AC3E}">
        <p14:creationId xmlns:p14="http://schemas.microsoft.com/office/powerpoint/2010/main" val="112905413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TotalTime>
  <Words>619</Words>
  <Application>Microsoft Office PowerPoint</Application>
  <PresentationFormat>ワイド画面</PresentationFormat>
  <Paragraphs>130</Paragraphs>
  <Slides>20</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Ｐ明朝</vt:lpstr>
      <vt:lpstr>ＭＳ ゴシック</vt:lpstr>
      <vt:lpstr>游ゴシック</vt:lpstr>
      <vt:lpstr>Calibri</vt:lpstr>
      <vt:lpstr>Calibri Light</vt:lpstr>
      <vt:lpstr>レトロスペクト</vt:lpstr>
      <vt:lpstr>カンバンを使ったタスク管理手法教育のためのデジタルカンバンゲーム「DKG」の提案</vt:lpstr>
      <vt:lpstr>カンバンとは</vt:lpstr>
      <vt:lpstr>かんばんを使うことの難しさ</vt:lpstr>
      <vt:lpstr>カンバンゲームとは</vt:lpstr>
      <vt:lpstr>ゲームの流れ</vt:lpstr>
      <vt:lpstr>カードの説明など</vt:lpstr>
      <vt:lpstr>カンバンゲームの問題点</vt:lpstr>
      <vt:lpstr>カンバンゲームの問題点</vt:lpstr>
      <vt:lpstr>デジタルカンバンゲーム「DKG」の提案</vt:lpstr>
      <vt:lpstr>工数の管理を自動化</vt:lpstr>
      <vt:lpstr>チャンスカードの処理を自動化</vt:lpstr>
      <vt:lpstr>進捗記録表を自動作成</vt:lpstr>
      <vt:lpstr>エラーメッセージと操作制限による 操作ミスのサポート</vt:lpstr>
      <vt:lpstr>デモ</vt:lpstr>
      <vt:lpstr>評価実験</vt:lpstr>
      <vt:lpstr>評価実験</vt:lpstr>
      <vt:lpstr>System Usability Scale結果</vt:lpstr>
      <vt:lpstr>習熟者によるサポートの回数と内容</vt:lpstr>
      <vt:lpstr>実験結果の考察</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カンバンを使ったタスク管理手法教育のためのデジタルカンバンゲーム「DKG」の提案</dc:title>
  <dc:creator>TYNK</dc:creator>
  <cp:lastModifiedBy>TYNK</cp:lastModifiedBy>
  <cp:revision>12</cp:revision>
  <dcterms:created xsi:type="dcterms:W3CDTF">2020-02-03T07:47:38Z</dcterms:created>
  <dcterms:modified xsi:type="dcterms:W3CDTF">2020-02-04T04:39:34Z</dcterms:modified>
</cp:coreProperties>
</file>