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4" r:id="rId3"/>
    <p:sldId id="257" r:id="rId4"/>
    <p:sldId id="258" r:id="rId5"/>
    <p:sldId id="259" r:id="rId6"/>
    <p:sldId id="260" r:id="rId7"/>
    <p:sldId id="266" r:id="rId8"/>
    <p:sldId id="267" r:id="rId9"/>
    <p:sldId id="26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58026" autoAdjust="0"/>
  </p:normalViewPr>
  <p:slideViewPr>
    <p:cSldViewPr snapToGrid="0">
      <p:cViewPr varScale="1">
        <p:scale>
          <a:sx n="57" d="100"/>
          <a:sy n="57" d="100"/>
        </p:scale>
        <p:origin x="72" y="264"/>
      </p:cViewPr>
      <p:guideLst/>
    </p:cSldViewPr>
  </p:slideViewPr>
  <p:notesTextViewPr>
    <p:cViewPr>
      <p:scale>
        <a:sx n="1" d="1"/>
        <a:sy n="1" d="1"/>
      </p:scale>
      <p:origin x="0" y="0"/>
    </p:cViewPr>
  </p:notesTextViewPr>
  <p:notesViewPr>
    <p:cSldViewPr snapToGrid="0">
      <p:cViewPr varScale="1">
        <p:scale>
          <a:sx n="58" d="100"/>
          <a:sy n="58" d="100"/>
        </p:scale>
        <p:origin x="90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C769A-2961-427B-A6D6-EFF46F5CC20B}" type="slidenum">
              <a:rPr kumimoji="1" lang="ja-JP" altLang="en-US" smtClean="0"/>
              <a:t>‹#›</a:t>
            </a:fld>
            <a:endParaRPr kumimoji="1" lang="ja-JP" altLang="en-US"/>
          </a:p>
        </p:txBody>
      </p:sp>
      <p:sp>
        <p:nvSpPr>
          <p:cNvPr id="8" name="ノート プレースホルダー 7">
            <a:extLst>
              <a:ext uri="{FF2B5EF4-FFF2-40B4-BE49-F238E27FC236}">
                <a16:creationId xmlns:a16="http://schemas.microsoft.com/office/drawing/2014/main" id="{A9D01273-E77E-4403-8B59-A8AC9F7251D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日付プレースホルダー 8">
            <a:extLst>
              <a:ext uri="{FF2B5EF4-FFF2-40B4-BE49-F238E27FC236}">
                <a16:creationId xmlns:a16="http://schemas.microsoft.com/office/drawing/2014/main" id="{8C54C0E2-1FCA-4208-AA60-ABF90AF8BD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7E7E-BA4F-4139-BAB0-7DE5FC162D75}" type="datetimeFigureOut">
              <a:rPr kumimoji="1" lang="ja-JP" altLang="en-US" smtClean="0"/>
              <a:t>2020/2/3</a:t>
            </a:fld>
            <a:endParaRPr kumimoji="1" lang="ja-JP" altLang="en-US"/>
          </a:p>
        </p:txBody>
      </p:sp>
      <p:sp>
        <p:nvSpPr>
          <p:cNvPr id="10" name="ヘッダー プレースホルダー 9">
            <a:extLst>
              <a:ext uri="{FF2B5EF4-FFF2-40B4-BE49-F238E27FC236}">
                <a16:creationId xmlns:a16="http://schemas.microsoft.com/office/drawing/2014/main" id="{2559BAA4-3588-4F2A-9AD7-94A207464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11" name="スライド イメージ プレースホルダー 10">
            <a:extLst>
              <a:ext uri="{FF2B5EF4-FFF2-40B4-BE49-F238E27FC236}">
                <a16:creationId xmlns:a16="http://schemas.microsoft.com/office/drawing/2014/main" id="{33011564-BD07-4C20-B7E2-ADD1AA9ED36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12" name="フッター プレースホルダー 11">
            <a:extLst>
              <a:ext uri="{FF2B5EF4-FFF2-40B4-BE49-F238E27FC236}">
                <a16:creationId xmlns:a16="http://schemas.microsoft.com/office/drawing/2014/main" id="{B16B9979-5173-4432-8C32-B2D3CD8E6C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Tree>
    <p:extLst>
      <p:ext uri="{BB962C8B-B14F-4D97-AF65-F5344CB8AC3E}">
        <p14:creationId xmlns:p14="http://schemas.microsoft.com/office/powerpoint/2010/main" val="1996081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カンバンの良さカンバンメリット</a:t>
            </a:r>
            <a:endParaRPr kumimoji="1" lang="en-US" altLang="ja-JP" dirty="0"/>
          </a:p>
          <a:p>
            <a:r>
              <a:rPr kumimoji="1" lang="ja-JP" altLang="en-US" dirty="0"/>
              <a:t>・何が未着手で何が今行われていて何が完了したかチーム全員に加えてほかの関係者も一目でわかる、管理しやすい</a:t>
            </a:r>
            <a:endParaRPr kumimoji="1" lang="en-US" altLang="ja-JP" dirty="0"/>
          </a:p>
          <a:p>
            <a:r>
              <a:rPr kumimoji="1" lang="ja-JP" altLang="en-US" dirty="0"/>
              <a:t>・チームのコミュニケーションがしやすい</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カンバンを学ぶことの重要さ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2</a:t>
            </a:fld>
            <a:endParaRPr kumimoji="1" lang="ja-JP" altLang="en-US"/>
          </a:p>
        </p:txBody>
      </p:sp>
    </p:spTree>
    <p:extLst>
      <p:ext uri="{BB962C8B-B14F-4D97-AF65-F5344CB8AC3E}">
        <p14:creationId xmlns:p14="http://schemas.microsoft.com/office/powerpoint/2010/main" val="78277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（作者がカンバンゲームがで学んでほしこと、）カンバンゲームのルールなどを説明（、進捗記録表の説明）</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このゲームを通じてカンバンボードの使い方や作業の見える化，チームで問題について話し合うことの重要性を理解し，経験することを想定している．カンバンゲームではまず実際のカンバンを用意する．カンバンの</a:t>
            </a:r>
            <a:r>
              <a:rPr kumimoji="1" lang="en-US" altLang="ja-JP" sz="1200" kern="1200" dirty="0" err="1">
                <a:solidFill>
                  <a:schemeClr val="tx1"/>
                </a:solidFill>
                <a:effectLst/>
                <a:latin typeface="+mn-lt"/>
                <a:ea typeface="+mn-ea"/>
                <a:cs typeface="+mn-cs"/>
              </a:rPr>
              <a:t>ToDo</a:t>
            </a:r>
            <a:r>
              <a:rPr kumimoji="1" lang="ja-JP" altLang="ja-JP" sz="1200" kern="1200" dirty="0">
                <a:solidFill>
                  <a:schemeClr val="tx1"/>
                </a:solidFill>
                <a:effectLst/>
                <a:latin typeface="+mn-lt"/>
                <a:ea typeface="+mn-ea"/>
                <a:cs typeface="+mn-cs"/>
              </a:rPr>
              <a:t>にゲーム用に準備した仮想のタスクを</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枚張り付ける．参加者は順番に自分が実施するタスクを選択し，サイコロを振る．各タスクには次のエリアに移行するために必要な工数が数値として記述されており，参加者はサイコロの出た目を必要工数から引いていき，</a:t>
            </a:r>
            <a:r>
              <a:rPr kumimoji="1" lang="en-US" altLang="ja-JP" sz="1200" kern="1200" dirty="0">
                <a:solidFill>
                  <a:schemeClr val="tx1"/>
                </a:solidFill>
                <a:effectLst/>
                <a:latin typeface="+mn-lt"/>
                <a:ea typeface="+mn-ea"/>
                <a:cs typeface="+mn-cs"/>
              </a:rPr>
              <a:t>0</a:t>
            </a:r>
            <a:r>
              <a:rPr kumimoji="1" lang="ja-JP" altLang="ja-JP" sz="1200" kern="1200" dirty="0">
                <a:solidFill>
                  <a:schemeClr val="tx1"/>
                </a:solidFill>
                <a:effectLst/>
                <a:latin typeface="+mn-lt"/>
                <a:ea typeface="+mn-ea"/>
                <a:cs typeface="+mn-cs"/>
              </a:rPr>
              <a:t>になった時点でそのタスクを移行することができる．ゲーム中には，タスクの遂行を加速したり，トラブルが発生して逆に停滞させるようなイベントが発生することもあり，その都度参加者はチーム内で相談して問題を解決していく．ゲーム終了後には振り返りができるよう，事前に決めておいた記録係が進捗記録表を作成する．</a:t>
            </a:r>
            <a:r>
              <a:rPr kumimoji="1" lang="en-US" altLang="ja-JP" sz="1200" kern="1200" dirty="0">
                <a:solidFill>
                  <a:schemeClr val="tx1"/>
                </a:solidFill>
                <a:effectLst/>
                <a:latin typeface="+mn-lt"/>
                <a:ea typeface="+mn-ea"/>
                <a:cs typeface="+mn-cs"/>
              </a:rPr>
              <a:t> </a:t>
            </a:r>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3</a:t>
            </a:fld>
            <a:endParaRPr kumimoji="1" lang="ja-JP" altLang="en-US"/>
          </a:p>
        </p:txBody>
      </p:sp>
    </p:spTree>
    <p:extLst>
      <p:ext uri="{BB962C8B-B14F-4D97-AF65-F5344CB8AC3E}">
        <p14:creationId xmlns:p14="http://schemas.microsoft.com/office/powerpoint/2010/main" val="383077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ゲームをプレイする上での説明　詳しくは</a:t>
            </a:r>
            <a:r>
              <a:rPr kumimoji="1" lang="en-US" altLang="ja-JP" dirty="0"/>
              <a:t>DEMO</a:t>
            </a:r>
            <a:r>
              <a:rPr kumimoji="1" lang="ja-JP" altLang="en-US" dirty="0"/>
              <a:t>で</a:t>
            </a: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5</a:t>
            </a:fld>
            <a:endParaRPr kumimoji="1" lang="ja-JP" altLang="en-US"/>
          </a:p>
        </p:txBody>
      </p:sp>
    </p:spTree>
    <p:extLst>
      <p:ext uri="{BB962C8B-B14F-4D97-AF65-F5344CB8AC3E}">
        <p14:creationId xmlns:p14="http://schemas.microsoft.com/office/powerpoint/2010/main" val="144799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10</a:t>
            </a:fld>
            <a:endParaRPr kumimoji="1" lang="ja-JP" altLang="en-US"/>
          </a:p>
        </p:txBody>
      </p:sp>
    </p:spTree>
    <p:extLst>
      <p:ext uri="{BB962C8B-B14F-4D97-AF65-F5344CB8AC3E}">
        <p14:creationId xmlns:p14="http://schemas.microsoft.com/office/powerpoint/2010/main" val="253733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3E3A13-B134-4BD3-93C7-4DD36E6F9305}"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8129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2F046FF-5E7A-40C7-B23E-5F9AB6DE95C5}"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96006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394B7DE-A219-4C28-8674-CC1AFA16E5C3}"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91BCB-4059-41CC-B14D-F86F2FE9ADC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7754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F2717DC-A5F9-4D0B-B643-956E4A180638}"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20466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3B1552F-749A-4BC0-8F34-E8A4DF486EED}"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785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7967545-5901-4432-BC49-23DED1F069F8}"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894388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0FC8B7-8B55-411E-9162-6419B97EF824}"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719946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7AC2A2-C048-4B5E-8C8B-2DC82415AFF1}"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6309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FE09C7-A084-4A99-978D-5FCB8B2C7672}"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4836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BC03EC-0973-4FC9-812C-39D11D60BDB3}"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83884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82DD7EA-DDE9-4847-AC02-6DFD2B0DD921}"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60511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CA6957-F8DF-42B7-A631-22BE741E1E9E}" type="datetime1">
              <a:rPr kumimoji="1" lang="ja-JP" altLang="en-US" smtClean="0"/>
              <a:t>2020/2/3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407348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D1D1D5-5A5D-4C42-B38A-37365631E69B}" type="datetime1">
              <a:rPr kumimoji="1" lang="ja-JP" altLang="en-US" smtClean="0"/>
              <a:t>2020/2/3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51094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E7C85-4222-4BF7-95EF-33BD8F28C25C}" type="datetime1">
              <a:rPr kumimoji="1" lang="ja-JP" altLang="en-US" smtClean="0"/>
              <a:t>2020/2/3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51112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F5F6F42-AB9F-42B3-9750-3D80A4A3C4F7}"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91474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F3991E-A3E1-4866-AA17-FE90FB5F0DD1}"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16586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6BA055-7830-432E-B8F6-A210E39A5065}" type="datetime1">
              <a:rPr kumimoji="1" lang="ja-JP" altLang="en-US" smtClean="0"/>
              <a:t>2020/2/3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469308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77CBB-9448-4B69-909F-FE85034B3C08}"/>
              </a:ext>
            </a:extLst>
          </p:cNvPr>
          <p:cNvSpPr>
            <a:spLocks noGrp="1"/>
          </p:cNvSpPr>
          <p:nvPr>
            <p:ph type="ctrTitle"/>
          </p:nvPr>
        </p:nvSpPr>
        <p:spPr>
          <a:xfrm>
            <a:off x="1586144" y="394393"/>
            <a:ext cx="9144000" cy="3130041"/>
          </a:xfrm>
        </p:spPr>
        <p:txBody>
          <a:bodyPr>
            <a:normAutofit/>
          </a:bodyPr>
          <a:lstStyle/>
          <a:p>
            <a:r>
              <a:rPr lang="ja-JP" altLang="ja-JP" dirty="0"/>
              <a:t>かん</a:t>
            </a:r>
            <a:r>
              <a:rPr lang="ja-JP" altLang="ja-JP" dirty="0" err="1"/>
              <a:t>ばんを</a:t>
            </a:r>
            <a:r>
              <a:rPr lang="ja-JP" altLang="ja-JP" dirty="0"/>
              <a:t>使ったタスク管理手法を体験できるゲーム「</a:t>
            </a:r>
            <a:r>
              <a:rPr lang="en-US" altLang="ja-JP" dirty="0"/>
              <a:t>DKG</a:t>
            </a:r>
            <a:r>
              <a:rPr lang="ja-JP" altLang="ja-JP" dirty="0"/>
              <a:t>」の提案</a:t>
            </a:r>
            <a:endParaRPr kumimoji="1" lang="ja-JP" altLang="en-US" sz="4800" b="1" dirty="0"/>
          </a:p>
        </p:txBody>
      </p:sp>
      <p:sp>
        <p:nvSpPr>
          <p:cNvPr id="3" name="字幕 2">
            <a:extLst>
              <a:ext uri="{FF2B5EF4-FFF2-40B4-BE49-F238E27FC236}">
                <a16:creationId xmlns:a16="http://schemas.microsoft.com/office/drawing/2014/main" id="{4572D290-E884-491F-87E6-5F22EC0BA467}"/>
              </a:ext>
            </a:extLst>
          </p:cNvPr>
          <p:cNvSpPr>
            <a:spLocks noGrp="1"/>
          </p:cNvSpPr>
          <p:nvPr>
            <p:ph type="subTitle" idx="1"/>
          </p:nvPr>
        </p:nvSpPr>
        <p:spPr>
          <a:xfrm>
            <a:off x="1524000" y="4418784"/>
            <a:ext cx="9144000" cy="1655762"/>
          </a:xfrm>
        </p:spPr>
        <p:txBody>
          <a:bodyPr/>
          <a:lstStyle/>
          <a:p>
            <a:pPr algn="r"/>
            <a:r>
              <a:rPr kumimoji="1" lang="en-US" altLang="ja-JP" sz="2400" dirty="0"/>
              <a:t>B16079</a:t>
            </a:r>
            <a:r>
              <a:rPr kumimoji="1" lang="ja-JP" altLang="en-US" sz="2400" dirty="0"/>
              <a:t>　前田　剛志</a:t>
            </a:r>
            <a:endParaRPr kumimoji="1" lang="en-US" altLang="ja-JP" sz="2400" dirty="0"/>
          </a:p>
          <a:p>
            <a:pPr algn="r"/>
            <a:r>
              <a:rPr lang="en-US" altLang="ja-JP" sz="2400" dirty="0"/>
              <a:t>B16032</a:t>
            </a:r>
            <a:r>
              <a:rPr lang="ja-JP" altLang="en-US" sz="2400" dirty="0"/>
              <a:t>　阪上　巨樹</a:t>
            </a:r>
            <a:endParaRPr lang="en-US" altLang="ja-JP" sz="2400" dirty="0"/>
          </a:p>
          <a:p>
            <a:pPr algn="r"/>
            <a:endParaRPr kumimoji="1" lang="ja-JP" altLang="en-US" dirty="0"/>
          </a:p>
        </p:txBody>
      </p:sp>
      <p:sp>
        <p:nvSpPr>
          <p:cNvPr id="4" name="スライド番号プレースホルダー 3">
            <a:extLst>
              <a:ext uri="{FF2B5EF4-FFF2-40B4-BE49-F238E27FC236}">
                <a16:creationId xmlns:a16="http://schemas.microsoft.com/office/drawing/2014/main" id="{BB94A714-3F76-4835-8F03-AEF2854705A2}"/>
              </a:ext>
            </a:extLst>
          </p:cNvPr>
          <p:cNvSpPr>
            <a:spLocks noGrp="1"/>
          </p:cNvSpPr>
          <p:nvPr>
            <p:ph type="sldNum" sz="quarter" idx="12"/>
          </p:nvPr>
        </p:nvSpPr>
        <p:spPr/>
        <p:txBody>
          <a:bodyPr/>
          <a:lstStyle/>
          <a:p>
            <a:fld id="{B3691BCB-4059-41CC-B14D-F86F2FE9ADC5}" type="slidenum">
              <a:rPr kumimoji="1" lang="ja-JP" altLang="en-US" smtClean="0"/>
              <a:t>1</a:t>
            </a:fld>
            <a:endParaRPr kumimoji="1" lang="ja-JP" altLang="en-US"/>
          </a:p>
        </p:txBody>
      </p:sp>
    </p:spTree>
    <p:extLst>
      <p:ext uri="{BB962C8B-B14F-4D97-AF65-F5344CB8AC3E}">
        <p14:creationId xmlns:p14="http://schemas.microsoft.com/office/powerpoint/2010/main" val="345300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E16E4-CBBE-4E94-AFAD-9A38C68A6244}"/>
              </a:ext>
            </a:extLst>
          </p:cNvPr>
          <p:cNvSpPr>
            <a:spLocks noGrp="1"/>
          </p:cNvSpPr>
          <p:nvPr>
            <p:ph type="title"/>
          </p:nvPr>
        </p:nvSpPr>
        <p:spPr/>
        <p:txBody>
          <a:bodyPr>
            <a:normAutofit/>
          </a:bodyPr>
          <a:lstStyle/>
          <a:p>
            <a:r>
              <a:rPr kumimoji="1" lang="ja-JP" altLang="en-US" sz="4800" dirty="0"/>
              <a:t>今後の課題</a:t>
            </a:r>
          </a:p>
        </p:txBody>
      </p:sp>
      <p:sp>
        <p:nvSpPr>
          <p:cNvPr id="3" name="コンテンツ プレースホルダー 2">
            <a:extLst>
              <a:ext uri="{FF2B5EF4-FFF2-40B4-BE49-F238E27FC236}">
                <a16:creationId xmlns:a16="http://schemas.microsoft.com/office/drawing/2014/main" id="{66E1698C-54A2-4A60-A485-CFB498243992}"/>
              </a:ext>
            </a:extLst>
          </p:cNvPr>
          <p:cNvSpPr>
            <a:spLocks noGrp="1"/>
          </p:cNvSpPr>
          <p:nvPr>
            <p:ph idx="1"/>
          </p:nvPr>
        </p:nvSpPr>
        <p:spPr/>
        <p:txBody>
          <a:bodyPr>
            <a:normAutofit/>
          </a:bodyPr>
          <a:lstStyle/>
          <a:p>
            <a:r>
              <a:rPr kumimoji="1" lang="ja-JP" altLang="en-US" sz="4000" dirty="0"/>
              <a:t>あ</a:t>
            </a:r>
          </a:p>
        </p:txBody>
      </p:sp>
      <p:sp>
        <p:nvSpPr>
          <p:cNvPr id="4" name="スライド番号プレースホルダー 3">
            <a:extLst>
              <a:ext uri="{FF2B5EF4-FFF2-40B4-BE49-F238E27FC236}">
                <a16:creationId xmlns:a16="http://schemas.microsoft.com/office/drawing/2014/main" id="{53E36951-5DDA-4B6E-9FBF-5EDDDF316350}"/>
              </a:ext>
            </a:extLst>
          </p:cNvPr>
          <p:cNvSpPr>
            <a:spLocks noGrp="1"/>
          </p:cNvSpPr>
          <p:nvPr>
            <p:ph type="sldNum" sz="quarter" idx="12"/>
          </p:nvPr>
        </p:nvSpPr>
        <p:spPr/>
        <p:txBody>
          <a:bodyPr/>
          <a:lstStyle/>
          <a:p>
            <a:fld id="{B3691BCB-4059-41CC-B14D-F86F2FE9ADC5}" type="slidenum">
              <a:rPr kumimoji="1" lang="ja-JP" altLang="en-US" smtClean="0"/>
              <a:t>10</a:t>
            </a:fld>
            <a:endParaRPr kumimoji="1" lang="ja-JP" altLang="en-US"/>
          </a:p>
        </p:txBody>
      </p:sp>
    </p:spTree>
    <p:extLst>
      <p:ext uri="{BB962C8B-B14F-4D97-AF65-F5344CB8AC3E}">
        <p14:creationId xmlns:p14="http://schemas.microsoft.com/office/powerpoint/2010/main" val="15655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61B2-A276-46BC-BE8D-D87F2FD97265}"/>
              </a:ext>
            </a:extLst>
          </p:cNvPr>
          <p:cNvSpPr>
            <a:spLocks noGrp="1"/>
          </p:cNvSpPr>
          <p:nvPr>
            <p:ph type="title"/>
          </p:nvPr>
        </p:nvSpPr>
        <p:spPr/>
        <p:txBody>
          <a:bodyPr>
            <a:normAutofit/>
          </a:bodyPr>
          <a:lstStyle/>
          <a:p>
            <a:r>
              <a:rPr kumimoji="1" lang="ja-JP" altLang="en-US" sz="4800" dirty="0"/>
              <a:t>カンバンとは</a:t>
            </a:r>
          </a:p>
        </p:txBody>
      </p:sp>
      <p:sp>
        <p:nvSpPr>
          <p:cNvPr id="3" name="コンテンツ プレースホルダー 2">
            <a:extLst>
              <a:ext uri="{FF2B5EF4-FFF2-40B4-BE49-F238E27FC236}">
                <a16:creationId xmlns:a16="http://schemas.microsoft.com/office/drawing/2014/main" id="{846B8853-0A96-4DBD-AD9F-4DA74A179AF3}"/>
              </a:ext>
            </a:extLst>
          </p:cNvPr>
          <p:cNvSpPr>
            <a:spLocks noGrp="1"/>
          </p:cNvSpPr>
          <p:nvPr>
            <p:ph idx="1"/>
          </p:nvPr>
        </p:nvSpPr>
        <p:spPr>
          <a:xfrm>
            <a:off x="2613783" y="1343204"/>
            <a:ext cx="8915400" cy="3777622"/>
          </a:xfrm>
        </p:spPr>
        <p:txBody>
          <a:bodyPr/>
          <a:lstStyle/>
          <a:p>
            <a:r>
              <a:rPr lang="ja-JP" altLang="en-US" sz="3200" dirty="0">
                <a:latin typeface="ＭＳ ゴシック" panose="020B0609070205080204" pitchFamily="49" charset="-128"/>
                <a:ea typeface="ＭＳ ゴシック" panose="020B0609070205080204" pitchFamily="49" charset="-128"/>
              </a:rPr>
              <a:t>タスクが書かれた付箋を、まだ着手できないものを</a:t>
            </a:r>
            <a:r>
              <a:rPr lang="en-US" altLang="ja-JP" sz="3200" dirty="0" err="1">
                <a:latin typeface="ＭＳ ゴシック" panose="020B0609070205080204" pitchFamily="49" charset="-128"/>
                <a:ea typeface="ＭＳ ゴシック" panose="020B0609070205080204" pitchFamily="49" charset="-128"/>
              </a:rPr>
              <a:t>ToDo</a:t>
            </a:r>
            <a:r>
              <a:rPr lang="ja-JP" altLang="en-US" sz="3200" dirty="0">
                <a:latin typeface="ＭＳ ゴシック" panose="020B0609070205080204" pitchFamily="49" charset="-128"/>
                <a:ea typeface="ＭＳ ゴシック" panose="020B0609070205080204" pitchFamily="49" charset="-128"/>
              </a:rPr>
              <a:t>，すぐに着手できるものを</a:t>
            </a:r>
            <a:r>
              <a:rPr lang="en-US" altLang="ja-JP" sz="3200" dirty="0">
                <a:latin typeface="ＭＳ ゴシック" panose="020B0609070205080204" pitchFamily="49" charset="-128"/>
                <a:ea typeface="ＭＳ ゴシック" panose="020B0609070205080204" pitchFamily="49" charset="-128"/>
              </a:rPr>
              <a:t>Ready,</a:t>
            </a:r>
            <a:r>
              <a:rPr lang="ja-JP" altLang="en-US" sz="3200" dirty="0">
                <a:latin typeface="ＭＳ ゴシック" panose="020B0609070205080204" pitchFamily="49" charset="-128"/>
                <a:ea typeface="ＭＳ ゴシック" panose="020B0609070205080204" pitchFamily="49" charset="-128"/>
              </a:rPr>
              <a:t>着手しているものを</a:t>
            </a:r>
            <a:r>
              <a:rPr lang="en-US" altLang="ja-JP" sz="3200" dirty="0">
                <a:latin typeface="ＭＳ ゴシック" panose="020B0609070205080204" pitchFamily="49" charset="-128"/>
                <a:ea typeface="ＭＳ ゴシック" panose="020B0609070205080204" pitchFamily="49" charset="-128"/>
              </a:rPr>
              <a:t>Doing</a:t>
            </a:r>
            <a:r>
              <a:rPr lang="ja-JP" altLang="en-US" sz="3200" dirty="0">
                <a:latin typeface="ＭＳ ゴシック" panose="020B0609070205080204" pitchFamily="49" charset="-128"/>
                <a:ea typeface="ＭＳ ゴシック" panose="020B0609070205080204" pitchFamily="49" charset="-128"/>
              </a:rPr>
              <a:t>，完了したものを</a:t>
            </a:r>
            <a:r>
              <a:rPr lang="en-US" altLang="ja-JP" sz="3200" dirty="0">
                <a:latin typeface="ＭＳ ゴシック" panose="020B0609070205080204" pitchFamily="49" charset="-128"/>
                <a:ea typeface="ＭＳ ゴシック" panose="020B0609070205080204" pitchFamily="49" charset="-128"/>
              </a:rPr>
              <a:t>Done</a:t>
            </a:r>
            <a:r>
              <a:rPr lang="ja-JP" altLang="en-US" sz="3200" dirty="0">
                <a:latin typeface="ＭＳ ゴシック" panose="020B0609070205080204" pitchFamily="49" charset="-128"/>
                <a:ea typeface="ＭＳ ゴシック" panose="020B0609070205080204" pitchFamily="49" charset="-128"/>
              </a:rPr>
              <a:t>に貼り付けることでタスクの進捗状況を管理することができる</a:t>
            </a:r>
            <a:endParaRPr lang="en-US" altLang="ja-JP" sz="3600" dirty="0">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572FEF9F-6351-43DD-8120-E9E29C207121}"/>
              </a:ext>
            </a:extLst>
          </p:cNvPr>
          <p:cNvSpPr>
            <a:spLocks noGrp="1"/>
          </p:cNvSpPr>
          <p:nvPr>
            <p:ph type="sldNum" sz="quarter" idx="12"/>
          </p:nvPr>
        </p:nvSpPr>
        <p:spPr/>
        <p:txBody>
          <a:bodyPr/>
          <a:lstStyle/>
          <a:p>
            <a:fld id="{B3691BCB-4059-41CC-B14D-F86F2FE9ADC5}" type="slidenum">
              <a:rPr kumimoji="1" lang="ja-JP" altLang="en-US" smtClean="0"/>
              <a:t>2</a:t>
            </a:fld>
            <a:endParaRPr kumimoji="1" lang="ja-JP" altLang="en-US"/>
          </a:p>
        </p:txBody>
      </p:sp>
      <p:grpSp>
        <p:nvGrpSpPr>
          <p:cNvPr id="5" name="グループ化 4">
            <a:extLst>
              <a:ext uri="{FF2B5EF4-FFF2-40B4-BE49-F238E27FC236}">
                <a16:creationId xmlns:a16="http://schemas.microsoft.com/office/drawing/2014/main" id="{9C21073D-5BF1-417B-89F6-FB5DBD2CE362}"/>
              </a:ext>
            </a:extLst>
          </p:cNvPr>
          <p:cNvGrpSpPr/>
          <p:nvPr/>
        </p:nvGrpSpPr>
        <p:grpSpPr>
          <a:xfrm>
            <a:off x="457577" y="3936455"/>
            <a:ext cx="3415259" cy="2288609"/>
            <a:chOff x="-50959" y="2021907"/>
            <a:chExt cx="3432943" cy="2384723"/>
          </a:xfrm>
        </p:grpSpPr>
        <p:grpSp>
          <p:nvGrpSpPr>
            <p:cNvPr id="6" name="グループ化 5">
              <a:extLst>
                <a:ext uri="{FF2B5EF4-FFF2-40B4-BE49-F238E27FC236}">
                  <a16:creationId xmlns:a16="http://schemas.microsoft.com/office/drawing/2014/main" id="{F97575C0-9F33-4931-B251-D847AA18926C}"/>
                </a:ext>
              </a:extLst>
            </p:cNvPr>
            <p:cNvGrpSpPr/>
            <p:nvPr/>
          </p:nvGrpSpPr>
          <p:grpSpPr>
            <a:xfrm>
              <a:off x="-50959" y="2433074"/>
              <a:ext cx="3432943" cy="1973556"/>
              <a:chOff x="4303049" y="3410704"/>
              <a:chExt cx="4409574" cy="1973556"/>
            </a:xfrm>
          </p:grpSpPr>
          <p:sp>
            <p:nvSpPr>
              <p:cNvPr id="27" name="正方形/長方形 26">
                <a:extLst>
                  <a:ext uri="{FF2B5EF4-FFF2-40B4-BE49-F238E27FC236}">
                    <a16:creationId xmlns:a16="http://schemas.microsoft.com/office/drawing/2014/main" id="{8F991735-7942-4833-A567-6DE9EB7573EA}"/>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28" name="直線コネクタ 27">
                <a:extLst>
                  <a:ext uri="{FF2B5EF4-FFF2-40B4-BE49-F238E27FC236}">
                    <a16:creationId xmlns:a16="http://schemas.microsoft.com/office/drawing/2014/main" id="{34B38124-49F9-4FA0-85BB-72CE272B921D}"/>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22FF62A-8FD7-4557-94AE-877342B148D3}"/>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8">
                <a:extLst>
                  <a:ext uri="{FF2B5EF4-FFF2-40B4-BE49-F238E27FC236}">
                    <a16:creationId xmlns:a16="http://schemas.microsoft.com/office/drawing/2014/main" id="{8E1E0837-8BFC-4BD1-B0A0-D8998FCE4814}"/>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7" name="四角形: メモ 6">
              <a:extLst>
                <a:ext uri="{FF2B5EF4-FFF2-40B4-BE49-F238E27FC236}">
                  <a16:creationId xmlns:a16="http://schemas.microsoft.com/office/drawing/2014/main" id="{9266C102-0C6A-48ED-9C15-CDA2DE5B8CC1}"/>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8" name="四角形: メモ 7">
              <a:extLst>
                <a:ext uri="{FF2B5EF4-FFF2-40B4-BE49-F238E27FC236}">
                  <a16:creationId xmlns:a16="http://schemas.microsoft.com/office/drawing/2014/main" id="{CA6C3740-9EB9-4F35-9DB8-F169692421B4}"/>
                </a:ext>
              </a:extLst>
            </p:cNvPr>
            <p:cNvSpPr/>
            <p:nvPr/>
          </p:nvSpPr>
          <p:spPr>
            <a:xfrm>
              <a:off x="933140" y="3438195"/>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11" name="テキスト ボックス 9">
              <a:extLst>
                <a:ext uri="{FF2B5EF4-FFF2-40B4-BE49-F238E27FC236}">
                  <a16:creationId xmlns:a16="http://schemas.microsoft.com/office/drawing/2014/main" id="{665C008F-457D-4E98-B077-73094F9672EB}"/>
                </a:ext>
              </a:extLst>
            </p:cNvPr>
            <p:cNvSpPr txBox="1"/>
            <p:nvPr/>
          </p:nvSpPr>
          <p:spPr>
            <a:xfrm>
              <a:off x="677123" y="2021907"/>
              <a:ext cx="21132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タスク開始前</a:t>
              </a:r>
            </a:p>
          </p:txBody>
        </p:sp>
      </p:grpSp>
      <p:cxnSp>
        <p:nvCxnSpPr>
          <p:cNvPr id="31" name="直線コネクタ 30">
            <a:extLst>
              <a:ext uri="{FF2B5EF4-FFF2-40B4-BE49-F238E27FC236}">
                <a16:creationId xmlns:a16="http://schemas.microsoft.com/office/drawing/2014/main" id="{02CDB865-709B-4AF4-93F5-91F79ECA5731}"/>
              </a:ext>
            </a:extLst>
          </p:cNvPr>
          <p:cNvCxnSpPr/>
          <p:nvPr/>
        </p:nvCxnSpPr>
        <p:spPr>
          <a:xfrm>
            <a:off x="2057051" y="4411323"/>
            <a:ext cx="0" cy="1876454"/>
          </a:xfrm>
          <a:prstGeom prst="line">
            <a:avLst/>
          </a:prstGeom>
        </p:spPr>
        <p:style>
          <a:lnRef idx="1">
            <a:schemeClr val="dk1"/>
          </a:lnRef>
          <a:fillRef idx="0">
            <a:schemeClr val="dk1"/>
          </a:fillRef>
          <a:effectRef idx="0">
            <a:schemeClr val="dk1"/>
          </a:effectRef>
          <a:fontRef idx="minor">
            <a:schemeClr val="tx1"/>
          </a:fontRef>
        </p:style>
      </p:cxnSp>
      <p:grpSp>
        <p:nvGrpSpPr>
          <p:cNvPr id="32" name="グループ化 31">
            <a:extLst>
              <a:ext uri="{FF2B5EF4-FFF2-40B4-BE49-F238E27FC236}">
                <a16:creationId xmlns:a16="http://schemas.microsoft.com/office/drawing/2014/main" id="{643BDFDF-B8B7-4534-B2A9-70FFC76F7088}"/>
              </a:ext>
            </a:extLst>
          </p:cNvPr>
          <p:cNvGrpSpPr/>
          <p:nvPr/>
        </p:nvGrpSpPr>
        <p:grpSpPr>
          <a:xfrm>
            <a:off x="4449675" y="3945280"/>
            <a:ext cx="3415259" cy="2288609"/>
            <a:chOff x="-50959" y="2021907"/>
            <a:chExt cx="3432943" cy="2384723"/>
          </a:xfrm>
        </p:grpSpPr>
        <p:grpSp>
          <p:nvGrpSpPr>
            <p:cNvPr id="33" name="グループ化 32">
              <a:extLst>
                <a:ext uri="{FF2B5EF4-FFF2-40B4-BE49-F238E27FC236}">
                  <a16:creationId xmlns:a16="http://schemas.microsoft.com/office/drawing/2014/main" id="{93ABED02-00F4-47FB-A7A1-C6ADBE018887}"/>
                </a:ext>
              </a:extLst>
            </p:cNvPr>
            <p:cNvGrpSpPr/>
            <p:nvPr/>
          </p:nvGrpSpPr>
          <p:grpSpPr>
            <a:xfrm>
              <a:off x="-50959" y="2433074"/>
              <a:ext cx="3432943" cy="1973556"/>
              <a:chOff x="4303049" y="3410704"/>
              <a:chExt cx="4409574" cy="1973556"/>
            </a:xfrm>
          </p:grpSpPr>
          <p:sp>
            <p:nvSpPr>
              <p:cNvPr id="39" name="正方形/長方形 38">
                <a:extLst>
                  <a:ext uri="{FF2B5EF4-FFF2-40B4-BE49-F238E27FC236}">
                    <a16:creationId xmlns:a16="http://schemas.microsoft.com/office/drawing/2014/main" id="{82EAF710-3D04-4493-9A44-8792FDACF099}"/>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40" name="直線コネクタ 39">
                <a:extLst>
                  <a:ext uri="{FF2B5EF4-FFF2-40B4-BE49-F238E27FC236}">
                    <a16:creationId xmlns:a16="http://schemas.microsoft.com/office/drawing/2014/main" id="{E50B3EB2-966A-4171-9881-C1982807DAF2}"/>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0B54F570-9FF0-4BA3-816F-1899F697DD29}"/>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42" name="テキスト ボックス 28">
                <a:extLst>
                  <a:ext uri="{FF2B5EF4-FFF2-40B4-BE49-F238E27FC236}">
                    <a16:creationId xmlns:a16="http://schemas.microsoft.com/office/drawing/2014/main" id="{6E63EDD9-C159-4D9A-82E4-7D9D1E5AEE38}"/>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34" name="四角形: メモ 33">
              <a:extLst>
                <a:ext uri="{FF2B5EF4-FFF2-40B4-BE49-F238E27FC236}">
                  <a16:creationId xmlns:a16="http://schemas.microsoft.com/office/drawing/2014/main" id="{F77E5A26-AF5B-490B-9349-3ED0DFC65BF4}"/>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35" name="四角形: メモ 34">
              <a:extLst>
                <a:ext uri="{FF2B5EF4-FFF2-40B4-BE49-F238E27FC236}">
                  <a16:creationId xmlns:a16="http://schemas.microsoft.com/office/drawing/2014/main" id="{244FE20A-A967-444E-BAE3-CE53081A4974}"/>
                </a:ext>
              </a:extLst>
            </p:cNvPr>
            <p:cNvSpPr/>
            <p:nvPr/>
          </p:nvSpPr>
          <p:spPr>
            <a:xfrm>
              <a:off x="1709495" y="332550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36" name="テキスト ボックス 9">
              <a:extLst>
                <a:ext uri="{FF2B5EF4-FFF2-40B4-BE49-F238E27FC236}">
                  <a16:creationId xmlns:a16="http://schemas.microsoft.com/office/drawing/2014/main" id="{A9E54552-882C-46C1-8F09-6E9D6877AA30}"/>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タスク開始時</a:t>
              </a:r>
            </a:p>
          </p:txBody>
        </p:sp>
      </p:grpSp>
      <p:grpSp>
        <p:nvGrpSpPr>
          <p:cNvPr id="43" name="グループ化 42">
            <a:extLst>
              <a:ext uri="{FF2B5EF4-FFF2-40B4-BE49-F238E27FC236}">
                <a16:creationId xmlns:a16="http://schemas.microsoft.com/office/drawing/2014/main" id="{D31F0863-2C71-4A28-B339-644AAE073A9B}"/>
              </a:ext>
            </a:extLst>
          </p:cNvPr>
          <p:cNvGrpSpPr/>
          <p:nvPr/>
        </p:nvGrpSpPr>
        <p:grpSpPr>
          <a:xfrm>
            <a:off x="8539377" y="3936455"/>
            <a:ext cx="3415259" cy="2288609"/>
            <a:chOff x="-50959" y="2021907"/>
            <a:chExt cx="3432943" cy="2384723"/>
          </a:xfrm>
        </p:grpSpPr>
        <p:grpSp>
          <p:nvGrpSpPr>
            <p:cNvPr id="44" name="グループ化 43">
              <a:extLst>
                <a:ext uri="{FF2B5EF4-FFF2-40B4-BE49-F238E27FC236}">
                  <a16:creationId xmlns:a16="http://schemas.microsoft.com/office/drawing/2014/main" id="{8BC6787B-3A84-4D9F-B913-7DDB1B22C9F0}"/>
                </a:ext>
              </a:extLst>
            </p:cNvPr>
            <p:cNvGrpSpPr/>
            <p:nvPr/>
          </p:nvGrpSpPr>
          <p:grpSpPr>
            <a:xfrm>
              <a:off x="-50959" y="2433074"/>
              <a:ext cx="3432943" cy="1973556"/>
              <a:chOff x="4303049" y="3410704"/>
              <a:chExt cx="4409574" cy="1973556"/>
            </a:xfrm>
          </p:grpSpPr>
          <p:sp>
            <p:nvSpPr>
              <p:cNvPr id="50" name="正方形/長方形 49">
                <a:extLst>
                  <a:ext uri="{FF2B5EF4-FFF2-40B4-BE49-F238E27FC236}">
                    <a16:creationId xmlns:a16="http://schemas.microsoft.com/office/drawing/2014/main" id="{C1076371-BED6-4F52-8292-9F6E95E06CE2}"/>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51" name="直線コネクタ 50">
                <a:extLst>
                  <a:ext uri="{FF2B5EF4-FFF2-40B4-BE49-F238E27FC236}">
                    <a16:creationId xmlns:a16="http://schemas.microsoft.com/office/drawing/2014/main" id="{353F5535-0260-4022-9AFE-73969058FDB9}"/>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1ADA9F15-5704-4140-8313-E5215AEA3617}"/>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53" name="テキスト ボックス 28">
                <a:extLst>
                  <a:ext uri="{FF2B5EF4-FFF2-40B4-BE49-F238E27FC236}">
                    <a16:creationId xmlns:a16="http://schemas.microsoft.com/office/drawing/2014/main" id="{C726FEFC-A6E8-4EC0-91EC-1A7E00A5A329}"/>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45" name="四角形: メモ 44">
              <a:extLst>
                <a:ext uri="{FF2B5EF4-FFF2-40B4-BE49-F238E27FC236}">
                  <a16:creationId xmlns:a16="http://schemas.microsoft.com/office/drawing/2014/main" id="{84CA9E64-A7F6-4986-9BBA-D66A3EF02C02}"/>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46" name="四角形: メモ 45">
              <a:extLst>
                <a:ext uri="{FF2B5EF4-FFF2-40B4-BE49-F238E27FC236}">
                  <a16:creationId xmlns:a16="http://schemas.microsoft.com/office/drawing/2014/main" id="{C242F61D-6E59-474F-9999-421C6EB656DD}"/>
                </a:ext>
              </a:extLst>
            </p:cNvPr>
            <p:cNvSpPr/>
            <p:nvPr/>
          </p:nvSpPr>
          <p:spPr>
            <a:xfrm>
              <a:off x="2482877" y="341989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47" name="テキスト ボックス 9">
              <a:extLst>
                <a:ext uri="{FF2B5EF4-FFF2-40B4-BE49-F238E27FC236}">
                  <a16:creationId xmlns:a16="http://schemas.microsoft.com/office/drawing/2014/main" id="{8CFA3B4F-BE03-44A1-8DA8-CD641B74D9CB}"/>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タスク完了時</a:t>
              </a:r>
            </a:p>
          </p:txBody>
        </p:sp>
      </p:grpSp>
      <p:cxnSp>
        <p:nvCxnSpPr>
          <p:cNvPr id="54" name="直線コネクタ 53">
            <a:extLst>
              <a:ext uri="{FF2B5EF4-FFF2-40B4-BE49-F238E27FC236}">
                <a16:creationId xmlns:a16="http://schemas.microsoft.com/office/drawing/2014/main" id="{3F3E75E9-F3B2-4AE0-94CA-AC52E517A736}"/>
              </a:ext>
            </a:extLst>
          </p:cNvPr>
          <p:cNvCxnSpPr/>
          <p:nvPr/>
        </p:nvCxnSpPr>
        <p:spPr>
          <a:xfrm>
            <a:off x="10149120" y="4339875"/>
            <a:ext cx="0" cy="1876454"/>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006857A-A3F2-4BD7-A3D7-6CFA72B76352}"/>
              </a:ext>
            </a:extLst>
          </p:cNvPr>
          <p:cNvCxnSpPr/>
          <p:nvPr/>
        </p:nvCxnSpPr>
        <p:spPr>
          <a:xfrm>
            <a:off x="6090075" y="4357435"/>
            <a:ext cx="0" cy="1876454"/>
          </a:xfrm>
          <a:prstGeom prst="line">
            <a:avLst/>
          </a:prstGeom>
        </p:spPr>
        <p:style>
          <a:lnRef idx="1">
            <a:schemeClr val="dk1"/>
          </a:lnRef>
          <a:fillRef idx="0">
            <a:schemeClr val="dk1"/>
          </a:fillRef>
          <a:effectRef idx="0">
            <a:schemeClr val="dk1"/>
          </a:effectRef>
          <a:fontRef idx="minor">
            <a:schemeClr val="tx1"/>
          </a:fontRef>
        </p:style>
      </p:cxnSp>
      <p:sp>
        <p:nvSpPr>
          <p:cNvPr id="56" name="矢印: 上カーブ 55">
            <a:extLst>
              <a:ext uri="{FF2B5EF4-FFF2-40B4-BE49-F238E27FC236}">
                <a16:creationId xmlns:a16="http://schemas.microsoft.com/office/drawing/2014/main" id="{E2B4A145-EC9F-4274-A538-939D5B4D693B}"/>
              </a:ext>
            </a:extLst>
          </p:cNvPr>
          <p:cNvSpPr/>
          <p:nvPr/>
        </p:nvSpPr>
        <p:spPr>
          <a:xfrm>
            <a:off x="5712234"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57" name="矢印: 上カーブ 56">
            <a:extLst>
              <a:ext uri="{FF2B5EF4-FFF2-40B4-BE49-F238E27FC236}">
                <a16:creationId xmlns:a16="http://schemas.microsoft.com/office/drawing/2014/main" id="{B30DB28D-E06F-4D73-96D9-EAE76C88231F}"/>
              </a:ext>
            </a:extLst>
          </p:cNvPr>
          <p:cNvSpPr/>
          <p:nvPr/>
        </p:nvSpPr>
        <p:spPr>
          <a:xfrm>
            <a:off x="10548316"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Tree>
    <p:extLst>
      <p:ext uri="{BB962C8B-B14F-4D97-AF65-F5344CB8AC3E}">
        <p14:creationId xmlns:p14="http://schemas.microsoft.com/office/powerpoint/2010/main" val="379360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96A8986-FD92-44AC-B188-79C3FCB9D580}"/>
              </a:ext>
            </a:extLst>
          </p:cNvPr>
          <p:cNvSpPr>
            <a:spLocks noGrp="1"/>
          </p:cNvSpPr>
          <p:nvPr>
            <p:ph type="title"/>
          </p:nvPr>
        </p:nvSpPr>
        <p:spPr>
          <a:xfrm>
            <a:off x="649225" y="526710"/>
            <a:ext cx="6017905" cy="980802"/>
          </a:xfrm>
        </p:spPr>
        <p:txBody>
          <a:bodyPr>
            <a:normAutofit/>
          </a:bodyPr>
          <a:lstStyle/>
          <a:p>
            <a:r>
              <a:rPr kumimoji="1" lang="ja-JP" altLang="en-US" sz="4800" dirty="0"/>
              <a:t>カンバンゲームとは</a:t>
            </a:r>
          </a:p>
        </p:txBody>
      </p:sp>
      <p:sp>
        <p:nvSpPr>
          <p:cNvPr id="31" name="Rectangle 3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0F091825-2A2A-4771-BA7D-8836F4459874}"/>
              </a:ext>
            </a:extLst>
          </p:cNvPr>
          <p:cNvSpPr>
            <a:spLocks noGrp="1"/>
          </p:cNvSpPr>
          <p:nvPr>
            <p:ph idx="1"/>
          </p:nvPr>
        </p:nvSpPr>
        <p:spPr>
          <a:xfrm>
            <a:off x="606423" y="1579899"/>
            <a:ext cx="4497864" cy="4895539"/>
          </a:xfrm>
        </p:spPr>
        <p:txBody>
          <a:bodyPr>
            <a:normAutofit/>
          </a:bodyPr>
          <a:lstStyle/>
          <a:p>
            <a:r>
              <a:rPr lang="ja-JP" altLang="ja-JP" sz="4000" dirty="0"/>
              <a:t>実際のカンバンボードを用いた疑似的なタスク管理を複数人で体験できる</a:t>
            </a:r>
            <a:endParaRPr lang="en-US" altLang="ja-JP" sz="4000" dirty="0"/>
          </a:p>
          <a:p>
            <a:pPr marL="0" indent="0">
              <a:buNone/>
            </a:pPr>
            <a:r>
              <a:rPr lang="ja-JP" altLang="en-US" sz="4000" dirty="0"/>
              <a:t>   </a:t>
            </a:r>
            <a:r>
              <a:rPr lang="ja-JP" altLang="ja-JP" sz="4000" dirty="0"/>
              <a:t>ゲームである．</a:t>
            </a:r>
            <a:endParaRPr lang="en-US" altLang="ja-JP" sz="4000" dirty="0"/>
          </a:p>
          <a:p>
            <a:pPr marL="0" indent="0">
              <a:buNone/>
            </a:pPr>
            <a:endParaRPr lang="en-US" altLang="ja-JP" dirty="0"/>
          </a:p>
          <a:p>
            <a:endParaRPr kumimoji="1" lang="en-US" altLang="ja-JP" dirty="0"/>
          </a:p>
          <a:p>
            <a:endParaRPr lang="en-US" altLang="ja-JP" dirty="0"/>
          </a:p>
          <a:p>
            <a:pPr marL="0" indent="0">
              <a:buNone/>
            </a:pPr>
            <a:endParaRPr kumimoji="1" lang="en-US" altLang="ja-JP" dirty="0"/>
          </a:p>
        </p:txBody>
      </p:sp>
      <p:pic>
        <p:nvPicPr>
          <p:cNvPr id="15" name="図 14" descr="テキスト が含まれている画像&#10;&#10;自動的に生成された説明">
            <a:extLst>
              <a:ext uri="{FF2B5EF4-FFF2-40B4-BE49-F238E27FC236}">
                <a16:creationId xmlns:a16="http://schemas.microsoft.com/office/drawing/2014/main" id="{2945CF38-C252-4220-87A9-10C0E182BFDC}"/>
              </a:ext>
            </a:extLst>
          </p:cNvPr>
          <p:cNvPicPr>
            <a:picLocks noChangeAspect="1"/>
          </p:cNvPicPr>
          <p:nvPr/>
        </p:nvPicPr>
        <p:blipFill rotWithShape="1">
          <a:blip r:embed="rId3">
            <a:extLst>
              <a:ext uri="{28A0092B-C50C-407E-A947-70E740481C1C}">
                <a14:useLocalDpi xmlns:a14="http://schemas.microsoft.com/office/drawing/2010/main" val="0"/>
              </a:ext>
            </a:extLst>
          </a:blip>
          <a:srcRect l="716" r="-1" b="-1"/>
          <a:stretch/>
        </p:blipFill>
        <p:spPr>
          <a:xfrm>
            <a:off x="5749854" y="1425400"/>
            <a:ext cx="6017905" cy="4545960"/>
          </a:xfrm>
          <a:prstGeom prst="rect">
            <a:avLst/>
          </a:prstGeom>
        </p:spPr>
      </p:pic>
      <p:sp>
        <p:nvSpPr>
          <p:cNvPr id="3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スライド番号プレースホルダー 8">
            <a:extLst>
              <a:ext uri="{FF2B5EF4-FFF2-40B4-BE49-F238E27FC236}">
                <a16:creationId xmlns:a16="http://schemas.microsoft.com/office/drawing/2014/main" id="{CDC318EC-940F-4DCC-B031-76D33E429E7D}"/>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B3691BCB-4059-41CC-B14D-F86F2FE9ADC5}" type="slidenum">
              <a:rPr kumimoji="1" lang="ja-JP" altLang="en-US" sz="1900" smtClean="0"/>
              <a:pPr>
                <a:lnSpc>
                  <a:spcPct val="90000"/>
                </a:lnSpc>
                <a:spcAft>
                  <a:spcPts val="600"/>
                </a:spcAft>
              </a:pPr>
              <a:t>3</a:t>
            </a:fld>
            <a:endParaRPr kumimoji="1" lang="ja-JP" altLang="en-US" sz="1900"/>
          </a:p>
        </p:txBody>
      </p:sp>
      <p:sp>
        <p:nvSpPr>
          <p:cNvPr id="16" name="フッター プレースホルダー 15">
            <a:extLst>
              <a:ext uri="{FF2B5EF4-FFF2-40B4-BE49-F238E27FC236}">
                <a16:creationId xmlns:a16="http://schemas.microsoft.com/office/drawing/2014/main" id="{F717A6CA-3BA8-454D-B72F-90099F0476A5}"/>
              </a:ext>
            </a:extLst>
          </p:cNvPr>
          <p:cNvSpPr>
            <a:spLocks noGrp="1"/>
          </p:cNvSpPr>
          <p:nvPr>
            <p:ph type="ftr" sz="quarter" idx="11"/>
          </p:nvPr>
        </p:nvSpPr>
        <p:spPr/>
        <p:txBody>
          <a:bodyPr/>
          <a:lstStyle/>
          <a:p>
            <a:r>
              <a:rPr kumimoji="1" lang="ja-JP" altLang="en-US" dirty="0"/>
              <a:t>ゲーミフィケーション最終閲覧日</a:t>
            </a:r>
            <a:r>
              <a:rPr kumimoji="1" lang="en-US" altLang="ja-JP" dirty="0"/>
              <a:t>:2019/12/12</a:t>
            </a:r>
          </a:p>
          <a:p>
            <a:r>
              <a:rPr kumimoji="1" lang="en-US" altLang="ja-JP" dirty="0"/>
              <a:t>http://nemorine.hateblo.jp/category/%E3%82%B2%E3%83%BC%E3%83%9F%E3%83%95%E3%82%A3%E3%82%B1%E3%83%BC%E3%82%B7%E3%83%A7%E3%83%B3</a:t>
            </a:r>
            <a:endParaRPr kumimoji="1" lang="ja-JP" altLang="en-US" dirty="0"/>
          </a:p>
        </p:txBody>
      </p:sp>
    </p:spTree>
    <p:extLst>
      <p:ext uri="{BB962C8B-B14F-4D97-AF65-F5344CB8AC3E}">
        <p14:creationId xmlns:p14="http://schemas.microsoft.com/office/powerpoint/2010/main" val="84447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BB958-07DC-400A-A187-736074D0FA43}"/>
              </a:ext>
            </a:extLst>
          </p:cNvPr>
          <p:cNvSpPr>
            <a:spLocks noGrp="1"/>
          </p:cNvSpPr>
          <p:nvPr>
            <p:ph type="title"/>
          </p:nvPr>
        </p:nvSpPr>
        <p:spPr>
          <a:xfrm>
            <a:off x="2440525" y="613517"/>
            <a:ext cx="8911687" cy="1648573"/>
          </a:xfrm>
        </p:spPr>
        <p:txBody>
          <a:bodyPr>
            <a:normAutofit/>
          </a:bodyPr>
          <a:lstStyle/>
          <a:p>
            <a:r>
              <a:rPr kumimoji="1" lang="ja-JP" altLang="en-US" sz="4800" dirty="0"/>
              <a:t>カンバンゲームの問題点</a:t>
            </a:r>
          </a:p>
        </p:txBody>
      </p:sp>
      <p:sp>
        <p:nvSpPr>
          <p:cNvPr id="3" name="コンテンツ プレースホルダー 2">
            <a:extLst>
              <a:ext uri="{FF2B5EF4-FFF2-40B4-BE49-F238E27FC236}">
                <a16:creationId xmlns:a16="http://schemas.microsoft.com/office/drawing/2014/main" id="{970EFB66-A824-4091-BA6E-D8C90934CAFA}"/>
              </a:ext>
            </a:extLst>
          </p:cNvPr>
          <p:cNvSpPr>
            <a:spLocks noGrp="1"/>
          </p:cNvSpPr>
          <p:nvPr>
            <p:ph idx="1"/>
          </p:nvPr>
        </p:nvSpPr>
        <p:spPr>
          <a:xfrm>
            <a:off x="1938113" y="2864857"/>
            <a:ext cx="8915400" cy="3777622"/>
          </a:xfrm>
        </p:spPr>
        <p:txBody>
          <a:bodyPr>
            <a:normAutofit/>
          </a:bodyPr>
          <a:lstStyle/>
          <a:p>
            <a:r>
              <a:rPr kumimoji="1" lang="ja-JP" altLang="en-US" sz="4000" dirty="0"/>
              <a:t>タスク工数の管理</a:t>
            </a:r>
            <a:endParaRPr kumimoji="1" lang="en-US" altLang="ja-JP" sz="4000" dirty="0"/>
          </a:p>
          <a:p>
            <a:r>
              <a:rPr lang="ja-JP" altLang="en-US" sz="4000" dirty="0"/>
              <a:t>進捗記録表の作成</a:t>
            </a:r>
          </a:p>
          <a:p>
            <a:r>
              <a:rPr lang="ja-JP" altLang="en-US" sz="4000" dirty="0"/>
              <a:t>チャンスカードの処理</a:t>
            </a:r>
            <a:endParaRPr kumimoji="1" lang="ja-JP" altLang="en-US" sz="4000" dirty="0"/>
          </a:p>
        </p:txBody>
      </p:sp>
      <p:sp>
        <p:nvSpPr>
          <p:cNvPr id="4" name="スライド番号プレースホルダー 3">
            <a:extLst>
              <a:ext uri="{FF2B5EF4-FFF2-40B4-BE49-F238E27FC236}">
                <a16:creationId xmlns:a16="http://schemas.microsoft.com/office/drawing/2014/main" id="{B9A9841D-BFB6-48D0-AC9A-166D1C2058B1}"/>
              </a:ext>
            </a:extLst>
          </p:cNvPr>
          <p:cNvSpPr>
            <a:spLocks noGrp="1"/>
          </p:cNvSpPr>
          <p:nvPr>
            <p:ph type="sldNum" sz="quarter" idx="12"/>
          </p:nvPr>
        </p:nvSpPr>
        <p:spPr/>
        <p:txBody>
          <a:bodyPr/>
          <a:lstStyle/>
          <a:p>
            <a:fld id="{B3691BCB-4059-41CC-B14D-F86F2FE9ADC5}" type="slidenum">
              <a:rPr kumimoji="1" lang="ja-JP" altLang="en-US" smtClean="0"/>
              <a:t>4</a:t>
            </a:fld>
            <a:endParaRPr kumimoji="1" lang="ja-JP" altLang="en-US"/>
          </a:p>
        </p:txBody>
      </p:sp>
      <p:sp>
        <p:nvSpPr>
          <p:cNvPr id="5" name="タイトル 1">
            <a:extLst>
              <a:ext uri="{FF2B5EF4-FFF2-40B4-BE49-F238E27FC236}">
                <a16:creationId xmlns:a16="http://schemas.microsoft.com/office/drawing/2014/main" id="{013AEACA-641F-457E-81A9-99CFCE604566}"/>
              </a:ext>
            </a:extLst>
          </p:cNvPr>
          <p:cNvSpPr txBox="1">
            <a:spLocks/>
          </p:cNvSpPr>
          <p:nvPr/>
        </p:nvSpPr>
        <p:spPr>
          <a:xfrm>
            <a:off x="1938113" y="1621099"/>
            <a:ext cx="8911687" cy="164857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400" u="sng" dirty="0"/>
              <a:t>プレイヤーが行う処理が多い</a:t>
            </a:r>
          </a:p>
        </p:txBody>
      </p:sp>
    </p:spTree>
    <p:extLst>
      <p:ext uri="{BB962C8B-B14F-4D97-AF65-F5344CB8AC3E}">
        <p14:creationId xmlns:p14="http://schemas.microsoft.com/office/powerpoint/2010/main" val="406955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7AAB1D0-BD47-44ED-9BC5-CAFAD3396FC7}"/>
              </a:ext>
            </a:extLst>
          </p:cNvPr>
          <p:cNvSpPr>
            <a:spLocks noGrp="1"/>
          </p:cNvSpPr>
          <p:nvPr>
            <p:ph type="title"/>
          </p:nvPr>
        </p:nvSpPr>
        <p:spPr>
          <a:xfrm>
            <a:off x="649225" y="195119"/>
            <a:ext cx="10873992" cy="580859"/>
          </a:xfrm>
        </p:spPr>
        <p:txBody>
          <a:bodyPr>
            <a:normAutofit fontScale="90000"/>
          </a:bodyPr>
          <a:lstStyle/>
          <a:p>
            <a:r>
              <a:rPr kumimoji="1" lang="ja-JP" altLang="en-US" sz="4800"/>
              <a:t>提案するもの：</a:t>
            </a:r>
            <a:r>
              <a:rPr lang="ja-JP" altLang="en-US" sz="4800"/>
              <a:t>「</a:t>
            </a:r>
            <a:r>
              <a:rPr lang="en-US" altLang="ja-JP" sz="4800"/>
              <a:t>DKG</a:t>
            </a:r>
            <a:r>
              <a:rPr lang="ja-JP" altLang="en-US" sz="4800"/>
              <a:t>」</a:t>
            </a:r>
            <a:endParaRPr kumimoji="1" lang="ja-JP" altLang="en-US" sz="4800" dirty="0"/>
          </a:p>
        </p:txBody>
      </p:sp>
      <p:sp>
        <p:nvSpPr>
          <p:cNvPr id="24" name="Rectangle 2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スライド番号プレースホルダー 2">
            <a:extLst>
              <a:ext uri="{FF2B5EF4-FFF2-40B4-BE49-F238E27FC236}">
                <a16:creationId xmlns:a16="http://schemas.microsoft.com/office/drawing/2014/main" id="{CF9BF0F7-3FBC-42C5-8233-40C6A939FD0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B3691BCB-4059-41CC-B14D-F86F2FE9ADC5}" type="slidenum">
              <a:rPr kumimoji="1" lang="ja-JP" altLang="en-US" sz="1900" smtClean="0"/>
              <a:pPr>
                <a:lnSpc>
                  <a:spcPct val="90000"/>
                </a:lnSpc>
                <a:spcAft>
                  <a:spcPts val="600"/>
                </a:spcAft>
              </a:pPr>
              <a:t>5</a:t>
            </a:fld>
            <a:endParaRPr kumimoji="1" lang="ja-JP" altLang="en-US" sz="1900"/>
          </a:p>
        </p:txBody>
      </p:sp>
      <p:pic>
        <p:nvPicPr>
          <p:cNvPr id="8" name="図 7">
            <a:extLst>
              <a:ext uri="{FF2B5EF4-FFF2-40B4-BE49-F238E27FC236}">
                <a16:creationId xmlns:a16="http://schemas.microsoft.com/office/drawing/2014/main" id="{96F1D669-15C0-4532-9343-BE0B0AFEE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549" y="869575"/>
            <a:ext cx="10873992" cy="5890079"/>
          </a:xfrm>
          <a:prstGeom prst="rect">
            <a:avLst/>
          </a:prstGeom>
        </p:spPr>
      </p:pic>
    </p:spTree>
    <p:extLst>
      <p:ext uri="{BB962C8B-B14F-4D97-AF65-F5344CB8AC3E}">
        <p14:creationId xmlns:p14="http://schemas.microsoft.com/office/powerpoint/2010/main" val="26123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921F5-3D2D-4CEA-B2B0-6418F8C006A7}"/>
              </a:ext>
            </a:extLst>
          </p:cNvPr>
          <p:cNvSpPr>
            <a:spLocks noGrp="1"/>
          </p:cNvSpPr>
          <p:nvPr>
            <p:ph type="title"/>
          </p:nvPr>
        </p:nvSpPr>
        <p:spPr/>
        <p:txBody>
          <a:bodyPr>
            <a:normAutofit/>
          </a:bodyPr>
          <a:lstStyle/>
          <a:p>
            <a:r>
              <a:rPr kumimoji="1" lang="ja-JP" altLang="en-US" sz="4800" dirty="0"/>
              <a:t>それによって解決すること</a:t>
            </a:r>
          </a:p>
        </p:txBody>
      </p:sp>
      <p:sp>
        <p:nvSpPr>
          <p:cNvPr id="3" name="コンテンツ プレースホルダー 2">
            <a:extLst>
              <a:ext uri="{FF2B5EF4-FFF2-40B4-BE49-F238E27FC236}">
                <a16:creationId xmlns:a16="http://schemas.microsoft.com/office/drawing/2014/main" id="{01A7A85B-155A-4FAC-B645-473B0847D49D}"/>
              </a:ext>
            </a:extLst>
          </p:cNvPr>
          <p:cNvSpPr>
            <a:spLocks noGrp="1"/>
          </p:cNvSpPr>
          <p:nvPr>
            <p:ph idx="1"/>
          </p:nvPr>
        </p:nvSpPr>
        <p:spPr/>
        <p:txBody>
          <a:bodyPr>
            <a:normAutofit/>
          </a:bodyPr>
          <a:lstStyle/>
          <a:p>
            <a:r>
              <a:rPr kumimoji="1" lang="ja-JP" altLang="en-US" sz="4400" dirty="0"/>
              <a:t>タスク残量の変化が自動</a:t>
            </a:r>
            <a:endParaRPr kumimoji="1" lang="en-US" altLang="ja-JP" sz="4400" dirty="0"/>
          </a:p>
          <a:p>
            <a:r>
              <a:rPr lang="ja-JP" altLang="en-US" sz="4400" dirty="0"/>
              <a:t>ターン経過が自動</a:t>
            </a:r>
            <a:endParaRPr lang="en-US" altLang="ja-JP" sz="4400" dirty="0"/>
          </a:p>
          <a:p>
            <a:r>
              <a:rPr lang="ja-JP" altLang="en-US" sz="4400" dirty="0"/>
              <a:t>ゲームに集中できる。</a:t>
            </a:r>
            <a:endParaRPr lang="en-US" altLang="ja-JP" sz="4400" dirty="0"/>
          </a:p>
          <a:p>
            <a:endParaRPr lang="en-US" altLang="ja-JP" sz="4400" dirty="0"/>
          </a:p>
          <a:p>
            <a:endParaRPr lang="en-US" altLang="ja-JP" sz="4400" dirty="0"/>
          </a:p>
          <a:p>
            <a:endParaRPr kumimoji="1" lang="ja-JP" altLang="en-US" sz="4400" dirty="0"/>
          </a:p>
        </p:txBody>
      </p:sp>
      <p:sp>
        <p:nvSpPr>
          <p:cNvPr id="4" name="スライド番号プレースホルダー 3">
            <a:extLst>
              <a:ext uri="{FF2B5EF4-FFF2-40B4-BE49-F238E27FC236}">
                <a16:creationId xmlns:a16="http://schemas.microsoft.com/office/drawing/2014/main" id="{E080A947-4A94-4F40-8C2D-F51B6E0BC0E7}"/>
              </a:ext>
            </a:extLst>
          </p:cNvPr>
          <p:cNvSpPr>
            <a:spLocks noGrp="1"/>
          </p:cNvSpPr>
          <p:nvPr>
            <p:ph type="sldNum" sz="quarter" idx="12"/>
          </p:nvPr>
        </p:nvSpPr>
        <p:spPr/>
        <p:txBody>
          <a:bodyPr/>
          <a:lstStyle/>
          <a:p>
            <a:fld id="{B3691BCB-4059-41CC-B14D-F86F2FE9ADC5}" type="slidenum">
              <a:rPr kumimoji="1" lang="ja-JP" altLang="en-US" smtClean="0"/>
              <a:t>6</a:t>
            </a:fld>
            <a:endParaRPr kumimoji="1" lang="ja-JP" altLang="en-US"/>
          </a:p>
        </p:txBody>
      </p:sp>
    </p:spTree>
    <p:extLst>
      <p:ext uri="{BB962C8B-B14F-4D97-AF65-F5344CB8AC3E}">
        <p14:creationId xmlns:p14="http://schemas.microsoft.com/office/powerpoint/2010/main" val="395406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BE5C-424A-467E-AE85-4E84153AA187}"/>
              </a:ext>
            </a:extLst>
          </p:cNvPr>
          <p:cNvSpPr>
            <a:spLocks noGrp="1"/>
          </p:cNvSpPr>
          <p:nvPr>
            <p:ph type="title"/>
          </p:nvPr>
        </p:nvSpPr>
        <p:spPr/>
        <p:txBody>
          <a:bodyPr>
            <a:normAutofit/>
          </a:bodyPr>
          <a:lstStyle/>
          <a:p>
            <a:r>
              <a:rPr lang="ja-JP" altLang="en-US" sz="4800" dirty="0"/>
              <a:t>評価実験</a:t>
            </a:r>
            <a:endParaRPr kumimoji="1" lang="ja-JP" altLang="en-US" sz="4800" dirty="0"/>
          </a:p>
        </p:txBody>
      </p:sp>
      <p:sp>
        <p:nvSpPr>
          <p:cNvPr id="3" name="コンテンツ プレースホルダー 2">
            <a:extLst>
              <a:ext uri="{FF2B5EF4-FFF2-40B4-BE49-F238E27FC236}">
                <a16:creationId xmlns:a16="http://schemas.microsoft.com/office/drawing/2014/main" id="{78A4518C-D1DE-41C7-9FB4-C0F55BA0F248}"/>
              </a:ext>
            </a:extLst>
          </p:cNvPr>
          <p:cNvSpPr>
            <a:spLocks noGrp="1"/>
          </p:cNvSpPr>
          <p:nvPr>
            <p:ph idx="1"/>
          </p:nvPr>
        </p:nvSpPr>
        <p:spPr>
          <a:xfrm>
            <a:off x="2589212" y="1540189"/>
            <a:ext cx="8915400" cy="2976055"/>
          </a:xfrm>
        </p:spPr>
        <p:txBody>
          <a:bodyPr>
            <a:normAutofit/>
          </a:bodyPr>
          <a:lstStyle/>
          <a:p>
            <a:r>
              <a:rPr kumimoji="1" lang="ja-JP" altLang="en-US" sz="3200" dirty="0"/>
              <a:t>内容：アナログ版とデジタル版のカンバンゲームをプレイしてもらう</a:t>
            </a:r>
            <a:endParaRPr kumimoji="1" lang="en-US" altLang="ja-JP" sz="3200" dirty="0"/>
          </a:p>
          <a:p>
            <a:r>
              <a:rPr lang="ja-JP" altLang="en-US" sz="3200" dirty="0"/>
              <a:t>目的：アナログ版とデジタル版の使用感の違いの確認</a:t>
            </a:r>
            <a:endParaRPr lang="en-US" altLang="ja-JP" sz="3200" dirty="0"/>
          </a:p>
          <a:p>
            <a:r>
              <a:rPr kumimoji="1" lang="ja-JP" altLang="en-US" sz="3200" dirty="0"/>
              <a:t>実験後：</a:t>
            </a:r>
            <a:r>
              <a:rPr kumimoji="1" lang="en-US" altLang="ja-JP" sz="3200" dirty="0"/>
              <a:t>SUS</a:t>
            </a:r>
            <a:r>
              <a:rPr kumimoji="1" lang="ja-JP" altLang="en-US" sz="3200" dirty="0"/>
              <a:t>に基づいたアンケート収集</a:t>
            </a:r>
          </a:p>
        </p:txBody>
      </p:sp>
      <p:sp>
        <p:nvSpPr>
          <p:cNvPr id="4" name="スライド番号プレースホルダー 3">
            <a:extLst>
              <a:ext uri="{FF2B5EF4-FFF2-40B4-BE49-F238E27FC236}">
                <a16:creationId xmlns:a16="http://schemas.microsoft.com/office/drawing/2014/main" id="{0704DAC9-6FA1-47C7-BDEB-DF8EB179225C}"/>
              </a:ext>
            </a:extLst>
          </p:cNvPr>
          <p:cNvSpPr>
            <a:spLocks noGrp="1"/>
          </p:cNvSpPr>
          <p:nvPr>
            <p:ph type="sldNum" sz="quarter" idx="12"/>
          </p:nvPr>
        </p:nvSpPr>
        <p:spPr/>
        <p:txBody>
          <a:bodyPr/>
          <a:lstStyle/>
          <a:p>
            <a:fld id="{B3691BCB-4059-41CC-B14D-F86F2FE9ADC5}"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64CF838C-98B4-432F-B634-ECD7210D205C}"/>
              </a:ext>
            </a:extLst>
          </p:cNvPr>
          <p:cNvSpPr txBox="1"/>
          <p:nvPr/>
        </p:nvSpPr>
        <p:spPr>
          <a:xfrm>
            <a:off x="2589212" y="4763430"/>
            <a:ext cx="8335270" cy="1846659"/>
          </a:xfrm>
          <a:prstGeom prst="rect">
            <a:avLst/>
          </a:prstGeom>
          <a:noFill/>
          <a:ln>
            <a:solidFill>
              <a:schemeClr val="tx1"/>
            </a:solidFill>
          </a:ln>
        </p:spPr>
        <p:txBody>
          <a:bodyPr wrap="square" rtlCol="0">
            <a:spAutoFit/>
          </a:bodyPr>
          <a:lstStyle/>
          <a:p>
            <a:r>
              <a:rPr kumimoji="1" lang="en-US" altLang="ja-JP" sz="2400" dirty="0"/>
              <a:t>SUS</a:t>
            </a:r>
            <a:r>
              <a:rPr kumimoji="1" lang="ja-JP" altLang="en-US" sz="2400" dirty="0"/>
              <a:t>（システムユーザビリティスケール）</a:t>
            </a:r>
            <a:endParaRPr kumimoji="1" lang="en-US" altLang="ja-JP" sz="2400" dirty="0"/>
          </a:p>
          <a:p>
            <a:r>
              <a:rPr kumimoji="1" lang="ja-JP" altLang="en-US" sz="2400" dirty="0"/>
              <a:t>・システムの使い勝手を評価するための指標</a:t>
            </a:r>
            <a:endParaRPr kumimoji="1" lang="en-US" altLang="ja-JP" sz="2400" dirty="0"/>
          </a:p>
          <a:p>
            <a:r>
              <a:rPr kumimoji="1" lang="ja-JP" altLang="en-US" sz="2400" dirty="0"/>
              <a:t>・統一感や使い勝手といった</a:t>
            </a:r>
            <a:r>
              <a:rPr kumimoji="1" lang="en-US" altLang="ja-JP" sz="2400" dirty="0"/>
              <a:t>10</a:t>
            </a:r>
            <a:r>
              <a:rPr kumimoji="1" lang="ja-JP" altLang="en-US" sz="2400" dirty="0"/>
              <a:t>項目の質問があり、</a:t>
            </a:r>
            <a:r>
              <a:rPr kumimoji="1" lang="en-US" altLang="ja-JP" sz="2400" dirty="0"/>
              <a:t>100</a:t>
            </a:r>
            <a:r>
              <a:rPr kumimoji="1" lang="ja-JP" altLang="en-US" sz="2400" dirty="0"/>
              <a:t>点満点でシステムを評価できる。</a:t>
            </a:r>
            <a:endParaRPr kumimoji="1" lang="en-US" altLang="ja-JP" sz="2400" dirty="0"/>
          </a:p>
          <a:p>
            <a:endParaRPr kumimoji="1" lang="ja-JP" altLang="en-US" dirty="0"/>
          </a:p>
        </p:txBody>
      </p:sp>
    </p:spTree>
    <p:extLst>
      <p:ext uri="{BB962C8B-B14F-4D97-AF65-F5344CB8AC3E}">
        <p14:creationId xmlns:p14="http://schemas.microsoft.com/office/powerpoint/2010/main" val="29094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725B824-971F-484D-9060-3B2F9115B18E}"/>
              </a:ext>
            </a:extLst>
          </p:cNvPr>
          <p:cNvSpPr>
            <a:spLocks noGrp="1"/>
          </p:cNvSpPr>
          <p:nvPr>
            <p:ph type="sldNum" sz="quarter" idx="12"/>
          </p:nvPr>
        </p:nvSpPr>
        <p:spPr/>
        <p:txBody>
          <a:bodyPr/>
          <a:lstStyle/>
          <a:p>
            <a:fld id="{B3691BCB-4059-41CC-B14D-F86F2FE9ADC5}" type="slidenum">
              <a:rPr kumimoji="1" lang="ja-JP" altLang="en-US" smtClean="0"/>
              <a:t>8</a:t>
            </a:fld>
            <a:endParaRPr kumimoji="1" lang="ja-JP" altLang="en-US"/>
          </a:p>
        </p:txBody>
      </p:sp>
      <p:sp>
        <p:nvSpPr>
          <p:cNvPr id="5" name="タイトル 1">
            <a:extLst>
              <a:ext uri="{FF2B5EF4-FFF2-40B4-BE49-F238E27FC236}">
                <a16:creationId xmlns:a16="http://schemas.microsoft.com/office/drawing/2014/main" id="{DCE82F76-0DB3-4BCA-A5AF-7D10B95025F1}"/>
              </a:ext>
            </a:extLst>
          </p:cNvPr>
          <p:cNvSpPr>
            <a:spLocks noGrp="1"/>
          </p:cNvSpPr>
          <p:nvPr>
            <p:ph type="title"/>
          </p:nvPr>
        </p:nvSpPr>
        <p:spPr>
          <a:xfrm>
            <a:off x="2592925" y="624110"/>
            <a:ext cx="8911687" cy="1280890"/>
          </a:xfrm>
        </p:spPr>
        <p:txBody>
          <a:bodyPr>
            <a:normAutofit/>
          </a:bodyPr>
          <a:lstStyle/>
          <a:p>
            <a:r>
              <a:rPr lang="ja-JP" altLang="en-US" sz="4800" dirty="0"/>
              <a:t>実験結果</a:t>
            </a:r>
            <a:endParaRPr kumimoji="1" lang="ja-JP" altLang="en-US" sz="4800" dirty="0"/>
          </a:p>
        </p:txBody>
      </p:sp>
    </p:spTree>
    <p:extLst>
      <p:ext uri="{BB962C8B-B14F-4D97-AF65-F5344CB8AC3E}">
        <p14:creationId xmlns:p14="http://schemas.microsoft.com/office/powerpoint/2010/main" val="414419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CF12-2716-487B-818A-004F38D75E4E}"/>
              </a:ext>
            </a:extLst>
          </p:cNvPr>
          <p:cNvSpPr>
            <a:spLocks noGrp="1"/>
          </p:cNvSpPr>
          <p:nvPr>
            <p:ph type="title"/>
          </p:nvPr>
        </p:nvSpPr>
        <p:spPr/>
        <p:txBody>
          <a:bodyPr/>
          <a:lstStyle/>
          <a:p>
            <a:r>
              <a:rPr lang="ja-JP" altLang="en-US" dirty="0"/>
              <a:t>実験結果の考察</a:t>
            </a:r>
            <a:endParaRPr kumimoji="1" lang="ja-JP" altLang="en-US" dirty="0"/>
          </a:p>
        </p:txBody>
      </p:sp>
      <p:sp>
        <p:nvSpPr>
          <p:cNvPr id="3" name="コンテンツ プレースホルダー 2">
            <a:extLst>
              <a:ext uri="{FF2B5EF4-FFF2-40B4-BE49-F238E27FC236}">
                <a16:creationId xmlns:a16="http://schemas.microsoft.com/office/drawing/2014/main" id="{4F91C8C0-4C73-42D4-BEEE-36FF406C15B6}"/>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A66C18-5AFF-4896-A741-8317926CF242}"/>
              </a:ext>
            </a:extLst>
          </p:cNvPr>
          <p:cNvSpPr>
            <a:spLocks noGrp="1"/>
          </p:cNvSpPr>
          <p:nvPr>
            <p:ph type="sldNum" sz="quarter" idx="12"/>
          </p:nvPr>
        </p:nvSpPr>
        <p:spPr/>
        <p:txBody>
          <a:bodyPr/>
          <a:lstStyle/>
          <a:p>
            <a:fld id="{B3691BCB-4059-41CC-B14D-F86F2FE9ADC5}" type="slidenum">
              <a:rPr kumimoji="1" lang="ja-JP" altLang="en-US" smtClean="0"/>
              <a:t>9</a:t>
            </a:fld>
            <a:endParaRPr kumimoji="1" lang="ja-JP" altLang="en-US"/>
          </a:p>
        </p:txBody>
      </p:sp>
    </p:spTree>
    <p:extLst>
      <p:ext uri="{BB962C8B-B14F-4D97-AF65-F5344CB8AC3E}">
        <p14:creationId xmlns:p14="http://schemas.microsoft.com/office/powerpoint/2010/main" val="4062554053"/>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579</Words>
  <Application>Microsoft Office PowerPoint</Application>
  <PresentationFormat>ワイド画面</PresentationFormat>
  <Paragraphs>69</Paragraphs>
  <Slides>10</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Ｐ明朝</vt:lpstr>
      <vt:lpstr>ＭＳ ゴシック</vt:lpstr>
      <vt:lpstr>游ゴシック</vt:lpstr>
      <vt:lpstr>Arial</vt:lpstr>
      <vt:lpstr>Century Gothic</vt:lpstr>
      <vt:lpstr>Wingdings 3</vt:lpstr>
      <vt:lpstr>ウィスプ</vt:lpstr>
      <vt:lpstr>かんばんを使ったタスク管理手法を体験できるゲーム「DKG」の提案</vt:lpstr>
      <vt:lpstr>カンバンとは</vt:lpstr>
      <vt:lpstr>カンバンゲームとは</vt:lpstr>
      <vt:lpstr>カンバンゲームの問題点</vt:lpstr>
      <vt:lpstr>提案するもの：「DKG」</vt:lpstr>
      <vt:lpstr>それによって解決すること</vt:lpstr>
      <vt:lpstr>評価実験</vt:lpstr>
      <vt:lpstr>実験結果</vt:lpstr>
      <vt:lpstr>実験結果の考察</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カンバン方式が学べるカンバンゲームをデジタル化した「デジタルカンバンゲーム（仮）」の提案</dc:title>
  <dc:creator>naoki.2510@icloud.com</dc:creator>
  <cp:lastModifiedBy>TYNK</cp:lastModifiedBy>
  <cp:revision>22</cp:revision>
  <dcterms:created xsi:type="dcterms:W3CDTF">2019-12-12T06:50:04Z</dcterms:created>
  <dcterms:modified xsi:type="dcterms:W3CDTF">2020-02-03T05:26:38Z</dcterms:modified>
</cp:coreProperties>
</file>