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57" r:id="rId4"/>
    <p:sldId id="258" r:id="rId5"/>
    <p:sldId id="259" r:id="rId6"/>
    <p:sldId id="260" r:id="rId7"/>
    <p:sldId id="269" r:id="rId8"/>
    <p:sldId id="266" r:id="rId9"/>
    <p:sldId id="267" r:id="rId10"/>
    <p:sldId id="268" r:id="rId11"/>
    <p:sldId id="26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A22C3-AA01-44AC-B7EF-3A64EFB80630}" v="158" dt="2020-02-03T19:42:20.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58026" autoAdjust="0"/>
  </p:normalViewPr>
  <p:slideViewPr>
    <p:cSldViewPr snapToGrid="0">
      <p:cViewPr varScale="1">
        <p:scale>
          <a:sx n="57" d="100"/>
          <a:sy n="57" d="100"/>
        </p:scale>
        <p:origin x="72" y="264"/>
      </p:cViewPr>
      <p:guideLst/>
    </p:cSldViewPr>
  </p:slideViewPr>
  <p:notesTextViewPr>
    <p:cViewPr>
      <p:scale>
        <a:sx n="1" d="1"/>
        <a:sy n="1" d="1"/>
      </p:scale>
      <p:origin x="0" y="0"/>
    </p:cViewPr>
  </p:notesTextViewPr>
  <p:notesViewPr>
    <p:cSldViewPr snapToGrid="0">
      <p:cViewPr varScale="1">
        <p:scale>
          <a:sx n="58" d="100"/>
          <a:sy n="58" d="100"/>
        </p:scale>
        <p:origin x="90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C769A-2961-427B-A6D6-EFF46F5CC20B}" type="slidenum">
              <a:rPr kumimoji="1" lang="ja-JP" altLang="en-US" smtClean="0"/>
              <a:t>‹#›</a:t>
            </a:fld>
            <a:endParaRPr kumimoji="1" lang="ja-JP" altLang="en-US"/>
          </a:p>
        </p:txBody>
      </p:sp>
      <p:sp>
        <p:nvSpPr>
          <p:cNvPr id="8" name="ノート プレースホルダー 7">
            <a:extLst>
              <a:ext uri="{FF2B5EF4-FFF2-40B4-BE49-F238E27FC236}">
                <a16:creationId xmlns:a16="http://schemas.microsoft.com/office/drawing/2014/main" id="{A9D01273-E77E-4403-8B59-A8AC9F7251D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日付プレースホルダー 8">
            <a:extLst>
              <a:ext uri="{FF2B5EF4-FFF2-40B4-BE49-F238E27FC236}">
                <a16:creationId xmlns:a16="http://schemas.microsoft.com/office/drawing/2014/main" id="{8C54C0E2-1FCA-4208-AA60-ABF90AF8BD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7E7E-BA4F-4139-BAB0-7DE5FC162D75}" type="datetimeFigureOut">
              <a:rPr kumimoji="1" lang="ja-JP" altLang="en-US" smtClean="0"/>
              <a:t>2020/2/3</a:t>
            </a:fld>
            <a:endParaRPr kumimoji="1" lang="ja-JP" altLang="en-US"/>
          </a:p>
        </p:txBody>
      </p:sp>
      <p:sp>
        <p:nvSpPr>
          <p:cNvPr id="10" name="ヘッダー プレースホルダー 9">
            <a:extLst>
              <a:ext uri="{FF2B5EF4-FFF2-40B4-BE49-F238E27FC236}">
                <a16:creationId xmlns:a16="http://schemas.microsoft.com/office/drawing/2014/main" id="{2559BAA4-3588-4F2A-9AD7-94A207464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11" name="スライド イメージ プレースホルダー 10">
            <a:extLst>
              <a:ext uri="{FF2B5EF4-FFF2-40B4-BE49-F238E27FC236}">
                <a16:creationId xmlns:a16="http://schemas.microsoft.com/office/drawing/2014/main" id="{33011564-BD07-4C20-B7E2-ADD1AA9ED36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12" name="フッター プレースホルダー 11">
            <a:extLst>
              <a:ext uri="{FF2B5EF4-FFF2-40B4-BE49-F238E27FC236}">
                <a16:creationId xmlns:a16="http://schemas.microsoft.com/office/drawing/2014/main" id="{B16B9979-5173-4432-8C32-B2D3CD8E6C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Tree>
    <p:extLst>
      <p:ext uri="{BB962C8B-B14F-4D97-AF65-F5344CB8AC3E}">
        <p14:creationId xmlns:p14="http://schemas.microsoft.com/office/powerpoint/2010/main" val="1996081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文字は最低２０以上ないと見えない</a:t>
            </a:r>
            <a:endParaRPr lang="en-US" altLang="ja-JP">
              <a:latin typeface="Calibri"/>
              <a:cs typeface="Calibri"/>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200809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内容と回数をDKGとアナログで比較できるような表を描く</a:t>
            </a:r>
            <a:endParaRPr lang="en-US" altLang="ja-JP">
              <a:latin typeface="Calibri"/>
              <a:cs typeface="Calibri"/>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332037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ミスは減った。サポートへった。時間もへったとかアンケートから書けそうなやつ持ってくる</a:t>
            </a:r>
            <a:endParaRPr kumimoji="1" lang="ja-JP" altLang="en-US"/>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10</a:t>
            </a:fld>
            <a:endParaRPr kumimoji="1" lang="ja-JP" altLang="en-US"/>
          </a:p>
        </p:txBody>
      </p:sp>
    </p:spTree>
    <p:extLst>
      <p:ext uri="{BB962C8B-B14F-4D97-AF65-F5344CB8AC3E}">
        <p14:creationId xmlns:p14="http://schemas.microsoft.com/office/powerpoint/2010/main" val="253733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ea typeface="游ゴシック"/>
              </a:rPr>
              <a:t>なぜかんばんがあるか</a:t>
            </a:r>
            <a:r>
              <a:rPr lang="en-US" altLang="ja-JP" dirty="0">
                <a:ea typeface="游ゴシック"/>
              </a:rPr>
              <a:t>　</a:t>
            </a:r>
            <a:r>
              <a:rPr lang="en-US" altLang="ja-JP" dirty="0" err="1">
                <a:ea typeface="游ゴシック"/>
              </a:rPr>
              <a:t>タスクを管理するため</a:t>
            </a:r>
          </a:p>
          <a:p>
            <a:r>
              <a:rPr lang="en-US" altLang="ja-JP" dirty="0" err="1">
                <a:ea typeface="游ゴシック"/>
              </a:rPr>
              <a:t>かんばんの構成要素は</a:t>
            </a:r>
            <a:r>
              <a:rPr lang="en-US" altLang="ja-JP" dirty="0">
                <a:ea typeface="游ゴシック"/>
              </a:rPr>
              <a:t>　</a:t>
            </a:r>
            <a:r>
              <a:rPr lang="en-US" altLang="ja-JP" dirty="0" err="1">
                <a:ea typeface="游ゴシック"/>
              </a:rPr>
              <a:t>ToDo～Done</a:t>
            </a:r>
            <a:endParaRPr lang="en-US" altLang="ja-JP" dirty="0">
              <a:ea typeface="游ゴシック"/>
            </a:endParaRPr>
          </a:p>
          <a:p>
            <a:r>
              <a:rPr lang="en-US" altLang="ja-JP" dirty="0" err="1">
                <a:ea typeface="游ゴシック"/>
              </a:rPr>
              <a:t>かんばんを使うことの難しさ</a:t>
            </a:r>
            <a:endParaRPr lang="en-US" altLang="ja-JP" dirty="0">
              <a:ea typeface="游ゴシック"/>
            </a:endParaRPr>
          </a:p>
          <a:p>
            <a:r>
              <a:rPr lang="en-US" altLang="ja-JP" dirty="0">
                <a:ea typeface="游ゴシック"/>
              </a:rPr>
              <a:t>１～２枚</a:t>
            </a:r>
          </a:p>
          <a:p>
            <a:endParaRPr lang="en-US" altLang="ja-JP" dirty="0">
              <a:ea typeface="游ゴシック"/>
            </a:endParaRPr>
          </a:p>
          <a:p>
            <a:r>
              <a:rPr lang="en-US" altLang="ja-JP" dirty="0" err="1">
                <a:ea typeface="游ゴシック"/>
              </a:rPr>
              <a:t>readyを導入したかんばんの引用を入れる</a:t>
            </a:r>
            <a:endParaRPr lang="en-US" dirty="0" err="1"/>
          </a:p>
          <a:p>
            <a:endParaRPr lang="en-US" altLang="ja-JP"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2</a:t>
            </a:fld>
            <a:endParaRPr kumimoji="1" lang="ja-JP" altLang="en-US"/>
          </a:p>
        </p:txBody>
      </p:sp>
    </p:spTree>
    <p:extLst>
      <p:ext uri="{BB962C8B-B14F-4D97-AF65-F5344CB8AC3E}">
        <p14:creationId xmlns:p14="http://schemas.microsoft.com/office/powerpoint/2010/main" val="78277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游ゴシック"/>
                <a:cs typeface="+mn-cs"/>
              </a:rPr>
              <a:t> </a:t>
            </a:r>
            <a:r>
              <a:rPr lang="en-US" altLang="ja-JP" dirty="0" err="1">
                <a:ea typeface="游ゴシック"/>
              </a:rPr>
              <a:t>かんばんゲームの説明もっと詳しく後にゲーム内で使う用語を使うから用語の説明は必須</a:t>
            </a:r>
            <a:endParaRPr lang="en-US" altLang="ja-JP" dirty="0">
              <a:ea typeface="游ゴシック"/>
            </a:endParaRPr>
          </a:p>
          <a:p>
            <a:endParaRPr lang="en-US" altLang="ja-JP" dirty="0">
              <a:ea typeface="游ゴシック"/>
            </a:endParaRPr>
          </a:p>
          <a:p>
            <a:r>
              <a:rPr lang="en-US" altLang="ja-JP" dirty="0">
                <a:ea typeface="游ゴシック"/>
              </a:rPr>
              <a:t>かんばんがある。タスクがある。タスク工数があって０になったら次へ移動する。工数を減らすために自分の手番でサイコロを振って出た目の数だけ工数減らす。チャンスカードがあって各種カードの説明くらいはいる</a:t>
            </a:r>
          </a:p>
          <a:p>
            <a:r>
              <a:rPr lang="en-US" altLang="ja-JP" dirty="0">
                <a:ea typeface="游ゴシック"/>
              </a:rPr>
              <a:t>かんばんゲーム説明で３枚程度使ってよい</a:t>
            </a:r>
          </a:p>
          <a:p>
            <a:r>
              <a:rPr lang="en-US" altLang="ja-JP" dirty="0" err="1">
                <a:ea typeface="游ゴシック"/>
              </a:rPr>
              <a:t>進捗記録表は最後に入れる</a:t>
            </a: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3</a:t>
            </a:fld>
            <a:endParaRPr kumimoji="1" lang="ja-JP" altLang="en-US"/>
          </a:p>
        </p:txBody>
      </p:sp>
    </p:spTree>
    <p:extLst>
      <p:ext uri="{BB962C8B-B14F-4D97-AF65-F5344CB8AC3E}">
        <p14:creationId xmlns:p14="http://schemas.microsoft.com/office/powerpoint/2010/main" val="38307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かんばんゲームの説明まで含めて多くて５枚</a:t>
            </a:r>
          </a:p>
          <a:p>
            <a:r>
              <a:rPr lang="ja-JP" altLang="en-US">
                <a:latin typeface="Calibri"/>
                <a:ea typeface="游ゴシック"/>
                <a:cs typeface="Calibri"/>
              </a:rPr>
              <a:t>今問題点のスライドを分割しているが一つでもいい</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419752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キャプチャー用のDKGのゲーム画面を作る（今のままじゃ拡大しても見えん）</a:t>
            </a:r>
          </a:p>
          <a:p>
            <a:r>
              <a:rPr lang="ja-JP" altLang="en-US">
                <a:ea typeface="游ゴシック"/>
              </a:rPr>
              <a:t>前に書いたややこしいと思ったことを自動化すると書いて</a:t>
            </a:r>
            <a:endParaRPr lang="ja-JP" altLang="en-US" dirty="0">
              <a:ea typeface="游ゴシック"/>
            </a:endParaRPr>
          </a:p>
          <a:p>
            <a:r>
              <a:rPr lang="ja-JP" altLang="en-US">
                <a:ea typeface="游ゴシック"/>
              </a:rPr>
              <a:t>ここでは詳しくなくていいけどどういった機能があるかを吹き出しとか使って説明する（この次のスライドの内容とか）</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5</a:t>
            </a:fld>
            <a:endParaRPr kumimoji="1" lang="ja-JP" altLang="en-US"/>
          </a:p>
        </p:txBody>
      </p:sp>
    </p:spTree>
    <p:extLst>
      <p:ext uri="{BB962C8B-B14F-4D97-AF65-F5344CB8AC3E}">
        <p14:creationId xmlns:p14="http://schemas.microsoft.com/office/powerpoint/2010/main" val="144799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工数の自動化，</a:t>
            </a:r>
            <a:r>
              <a:rPr lang="ja-JP">
                <a:ea typeface="游ゴシック"/>
              </a:rPr>
              <a:t>チャンスカードの処理</a:t>
            </a:r>
            <a:r>
              <a:rPr lang="ja-JP" altLang="en-US">
                <a:latin typeface="Calibri"/>
                <a:ea typeface="游ゴシック"/>
                <a:cs typeface="Calibri"/>
              </a:rPr>
              <a:t>，記録表の作成の説明をそれぞれすると各１スライド使って３枚くらいで書く</a:t>
            </a:r>
            <a:endParaRPr lang="ja-JP" altLang="en-US" dirty="0">
              <a:latin typeface="Calibri"/>
              <a:ea typeface="游ゴシック"/>
              <a:cs typeface="Calibri"/>
            </a:endParaRPr>
          </a:p>
          <a:p>
            <a:r>
              <a:rPr lang="ja-JP" altLang="en-US">
                <a:latin typeface="Calibri"/>
                <a:ea typeface="游ゴシック"/>
                <a:cs typeface="Calibri"/>
              </a:rPr>
              <a:t>実際の画面を入れるとわかりやすいかも（こんなエラーが出るよみたいな）</a:t>
            </a: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2649397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１～２分くらい</a:t>
            </a:r>
            <a:endParaRPr lang="en-US" altLang="ja-JP">
              <a:latin typeface="Calibri"/>
              <a:cs typeface="Calibri"/>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1195936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評価実験用のかんばんゲームの説明がいる</a:t>
            </a:r>
          </a:p>
          <a:p>
            <a:r>
              <a:rPr lang="ja-JP" altLang="en-US">
                <a:latin typeface="Calibri"/>
                <a:ea typeface="游ゴシック"/>
                <a:cs typeface="Calibri"/>
              </a:rPr>
              <a:t>タスクの数，何人でプレイする，チャンスカードが何枚何種類あるかとか</a:t>
            </a:r>
          </a:p>
          <a:p>
            <a:endParaRPr lang="ja-JP" altLang="en-US" dirty="0">
              <a:latin typeface="Calibri"/>
              <a:ea typeface="游ゴシック"/>
              <a:cs typeface="Calibri"/>
            </a:endParaRPr>
          </a:p>
          <a:p>
            <a:r>
              <a:rPr lang="ja-JP" altLang="en-US">
                <a:latin typeface="Calibri"/>
                <a:ea typeface="游ゴシック"/>
                <a:cs typeface="Calibri"/>
              </a:rPr>
              <a:t>内容について：基本的な１ゲームの流れを記述する．最初がどうなっててどうなったら終わりかみたいな</a:t>
            </a:r>
          </a:p>
          <a:p>
            <a:r>
              <a:rPr lang="ja-JP" altLang="en-US">
                <a:latin typeface="Calibri"/>
                <a:ea typeface="游ゴシック"/>
                <a:cs typeface="Calibri"/>
              </a:rPr>
              <a:t>かんばんゲームのところでやってても説明はいる</a:t>
            </a:r>
            <a:endParaRPr lang="ja-JP" altLang="en-US" dirty="0">
              <a:latin typeface="Calibri"/>
              <a:ea typeface="游ゴシック"/>
              <a:cs typeface="Calibri"/>
            </a:endParaRPr>
          </a:p>
          <a:p>
            <a:endParaRPr lang="ja-JP" altLang="en-US" dirty="0">
              <a:latin typeface="Calibri"/>
              <a:ea typeface="游ゴシック"/>
              <a:cs typeface="Calibri"/>
            </a:endParaRPr>
          </a:p>
          <a:p>
            <a:r>
              <a:rPr lang="ja-JP" altLang="en-US">
                <a:latin typeface="Calibri"/>
                <a:ea typeface="游ゴシック"/>
                <a:cs typeface="Calibri"/>
              </a:rPr>
              <a:t>あな→でじ，でじ→あなの２パターンでした説明をする</a:t>
            </a:r>
            <a:endParaRPr lang="ja-JP" altLang="en-US" dirty="0">
              <a:latin typeface="Calibri"/>
              <a:ea typeface="游ゴシック"/>
              <a:cs typeface="Calibri"/>
            </a:endParaRPr>
          </a:p>
          <a:p>
            <a:r>
              <a:rPr lang="ja-JP" altLang="en-US">
                <a:latin typeface="Calibri"/>
                <a:ea typeface="游ゴシック"/>
                <a:cs typeface="Calibri"/>
              </a:rPr>
              <a:t>実際のプレイ画像を張ると実際に実験やった感が出る</a:t>
            </a:r>
          </a:p>
          <a:p>
            <a:endParaRPr lang="ja-JP" altLang="en-US" dirty="0">
              <a:latin typeface="Calibri"/>
              <a:ea typeface="游ゴシック"/>
              <a:cs typeface="Calibri"/>
            </a:endParaRPr>
          </a:p>
          <a:p>
            <a:r>
              <a:rPr lang="ja-JP" altLang="en-US">
                <a:latin typeface="Calibri"/>
                <a:ea typeface="游ゴシック"/>
                <a:cs typeface="Calibri"/>
              </a:rPr>
              <a:t>実験結果はSUS，ミスした回数，サポート回数を集計する</a:t>
            </a:r>
            <a:endParaRPr lang="ja-JP" altLang="en-US" dirty="0">
              <a:latin typeface="Calibri"/>
              <a:ea typeface="游ゴシック"/>
              <a:cs typeface="Calibri"/>
            </a:endParaRPr>
          </a:p>
          <a:p>
            <a:r>
              <a:rPr lang="ja-JP" altLang="en-US">
                <a:latin typeface="Calibri"/>
                <a:ea typeface="游ゴシック"/>
                <a:cs typeface="Calibri"/>
              </a:rPr>
              <a:t>SUSの説明はいる</a:t>
            </a:r>
            <a:endParaRPr lang="ja-JP" altLang="en-US" dirty="0">
              <a:latin typeface="Calibri"/>
              <a:ea typeface="游ゴシック"/>
              <a:cs typeface="Calibri"/>
            </a:endParaRPr>
          </a:p>
          <a:p>
            <a:r>
              <a:rPr lang="ja-JP" altLang="en-US">
                <a:latin typeface="Calibri"/>
                <a:ea typeface="游ゴシック"/>
                <a:cs typeface="Calibri"/>
              </a:rPr>
              <a:t>実験の手順と合わせて２枚くらいにする</a:t>
            </a:r>
            <a:endParaRPr lang="ja-JP" altLang="en-US" dirty="0">
              <a:latin typeface="Calibri"/>
              <a:ea typeface="游ゴシック"/>
              <a:cs typeface="Calibri"/>
            </a:endParaRPr>
          </a:p>
          <a:p>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321384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結果比較して軽く考察</a:t>
            </a:r>
            <a:endParaRPr lang="en-US" altLang="ja-JP">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a:t>
            </a:fld>
            <a:endParaRPr kumimoji="1" lang="ja-JP" altLang="en-US"/>
          </a:p>
        </p:txBody>
      </p:sp>
    </p:spTree>
    <p:extLst>
      <p:ext uri="{BB962C8B-B14F-4D97-AF65-F5344CB8AC3E}">
        <p14:creationId xmlns:p14="http://schemas.microsoft.com/office/powerpoint/2010/main" val="219145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3E3A13-B134-4BD3-93C7-4DD36E6F9305}"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8129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2F046FF-5E7A-40C7-B23E-5F9AB6DE95C5}"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96006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394B7DE-A219-4C28-8674-CC1AFA16E5C3}"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91BCB-4059-41CC-B14D-F86F2FE9ADC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7754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F2717DC-A5F9-4D0B-B643-956E4A180638}"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20466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3B1552F-749A-4BC0-8F34-E8A4DF486EED}"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785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7967545-5901-4432-BC49-23DED1F069F8}"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894388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0FC8B7-8B55-411E-9162-6419B97EF824}"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719946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7AC2A2-C048-4B5E-8C8B-2DC82415AFF1}"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6309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FE09C7-A084-4A99-978D-5FCB8B2C7672}"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4836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BC03EC-0973-4FC9-812C-39D11D60BDB3}"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83884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82DD7EA-DDE9-4847-AC02-6DFD2B0DD921}"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60511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CA6957-F8DF-42B7-A631-22BE741E1E9E}" type="datetime1">
              <a:rPr kumimoji="1" lang="ja-JP" altLang="en-US" smtClean="0"/>
              <a:t>2020/2/3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407348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D1D1D5-5A5D-4C42-B38A-37365631E69B}" type="datetime1">
              <a:rPr kumimoji="1" lang="ja-JP" altLang="en-US" smtClean="0"/>
              <a:t>2020/2/3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51094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E7C85-4222-4BF7-95EF-33BD8F28C25C}" type="datetime1">
              <a:rPr kumimoji="1" lang="ja-JP" altLang="en-US" smtClean="0"/>
              <a:t>2020/2/3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51112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F5F6F42-AB9F-42B3-9750-3D80A4A3C4F7}"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91474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F3991E-A3E1-4866-AA17-FE90FB5F0DD1}"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16586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6BA055-7830-432E-B8F6-A210E39A5065}" type="datetime1">
              <a:rPr kumimoji="1" lang="ja-JP" altLang="en-US" smtClean="0"/>
              <a:t>2020/2/3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469308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77CBB-9448-4B69-909F-FE85034B3C08}"/>
              </a:ext>
            </a:extLst>
          </p:cNvPr>
          <p:cNvSpPr>
            <a:spLocks noGrp="1"/>
          </p:cNvSpPr>
          <p:nvPr>
            <p:ph type="ctrTitle"/>
          </p:nvPr>
        </p:nvSpPr>
        <p:spPr>
          <a:xfrm>
            <a:off x="1586144" y="394393"/>
            <a:ext cx="9144000" cy="3130041"/>
          </a:xfrm>
        </p:spPr>
        <p:txBody>
          <a:bodyPr>
            <a:normAutofit/>
          </a:bodyPr>
          <a:lstStyle/>
          <a:p>
            <a:r>
              <a:rPr lang="ja-JP" altLang="ja-JP" dirty="0"/>
              <a:t>かん</a:t>
            </a:r>
            <a:r>
              <a:rPr lang="ja-JP" altLang="ja-JP" dirty="0" err="1"/>
              <a:t>ばんを</a:t>
            </a:r>
            <a:r>
              <a:rPr lang="ja-JP" altLang="ja-JP" dirty="0"/>
              <a:t>使ったタスク管理手法を体験できるゲーム「</a:t>
            </a:r>
            <a:r>
              <a:rPr lang="en-US" altLang="ja-JP" dirty="0"/>
              <a:t>DKG</a:t>
            </a:r>
            <a:r>
              <a:rPr lang="ja-JP" altLang="ja-JP" dirty="0"/>
              <a:t>」の提案</a:t>
            </a:r>
            <a:endParaRPr kumimoji="1" lang="ja-JP" altLang="en-US" sz="4800" b="1" dirty="0"/>
          </a:p>
        </p:txBody>
      </p:sp>
      <p:sp>
        <p:nvSpPr>
          <p:cNvPr id="3" name="字幕 2">
            <a:extLst>
              <a:ext uri="{FF2B5EF4-FFF2-40B4-BE49-F238E27FC236}">
                <a16:creationId xmlns:a16="http://schemas.microsoft.com/office/drawing/2014/main" id="{4572D290-E884-491F-87E6-5F22EC0BA467}"/>
              </a:ext>
            </a:extLst>
          </p:cNvPr>
          <p:cNvSpPr>
            <a:spLocks noGrp="1"/>
          </p:cNvSpPr>
          <p:nvPr>
            <p:ph type="subTitle" idx="1"/>
          </p:nvPr>
        </p:nvSpPr>
        <p:spPr>
          <a:xfrm>
            <a:off x="1524000" y="4418784"/>
            <a:ext cx="9144000" cy="1655762"/>
          </a:xfrm>
        </p:spPr>
        <p:txBody>
          <a:bodyPr/>
          <a:lstStyle/>
          <a:p>
            <a:pPr algn="r"/>
            <a:r>
              <a:rPr kumimoji="1" lang="en-US" altLang="ja-JP" sz="2400" dirty="0"/>
              <a:t>B16079</a:t>
            </a:r>
            <a:r>
              <a:rPr kumimoji="1" lang="ja-JP" altLang="en-US" sz="2400" dirty="0"/>
              <a:t>　前田　剛志</a:t>
            </a:r>
            <a:endParaRPr kumimoji="1" lang="en-US" altLang="ja-JP" sz="2400" dirty="0"/>
          </a:p>
          <a:p>
            <a:pPr algn="r"/>
            <a:r>
              <a:rPr lang="en-US" altLang="ja-JP" sz="2400" dirty="0"/>
              <a:t>B16032</a:t>
            </a:r>
            <a:r>
              <a:rPr lang="ja-JP" altLang="en-US" sz="2400" dirty="0"/>
              <a:t>　阪上　巨樹</a:t>
            </a:r>
            <a:endParaRPr lang="en-US" altLang="ja-JP" sz="2400" dirty="0"/>
          </a:p>
          <a:p>
            <a:pPr algn="r"/>
            <a:endParaRPr kumimoji="1" lang="ja-JP" altLang="en-US" dirty="0"/>
          </a:p>
        </p:txBody>
      </p:sp>
      <p:sp>
        <p:nvSpPr>
          <p:cNvPr id="4" name="スライド番号プレースホルダー 3">
            <a:extLst>
              <a:ext uri="{FF2B5EF4-FFF2-40B4-BE49-F238E27FC236}">
                <a16:creationId xmlns:a16="http://schemas.microsoft.com/office/drawing/2014/main" id="{BB94A714-3F76-4835-8F03-AEF2854705A2}"/>
              </a:ext>
            </a:extLst>
          </p:cNvPr>
          <p:cNvSpPr>
            <a:spLocks noGrp="1"/>
          </p:cNvSpPr>
          <p:nvPr>
            <p:ph type="sldNum" sz="quarter" idx="12"/>
          </p:nvPr>
        </p:nvSpPr>
        <p:spPr/>
        <p:txBody>
          <a:bodyPr/>
          <a:lstStyle/>
          <a:p>
            <a:fld id="{B3691BCB-4059-41CC-B14D-F86F2FE9ADC5}" type="slidenum">
              <a:rPr kumimoji="1" lang="ja-JP" altLang="en-US" smtClean="0"/>
              <a:t>1</a:t>
            </a:fld>
            <a:endParaRPr kumimoji="1" lang="ja-JP" altLang="en-US"/>
          </a:p>
        </p:txBody>
      </p:sp>
    </p:spTree>
    <p:extLst>
      <p:ext uri="{BB962C8B-B14F-4D97-AF65-F5344CB8AC3E}">
        <p14:creationId xmlns:p14="http://schemas.microsoft.com/office/powerpoint/2010/main" val="345300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CF12-2716-487B-818A-004F38D75E4E}"/>
              </a:ext>
            </a:extLst>
          </p:cNvPr>
          <p:cNvSpPr>
            <a:spLocks noGrp="1"/>
          </p:cNvSpPr>
          <p:nvPr>
            <p:ph type="title"/>
          </p:nvPr>
        </p:nvSpPr>
        <p:spPr/>
        <p:txBody>
          <a:bodyPr/>
          <a:lstStyle/>
          <a:p>
            <a:r>
              <a:rPr lang="ja-JP" altLang="en-US">
                <a:ea typeface="メイリオ"/>
              </a:rPr>
              <a:t>ミス・サポートの内容</a:t>
            </a:r>
            <a:endParaRPr kumimoji="1" lang="ja-JP" altLang="en-US" dirty="0"/>
          </a:p>
        </p:txBody>
      </p:sp>
      <p:sp>
        <p:nvSpPr>
          <p:cNvPr id="3" name="コンテンツ プレースホルダー 2">
            <a:extLst>
              <a:ext uri="{FF2B5EF4-FFF2-40B4-BE49-F238E27FC236}">
                <a16:creationId xmlns:a16="http://schemas.microsoft.com/office/drawing/2014/main" id="{4F91C8C0-4C73-42D4-BEEE-36FF406C15B6}"/>
              </a:ext>
            </a:extLst>
          </p:cNvPr>
          <p:cNvSpPr>
            <a:spLocks noGrp="1"/>
          </p:cNvSpPr>
          <p:nvPr>
            <p:ph idx="1"/>
          </p:nvPr>
        </p:nvSpPr>
        <p:spPr/>
        <p:txBody>
          <a:bodyPr vert="horz" lIns="91440" tIns="45720" rIns="91440" bIns="45720" rtlCol="0" anchor="t">
            <a:normAutofit/>
          </a:bodyPr>
          <a:lstStyle/>
          <a:p>
            <a:endParaRPr lang="ja-JP" altLang="en-US" dirty="0">
              <a:ea typeface="メイリオ"/>
            </a:endParaRPr>
          </a:p>
        </p:txBody>
      </p:sp>
      <p:sp>
        <p:nvSpPr>
          <p:cNvPr id="4" name="スライド番号プレースホルダー 3">
            <a:extLst>
              <a:ext uri="{FF2B5EF4-FFF2-40B4-BE49-F238E27FC236}">
                <a16:creationId xmlns:a16="http://schemas.microsoft.com/office/drawing/2014/main" id="{EEA66C18-5AFF-4896-A741-8317926CF242}"/>
              </a:ext>
            </a:extLst>
          </p:cNvPr>
          <p:cNvSpPr>
            <a:spLocks noGrp="1"/>
          </p:cNvSpPr>
          <p:nvPr>
            <p:ph type="sldNum" sz="quarter" idx="12"/>
          </p:nvPr>
        </p:nvSpPr>
        <p:spPr/>
        <p:txBody>
          <a:bodyPr/>
          <a:lstStyle/>
          <a:p>
            <a:fld id="{B3691BCB-4059-41CC-B14D-F86F2FE9ADC5}" type="slidenum">
              <a:rPr kumimoji="1" lang="ja-JP" altLang="en-US" smtClean="0"/>
              <a:t>9</a:t>
            </a:fld>
            <a:endParaRPr kumimoji="1" lang="ja-JP" altLang="en-US"/>
          </a:p>
        </p:txBody>
      </p:sp>
    </p:spTree>
    <p:extLst>
      <p:ext uri="{BB962C8B-B14F-4D97-AF65-F5344CB8AC3E}">
        <p14:creationId xmlns:p14="http://schemas.microsoft.com/office/powerpoint/2010/main" val="406255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E16E4-CBBE-4E94-AFAD-9A38C68A6244}"/>
              </a:ext>
            </a:extLst>
          </p:cNvPr>
          <p:cNvSpPr>
            <a:spLocks noGrp="1"/>
          </p:cNvSpPr>
          <p:nvPr>
            <p:ph type="title"/>
          </p:nvPr>
        </p:nvSpPr>
        <p:spPr/>
        <p:txBody>
          <a:bodyPr>
            <a:normAutofit/>
          </a:bodyPr>
          <a:lstStyle/>
          <a:p>
            <a:r>
              <a:rPr lang="ja-JP" altLang="en-US" sz="4800">
                <a:ea typeface="メイリオ"/>
              </a:rPr>
              <a:t>考察</a:t>
            </a:r>
            <a:endParaRPr lang="ja-JP" altLang="en-US" sz="4800" dirty="0">
              <a:ea typeface="メイリオ"/>
            </a:endParaRPr>
          </a:p>
        </p:txBody>
      </p:sp>
      <p:sp>
        <p:nvSpPr>
          <p:cNvPr id="3" name="コンテンツ プレースホルダー 2">
            <a:extLst>
              <a:ext uri="{FF2B5EF4-FFF2-40B4-BE49-F238E27FC236}">
                <a16:creationId xmlns:a16="http://schemas.microsoft.com/office/drawing/2014/main" id="{66E1698C-54A2-4A60-A485-CFB498243992}"/>
              </a:ext>
            </a:extLst>
          </p:cNvPr>
          <p:cNvSpPr>
            <a:spLocks noGrp="1"/>
          </p:cNvSpPr>
          <p:nvPr>
            <p:ph idx="1"/>
          </p:nvPr>
        </p:nvSpPr>
        <p:spPr/>
        <p:txBody>
          <a:bodyPr vert="horz" lIns="91440" tIns="45720" rIns="91440" bIns="45720" rtlCol="0" anchor="t">
            <a:normAutofit/>
          </a:bodyPr>
          <a:lstStyle/>
          <a:p>
            <a:endParaRPr lang="ja-JP" altLang="en-US" sz="4000" dirty="0">
              <a:ea typeface="メイリオ"/>
            </a:endParaRPr>
          </a:p>
        </p:txBody>
      </p:sp>
      <p:sp>
        <p:nvSpPr>
          <p:cNvPr id="4" name="スライド番号プレースホルダー 3">
            <a:extLst>
              <a:ext uri="{FF2B5EF4-FFF2-40B4-BE49-F238E27FC236}">
                <a16:creationId xmlns:a16="http://schemas.microsoft.com/office/drawing/2014/main" id="{53E36951-5DDA-4B6E-9FBF-5EDDDF316350}"/>
              </a:ext>
            </a:extLst>
          </p:cNvPr>
          <p:cNvSpPr>
            <a:spLocks noGrp="1"/>
          </p:cNvSpPr>
          <p:nvPr>
            <p:ph type="sldNum" sz="quarter" idx="12"/>
          </p:nvPr>
        </p:nvSpPr>
        <p:spPr/>
        <p:txBody>
          <a:bodyPr/>
          <a:lstStyle/>
          <a:p>
            <a:fld id="{B3691BCB-4059-41CC-B14D-F86F2FE9ADC5}" type="slidenum">
              <a:rPr kumimoji="1" lang="ja-JP" altLang="en-US" smtClean="0"/>
              <a:t>10</a:t>
            </a:fld>
            <a:endParaRPr kumimoji="1" lang="ja-JP" altLang="en-US"/>
          </a:p>
        </p:txBody>
      </p:sp>
    </p:spTree>
    <p:extLst>
      <p:ext uri="{BB962C8B-B14F-4D97-AF65-F5344CB8AC3E}">
        <p14:creationId xmlns:p14="http://schemas.microsoft.com/office/powerpoint/2010/main" val="156558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2EEDF-8313-4879-98D2-5CF3243987D4}"/>
              </a:ext>
            </a:extLst>
          </p:cNvPr>
          <p:cNvSpPr>
            <a:spLocks noGrp="1"/>
          </p:cNvSpPr>
          <p:nvPr>
            <p:ph type="title"/>
          </p:nvPr>
        </p:nvSpPr>
        <p:spPr/>
        <p:txBody>
          <a:bodyPr/>
          <a:lstStyle/>
          <a:p>
            <a:r>
              <a:rPr lang="ja-JP" altLang="en-US">
                <a:ea typeface="メイリオ"/>
              </a:rPr>
              <a:t>まとめと今後の課題</a:t>
            </a:r>
            <a:endParaRPr lang="ja-JP" altLang="en-US"/>
          </a:p>
        </p:txBody>
      </p:sp>
      <p:sp>
        <p:nvSpPr>
          <p:cNvPr id="3" name="スライド番号プレースホルダー 2">
            <a:extLst>
              <a:ext uri="{FF2B5EF4-FFF2-40B4-BE49-F238E27FC236}">
                <a16:creationId xmlns:a16="http://schemas.microsoft.com/office/drawing/2014/main" id="{133E6023-87C5-4BBA-8951-E2318C64BFB4}"/>
              </a:ext>
            </a:extLst>
          </p:cNvPr>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56373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61B2-A276-46BC-BE8D-D87F2FD97265}"/>
              </a:ext>
            </a:extLst>
          </p:cNvPr>
          <p:cNvSpPr>
            <a:spLocks noGrp="1"/>
          </p:cNvSpPr>
          <p:nvPr>
            <p:ph type="title"/>
          </p:nvPr>
        </p:nvSpPr>
        <p:spPr/>
        <p:txBody>
          <a:bodyPr>
            <a:normAutofit/>
          </a:bodyPr>
          <a:lstStyle/>
          <a:p>
            <a:r>
              <a:rPr kumimoji="1" lang="ja-JP" altLang="en-US" sz="4800" dirty="0"/>
              <a:t>カンバンとは</a:t>
            </a:r>
          </a:p>
        </p:txBody>
      </p:sp>
      <p:sp>
        <p:nvSpPr>
          <p:cNvPr id="3" name="コンテンツ プレースホルダー 2">
            <a:extLst>
              <a:ext uri="{FF2B5EF4-FFF2-40B4-BE49-F238E27FC236}">
                <a16:creationId xmlns:a16="http://schemas.microsoft.com/office/drawing/2014/main" id="{846B8853-0A96-4DBD-AD9F-4DA74A179AF3}"/>
              </a:ext>
            </a:extLst>
          </p:cNvPr>
          <p:cNvSpPr>
            <a:spLocks noGrp="1"/>
          </p:cNvSpPr>
          <p:nvPr>
            <p:ph idx="1"/>
          </p:nvPr>
        </p:nvSpPr>
        <p:spPr>
          <a:xfrm>
            <a:off x="2613783" y="1343204"/>
            <a:ext cx="8915400" cy="3777622"/>
          </a:xfrm>
        </p:spPr>
        <p:txBody>
          <a:bodyPr/>
          <a:lstStyle/>
          <a:p>
            <a:r>
              <a:rPr lang="ja-JP" altLang="en-US" sz="3200" dirty="0">
                <a:latin typeface="ＭＳ ゴシック" panose="020B0609070205080204" pitchFamily="49" charset="-128"/>
                <a:ea typeface="ＭＳ ゴシック" panose="020B0609070205080204" pitchFamily="49" charset="-128"/>
              </a:rPr>
              <a:t>タスクが書かれた付箋を、まだ着手できないものを</a:t>
            </a:r>
            <a:r>
              <a:rPr lang="en-US" altLang="ja-JP" sz="3200" dirty="0" err="1">
                <a:latin typeface="ＭＳ ゴシック" panose="020B0609070205080204" pitchFamily="49" charset="-128"/>
                <a:ea typeface="ＭＳ ゴシック" panose="020B0609070205080204" pitchFamily="49" charset="-128"/>
              </a:rPr>
              <a:t>ToDo</a:t>
            </a:r>
            <a:r>
              <a:rPr lang="ja-JP" altLang="en-US" sz="3200" dirty="0">
                <a:latin typeface="ＭＳ ゴシック" panose="020B0609070205080204" pitchFamily="49" charset="-128"/>
                <a:ea typeface="ＭＳ ゴシック" panose="020B0609070205080204" pitchFamily="49" charset="-128"/>
              </a:rPr>
              <a:t>，すぐに着手できるものを</a:t>
            </a:r>
            <a:r>
              <a:rPr lang="en-US" altLang="ja-JP" sz="3200" dirty="0">
                <a:latin typeface="ＭＳ ゴシック" panose="020B0609070205080204" pitchFamily="49" charset="-128"/>
                <a:ea typeface="ＭＳ ゴシック" panose="020B0609070205080204" pitchFamily="49" charset="-128"/>
              </a:rPr>
              <a:t>Ready,</a:t>
            </a:r>
            <a:r>
              <a:rPr lang="ja-JP" altLang="en-US" sz="3200" dirty="0">
                <a:latin typeface="ＭＳ ゴシック" panose="020B0609070205080204" pitchFamily="49" charset="-128"/>
                <a:ea typeface="ＭＳ ゴシック" panose="020B0609070205080204" pitchFamily="49" charset="-128"/>
              </a:rPr>
              <a:t>着手しているものを</a:t>
            </a:r>
            <a:r>
              <a:rPr lang="en-US" altLang="ja-JP" sz="3200" dirty="0">
                <a:latin typeface="ＭＳ ゴシック" panose="020B0609070205080204" pitchFamily="49" charset="-128"/>
                <a:ea typeface="ＭＳ ゴシック" panose="020B0609070205080204" pitchFamily="49" charset="-128"/>
              </a:rPr>
              <a:t>Doing</a:t>
            </a:r>
            <a:r>
              <a:rPr lang="ja-JP" altLang="en-US" sz="3200" dirty="0">
                <a:latin typeface="ＭＳ ゴシック" panose="020B0609070205080204" pitchFamily="49" charset="-128"/>
                <a:ea typeface="ＭＳ ゴシック" panose="020B0609070205080204" pitchFamily="49" charset="-128"/>
              </a:rPr>
              <a:t>，完了したものを</a:t>
            </a:r>
            <a:r>
              <a:rPr lang="en-US" altLang="ja-JP" sz="3200" dirty="0">
                <a:latin typeface="ＭＳ ゴシック" panose="020B0609070205080204" pitchFamily="49" charset="-128"/>
                <a:ea typeface="ＭＳ ゴシック" panose="020B0609070205080204" pitchFamily="49" charset="-128"/>
              </a:rPr>
              <a:t>Done</a:t>
            </a:r>
            <a:r>
              <a:rPr lang="ja-JP" altLang="en-US" sz="3200" dirty="0">
                <a:latin typeface="ＭＳ ゴシック" panose="020B0609070205080204" pitchFamily="49" charset="-128"/>
                <a:ea typeface="ＭＳ ゴシック" panose="020B0609070205080204" pitchFamily="49" charset="-128"/>
              </a:rPr>
              <a:t>に貼り付けることでタスクの進捗状況を管理することができる</a:t>
            </a:r>
            <a:endParaRPr lang="en-US" altLang="ja-JP" sz="3600" dirty="0">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572FEF9F-6351-43DD-8120-E9E29C207121}"/>
              </a:ext>
            </a:extLst>
          </p:cNvPr>
          <p:cNvSpPr>
            <a:spLocks noGrp="1"/>
          </p:cNvSpPr>
          <p:nvPr>
            <p:ph type="sldNum" sz="quarter" idx="12"/>
          </p:nvPr>
        </p:nvSpPr>
        <p:spPr/>
        <p:txBody>
          <a:bodyPr/>
          <a:lstStyle/>
          <a:p>
            <a:fld id="{B3691BCB-4059-41CC-B14D-F86F2FE9ADC5}" type="slidenum">
              <a:rPr kumimoji="1" lang="ja-JP" altLang="en-US" smtClean="0"/>
              <a:t>2</a:t>
            </a:fld>
            <a:endParaRPr kumimoji="1" lang="ja-JP" altLang="en-US"/>
          </a:p>
        </p:txBody>
      </p:sp>
      <p:grpSp>
        <p:nvGrpSpPr>
          <p:cNvPr id="5" name="グループ化 4">
            <a:extLst>
              <a:ext uri="{FF2B5EF4-FFF2-40B4-BE49-F238E27FC236}">
                <a16:creationId xmlns:a16="http://schemas.microsoft.com/office/drawing/2014/main" id="{9C21073D-5BF1-417B-89F6-FB5DBD2CE362}"/>
              </a:ext>
            </a:extLst>
          </p:cNvPr>
          <p:cNvGrpSpPr/>
          <p:nvPr/>
        </p:nvGrpSpPr>
        <p:grpSpPr>
          <a:xfrm>
            <a:off x="457577" y="3936455"/>
            <a:ext cx="3415259" cy="2288609"/>
            <a:chOff x="-50959" y="2021907"/>
            <a:chExt cx="3432943" cy="2384723"/>
          </a:xfrm>
        </p:grpSpPr>
        <p:grpSp>
          <p:nvGrpSpPr>
            <p:cNvPr id="6" name="グループ化 5">
              <a:extLst>
                <a:ext uri="{FF2B5EF4-FFF2-40B4-BE49-F238E27FC236}">
                  <a16:creationId xmlns:a16="http://schemas.microsoft.com/office/drawing/2014/main" id="{F97575C0-9F33-4931-B251-D847AA18926C}"/>
                </a:ext>
              </a:extLst>
            </p:cNvPr>
            <p:cNvGrpSpPr/>
            <p:nvPr/>
          </p:nvGrpSpPr>
          <p:grpSpPr>
            <a:xfrm>
              <a:off x="-50959" y="2433074"/>
              <a:ext cx="3432943" cy="1973556"/>
              <a:chOff x="4303049" y="3410704"/>
              <a:chExt cx="4409574" cy="1973556"/>
            </a:xfrm>
          </p:grpSpPr>
          <p:sp>
            <p:nvSpPr>
              <p:cNvPr id="27" name="正方形/長方形 26">
                <a:extLst>
                  <a:ext uri="{FF2B5EF4-FFF2-40B4-BE49-F238E27FC236}">
                    <a16:creationId xmlns:a16="http://schemas.microsoft.com/office/drawing/2014/main" id="{8F991735-7942-4833-A567-6DE9EB7573EA}"/>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28" name="直線コネクタ 27">
                <a:extLst>
                  <a:ext uri="{FF2B5EF4-FFF2-40B4-BE49-F238E27FC236}">
                    <a16:creationId xmlns:a16="http://schemas.microsoft.com/office/drawing/2014/main" id="{34B38124-49F9-4FA0-85BB-72CE272B921D}"/>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22FF62A-8FD7-4557-94AE-877342B148D3}"/>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8">
                <a:extLst>
                  <a:ext uri="{FF2B5EF4-FFF2-40B4-BE49-F238E27FC236}">
                    <a16:creationId xmlns:a16="http://schemas.microsoft.com/office/drawing/2014/main" id="{8E1E0837-8BFC-4BD1-B0A0-D8998FCE4814}"/>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7" name="四角形: メモ 6">
              <a:extLst>
                <a:ext uri="{FF2B5EF4-FFF2-40B4-BE49-F238E27FC236}">
                  <a16:creationId xmlns:a16="http://schemas.microsoft.com/office/drawing/2014/main" id="{9266C102-0C6A-48ED-9C15-CDA2DE5B8CC1}"/>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8" name="四角形: メモ 7">
              <a:extLst>
                <a:ext uri="{FF2B5EF4-FFF2-40B4-BE49-F238E27FC236}">
                  <a16:creationId xmlns:a16="http://schemas.microsoft.com/office/drawing/2014/main" id="{CA6C3740-9EB9-4F35-9DB8-F169692421B4}"/>
                </a:ext>
              </a:extLst>
            </p:cNvPr>
            <p:cNvSpPr/>
            <p:nvPr/>
          </p:nvSpPr>
          <p:spPr>
            <a:xfrm>
              <a:off x="933140" y="3438195"/>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11" name="テキスト ボックス 9">
              <a:extLst>
                <a:ext uri="{FF2B5EF4-FFF2-40B4-BE49-F238E27FC236}">
                  <a16:creationId xmlns:a16="http://schemas.microsoft.com/office/drawing/2014/main" id="{665C008F-457D-4E98-B077-73094F9672EB}"/>
                </a:ext>
              </a:extLst>
            </p:cNvPr>
            <p:cNvSpPr txBox="1"/>
            <p:nvPr/>
          </p:nvSpPr>
          <p:spPr>
            <a:xfrm>
              <a:off x="677123" y="2021907"/>
              <a:ext cx="21132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タスク開始前</a:t>
              </a:r>
            </a:p>
          </p:txBody>
        </p:sp>
      </p:grpSp>
      <p:cxnSp>
        <p:nvCxnSpPr>
          <p:cNvPr id="31" name="直線コネクタ 30">
            <a:extLst>
              <a:ext uri="{FF2B5EF4-FFF2-40B4-BE49-F238E27FC236}">
                <a16:creationId xmlns:a16="http://schemas.microsoft.com/office/drawing/2014/main" id="{02CDB865-709B-4AF4-93F5-91F79ECA5731}"/>
              </a:ext>
            </a:extLst>
          </p:cNvPr>
          <p:cNvCxnSpPr/>
          <p:nvPr/>
        </p:nvCxnSpPr>
        <p:spPr>
          <a:xfrm>
            <a:off x="2057051" y="4411323"/>
            <a:ext cx="0" cy="1876454"/>
          </a:xfrm>
          <a:prstGeom prst="line">
            <a:avLst/>
          </a:prstGeom>
        </p:spPr>
        <p:style>
          <a:lnRef idx="1">
            <a:schemeClr val="dk1"/>
          </a:lnRef>
          <a:fillRef idx="0">
            <a:schemeClr val="dk1"/>
          </a:fillRef>
          <a:effectRef idx="0">
            <a:schemeClr val="dk1"/>
          </a:effectRef>
          <a:fontRef idx="minor">
            <a:schemeClr val="tx1"/>
          </a:fontRef>
        </p:style>
      </p:cxnSp>
      <p:grpSp>
        <p:nvGrpSpPr>
          <p:cNvPr id="32" name="グループ化 31">
            <a:extLst>
              <a:ext uri="{FF2B5EF4-FFF2-40B4-BE49-F238E27FC236}">
                <a16:creationId xmlns:a16="http://schemas.microsoft.com/office/drawing/2014/main" id="{643BDFDF-B8B7-4534-B2A9-70FFC76F7088}"/>
              </a:ext>
            </a:extLst>
          </p:cNvPr>
          <p:cNvGrpSpPr/>
          <p:nvPr/>
        </p:nvGrpSpPr>
        <p:grpSpPr>
          <a:xfrm>
            <a:off x="4449675" y="3945280"/>
            <a:ext cx="3415259" cy="2288609"/>
            <a:chOff x="-50959" y="2021907"/>
            <a:chExt cx="3432943" cy="2384723"/>
          </a:xfrm>
        </p:grpSpPr>
        <p:grpSp>
          <p:nvGrpSpPr>
            <p:cNvPr id="33" name="グループ化 32">
              <a:extLst>
                <a:ext uri="{FF2B5EF4-FFF2-40B4-BE49-F238E27FC236}">
                  <a16:creationId xmlns:a16="http://schemas.microsoft.com/office/drawing/2014/main" id="{93ABED02-00F4-47FB-A7A1-C6ADBE018887}"/>
                </a:ext>
              </a:extLst>
            </p:cNvPr>
            <p:cNvGrpSpPr/>
            <p:nvPr/>
          </p:nvGrpSpPr>
          <p:grpSpPr>
            <a:xfrm>
              <a:off x="-50959" y="2433074"/>
              <a:ext cx="3432943" cy="1973556"/>
              <a:chOff x="4303049" y="3410704"/>
              <a:chExt cx="4409574" cy="1973556"/>
            </a:xfrm>
          </p:grpSpPr>
          <p:sp>
            <p:nvSpPr>
              <p:cNvPr id="39" name="正方形/長方形 38">
                <a:extLst>
                  <a:ext uri="{FF2B5EF4-FFF2-40B4-BE49-F238E27FC236}">
                    <a16:creationId xmlns:a16="http://schemas.microsoft.com/office/drawing/2014/main" id="{82EAF710-3D04-4493-9A44-8792FDACF099}"/>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40" name="直線コネクタ 39">
                <a:extLst>
                  <a:ext uri="{FF2B5EF4-FFF2-40B4-BE49-F238E27FC236}">
                    <a16:creationId xmlns:a16="http://schemas.microsoft.com/office/drawing/2014/main" id="{E50B3EB2-966A-4171-9881-C1982807DAF2}"/>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0B54F570-9FF0-4BA3-816F-1899F697DD29}"/>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42" name="テキスト ボックス 28">
                <a:extLst>
                  <a:ext uri="{FF2B5EF4-FFF2-40B4-BE49-F238E27FC236}">
                    <a16:creationId xmlns:a16="http://schemas.microsoft.com/office/drawing/2014/main" id="{6E63EDD9-C159-4D9A-82E4-7D9D1E5AEE38}"/>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34" name="四角形: メモ 33">
              <a:extLst>
                <a:ext uri="{FF2B5EF4-FFF2-40B4-BE49-F238E27FC236}">
                  <a16:creationId xmlns:a16="http://schemas.microsoft.com/office/drawing/2014/main" id="{F77E5A26-AF5B-490B-9349-3ED0DFC65BF4}"/>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35" name="四角形: メモ 34">
              <a:extLst>
                <a:ext uri="{FF2B5EF4-FFF2-40B4-BE49-F238E27FC236}">
                  <a16:creationId xmlns:a16="http://schemas.microsoft.com/office/drawing/2014/main" id="{244FE20A-A967-444E-BAE3-CE53081A4974}"/>
                </a:ext>
              </a:extLst>
            </p:cNvPr>
            <p:cNvSpPr/>
            <p:nvPr/>
          </p:nvSpPr>
          <p:spPr>
            <a:xfrm>
              <a:off x="1709495" y="332550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36" name="テキスト ボックス 9">
              <a:extLst>
                <a:ext uri="{FF2B5EF4-FFF2-40B4-BE49-F238E27FC236}">
                  <a16:creationId xmlns:a16="http://schemas.microsoft.com/office/drawing/2014/main" id="{A9E54552-882C-46C1-8F09-6E9D6877AA30}"/>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タスク開始時</a:t>
              </a:r>
            </a:p>
          </p:txBody>
        </p:sp>
      </p:grpSp>
      <p:grpSp>
        <p:nvGrpSpPr>
          <p:cNvPr id="43" name="グループ化 42">
            <a:extLst>
              <a:ext uri="{FF2B5EF4-FFF2-40B4-BE49-F238E27FC236}">
                <a16:creationId xmlns:a16="http://schemas.microsoft.com/office/drawing/2014/main" id="{D31F0863-2C71-4A28-B339-644AAE073A9B}"/>
              </a:ext>
            </a:extLst>
          </p:cNvPr>
          <p:cNvGrpSpPr/>
          <p:nvPr/>
        </p:nvGrpSpPr>
        <p:grpSpPr>
          <a:xfrm>
            <a:off x="8539377" y="3936455"/>
            <a:ext cx="3415259" cy="2288609"/>
            <a:chOff x="-50959" y="2021907"/>
            <a:chExt cx="3432943" cy="2384723"/>
          </a:xfrm>
        </p:grpSpPr>
        <p:grpSp>
          <p:nvGrpSpPr>
            <p:cNvPr id="44" name="グループ化 43">
              <a:extLst>
                <a:ext uri="{FF2B5EF4-FFF2-40B4-BE49-F238E27FC236}">
                  <a16:creationId xmlns:a16="http://schemas.microsoft.com/office/drawing/2014/main" id="{8BC6787B-3A84-4D9F-B913-7DDB1B22C9F0}"/>
                </a:ext>
              </a:extLst>
            </p:cNvPr>
            <p:cNvGrpSpPr/>
            <p:nvPr/>
          </p:nvGrpSpPr>
          <p:grpSpPr>
            <a:xfrm>
              <a:off x="-50959" y="2433074"/>
              <a:ext cx="3432943" cy="1973556"/>
              <a:chOff x="4303049" y="3410704"/>
              <a:chExt cx="4409574" cy="1973556"/>
            </a:xfrm>
          </p:grpSpPr>
          <p:sp>
            <p:nvSpPr>
              <p:cNvPr id="50" name="正方形/長方形 49">
                <a:extLst>
                  <a:ext uri="{FF2B5EF4-FFF2-40B4-BE49-F238E27FC236}">
                    <a16:creationId xmlns:a16="http://schemas.microsoft.com/office/drawing/2014/main" id="{C1076371-BED6-4F52-8292-9F6E95E06CE2}"/>
                  </a:ext>
                </a:extLst>
              </p:cNvPr>
              <p:cNvSpPr/>
              <p:nvPr/>
            </p:nvSpPr>
            <p:spPr>
              <a:xfrm>
                <a:off x="4489393" y="3429000"/>
                <a:ext cx="3994723" cy="195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ja-JP" altLang="en-US" dirty="0"/>
              </a:p>
            </p:txBody>
          </p:sp>
          <p:cxnSp>
            <p:nvCxnSpPr>
              <p:cNvPr id="51" name="直線コネクタ 50">
                <a:extLst>
                  <a:ext uri="{FF2B5EF4-FFF2-40B4-BE49-F238E27FC236}">
                    <a16:creationId xmlns:a16="http://schemas.microsoft.com/office/drawing/2014/main" id="{353F5535-0260-4022-9AFE-73969058FDB9}"/>
                  </a:ext>
                </a:extLst>
              </p:cNvPr>
              <p:cNvCxnSpPr/>
              <p:nvPr/>
            </p:nvCxnSpPr>
            <p:spPr>
              <a:xfrm>
                <a:off x="7462556" y="3429000"/>
                <a:ext cx="0" cy="1955260"/>
              </a:xfrm>
              <a:prstGeom prst="line">
                <a:avLst/>
              </a:prstGeom>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1ADA9F15-5704-4140-8313-E5215AEA3617}"/>
                  </a:ext>
                </a:extLst>
              </p:cNvPr>
              <p:cNvCxnSpPr/>
              <p:nvPr/>
            </p:nvCxnSpPr>
            <p:spPr>
              <a:xfrm>
                <a:off x="5367499" y="3429000"/>
                <a:ext cx="0" cy="1955260"/>
              </a:xfrm>
              <a:prstGeom prst="line">
                <a:avLst/>
              </a:prstGeom>
            </p:spPr>
            <p:style>
              <a:lnRef idx="1">
                <a:schemeClr val="dk1"/>
              </a:lnRef>
              <a:fillRef idx="0">
                <a:schemeClr val="dk1"/>
              </a:fillRef>
              <a:effectRef idx="0">
                <a:schemeClr val="dk1"/>
              </a:effectRef>
              <a:fontRef idx="minor">
                <a:schemeClr val="tx1"/>
              </a:fontRef>
            </p:style>
          </p:cxnSp>
          <p:sp>
            <p:nvSpPr>
              <p:cNvPr id="53" name="テキスト ボックス 28">
                <a:extLst>
                  <a:ext uri="{FF2B5EF4-FFF2-40B4-BE49-F238E27FC236}">
                    <a16:creationId xmlns:a16="http://schemas.microsoft.com/office/drawing/2014/main" id="{C726FEFC-A6E8-4EC0-91EC-1A7E00A5A329}"/>
                  </a:ext>
                </a:extLst>
              </p:cNvPr>
              <p:cNvSpPr txBox="1"/>
              <p:nvPr/>
            </p:nvSpPr>
            <p:spPr>
              <a:xfrm>
                <a:off x="4303049" y="3410704"/>
                <a:ext cx="4409574" cy="4489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err="1">
                    <a:latin typeface="ＭＳ Ｐ明朝" panose="02020600040205080304" pitchFamily="18" charset="-128"/>
                    <a:ea typeface="ＭＳ Ｐ明朝" panose="02020600040205080304" pitchFamily="18" charset="-128"/>
                  </a:rPr>
                  <a:t>Todo</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Ready</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Doing</a:t>
                </a:r>
                <a:r>
                  <a:rPr kumimoji="1" lang="ja-JP" altLang="en-US" sz="2200" b="1" dirty="0">
                    <a:latin typeface="ＭＳ Ｐ明朝" panose="02020600040205080304" pitchFamily="18" charset="-128"/>
                    <a:ea typeface="ＭＳ Ｐ明朝" panose="02020600040205080304" pitchFamily="18" charset="-128"/>
                  </a:rPr>
                  <a:t>  </a:t>
                </a:r>
                <a:r>
                  <a:rPr kumimoji="1" lang="en-US" altLang="ja-JP" sz="2200" b="1" dirty="0">
                    <a:latin typeface="ＭＳ Ｐ明朝" panose="02020600040205080304" pitchFamily="18" charset="-128"/>
                    <a:ea typeface="ＭＳ Ｐ明朝" panose="02020600040205080304" pitchFamily="18" charset="-128"/>
                  </a:rPr>
                  <a:t>Done</a:t>
                </a:r>
                <a:endParaRPr kumimoji="1" lang="ja-JP" altLang="en-US" sz="2200" b="1" dirty="0">
                  <a:latin typeface="ＭＳ Ｐ明朝" panose="02020600040205080304" pitchFamily="18" charset="-128"/>
                  <a:ea typeface="ＭＳ Ｐ明朝" panose="02020600040205080304" pitchFamily="18" charset="-128"/>
                </a:endParaRPr>
              </a:p>
            </p:txBody>
          </p:sp>
        </p:grpSp>
        <p:sp>
          <p:nvSpPr>
            <p:cNvPr id="45" name="四角形: メモ 44">
              <a:extLst>
                <a:ext uri="{FF2B5EF4-FFF2-40B4-BE49-F238E27FC236}">
                  <a16:creationId xmlns:a16="http://schemas.microsoft.com/office/drawing/2014/main" id="{84CA9E64-A7F6-4986-9BBA-D66A3EF02C02}"/>
                </a:ext>
              </a:extLst>
            </p:cNvPr>
            <p:cNvSpPr/>
            <p:nvPr/>
          </p:nvSpPr>
          <p:spPr>
            <a:xfrm>
              <a:off x="179458" y="2926546"/>
              <a:ext cx="471451" cy="408160"/>
            </a:xfrm>
            <a:prstGeom prst="foldedCorner">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A</a:t>
              </a:r>
              <a:endParaRPr kumimoji="1" lang="ja-JP" altLang="en-US" dirty="0">
                <a:solidFill>
                  <a:schemeClr val="tx1"/>
                </a:solidFill>
              </a:endParaRPr>
            </a:p>
          </p:txBody>
        </p:sp>
        <p:sp>
          <p:nvSpPr>
            <p:cNvPr id="46" name="四角形: メモ 45">
              <a:extLst>
                <a:ext uri="{FF2B5EF4-FFF2-40B4-BE49-F238E27FC236}">
                  <a16:creationId xmlns:a16="http://schemas.microsoft.com/office/drawing/2014/main" id="{C242F61D-6E59-474F-9999-421C6EB656DD}"/>
                </a:ext>
              </a:extLst>
            </p:cNvPr>
            <p:cNvSpPr/>
            <p:nvPr/>
          </p:nvSpPr>
          <p:spPr>
            <a:xfrm>
              <a:off x="2482877" y="3419899"/>
              <a:ext cx="471451" cy="408159"/>
            </a:xfrm>
            <a:prstGeom prst="foldedCorner">
              <a:avLst>
                <a:gd name="adj"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250000"/>
                </a:lnSpc>
              </a:pPr>
              <a:r>
                <a:rPr kumimoji="1" lang="en-US" altLang="ja-JP" dirty="0">
                  <a:solidFill>
                    <a:schemeClr val="tx1"/>
                  </a:solidFill>
                </a:rPr>
                <a:t>B</a:t>
              </a:r>
              <a:endParaRPr kumimoji="1" lang="ja-JP" altLang="en-US" dirty="0">
                <a:solidFill>
                  <a:schemeClr val="tx1"/>
                </a:solidFill>
              </a:endParaRPr>
            </a:p>
          </p:txBody>
        </p:sp>
        <p:sp>
          <p:nvSpPr>
            <p:cNvPr id="47" name="テキスト ボックス 9">
              <a:extLst>
                <a:ext uri="{FF2B5EF4-FFF2-40B4-BE49-F238E27FC236}">
                  <a16:creationId xmlns:a16="http://schemas.microsoft.com/office/drawing/2014/main" id="{8CFA3B4F-BE03-44A1-8DA8-CD641B74D9CB}"/>
                </a:ext>
              </a:extLst>
            </p:cNvPr>
            <p:cNvSpPr txBox="1"/>
            <p:nvPr/>
          </p:nvSpPr>
          <p:spPr>
            <a:xfrm>
              <a:off x="677123" y="2021907"/>
              <a:ext cx="2113273" cy="4810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sz="2400" dirty="0">
                  <a:latin typeface="ＭＳ ゴシック" panose="020B0609070205080204" pitchFamily="49" charset="-128"/>
                  <a:ea typeface="ＭＳ ゴシック" panose="020B0609070205080204" pitchFamily="49" charset="-128"/>
                </a:rPr>
                <a:t>タスク完了時</a:t>
              </a:r>
            </a:p>
          </p:txBody>
        </p:sp>
      </p:grpSp>
      <p:cxnSp>
        <p:nvCxnSpPr>
          <p:cNvPr id="54" name="直線コネクタ 53">
            <a:extLst>
              <a:ext uri="{FF2B5EF4-FFF2-40B4-BE49-F238E27FC236}">
                <a16:creationId xmlns:a16="http://schemas.microsoft.com/office/drawing/2014/main" id="{3F3E75E9-F3B2-4AE0-94CA-AC52E517A736}"/>
              </a:ext>
            </a:extLst>
          </p:cNvPr>
          <p:cNvCxnSpPr/>
          <p:nvPr/>
        </p:nvCxnSpPr>
        <p:spPr>
          <a:xfrm>
            <a:off x="10149120" y="4339875"/>
            <a:ext cx="0" cy="1876454"/>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006857A-A3F2-4BD7-A3D7-6CFA72B76352}"/>
              </a:ext>
            </a:extLst>
          </p:cNvPr>
          <p:cNvCxnSpPr/>
          <p:nvPr/>
        </p:nvCxnSpPr>
        <p:spPr>
          <a:xfrm>
            <a:off x="6090075" y="4357435"/>
            <a:ext cx="0" cy="1876454"/>
          </a:xfrm>
          <a:prstGeom prst="line">
            <a:avLst/>
          </a:prstGeom>
        </p:spPr>
        <p:style>
          <a:lnRef idx="1">
            <a:schemeClr val="dk1"/>
          </a:lnRef>
          <a:fillRef idx="0">
            <a:schemeClr val="dk1"/>
          </a:fillRef>
          <a:effectRef idx="0">
            <a:schemeClr val="dk1"/>
          </a:effectRef>
          <a:fontRef idx="minor">
            <a:schemeClr val="tx1"/>
          </a:fontRef>
        </p:style>
      </p:cxnSp>
      <p:sp>
        <p:nvSpPr>
          <p:cNvPr id="56" name="矢印: 上カーブ 55">
            <a:extLst>
              <a:ext uri="{FF2B5EF4-FFF2-40B4-BE49-F238E27FC236}">
                <a16:creationId xmlns:a16="http://schemas.microsoft.com/office/drawing/2014/main" id="{E2B4A145-EC9F-4274-A538-939D5B4D693B}"/>
              </a:ext>
            </a:extLst>
          </p:cNvPr>
          <p:cNvSpPr/>
          <p:nvPr/>
        </p:nvSpPr>
        <p:spPr>
          <a:xfrm>
            <a:off x="5712234"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
        <p:nvSpPr>
          <p:cNvPr id="57" name="矢印: 上カーブ 56">
            <a:extLst>
              <a:ext uri="{FF2B5EF4-FFF2-40B4-BE49-F238E27FC236}">
                <a16:creationId xmlns:a16="http://schemas.microsoft.com/office/drawing/2014/main" id="{B30DB28D-E06F-4D73-96D9-EAE76C88231F}"/>
              </a:ext>
            </a:extLst>
          </p:cNvPr>
          <p:cNvSpPr/>
          <p:nvPr/>
        </p:nvSpPr>
        <p:spPr>
          <a:xfrm>
            <a:off x="10548316" y="5719345"/>
            <a:ext cx="772240" cy="3917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ja-JP" altLang="en-US">
              <a:solidFill>
                <a:schemeClr val="tx1"/>
              </a:solidFill>
            </a:endParaRPr>
          </a:p>
        </p:txBody>
      </p:sp>
    </p:spTree>
    <p:extLst>
      <p:ext uri="{BB962C8B-B14F-4D97-AF65-F5344CB8AC3E}">
        <p14:creationId xmlns:p14="http://schemas.microsoft.com/office/powerpoint/2010/main" val="379360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96A8986-FD92-44AC-B188-79C3FCB9D580}"/>
              </a:ext>
            </a:extLst>
          </p:cNvPr>
          <p:cNvSpPr>
            <a:spLocks noGrp="1"/>
          </p:cNvSpPr>
          <p:nvPr>
            <p:ph type="title"/>
          </p:nvPr>
        </p:nvSpPr>
        <p:spPr>
          <a:xfrm>
            <a:off x="649225" y="526710"/>
            <a:ext cx="6017905" cy="980802"/>
          </a:xfrm>
        </p:spPr>
        <p:txBody>
          <a:bodyPr>
            <a:normAutofit/>
          </a:bodyPr>
          <a:lstStyle/>
          <a:p>
            <a:r>
              <a:rPr kumimoji="1" lang="ja-JP" altLang="en-US" sz="4800" dirty="0"/>
              <a:t>カンバンゲームとは</a:t>
            </a:r>
          </a:p>
        </p:txBody>
      </p:sp>
      <p:sp>
        <p:nvSpPr>
          <p:cNvPr id="31" name="Rectangle 3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0F091825-2A2A-4771-BA7D-8836F4459874}"/>
              </a:ext>
            </a:extLst>
          </p:cNvPr>
          <p:cNvSpPr>
            <a:spLocks noGrp="1"/>
          </p:cNvSpPr>
          <p:nvPr>
            <p:ph idx="1"/>
          </p:nvPr>
        </p:nvSpPr>
        <p:spPr>
          <a:xfrm>
            <a:off x="606423" y="1579899"/>
            <a:ext cx="4497864" cy="4895539"/>
          </a:xfrm>
        </p:spPr>
        <p:txBody>
          <a:bodyPr vert="horz" lIns="91440" tIns="45720" rIns="91440" bIns="45720" rtlCol="0" anchor="t">
            <a:normAutofit/>
          </a:bodyPr>
          <a:lstStyle/>
          <a:p>
            <a:r>
              <a:rPr lang="ja-JP" altLang="ja-JP" sz="4000">
                <a:ea typeface="メイリオ"/>
              </a:rPr>
              <a:t>実際のカンバンボードを用いた疑似的なタスク管理を複数人で体験できるゲームである．</a:t>
            </a:r>
            <a:endParaRPr lang="en-US" altLang="ja-JP" sz="4000">
              <a:ea typeface="メイリオ"/>
            </a:endParaRPr>
          </a:p>
        </p:txBody>
      </p:sp>
      <p:pic>
        <p:nvPicPr>
          <p:cNvPr id="15" name="図 14" descr="テキスト が含まれている画像&#10;&#10;自動的に生成された説明">
            <a:extLst>
              <a:ext uri="{FF2B5EF4-FFF2-40B4-BE49-F238E27FC236}">
                <a16:creationId xmlns:a16="http://schemas.microsoft.com/office/drawing/2014/main" id="{2945CF38-C252-4220-87A9-10C0E182BFDC}"/>
              </a:ext>
            </a:extLst>
          </p:cNvPr>
          <p:cNvPicPr>
            <a:picLocks noChangeAspect="1"/>
          </p:cNvPicPr>
          <p:nvPr/>
        </p:nvPicPr>
        <p:blipFill rotWithShape="1">
          <a:blip r:embed="rId3">
            <a:extLst>
              <a:ext uri="{28A0092B-C50C-407E-A947-70E740481C1C}">
                <a14:useLocalDpi xmlns:a14="http://schemas.microsoft.com/office/drawing/2010/main" val="0"/>
              </a:ext>
            </a:extLst>
          </a:blip>
          <a:srcRect l="716" r="-1" b="-1"/>
          <a:stretch/>
        </p:blipFill>
        <p:spPr>
          <a:xfrm>
            <a:off x="5749854" y="1425400"/>
            <a:ext cx="6017905" cy="4545960"/>
          </a:xfrm>
          <a:prstGeom prst="rect">
            <a:avLst/>
          </a:prstGeom>
        </p:spPr>
      </p:pic>
      <p:sp>
        <p:nvSpPr>
          <p:cNvPr id="3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スライド番号プレースホルダー 8">
            <a:extLst>
              <a:ext uri="{FF2B5EF4-FFF2-40B4-BE49-F238E27FC236}">
                <a16:creationId xmlns:a16="http://schemas.microsoft.com/office/drawing/2014/main" id="{CDC318EC-940F-4DCC-B031-76D33E429E7D}"/>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B3691BCB-4059-41CC-B14D-F86F2FE9ADC5}" type="slidenum">
              <a:rPr kumimoji="1" lang="ja-JP" altLang="en-US" sz="1900" smtClean="0"/>
              <a:pPr>
                <a:lnSpc>
                  <a:spcPct val="90000"/>
                </a:lnSpc>
                <a:spcAft>
                  <a:spcPts val="600"/>
                </a:spcAft>
              </a:pPr>
              <a:t>3</a:t>
            </a:fld>
            <a:endParaRPr kumimoji="1" lang="ja-JP" altLang="en-US" sz="1900"/>
          </a:p>
        </p:txBody>
      </p:sp>
      <p:sp>
        <p:nvSpPr>
          <p:cNvPr id="16" name="フッター プレースホルダー 15">
            <a:extLst>
              <a:ext uri="{FF2B5EF4-FFF2-40B4-BE49-F238E27FC236}">
                <a16:creationId xmlns:a16="http://schemas.microsoft.com/office/drawing/2014/main" id="{F717A6CA-3BA8-454D-B72F-90099F0476A5}"/>
              </a:ext>
            </a:extLst>
          </p:cNvPr>
          <p:cNvSpPr>
            <a:spLocks noGrp="1"/>
          </p:cNvSpPr>
          <p:nvPr>
            <p:ph type="ftr" sz="quarter" idx="11"/>
          </p:nvPr>
        </p:nvSpPr>
        <p:spPr/>
        <p:txBody>
          <a:bodyPr/>
          <a:lstStyle/>
          <a:p>
            <a:r>
              <a:rPr kumimoji="1" lang="ja-JP" altLang="en-US" dirty="0"/>
              <a:t>ゲーミフィケーション最終閲覧日</a:t>
            </a:r>
            <a:r>
              <a:rPr kumimoji="1" lang="en-US" altLang="ja-JP" dirty="0"/>
              <a:t>:2019/12/12</a:t>
            </a:r>
          </a:p>
          <a:p>
            <a:r>
              <a:rPr kumimoji="1" lang="en-US" altLang="ja-JP" dirty="0"/>
              <a:t>http://nemorine.hateblo.jp/category/%E3%82%B2%E3%83%BC%E3%83%9F%E3%83%95%E3%82%A3%E3%82%B1%E3%83%BC%E3%82%B7%E3%83%A7%E3%83%B3</a:t>
            </a:r>
            <a:endParaRPr kumimoji="1" lang="ja-JP" altLang="en-US" dirty="0"/>
          </a:p>
        </p:txBody>
      </p:sp>
    </p:spTree>
    <p:extLst>
      <p:ext uri="{BB962C8B-B14F-4D97-AF65-F5344CB8AC3E}">
        <p14:creationId xmlns:p14="http://schemas.microsoft.com/office/powerpoint/2010/main" val="84447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BB958-07DC-400A-A187-736074D0FA43}"/>
              </a:ext>
            </a:extLst>
          </p:cNvPr>
          <p:cNvSpPr>
            <a:spLocks noGrp="1"/>
          </p:cNvSpPr>
          <p:nvPr>
            <p:ph type="title"/>
          </p:nvPr>
        </p:nvSpPr>
        <p:spPr>
          <a:xfrm>
            <a:off x="2440525" y="613517"/>
            <a:ext cx="8911687" cy="1648573"/>
          </a:xfrm>
        </p:spPr>
        <p:txBody>
          <a:bodyPr>
            <a:normAutofit/>
          </a:bodyPr>
          <a:lstStyle/>
          <a:p>
            <a:r>
              <a:rPr kumimoji="1" lang="ja-JP" altLang="en-US" sz="4800" dirty="0"/>
              <a:t>カンバンゲームの問題点</a:t>
            </a:r>
          </a:p>
        </p:txBody>
      </p:sp>
      <p:sp>
        <p:nvSpPr>
          <p:cNvPr id="3" name="コンテンツ プレースホルダー 2">
            <a:extLst>
              <a:ext uri="{FF2B5EF4-FFF2-40B4-BE49-F238E27FC236}">
                <a16:creationId xmlns:a16="http://schemas.microsoft.com/office/drawing/2014/main" id="{970EFB66-A824-4091-BA6E-D8C90934CAFA}"/>
              </a:ext>
            </a:extLst>
          </p:cNvPr>
          <p:cNvSpPr>
            <a:spLocks noGrp="1"/>
          </p:cNvSpPr>
          <p:nvPr>
            <p:ph idx="1"/>
          </p:nvPr>
        </p:nvSpPr>
        <p:spPr>
          <a:xfrm>
            <a:off x="1938113" y="2864857"/>
            <a:ext cx="8915400" cy="3777622"/>
          </a:xfrm>
        </p:spPr>
        <p:txBody>
          <a:bodyPr>
            <a:normAutofit/>
          </a:bodyPr>
          <a:lstStyle/>
          <a:p>
            <a:r>
              <a:rPr kumimoji="1" lang="ja-JP" altLang="en-US" sz="4000" dirty="0"/>
              <a:t>タスク工数の管理</a:t>
            </a:r>
            <a:endParaRPr kumimoji="1" lang="en-US" altLang="ja-JP" sz="4000" dirty="0"/>
          </a:p>
          <a:p>
            <a:r>
              <a:rPr lang="ja-JP" altLang="en-US" sz="4000" dirty="0"/>
              <a:t>進捗記録表の作成</a:t>
            </a:r>
          </a:p>
          <a:p>
            <a:r>
              <a:rPr lang="ja-JP" altLang="en-US" sz="4000" dirty="0"/>
              <a:t>チャンスカードの処理</a:t>
            </a:r>
            <a:endParaRPr kumimoji="1" lang="ja-JP" altLang="en-US" sz="4000" dirty="0"/>
          </a:p>
        </p:txBody>
      </p:sp>
      <p:sp>
        <p:nvSpPr>
          <p:cNvPr id="4" name="スライド番号プレースホルダー 3">
            <a:extLst>
              <a:ext uri="{FF2B5EF4-FFF2-40B4-BE49-F238E27FC236}">
                <a16:creationId xmlns:a16="http://schemas.microsoft.com/office/drawing/2014/main" id="{B9A9841D-BFB6-48D0-AC9A-166D1C2058B1}"/>
              </a:ext>
            </a:extLst>
          </p:cNvPr>
          <p:cNvSpPr>
            <a:spLocks noGrp="1"/>
          </p:cNvSpPr>
          <p:nvPr>
            <p:ph type="sldNum" sz="quarter" idx="12"/>
          </p:nvPr>
        </p:nvSpPr>
        <p:spPr/>
        <p:txBody>
          <a:bodyPr/>
          <a:lstStyle/>
          <a:p>
            <a:fld id="{B3691BCB-4059-41CC-B14D-F86F2FE9ADC5}" type="slidenum">
              <a:rPr kumimoji="1" lang="ja-JP" altLang="en-US" smtClean="0"/>
              <a:t>4</a:t>
            </a:fld>
            <a:endParaRPr kumimoji="1" lang="ja-JP" altLang="en-US"/>
          </a:p>
        </p:txBody>
      </p:sp>
      <p:sp>
        <p:nvSpPr>
          <p:cNvPr id="5" name="タイトル 1">
            <a:extLst>
              <a:ext uri="{FF2B5EF4-FFF2-40B4-BE49-F238E27FC236}">
                <a16:creationId xmlns:a16="http://schemas.microsoft.com/office/drawing/2014/main" id="{013AEACA-641F-457E-81A9-99CFCE604566}"/>
              </a:ext>
            </a:extLst>
          </p:cNvPr>
          <p:cNvSpPr txBox="1">
            <a:spLocks/>
          </p:cNvSpPr>
          <p:nvPr/>
        </p:nvSpPr>
        <p:spPr>
          <a:xfrm>
            <a:off x="1938113" y="1621099"/>
            <a:ext cx="8911687" cy="164857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400" u="sng" dirty="0"/>
              <a:t>プレイヤーが行う処理が多い</a:t>
            </a:r>
          </a:p>
        </p:txBody>
      </p:sp>
    </p:spTree>
    <p:extLst>
      <p:ext uri="{BB962C8B-B14F-4D97-AF65-F5344CB8AC3E}">
        <p14:creationId xmlns:p14="http://schemas.microsoft.com/office/powerpoint/2010/main" val="406955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7AAB1D0-BD47-44ED-9BC5-CAFAD3396FC7}"/>
              </a:ext>
            </a:extLst>
          </p:cNvPr>
          <p:cNvSpPr>
            <a:spLocks noGrp="1"/>
          </p:cNvSpPr>
          <p:nvPr>
            <p:ph type="title"/>
          </p:nvPr>
        </p:nvSpPr>
        <p:spPr>
          <a:xfrm>
            <a:off x="649225" y="195119"/>
            <a:ext cx="10873992" cy="580859"/>
          </a:xfrm>
        </p:spPr>
        <p:txBody>
          <a:bodyPr>
            <a:normAutofit fontScale="90000"/>
          </a:bodyPr>
          <a:lstStyle/>
          <a:p>
            <a:r>
              <a:rPr kumimoji="1" lang="ja-JP" altLang="en-US" sz="4800"/>
              <a:t>提案するもの：</a:t>
            </a:r>
            <a:r>
              <a:rPr lang="ja-JP" altLang="en-US" sz="4800"/>
              <a:t>「</a:t>
            </a:r>
            <a:r>
              <a:rPr lang="en-US" altLang="ja-JP" sz="4800"/>
              <a:t>DKG</a:t>
            </a:r>
            <a:r>
              <a:rPr lang="ja-JP" altLang="en-US" sz="4800"/>
              <a:t>」</a:t>
            </a:r>
            <a:endParaRPr kumimoji="1" lang="ja-JP" altLang="en-US" sz="4800" dirty="0"/>
          </a:p>
        </p:txBody>
      </p:sp>
      <p:sp>
        <p:nvSpPr>
          <p:cNvPr id="24" name="Rectangle 2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スライド番号プレースホルダー 2">
            <a:extLst>
              <a:ext uri="{FF2B5EF4-FFF2-40B4-BE49-F238E27FC236}">
                <a16:creationId xmlns:a16="http://schemas.microsoft.com/office/drawing/2014/main" id="{CF9BF0F7-3FBC-42C5-8233-40C6A939FD0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B3691BCB-4059-41CC-B14D-F86F2FE9ADC5}" type="slidenum">
              <a:rPr kumimoji="1" lang="ja-JP" altLang="en-US" sz="1900" smtClean="0"/>
              <a:pPr>
                <a:lnSpc>
                  <a:spcPct val="90000"/>
                </a:lnSpc>
                <a:spcAft>
                  <a:spcPts val="600"/>
                </a:spcAft>
              </a:pPr>
              <a:t>5</a:t>
            </a:fld>
            <a:endParaRPr kumimoji="1" lang="ja-JP" altLang="en-US" sz="1900"/>
          </a:p>
        </p:txBody>
      </p:sp>
      <p:pic>
        <p:nvPicPr>
          <p:cNvPr id="8" name="図 7">
            <a:extLst>
              <a:ext uri="{FF2B5EF4-FFF2-40B4-BE49-F238E27FC236}">
                <a16:creationId xmlns:a16="http://schemas.microsoft.com/office/drawing/2014/main" id="{96F1D669-15C0-4532-9343-BE0B0AFEE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549" y="869575"/>
            <a:ext cx="10873992" cy="5890079"/>
          </a:xfrm>
          <a:prstGeom prst="rect">
            <a:avLst/>
          </a:prstGeom>
        </p:spPr>
      </p:pic>
    </p:spTree>
    <p:extLst>
      <p:ext uri="{BB962C8B-B14F-4D97-AF65-F5344CB8AC3E}">
        <p14:creationId xmlns:p14="http://schemas.microsoft.com/office/powerpoint/2010/main" val="26123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921F5-3D2D-4CEA-B2B0-6418F8C006A7}"/>
              </a:ext>
            </a:extLst>
          </p:cNvPr>
          <p:cNvSpPr>
            <a:spLocks noGrp="1"/>
          </p:cNvSpPr>
          <p:nvPr>
            <p:ph type="title"/>
          </p:nvPr>
        </p:nvSpPr>
        <p:spPr/>
        <p:txBody>
          <a:bodyPr>
            <a:normAutofit/>
          </a:bodyPr>
          <a:lstStyle/>
          <a:p>
            <a:r>
              <a:rPr lang="ja-JP" altLang="en-US" sz="4800">
                <a:ea typeface="メイリオ"/>
              </a:rPr>
              <a:t>具体的に何を作ったか</a:t>
            </a:r>
            <a:endParaRPr lang="ja-JP" altLang="en-US" sz="4800" dirty="0">
              <a:ea typeface="メイリオ"/>
            </a:endParaRPr>
          </a:p>
        </p:txBody>
      </p:sp>
      <p:sp>
        <p:nvSpPr>
          <p:cNvPr id="3" name="コンテンツ プレースホルダー 2">
            <a:extLst>
              <a:ext uri="{FF2B5EF4-FFF2-40B4-BE49-F238E27FC236}">
                <a16:creationId xmlns:a16="http://schemas.microsoft.com/office/drawing/2014/main" id="{01A7A85B-155A-4FAC-B645-473B0847D49D}"/>
              </a:ext>
            </a:extLst>
          </p:cNvPr>
          <p:cNvSpPr>
            <a:spLocks noGrp="1"/>
          </p:cNvSpPr>
          <p:nvPr>
            <p:ph idx="1"/>
          </p:nvPr>
        </p:nvSpPr>
        <p:spPr/>
        <p:txBody>
          <a:bodyPr vert="horz" lIns="91440" tIns="45720" rIns="91440" bIns="45720" rtlCol="0" anchor="t">
            <a:normAutofit/>
          </a:bodyPr>
          <a:lstStyle/>
          <a:p>
            <a:endParaRPr lang="ja-JP" altLang="en-US" sz="4400" dirty="0">
              <a:ea typeface="メイリオ"/>
            </a:endParaRPr>
          </a:p>
          <a:p>
            <a:endParaRPr lang="en-US" altLang="ja-JP" sz="4400" dirty="0"/>
          </a:p>
          <a:p>
            <a:endParaRPr lang="en-US" altLang="ja-JP" sz="4400" dirty="0"/>
          </a:p>
          <a:p>
            <a:endParaRPr kumimoji="1" lang="ja-JP" altLang="en-US" sz="4400" dirty="0"/>
          </a:p>
        </p:txBody>
      </p:sp>
      <p:sp>
        <p:nvSpPr>
          <p:cNvPr id="4" name="スライド番号プレースホルダー 3">
            <a:extLst>
              <a:ext uri="{FF2B5EF4-FFF2-40B4-BE49-F238E27FC236}">
                <a16:creationId xmlns:a16="http://schemas.microsoft.com/office/drawing/2014/main" id="{E080A947-4A94-4F40-8C2D-F51B6E0BC0E7}"/>
              </a:ext>
            </a:extLst>
          </p:cNvPr>
          <p:cNvSpPr>
            <a:spLocks noGrp="1"/>
          </p:cNvSpPr>
          <p:nvPr>
            <p:ph type="sldNum" sz="quarter" idx="12"/>
          </p:nvPr>
        </p:nvSpPr>
        <p:spPr/>
        <p:txBody>
          <a:bodyPr/>
          <a:lstStyle/>
          <a:p>
            <a:fld id="{B3691BCB-4059-41CC-B14D-F86F2FE9ADC5}" type="slidenum">
              <a:rPr kumimoji="1" lang="ja-JP" altLang="en-US" smtClean="0"/>
              <a:t>6</a:t>
            </a:fld>
            <a:endParaRPr kumimoji="1" lang="ja-JP" altLang="en-US"/>
          </a:p>
        </p:txBody>
      </p:sp>
    </p:spTree>
    <p:extLst>
      <p:ext uri="{BB962C8B-B14F-4D97-AF65-F5344CB8AC3E}">
        <p14:creationId xmlns:p14="http://schemas.microsoft.com/office/powerpoint/2010/main" val="395406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2811A-5C5A-4D20-BE42-918565A3EDA4}"/>
              </a:ext>
            </a:extLst>
          </p:cNvPr>
          <p:cNvSpPr>
            <a:spLocks noGrp="1"/>
          </p:cNvSpPr>
          <p:nvPr>
            <p:ph type="title"/>
          </p:nvPr>
        </p:nvSpPr>
        <p:spPr/>
        <p:txBody>
          <a:bodyPr/>
          <a:lstStyle/>
          <a:p>
            <a:r>
              <a:rPr lang="ja-JP" altLang="en-US">
                <a:ea typeface="メイリオ"/>
              </a:rPr>
              <a:t>デモ</a:t>
            </a:r>
          </a:p>
        </p:txBody>
      </p:sp>
      <p:sp>
        <p:nvSpPr>
          <p:cNvPr id="3" name="スライド番号プレースホルダー 2">
            <a:extLst>
              <a:ext uri="{FF2B5EF4-FFF2-40B4-BE49-F238E27FC236}">
                <a16:creationId xmlns:a16="http://schemas.microsoft.com/office/drawing/2014/main" id="{6B3FAE66-31DB-49BF-BE78-BED7FD4CA458}"/>
              </a:ext>
            </a:extLst>
          </p:cNvPr>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15481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BE5C-424A-467E-AE85-4E84153AA187}"/>
              </a:ext>
            </a:extLst>
          </p:cNvPr>
          <p:cNvSpPr>
            <a:spLocks noGrp="1"/>
          </p:cNvSpPr>
          <p:nvPr>
            <p:ph type="title"/>
          </p:nvPr>
        </p:nvSpPr>
        <p:spPr/>
        <p:txBody>
          <a:bodyPr>
            <a:normAutofit/>
          </a:bodyPr>
          <a:lstStyle/>
          <a:p>
            <a:r>
              <a:rPr lang="ja-JP" altLang="en-US" sz="4800" dirty="0"/>
              <a:t>評価実験</a:t>
            </a:r>
            <a:endParaRPr kumimoji="1" lang="ja-JP" altLang="en-US" sz="4800" dirty="0"/>
          </a:p>
        </p:txBody>
      </p:sp>
      <p:sp>
        <p:nvSpPr>
          <p:cNvPr id="3" name="コンテンツ プレースホルダー 2">
            <a:extLst>
              <a:ext uri="{FF2B5EF4-FFF2-40B4-BE49-F238E27FC236}">
                <a16:creationId xmlns:a16="http://schemas.microsoft.com/office/drawing/2014/main" id="{78A4518C-D1DE-41C7-9FB4-C0F55BA0F248}"/>
              </a:ext>
            </a:extLst>
          </p:cNvPr>
          <p:cNvSpPr>
            <a:spLocks noGrp="1"/>
          </p:cNvSpPr>
          <p:nvPr>
            <p:ph idx="1"/>
          </p:nvPr>
        </p:nvSpPr>
        <p:spPr>
          <a:xfrm>
            <a:off x="2589212" y="1540189"/>
            <a:ext cx="8915400" cy="2976055"/>
          </a:xfrm>
        </p:spPr>
        <p:txBody>
          <a:bodyPr>
            <a:normAutofit/>
          </a:bodyPr>
          <a:lstStyle/>
          <a:p>
            <a:r>
              <a:rPr kumimoji="1" lang="ja-JP" altLang="en-US" sz="3200" dirty="0"/>
              <a:t>内容：アナログ版とデジタル版のカンバンゲームをプレイしてもらう</a:t>
            </a:r>
            <a:endParaRPr kumimoji="1" lang="en-US" altLang="ja-JP" sz="3200" dirty="0"/>
          </a:p>
          <a:p>
            <a:r>
              <a:rPr lang="ja-JP" altLang="en-US" sz="3200" dirty="0"/>
              <a:t>目的：アナログ版とデジタル版の使用感の違いの確認</a:t>
            </a:r>
            <a:endParaRPr lang="en-US" altLang="ja-JP" sz="3200" dirty="0"/>
          </a:p>
          <a:p>
            <a:r>
              <a:rPr kumimoji="1" lang="ja-JP" altLang="en-US" sz="3200" dirty="0"/>
              <a:t>実験後：</a:t>
            </a:r>
            <a:r>
              <a:rPr kumimoji="1" lang="en-US" altLang="ja-JP" sz="3200" dirty="0"/>
              <a:t>SUS</a:t>
            </a:r>
            <a:r>
              <a:rPr kumimoji="1" lang="ja-JP" altLang="en-US" sz="3200" dirty="0"/>
              <a:t>に基づいたアンケート収集</a:t>
            </a:r>
          </a:p>
        </p:txBody>
      </p:sp>
      <p:sp>
        <p:nvSpPr>
          <p:cNvPr id="4" name="スライド番号プレースホルダー 3">
            <a:extLst>
              <a:ext uri="{FF2B5EF4-FFF2-40B4-BE49-F238E27FC236}">
                <a16:creationId xmlns:a16="http://schemas.microsoft.com/office/drawing/2014/main" id="{0704DAC9-6FA1-47C7-BDEB-DF8EB179225C}"/>
              </a:ext>
            </a:extLst>
          </p:cNvPr>
          <p:cNvSpPr>
            <a:spLocks noGrp="1"/>
          </p:cNvSpPr>
          <p:nvPr>
            <p:ph type="sldNum" sz="quarter" idx="12"/>
          </p:nvPr>
        </p:nvSpPr>
        <p:spPr/>
        <p:txBody>
          <a:bodyPr/>
          <a:lstStyle/>
          <a:p>
            <a:fld id="{B3691BCB-4059-41CC-B14D-F86F2FE9ADC5}"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64CF838C-98B4-432F-B634-ECD7210D205C}"/>
              </a:ext>
            </a:extLst>
          </p:cNvPr>
          <p:cNvSpPr txBox="1"/>
          <p:nvPr/>
        </p:nvSpPr>
        <p:spPr>
          <a:xfrm>
            <a:off x="2589212" y="4763430"/>
            <a:ext cx="8335270" cy="1846659"/>
          </a:xfrm>
          <a:prstGeom prst="rect">
            <a:avLst/>
          </a:prstGeom>
          <a:noFill/>
          <a:ln>
            <a:solidFill>
              <a:schemeClr val="tx1"/>
            </a:solidFill>
          </a:ln>
        </p:spPr>
        <p:txBody>
          <a:bodyPr wrap="square" rtlCol="0">
            <a:spAutoFit/>
          </a:bodyPr>
          <a:lstStyle/>
          <a:p>
            <a:r>
              <a:rPr kumimoji="1" lang="en-US" altLang="ja-JP" sz="2400" dirty="0"/>
              <a:t>SUS</a:t>
            </a:r>
            <a:r>
              <a:rPr kumimoji="1" lang="ja-JP" altLang="en-US" sz="2400" dirty="0"/>
              <a:t>（システムユーザビリティスケール）</a:t>
            </a:r>
            <a:endParaRPr kumimoji="1" lang="en-US" altLang="ja-JP" sz="2400" dirty="0"/>
          </a:p>
          <a:p>
            <a:r>
              <a:rPr kumimoji="1" lang="ja-JP" altLang="en-US" sz="2400" dirty="0"/>
              <a:t>・システムの使い勝手を評価するための指標</a:t>
            </a:r>
            <a:endParaRPr kumimoji="1" lang="en-US" altLang="ja-JP" sz="2400" dirty="0"/>
          </a:p>
          <a:p>
            <a:r>
              <a:rPr kumimoji="1" lang="ja-JP" altLang="en-US" sz="2400" dirty="0"/>
              <a:t>・統一感や使い勝手といった</a:t>
            </a:r>
            <a:r>
              <a:rPr kumimoji="1" lang="en-US" altLang="ja-JP" sz="2400" dirty="0"/>
              <a:t>10</a:t>
            </a:r>
            <a:r>
              <a:rPr kumimoji="1" lang="ja-JP" altLang="en-US" sz="2400" dirty="0"/>
              <a:t>項目の質問があり、</a:t>
            </a:r>
            <a:r>
              <a:rPr kumimoji="1" lang="en-US" altLang="ja-JP" sz="2400" dirty="0"/>
              <a:t>100</a:t>
            </a:r>
            <a:r>
              <a:rPr kumimoji="1" lang="ja-JP" altLang="en-US" sz="2400" dirty="0"/>
              <a:t>点満点でシステムを評価できる。</a:t>
            </a:r>
            <a:endParaRPr kumimoji="1" lang="en-US" altLang="ja-JP" sz="2400" dirty="0"/>
          </a:p>
          <a:p>
            <a:endParaRPr kumimoji="1" lang="ja-JP" altLang="en-US" dirty="0"/>
          </a:p>
        </p:txBody>
      </p:sp>
    </p:spTree>
    <p:extLst>
      <p:ext uri="{BB962C8B-B14F-4D97-AF65-F5344CB8AC3E}">
        <p14:creationId xmlns:p14="http://schemas.microsoft.com/office/powerpoint/2010/main" val="290945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725B824-971F-484D-9060-3B2F9115B18E}"/>
              </a:ext>
            </a:extLst>
          </p:cNvPr>
          <p:cNvSpPr>
            <a:spLocks noGrp="1"/>
          </p:cNvSpPr>
          <p:nvPr>
            <p:ph type="sldNum" sz="quarter" idx="12"/>
          </p:nvPr>
        </p:nvSpPr>
        <p:spPr/>
        <p:txBody>
          <a:bodyPr/>
          <a:lstStyle/>
          <a:p>
            <a:fld id="{B3691BCB-4059-41CC-B14D-F86F2FE9ADC5}" type="slidenum">
              <a:rPr kumimoji="1" lang="ja-JP" altLang="en-US" smtClean="0"/>
              <a:t>8</a:t>
            </a:fld>
            <a:endParaRPr kumimoji="1" lang="ja-JP" altLang="en-US"/>
          </a:p>
        </p:txBody>
      </p:sp>
      <p:sp>
        <p:nvSpPr>
          <p:cNvPr id="5" name="タイトル 1">
            <a:extLst>
              <a:ext uri="{FF2B5EF4-FFF2-40B4-BE49-F238E27FC236}">
                <a16:creationId xmlns:a16="http://schemas.microsoft.com/office/drawing/2014/main" id="{DCE82F76-0DB3-4BCA-A5AF-7D10B95025F1}"/>
              </a:ext>
            </a:extLst>
          </p:cNvPr>
          <p:cNvSpPr>
            <a:spLocks noGrp="1"/>
          </p:cNvSpPr>
          <p:nvPr>
            <p:ph type="title"/>
          </p:nvPr>
        </p:nvSpPr>
        <p:spPr>
          <a:xfrm>
            <a:off x="2592925" y="624110"/>
            <a:ext cx="8911687" cy="1280890"/>
          </a:xfrm>
        </p:spPr>
        <p:txBody>
          <a:bodyPr>
            <a:normAutofit/>
          </a:bodyPr>
          <a:lstStyle/>
          <a:p>
            <a:r>
              <a:rPr lang="ja-JP" altLang="en-US" sz="4800">
                <a:ea typeface="メイリオ"/>
              </a:rPr>
              <a:t>SUS</a:t>
            </a:r>
            <a:endParaRPr lang="ja-JP" altLang="en-US" sz="4800" dirty="0">
              <a:ea typeface="メイリオ"/>
            </a:endParaRPr>
          </a:p>
        </p:txBody>
      </p:sp>
    </p:spTree>
    <p:extLst>
      <p:ext uri="{BB962C8B-B14F-4D97-AF65-F5344CB8AC3E}">
        <p14:creationId xmlns:p14="http://schemas.microsoft.com/office/powerpoint/2010/main" val="414419007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579</Words>
  <Application>Microsoft Office PowerPoint</Application>
  <PresentationFormat>ワイド画面</PresentationFormat>
  <Paragraphs>69</Paragraphs>
  <Slides>12</Slides>
  <Notes>11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ウィスプ</vt:lpstr>
      <vt:lpstr>かんばんを使ったタスク管理手法を体験できるゲーム「DKG」の提案</vt:lpstr>
      <vt:lpstr>カンバンとは</vt:lpstr>
      <vt:lpstr>カンバンゲームとは</vt:lpstr>
      <vt:lpstr>カンバンゲームの問題点</vt:lpstr>
      <vt:lpstr>提案するもの：「DKG」</vt:lpstr>
      <vt:lpstr>具体的に何を作ったか</vt:lpstr>
      <vt:lpstr>デモ</vt:lpstr>
      <vt:lpstr>評価実験</vt:lpstr>
      <vt:lpstr>SUS</vt:lpstr>
      <vt:lpstr>ミス・サポートの内容</vt:lpstr>
      <vt:lpstr>考察</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カンバン方式が学べるカンバンゲームをデジタル化した「デジタルカンバンゲーム（仮）」の提案</dc:title>
  <dc:creator>naoki.2510@icloud.com</dc:creator>
  <cp:lastModifiedBy>TYNK</cp:lastModifiedBy>
  <cp:revision>349</cp:revision>
  <dcterms:created xsi:type="dcterms:W3CDTF">2019-12-12T06:50:04Z</dcterms:created>
  <dcterms:modified xsi:type="dcterms:W3CDTF">2020-02-03T19:45:10Z</dcterms:modified>
</cp:coreProperties>
</file>