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3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9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C769A-2961-427B-A6D6-EFF46F5CC20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ノート プレースホルダー 7">
            <a:extLst>
              <a:ext uri="{FF2B5EF4-FFF2-40B4-BE49-F238E27FC236}">
                <a16:creationId xmlns:a16="http://schemas.microsoft.com/office/drawing/2014/main" id="{A9D01273-E77E-4403-8B59-A8AC9F725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8C54C0E2-1FCA-4208-AA60-ABF90AF8BD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7E7E-BA4F-4139-BAB0-7DE5FC162D75}" type="datetimeFigureOut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10" name="ヘッダー プレースホルダー 9">
            <a:extLst>
              <a:ext uri="{FF2B5EF4-FFF2-40B4-BE49-F238E27FC236}">
                <a16:creationId xmlns:a16="http://schemas.microsoft.com/office/drawing/2014/main" id="{2559BAA4-3588-4F2A-9AD7-94A207464D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11" name="スライド イメージ プレースホルダー 10">
            <a:extLst>
              <a:ext uri="{FF2B5EF4-FFF2-40B4-BE49-F238E27FC236}">
                <a16:creationId xmlns:a16="http://schemas.microsoft.com/office/drawing/2014/main" id="{33011564-BD07-4C20-B7E2-ADD1AA9E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B16B9979-5173-4432-8C32-B2D3CD8E6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8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カンバンを学ぶ難しさを説明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7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作者がカンバンゲームがで学んでほしこと、カンバンゲームのルールなどを説明、進捗記録表の説明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ゲームをプレイする上での説明　詳しくは</a:t>
            </a:r>
            <a:r>
              <a:rPr kumimoji="1" lang="en-US" altLang="ja-JP" dirty="0"/>
              <a:t>DEMO</a:t>
            </a:r>
            <a:r>
              <a:rPr kumimoji="1" lang="ja-JP" altLang="en-US" dirty="0"/>
              <a:t>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C769A-2961-427B-A6D6-EFF46F5CC20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9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3A13-B134-4BD3-93C7-4DD36E6F930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46FF-5E7A-40C7-B23E-5F9AB6DE95C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06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B7DE-A219-4C28-8674-CC1AFA16E5C3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775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17DC-A5F9-4D0B-B643-956E4A180638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552F-749A-4BC0-8F34-E8A4DF486EED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785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7545-5901-4432-BC49-23DED1F069F8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8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C8B7-8B55-411E-9162-6419B97EF824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94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C2A2-C048-4B5E-8C8B-2DC82415AFF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09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09C7-A084-4A99-978D-5FCB8B2C7672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3EC-0973-4FC9-812C-39D11D60BDB3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8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D7EA-DDE9-4847-AC02-6DFD2B0DD92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1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6957-F8DF-42B7-A631-22BE741E1E9E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D1D5-5A5D-4C42-B38A-37365631E69B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9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7C85-4222-4BF7-95EF-33BD8F28C25C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2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6F42-AB9F-42B3-9750-3D80A4A3C4F7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4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91E-A3E1-4866-AA17-FE90FB5F0DD1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A055-7830-432E-B8F6-A210E39A5065}" type="datetime1">
              <a:rPr kumimoji="1" lang="ja-JP" altLang="en-US" smtClean="0"/>
              <a:t>2019/12/12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691BCB-4059-41CC-B14D-F86F2FE9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77CBB-9448-4B69-909F-FE85034B3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394393"/>
            <a:ext cx="9144000" cy="3130041"/>
          </a:xfrm>
        </p:spPr>
        <p:txBody>
          <a:bodyPr>
            <a:normAutofit/>
          </a:bodyPr>
          <a:lstStyle/>
          <a:p>
            <a:r>
              <a:rPr kumimoji="1" lang="ja-JP" altLang="en-US" sz="4800" b="1" dirty="0"/>
              <a:t>デジタルカンバンゲームの提案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2D290-E884-491F-87E6-5F22EC0BA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8784"/>
            <a:ext cx="9144000" cy="1655762"/>
          </a:xfrm>
        </p:spPr>
        <p:txBody>
          <a:bodyPr/>
          <a:lstStyle/>
          <a:p>
            <a:pPr algn="r"/>
            <a:r>
              <a:rPr kumimoji="1" lang="en-US" altLang="ja-JP" sz="2400" dirty="0"/>
              <a:t>B16079</a:t>
            </a:r>
            <a:r>
              <a:rPr kumimoji="1" lang="ja-JP" altLang="en-US" sz="2400" dirty="0"/>
              <a:t>　前田　剛志</a:t>
            </a:r>
            <a:endParaRPr kumimoji="1" lang="en-US" altLang="ja-JP" sz="2400" dirty="0"/>
          </a:p>
          <a:p>
            <a:pPr algn="r"/>
            <a:r>
              <a:rPr lang="en-US" altLang="ja-JP" sz="2400" dirty="0"/>
              <a:t>B16032</a:t>
            </a:r>
            <a:r>
              <a:rPr lang="ja-JP" altLang="en-US" sz="2400" dirty="0"/>
              <a:t>　阪上　巨樹</a:t>
            </a:r>
            <a:endParaRPr lang="en-US" altLang="ja-JP" sz="2400" dirty="0"/>
          </a:p>
          <a:p>
            <a:pPr algn="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4A714-3F76-4835-8F03-AEF28547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0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D61B2-A276-46BC-BE8D-D87F2FD9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カンバンとは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B8853-0A96-4DBD-AD9F-4DA74A17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783" y="1343204"/>
            <a:ext cx="8915400" cy="3777622"/>
          </a:xfrm>
        </p:spPr>
        <p:txBody>
          <a:bodyPr/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タスクが書かれた付箋を、まだ着手できないものを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ToDo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，すぐに着手できるものを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Ready,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着手しているものを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Doing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，完了したものを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Done</a:t>
            </a: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に貼り付けることでタスクの進捗状況を管理することができる</a:t>
            </a:r>
            <a:endParaRPr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FEF9F-6351-43DD-8120-E9E29C20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21073D-5BF1-417B-89F6-FB5DBD2CE362}"/>
              </a:ext>
            </a:extLst>
          </p:cNvPr>
          <p:cNvGrpSpPr/>
          <p:nvPr/>
        </p:nvGrpSpPr>
        <p:grpSpPr>
          <a:xfrm>
            <a:off x="457577" y="3936455"/>
            <a:ext cx="3415259" cy="2288609"/>
            <a:chOff x="-50959" y="2021907"/>
            <a:chExt cx="3432943" cy="238472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97575C0-9F33-4931-B251-D847AA18926C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F991735-7942-4833-A567-6DE9EB7573EA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34B38124-49F9-4FA0-85BB-72CE272B921D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22FF62A-8FD7-4557-94AE-877342B148D3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8">
                <a:extLst>
                  <a:ext uri="{FF2B5EF4-FFF2-40B4-BE49-F238E27FC236}">
                    <a16:creationId xmlns:a16="http://schemas.microsoft.com/office/drawing/2014/main" id="{8E1E0837-8BFC-4BD1-B0A0-D8998FCE4814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7" name="四角形: メモ 6">
              <a:extLst>
                <a:ext uri="{FF2B5EF4-FFF2-40B4-BE49-F238E27FC236}">
                  <a16:creationId xmlns:a16="http://schemas.microsoft.com/office/drawing/2014/main" id="{9266C102-0C6A-48ED-9C15-CDA2DE5B8CC1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四角形: メモ 7">
              <a:extLst>
                <a:ext uri="{FF2B5EF4-FFF2-40B4-BE49-F238E27FC236}">
                  <a16:creationId xmlns:a16="http://schemas.microsoft.com/office/drawing/2014/main" id="{CA6C3740-9EB9-4F35-9DB8-F169692421B4}"/>
                </a:ext>
              </a:extLst>
            </p:cNvPr>
            <p:cNvSpPr/>
            <p:nvPr/>
          </p:nvSpPr>
          <p:spPr>
            <a:xfrm>
              <a:off x="933140" y="3438195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9">
              <a:extLst>
                <a:ext uri="{FF2B5EF4-FFF2-40B4-BE49-F238E27FC236}">
                  <a16:creationId xmlns:a16="http://schemas.microsoft.com/office/drawing/2014/main" id="{665C008F-457D-4E98-B077-73094F9672E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タスク開始前</a:t>
              </a:r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2CDB865-709B-4AF4-93F5-91F79ECA5731}"/>
              </a:ext>
            </a:extLst>
          </p:cNvPr>
          <p:cNvCxnSpPr/>
          <p:nvPr/>
        </p:nvCxnSpPr>
        <p:spPr>
          <a:xfrm>
            <a:off x="2057051" y="4411323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43BDFDF-B8B7-4534-B2A9-70FFC76F7088}"/>
              </a:ext>
            </a:extLst>
          </p:cNvPr>
          <p:cNvGrpSpPr/>
          <p:nvPr/>
        </p:nvGrpSpPr>
        <p:grpSpPr>
          <a:xfrm>
            <a:off x="4449675" y="3945280"/>
            <a:ext cx="3415259" cy="2288609"/>
            <a:chOff x="-50959" y="2021907"/>
            <a:chExt cx="3432943" cy="2384723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93ABED02-00F4-47FB-A7A1-C6ADBE018887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82EAF710-3D04-4493-9A44-8792FDACF099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50B3EB2-966A-4171-9881-C1982807DAF2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0B54F570-9FF0-4BA3-816F-1899F697DD29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テキスト ボックス 28">
                <a:extLst>
                  <a:ext uri="{FF2B5EF4-FFF2-40B4-BE49-F238E27FC236}">
                    <a16:creationId xmlns:a16="http://schemas.microsoft.com/office/drawing/2014/main" id="{6E63EDD9-C159-4D9A-82E4-7D9D1E5AEE38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34" name="四角形: メモ 33">
              <a:extLst>
                <a:ext uri="{FF2B5EF4-FFF2-40B4-BE49-F238E27FC236}">
                  <a16:creationId xmlns:a16="http://schemas.microsoft.com/office/drawing/2014/main" id="{F77E5A26-AF5B-490B-9349-3ED0DFC65BF4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四角形: メモ 34">
              <a:extLst>
                <a:ext uri="{FF2B5EF4-FFF2-40B4-BE49-F238E27FC236}">
                  <a16:creationId xmlns:a16="http://schemas.microsoft.com/office/drawing/2014/main" id="{244FE20A-A967-444E-BAE3-CE53081A4974}"/>
                </a:ext>
              </a:extLst>
            </p:cNvPr>
            <p:cNvSpPr/>
            <p:nvPr/>
          </p:nvSpPr>
          <p:spPr>
            <a:xfrm>
              <a:off x="1709495" y="332550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9">
              <a:extLst>
                <a:ext uri="{FF2B5EF4-FFF2-40B4-BE49-F238E27FC236}">
                  <a16:creationId xmlns:a16="http://schemas.microsoft.com/office/drawing/2014/main" id="{A9E54552-882C-46C1-8F09-6E9D6877AA30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タスク開始時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31F0863-2C71-4A28-B339-644AAE073A9B}"/>
              </a:ext>
            </a:extLst>
          </p:cNvPr>
          <p:cNvGrpSpPr/>
          <p:nvPr/>
        </p:nvGrpSpPr>
        <p:grpSpPr>
          <a:xfrm>
            <a:off x="8539377" y="3936455"/>
            <a:ext cx="3415259" cy="2288609"/>
            <a:chOff x="-50959" y="2021907"/>
            <a:chExt cx="3432943" cy="2384723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8BC6787B-3A84-4D9F-B913-7DDB1B22C9F0}"/>
                </a:ext>
              </a:extLst>
            </p:cNvPr>
            <p:cNvGrpSpPr/>
            <p:nvPr/>
          </p:nvGrpSpPr>
          <p:grpSpPr>
            <a:xfrm>
              <a:off x="-50959" y="2433074"/>
              <a:ext cx="3432943" cy="1973556"/>
              <a:chOff x="4303049" y="3410704"/>
              <a:chExt cx="4409574" cy="1973556"/>
            </a:xfrm>
          </p:grpSpPr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C1076371-BED6-4F52-8292-9F6E95E06CE2}"/>
                  </a:ext>
                </a:extLst>
              </p:cNvPr>
              <p:cNvSpPr/>
              <p:nvPr/>
            </p:nvSpPr>
            <p:spPr>
              <a:xfrm>
                <a:off x="4489393" y="3429000"/>
                <a:ext cx="3994723" cy="1955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dirty="0"/>
              </a:p>
            </p:txBody>
          </p: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353F5535-0260-4022-9AFE-73969058FDB9}"/>
                  </a:ext>
                </a:extLst>
              </p:cNvPr>
              <p:cNvCxnSpPr/>
              <p:nvPr/>
            </p:nvCxnSpPr>
            <p:spPr>
              <a:xfrm>
                <a:off x="7462556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1ADA9F15-5704-4140-8313-E5215AEA3617}"/>
                  </a:ext>
                </a:extLst>
              </p:cNvPr>
              <p:cNvCxnSpPr/>
              <p:nvPr/>
            </p:nvCxnSpPr>
            <p:spPr>
              <a:xfrm>
                <a:off x="5367499" y="3429000"/>
                <a:ext cx="0" cy="19552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28">
                <a:extLst>
                  <a:ext uri="{FF2B5EF4-FFF2-40B4-BE49-F238E27FC236}">
                    <a16:creationId xmlns:a16="http://schemas.microsoft.com/office/drawing/2014/main" id="{C726FEFC-A6E8-4EC0-91EC-1A7E00A5A329}"/>
                  </a:ext>
                </a:extLst>
              </p:cNvPr>
              <p:cNvSpPr txBox="1"/>
              <p:nvPr/>
            </p:nvSpPr>
            <p:spPr>
              <a:xfrm>
                <a:off x="4303049" y="3410704"/>
                <a:ext cx="4409574" cy="44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 err="1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Todo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Ready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Doing</a:t>
                </a:r>
                <a:r>
                  <a:rPr kumimoji="1" lang="ja-JP" altLang="en-US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  </a:t>
                </a:r>
                <a:r>
                  <a:rPr kumimoji="1" lang="en-US" altLang="ja-JP" sz="2200" b="1" dirty="0">
                    <a:latin typeface="ＭＳ Ｐ明朝" panose="02020600040205080304" pitchFamily="18" charset="-128"/>
                    <a:ea typeface="ＭＳ Ｐ明朝" panose="02020600040205080304" pitchFamily="18" charset="-128"/>
                  </a:rPr>
                  <a:t>Done</a:t>
                </a:r>
                <a:endParaRPr kumimoji="1" lang="ja-JP" altLang="en-US" sz="2200" b="1" dirty="0">
                  <a:latin typeface="ＭＳ Ｐ明朝" panose="02020600040205080304" pitchFamily="18" charset="-128"/>
                  <a:ea typeface="ＭＳ Ｐ明朝" panose="02020600040205080304" pitchFamily="18" charset="-128"/>
                </a:endParaRPr>
              </a:p>
            </p:txBody>
          </p:sp>
        </p:grpSp>
        <p:sp>
          <p:nvSpPr>
            <p:cNvPr id="45" name="四角形: メモ 44">
              <a:extLst>
                <a:ext uri="{FF2B5EF4-FFF2-40B4-BE49-F238E27FC236}">
                  <a16:creationId xmlns:a16="http://schemas.microsoft.com/office/drawing/2014/main" id="{84CA9E64-A7F6-4986-9BBA-D66A3EF02C02}"/>
                </a:ext>
              </a:extLst>
            </p:cNvPr>
            <p:cNvSpPr/>
            <p:nvPr/>
          </p:nvSpPr>
          <p:spPr>
            <a:xfrm>
              <a:off x="179458" y="2926546"/>
              <a:ext cx="471451" cy="408160"/>
            </a:xfrm>
            <a:prstGeom prst="foldedCorner">
              <a:avLst>
                <a:gd name="adj" fmla="val 5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四角形: メモ 45">
              <a:extLst>
                <a:ext uri="{FF2B5EF4-FFF2-40B4-BE49-F238E27FC236}">
                  <a16:creationId xmlns:a16="http://schemas.microsoft.com/office/drawing/2014/main" id="{C242F61D-6E59-474F-9999-421C6EB656DD}"/>
                </a:ext>
              </a:extLst>
            </p:cNvPr>
            <p:cNvSpPr/>
            <p:nvPr/>
          </p:nvSpPr>
          <p:spPr>
            <a:xfrm>
              <a:off x="2482877" y="3419899"/>
              <a:ext cx="471451" cy="408159"/>
            </a:xfrm>
            <a:prstGeom prst="foldedCorner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250000"/>
                </a:lnSpc>
              </a:pPr>
              <a:r>
                <a:rPr kumimoji="1" lang="en-US" altLang="ja-JP" dirty="0">
                  <a:solidFill>
                    <a:schemeClr val="tx1"/>
                  </a:solidFill>
                </a:rPr>
                <a:t>B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テキスト ボックス 9">
              <a:extLst>
                <a:ext uri="{FF2B5EF4-FFF2-40B4-BE49-F238E27FC236}">
                  <a16:creationId xmlns:a16="http://schemas.microsoft.com/office/drawing/2014/main" id="{8CFA3B4F-BE03-44A1-8DA8-CD641B74D9CB}"/>
                </a:ext>
              </a:extLst>
            </p:cNvPr>
            <p:cNvSpPr txBox="1"/>
            <p:nvPr/>
          </p:nvSpPr>
          <p:spPr>
            <a:xfrm>
              <a:off x="677123" y="2021907"/>
              <a:ext cx="2113273" cy="481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タスク完了時</a:t>
              </a:r>
            </a:p>
          </p:txBody>
        </p:sp>
      </p:grp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F3E75E9-F3B2-4AE0-94CA-AC52E517A736}"/>
              </a:ext>
            </a:extLst>
          </p:cNvPr>
          <p:cNvCxnSpPr/>
          <p:nvPr/>
        </p:nvCxnSpPr>
        <p:spPr>
          <a:xfrm>
            <a:off x="10149120" y="433987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006857A-A3F2-4BD7-A3D7-6CFA72B76352}"/>
              </a:ext>
            </a:extLst>
          </p:cNvPr>
          <p:cNvCxnSpPr/>
          <p:nvPr/>
        </p:nvCxnSpPr>
        <p:spPr>
          <a:xfrm>
            <a:off x="6090075" y="4357435"/>
            <a:ext cx="0" cy="187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矢印: 上カーブ 55">
            <a:extLst>
              <a:ext uri="{FF2B5EF4-FFF2-40B4-BE49-F238E27FC236}">
                <a16:creationId xmlns:a16="http://schemas.microsoft.com/office/drawing/2014/main" id="{E2B4A145-EC9F-4274-A538-939D5B4D693B}"/>
              </a:ext>
            </a:extLst>
          </p:cNvPr>
          <p:cNvSpPr/>
          <p:nvPr/>
        </p:nvSpPr>
        <p:spPr>
          <a:xfrm>
            <a:off x="5712234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上カーブ 56">
            <a:extLst>
              <a:ext uri="{FF2B5EF4-FFF2-40B4-BE49-F238E27FC236}">
                <a16:creationId xmlns:a16="http://schemas.microsoft.com/office/drawing/2014/main" id="{B30DB28D-E06F-4D73-96D9-EAE76C88231F}"/>
              </a:ext>
            </a:extLst>
          </p:cNvPr>
          <p:cNvSpPr/>
          <p:nvPr/>
        </p:nvSpPr>
        <p:spPr>
          <a:xfrm>
            <a:off x="10548316" y="5719345"/>
            <a:ext cx="772240" cy="3917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6A8986-FD92-44AC-B188-79C3FCB9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526710"/>
            <a:ext cx="6017905" cy="980802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カンバンゲームとは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1825-2A2A-4771-BA7D-8836F445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671961"/>
            <a:ext cx="3603179" cy="4895539"/>
          </a:xfrm>
        </p:spPr>
        <p:txBody>
          <a:bodyPr>
            <a:normAutofit/>
          </a:bodyPr>
          <a:lstStyle/>
          <a:p>
            <a:r>
              <a:rPr lang="ja-JP" altLang="en-US" sz="3500" dirty="0"/>
              <a:t>タスクボードを使ってチームで</a:t>
            </a:r>
            <a:r>
              <a:rPr lang="ja-JP" altLang="en-US" sz="3700" dirty="0"/>
              <a:t>仕事を進める手法を学ぶゲームです。</a:t>
            </a:r>
            <a:endParaRPr lang="en-US" altLang="ja-JP" sz="3700" dirty="0"/>
          </a:p>
          <a:p>
            <a:endParaRPr kumimoji="1" lang="en-US" altLang="ja-JP" sz="37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15" name="図 1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45CF38-C252-4220-87A9-10C0E182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1" b="-1"/>
          <a:stretch/>
        </p:blipFill>
        <p:spPr>
          <a:xfrm>
            <a:off x="5045813" y="1338964"/>
            <a:ext cx="6132326" cy="4632395"/>
          </a:xfrm>
          <a:prstGeom prst="rect">
            <a:avLst/>
          </a:prstGeom>
        </p:spPr>
      </p:pic>
      <p:sp>
        <p:nvSpPr>
          <p:cNvPr id="3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C318EC-940F-4DCC-B031-76D33E42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900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717A6CA-3BA8-454D-B72F-90099F04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ゲーミフィケーション最終閲覧日</a:t>
            </a:r>
            <a:r>
              <a:rPr kumimoji="1" lang="en-US" altLang="ja-JP" dirty="0"/>
              <a:t>:2019/12/12</a:t>
            </a:r>
          </a:p>
          <a:p>
            <a:r>
              <a:rPr kumimoji="1" lang="en-US" altLang="ja-JP" dirty="0"/>
              <a:t>http://nemorine.hateblo.jp/category/%E3%82%B2%E3%83%BC%E3%83%9F%E3%83%95%E3%82%A3%E3%82%B1%E3%83%BC%E3%82%B7%E3%83%A7%E3%83%B3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47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BB958-07DC-400A-A187-736074D0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4857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アナログのカンバンゲームの問題点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EFB66-A824-4091-BA6E-D8C9093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259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タスク残量の管理が難しい。</a:t>
            </a:r>
            <a:endParaRPr kumimoji="1" lang="en-US" altLang="ja-JP" sz="4000" dirty="0"/>
          </a:p>
          <a:p>
            <a:r>
              <a:rPr lang="ja-JP" altLang="en-US" sz="4000" dirty="0"/>
              <a:t>ターン経過の把握が難しい。</a:t>
            </a:r>
          </a:p>
          <a:p>
            <a:r>
              <a:rPr kumimoji="1" lang="ja-JP" altLang="en-US" sz="4000" dirty="0"/>
              <a:t>ゲームの進行に必要な処理に気を取られてゲームに集中できない。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9841D-BFB6-48D0-AC9A-166D1C20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7AAB1D0-BD47-44ED-9BC5-CAFAD339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195119"/>
            <a:ext cx="10873992" cy="580859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/>
              <a:t>提案するもの：デジタルカンバンゲーム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F9BF0F7-3FBC-42C5-8233-40C6A939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3691BCB-4059-41CC-B14D-F86F2FE9ADC5}" type="slidenum">
              <a:rPr kumimoji="1" lang="ja-JP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900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1B6E4D8-0A57-477B-85C8-91682F77F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90" y="952870"/>
            <a:ext cx="8850572" cy="59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21F5-3D2D-4CEA-B2B0-6418F8C0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それによって解決すること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7A85B-155A-4FAC-B645-473B0847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タスク残量の変化が自動</a:t>
            </a:r>
            <a:endParaRPr kumimoji="1" lang="en-US" altLang="ja-JP" sz="4400" dirty="0"/>
          </a:p>
          <a:p>
            <a:r>
              <a:rPr lang="ja-JP" altLang="en-US" sz="4400" dirty="0"/>
              <a:t>ターン経過が自動</a:t>
            </a:r>
            <a:endParaRPr lang="en-US" altLang="ja-JP" sz="4400" dirty="0"/>
          </a:p>
          <a:p>
            <a:r>
              <a:rPr lang="ja-JP" altLang="en-US" sz="4400" dirty="0"/>
              <a:t>ゲームに集中できる。</a:t>
            </a:r>
            <a:endParaRPr lang="en-US" altLang="ja-JP" sz="4400" dirty="0"/>
          </a:p>
          <a:p>
            <a:endParaRPr lang="en-US" altLang="ja-JP" sz="4400" dirty="0"/>
          </a:p>
          <a:p>
            <a:endParaRPr lang="en-US" altLang="ja-JP" sz="4400" dirty="0"/>
          </a:p>
          <a:p>
            <a:endParaRPr kumimoji="1" lang="ja-JP" altLang="en-US" sz="4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80A947-4A94-4F40-8C2D-F51B6E0B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6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BE5C-424A-467E-AE85-4E84153A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評価実験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4518C-D1DE-41C7-9FB4-C0F55BA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97605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内容：アナログ版とデジタル版のカンバンゲームをプレイしてもらう</a:t>
            </a:r>
            <a:endParaRPr kumimoji="1" lang="en-US" altLang="ja-JP" sz="3200" dirty="0"/>
          </a:p>
          <a:p>
            <a:r>
              <a:rPr lang="ja-JP" altLang="en-US" sz="3200" dirty="0"/>
              <a:t>目的：アナログ版とデジタル版の使用感の違いの確認</a:t>
            </a:r>
            <a:endParaRPr lang="en-US" altLang="ja-JP" sz="3200" dirty="0"/>
          </a:p>
          <a:p>
            <a:r>
              <a:rPr kumimoji="1" lang="ja-JP" altLang="en-US" sz="3200" dirty="0"/>
              <a:t>実験後：</a:t>
            </a:r>
            <a:r>
              <a:rPr kumimoji="1" lang="en-US" altLang="ja-JP" sz="3200" dirty="0"/>
              <a:t>SUS</a:t>
            </a:r>
            <a:r>
              <a:rPr kumimoji="1" lang="ja-JP" altLang="en-US" sz="3200" dirty="0"/>
              <a:t>に基づいたアンケート収集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4DAC9-6FA1-47C7-BDEB-DF8EB179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CF838C-98B4-432F-B634-ECD7210D205C}"/>
              </a:ext>
            </a:extLst>
          </p:cNvPr>
          <p:cNvSpPr txBox="1"/>
          <p:nvPr/>
        </p:nvSpPr>
        <p:spPr>
          <a:xfrm>
            <a:off x="2589212" y="4763430"/>
            <a:ext cx="833527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SUS</a:t>
            </a:r>
            <a:r>
              <a:rPr kumimoji="1" lang="ja-JP" altLang="en-US" sz="2400" dirty="0"/>
              <a:t>（システムユーザビリティスケール）</a:t>
            </a:r>
            <a:endParaRPr kumimoji="1" lang="en-US" altLang="ja-JP" sz="2400" dirty="0"/>
          </a:p>
          <a:p>
            <a:r>
              <a:rPr kumimoji="1" lang="ja-JP" altLang="en-US" sz="2400" dirty="0"/>
              <a:t>・システムの使い勝手を評価するための指標</a:t>
            </a:r>
            <a:endParaRPr kumimoji="1" lang="en-US" altLang="ja-JP" sz="2400" dirty="0"/>
          </a:p>
          <a:p>
            <a:r>
              <a:rPr kumimoji="1" lang="ja-JP" altLang="en-US" sz="2400" dirty="0"/>
              <a:t>・統一感や使い勝手といった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項目の質問があり、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点満点でシステムを評価できる。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4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E16E4-CBBE-4E94-AFAD-9A38C68A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E1698C-54A2-4A60-A485-CFB4982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ゲーム終了時進捗記録表の表示。</a:t>
            </a:r>
            <a:endParaRPr kumimoji="1" lang="en-US" altLang="ja-JP" sz="4000" dirty="0"/>
          </a:p>
          <a:p>
            <a:r>
              <a:rPr lang="en-US" altLang="ja-JP" sz="4000" dirty="0"/>
              <a:t>Ready</a:t>
            </a:r>
            <a:r>
              <a:rPr lang="ja-JP" altLang="en-US" sz="4000" dirty="0"/>
              <a:t>（待ち時間）の作成</a:t>
            </a:r>
            <a:endParaRPr lang="en-US" altLang="ja-JP" sz="4000" dirty="0"/>
          </a:p>
          <a:p>
            <a:r>
              <a:rPr kumimoji="1" lang="ja-JP" altLang="en-US" sz="4000" dirty="0"/>
              <a:t>タスクの依存関係による操作制限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E36951-5DDA-4B6E-9FBF-5EDDDF31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1BCB-4059-41CC-B14D-F86F2FE9ADC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8504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362</Words>
  <Application>Microsoft Office PowerPoint</Application>
  <PresentationFormat>ワイド画面</PresentationFormat>
  <Paragraphs>60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Ｐ明朝</vt:lpstr>
      <vt:lpstr>ＭＳ ゴシック</vt:lpstr>
      <vt:lpstr>游ゴシック</vt:lpstr>
      <vt:lpstr>Arial</vt:lpstr>
      <vt:lpstr>Century Gothic</vt:lpstr>
      <vt:lpstr>Wingdings 3</vt:lpstr>
      <vt:lpstr>ウィスプ</vt:lpstr>
      <vt:lpstr>デジタルカンバンゲームの提案</vt:lpstr>
      <vt:lpstr>カンバンとは</vt:lpstr>
      <vt:lpstr>カンバンゲームとは</vt:lpstr>
      <vt:lpstr>アナログのカンバンゲームの問題点</vt:lpstr>
      <vt:lpstr>提案するもの：デジタルカンバンゲーム</vt:lpstr>
      <vt:lpstr>それによって解決すること</vt:lpstr>
      <vt:lpstr>評価実験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カンバン方式が学べるカンバンゲームをデジタル化した「デジタルカンバンゲーム（仮）」の提案</dc:title>
  <dc:creator>naoki.2510@icloud.com</dc:creator>
  <cp:lastModifiedBy>naoki.2510@icloud.com</cp:lastModifiedBy>
  <cp:revision>13</cp:revision>
  <dcterms:created xsi:type="dcterms:W3CDTF">2019-12-12T06:50:04Z</dcterms:created>
  <dcterms:modified xsi:type="dcterms:W3CDTF">2019-12-12T08:17:10Z</dcterms:modified>
</cp:coreProperties>
</file>