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9" r:id="rId4"/>
    <p:sldId id="257" r:id="rId5"/>
    <p:sldId id="258" r:id="rId6"/>
    <p:sldId id="269" r:id="rId7"/>
    <p:sldId id="261" r:id="rId8"/>
    <p:sldId id="272" r:id="rId9"/>
    <p:sldId id="273" r:id="rId10"/>
    <p:sldId id="268" r:id="rId11"/>
    <p:sldId id="274" r:id="rId12"/>
    <p:sldId id="265" r:id="rId13"/>
    <p:sldId id="262" r:id="rId14"/>
    <p:sldId id="263" r:id="rId15"/>
    <p:sldId id="264" r:id="rId16"/>
    <p:sldId id="266" r:id="rId17"/>
    <p:sldId id="267" r:id="rId18"/>
    <p:sldId id="271" r:id="rId19"/>
    <p:sldId id="27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8" autoAdjust="0"/>
    <p:restoredTop sz="94660"/>
  </p:normalViewPr>
  <p:slideViewPr>
    <p:cSldViewPr snapToGrid="0">
      <p:cViewPr varScale="1">
        <p:scale>
          <a:sx n="73" d="100"/>
          <a:sy n="73" d="100"/>
        </p:scale>
        <p:origin x="5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57DF4-98DA-4FBB-B605-8C768471FF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4570ED9-66E7-4BCD-B7B0-AFA49E05A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E2D0A00-86C9-4BE1-B54C-1CBDFC455DD7}"/>
              </a:ext>
            </a:extLst>
          </p:cNvPr>
          <p:cNvSpPr>
            <a:spLocks noGrp="1"/>
          </p:cNvSpPr>
          <p:nvPr>
            <p:ph type="dt" sz="half" idx="10"/>
          </p:nvPr>
        </p:nvSpPr>
        <p:spPr/>
        <p:txBody>
          <a:bodyPr/>
          <a:lstStyle/>
          <a:p>
            <a:fld id="{E12D4CE4-0CC9-4B6D-BF8B-8C2C5D1B143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58BCD41D-FAA3-43EC-9A71-186A590269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4883D8-8FCB-4EC5-9E33-AE83300B58E7}"/>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402620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F784F-0CEC-417F-80A0-E08217D86AA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77EC61F-55A0-4336-A9E1-880B5897EC7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5F463C-B454-4AC9-BE80-F3710B5667E1}"/>
              </a:ext>
            </a:extLst>
          </p:cNvPr>
          <p:cNvSpPr>
            <a:spLocks noGrp="1"/>
          </p:cNvSpPr>
          <p:nvPr>
            <p:ph type="dt" sz="half" idx="10"/>
          </p:nvPr>
        </p:nvSpPr>
        <p:spPr/>
        <p:txBody>
          <a:bodyPr/>
          <a:lstStyle/>
          <a:p>
            <a:fld id="{E12D4CE4-0CC9-4B6D-BF8B-8C2C5D1B143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996334B0-678E-48D5-B53A-5B651E2C24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B5605C-3DD3-4319-9398-1D377EC0EACD}"/>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371908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63E24C-C773-441C-9636-D03375D4E0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64E73B-7358-441F-9719-66006E5DC1A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9146EF-8E0A-4F3C-9E71-6E92195CB27E}"/>
              </a:ext>
            </a:extLst>
          </p:cNvPr>
          <p:cNvSpPr>
            <a:spLocks noGrp="1"/>
          </p:cNvSpPr>
          <p:nvPr>
            <p:ph type="dt" sz="half" idx="10"/>
          </p:nvPr>
        </p:nvSpPr>
        <p:spPr/>
        <p:txBody>
          <a:bodyPr/>
          <a:lstStyle/>
          <a:p>
            <a:fld id="{E12D4CE4-0CC9-4B6D-BF8B-8C2C5D1B143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6391BCED-3B24-4BE8-870D-6F93DE3588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0F1B58-CE7B-472A-8991-27398156FF6B}"/>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392569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198503-96D9-4172-AC2D-697609FED3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978288-CCBA-44DF-851B-2E741664F8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DA223B-5F08-425B-B56E-20832D817456}"/>
              </a:ext>
            </a:extLst>
          </p:cNvPr>
          <p:cNvSpPr>
            <a:spLocks noGrp="1"/>
          </p:cNvSpPr>
          <p:nvPr>
            <p:ph type="dt" sz="half" idx="10"/>
          </p:nvPr>
        </p:nvSpPr>
        <p:spPr/>
        <p:txBody>
          <a:bodyPr/>
          <a:lstStyle/>
          <a:p>
            <a:fld id="{E12D4CE4-0CC9-4B6D-BF8B-8C2C5D1B143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9C03F19D-5667-4347-8A16-4F9B7A4B93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B4B3BD-535B-473E-845C-CD6AB19A310A}"/>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284965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F3768-166B-46FB-AF03-1D49C3BCA3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711C13-13DA-436C-AD5F-3B8D0C640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0D4671-7A1C-484B-BF94-057583E46872}"/>
              </a:ext>
            </a:extLst>
          </p:cNvPr>
          <p:cNvSpPr>
            <a:spLocks noGrp="1"/>
          </p:cNvSpPr>
          <p:nvPr>
            <p:ph type="dt" sz="half" idx="10"/>
          </p:nvPr>
        </p:nvSpPr>
        <p:spPr/>
        <p:txBody>
          <a:bodyPr/>
          <a:lstStyle/>
          <a:p>
            <a:fld id="{E12D4CE4-0CC9-4B6D-BF8B-8C2C5D1B143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273A298C-06BC-49B4-94A8-8EEF4F8D74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0708FE-2021-429C-BF22-3757D3C986F3}"/>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4263174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D5C6F-473C-4A29-883F-944C77C53DA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8C7AD3-F24D-40E8-8F80-17B24BD7EAA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D805A00-7558-4D36-B0D2-7F825BA723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0FDB2F5-4E53-4954-B598-48C78B5DDBF5}"/>
              </a:ext>
            </a:extLst>
          </p:cNvPr>
          <p:cNvSpPr>
            <a:spLocks noGrp="1"/>
          </p:cNvSpPr>
          <p:nvPr>
            <p:ph type="dt" sz="half" idx="10"/>
          </p:nvPr>
        </p:nvSpPr>
        <p:spPr/>
        <p:txBody>
          <a:bodyPr/>
          <a:lstStyle/>
          <a:p>
            <a:fld id="{E12D4CE4-0CC9-4B6D-BF8B-8C2C5D1B1436}"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58D8EBD2-29AC-42F4-9785-850CF20DBF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B93218-8104-44D7-AD68-814BF6879FF7}"/>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192669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46B01B-82A3-4405-B713-AF863A7B5A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E91F69-C83D-44EB-8362-82817B336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171409-F970-47A7-9776-49CDBA29C5A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AAE62B-86AF-432A-9F31-FDFF341B7E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EC8F815-81C7-41D8-909E-2548D11F2F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FB936AC-BF42-431C-8498-556457EC0664}"/>
              </a:ext>
            </a:extLst>
          </p:cNvPr>
          <p:cNvSpPr>
            <a:spLocks noGrp="1"/>
          </p:cNvSpPr>
          <p:nvPr>
            <p:ph type="dt" sz="half" idx="10"/>
          </p:nvPr>
        </p:nvSpPr>
        <p:spPr/>
        <p:txBody>
          <a:bodyPr/>
          <a:lstStyle/>
          <a:p>
            <a:fld id="{E12D4CE4-0CC9-4B6D-BF8B-8C2C5D1B1436}" type="datetimeFigureOut">
              <a:rPr kumimoji="1" lang="ja-JP" altLang="en-US" smtClean="0"/>
              <a:t>2019/10/19</a:t>
            </a:fld>
            <a:endParaRPr kumimoji="1" lang="ja-JP" altLang="en-US"/>
          </a:p>
        </p:txBody>
      </p:sp>
      <p:sp>
        <p:nvSpPr>
          <p:cNvPr id="8" name="フッター プレースホルダー 7">
            <a:extLst>
              <a:ext uri="{FF2B5EF4-FFF2-40B4-BE49-F238E27FC236}">
                <a16:creationId xmlns:a16="http://schemas.microsoft.com/office/drawing/2014/main" id="{A7AB59E9-C48D-43A3-9939-B434CA93226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BF091A-25E9-4701-8C60-E59E50BF0DA2}"/>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119080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96AF8-E6C6-4CA4-A970-62502A0D642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100112-A28A-4348-B115-6A3AF0C9284F}"/>
              </a:ext>
            </a:extLst>
          </p:cNvPr>
          <p:cNvSpPr>
            <a:spLocks noGrp="1"/>
          </p:cNvSpPr>
          <p:nvPr>
            <p:ph type="dt" sz="half" idx="10"/>
          </p:nvPr>
        </p:nvSpPr>
        <p:spPr/>
        <p:txBody>
          <a:bodyPr/>
          <a:lstStyle/>
          <a:p>
            <a:fld id="{E12D4CE4-0CC9-4B6D-BF8B-8C2C5D1B1436}" type="datetimeFigureOut">
              <a:rPr kumimoji="1" lang="ja-JP" altLang="en-US" smtClean="0"/>
              <a:t>2019/10/19</a:t>
            </a:fld>
            <a:endParaRPr kumimoji="1" lang="ja-JP" altLang="en-US"/>
          </a:p>
        </p:txBody>
      </p:sp>
      <p:sp>
        <p:nvSpPr>
          <p:cNvPr id="4" name="フッター プレースホルダー 3">
            <a:extLst>
              <a:ext uri="{FF2B5EF4-FFF2-40B4-BE49-F238E27FC236}">
                <a16:creationId xmlns:a16="http://schemas.microsoft.com/office/drawing/2014/main" id="{277D8869-8172-4CA7-ADEB-23A44033107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CDD41BA-CCA2-476D-9CCB-867978F97979}"/>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23895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FEBD94E-3680-4FF9-AFE4-55FF65F554E0}"/>
              </a:ext>
            </a:extLst>
          </p:cNvPr>
          <p:cNvSpPr>
            <a:spLocks noGrp="1"/>
          </p:cNvSpPr>
          <p:nvPr>
            <p:ph type="dt" sz="half" idx="10"/>
          </p:nvPr>
        </p:nvSpPr>
        <p:spPr/>
        <p:txBody>
          <a:bodyPr/>
          <a:lstStyle/>
          <a:p>
            <a:fld id="{E12D4CE4-0CC9-4B6D-BF8B-8C2C5D1B1436}" type="datetimeFigureOut">
              <a:rPr kumimoji="1" lang="ja-JP" altLang="en-US" smtClean="0"/>
              <a:t>2019/10/19</a:t>
            </a:fld>
            <a:endParaRPr kumimoji="1" lang="ja-JP" altLang="en-US"/>
          </a:p>
        </p:txBody>
      </p:sp>
      <p:sp>
        <p:nvSpPr>
          <p:cNvPr id="3" name="フッター プレースホルダー 2">
            <a:extLst>
              <a:ext uri="{FF2B5EF4-FFF2-40B4-BE49-F238E27FC236}">
                <a16:creationId xmlns:a16="http://schemas.microsoft.com/office/drawing/2014/main" id="{8BD16E12-10D5-49FF-B48B-1617BEBF593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BB83FC-1469-4C11-B482-E8F93884FB7B}"/>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3268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8A93B6-029F-42D7-A3B8-11442730E8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29FFF7-D1F5-42CF-803A-6B621924B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D299BA-35CF-4929-BACF-6E38DCFDE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23E5AA-BEC4-4904-B808-5D1AA89BCE23}"/>
              </a:ext>
            </a:extLst>
          </p:cNvPr>
          <p:cNvSpPr>
            <a:spLocks noGrp="1"/>
          </p:cNvSpPr>
          <p:nvPr>
            <p:ph type="dt" sz="half" idx="10"/>
          </p:nvPr>
        </p:nvSpPr>
        <p:spPr/>
        <p:txBody>
          <a:bodyPr/>
          <a:lstStyle/>
          <a:p>
            <a:fld id="{E12D4CE4-0CC9-4B6D-BF8B-8C2C5D1B1436}"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867424A0-C75A-4C41-B1F1-3868FAE286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D8CB04A-85DD-4C0A-B505-C0F0B082F1AD}"/>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277616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5CD16-03D0-4CC1-9B53-44DD0301F0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EF97C11-44D8-45FE-92B5-72F0CE62E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36F2B07-56CD-457D-B893-3E9D59DD9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C2F417-CEB7-4E0F-9F07-2C95137AFB07}"/>
              </a:ext>
            </a:extLst>
          </p:cNvPr>
          <p:cNvSpPr>
            <a:spLocks noGrp="1"/>
          </p:cNvSpPr>
          <p:nvPr>
            <p:ph type="dt" sz="half" idx="10"/>
          </p:nvPr>
        </p:nvSpPr>
        <p:spPr/>
        <p:txBody>
          <a:bodyPr/>
          <a:lstStyle/>
          <a:p>
            <a:fld id="{E12D4CE4-0CC9-4B6D-BF8B-8C2C5D1B1436}"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406D5DAE-4F1E-41CB-8AA4-70769DA2EF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7E3E13-C117-4B5F-9C2E-B978B4E3EE79}"/>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5584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56FEF4A-E7B3-467E-A84A-26CEA3CF6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33A9BA-2DF3-44CA-895D-328C058AA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365476-D6A8-416E-8BD8-A8ECBAAA0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D4CE4-0CC9-4B6D-BF8B-8C2C5D1B143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9B0F231B-CC0F-497F-9716-2802E5E12C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0D7D3E6-05DB-460A-9B8E-903C771BF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3436358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igakilab/sotuken_maed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967A9-969D-4EEE-91F0-91834D5E683A}"/>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42EB5369-0024-4F9F-B6B1-24B7EE1E7210}"/>
              </a:ext>
            </a:extLst>
          </p:cNvPr>
          <p:cNvSpPr>
            <a:spLocks noGrp="1"/>
          </p:cNvSpPr>
          <p:nvPr>
            <p:ph idx="1"/>
          </p:nvPr>
        </p:nvSpPr>
        <p:spPr/>
        <p:txBody>
          <a:bodyPr/>
          <a:lstStyle/>
          <a:p>
            <a:r>
              <a:rPr lang="en-US" altLang="ja-JP" dirty="0">
                <a:hlinkClick r:id="rId2"/>
              </a:rPr>
              <a:t>https://github.com/igakilab/sotuken_maeda</a:t>
            </a:r>
            <a:r>
              <a:rPr lang="ja-JP" altLang="en-US" dirty="0"/>
              <a:t>に接続</a:t>
            </a:r>
            <a:endParaRPr lang="en-US" altLang="ja-JP" dirty="0"/>
          </a:p>
          <a:p>
            <a:r>
              <a:rPr lang="ja-JP" altLang="en-US" dirty="0"/>
              <a:t>画面右にある</a:t>
            </a:r>
            <a:r>
              <a:rPr lang="en-US" altLang="ja-JP" dirty="0"/>
              <a:t>Clone Or Download</a:t>
            </a:r>
            <a:r>
              <a:rPr lang="ja-JP" altLang="en-US" dirty="0"/>
              <a:t>をクリック</a:t>
            </a:r>
            <a:endParaRPr lang="en-US" altLang="ja-JP" dirty="0"/>
          </a:p>
          <a:p>
            <a:r>
              <a:rPr lang="en-US" altLang="ja-JP" dirty="0"/>
              <a:t>Download Zip</a:t>
            </a:r>
            <a:r>
              <a:rPr lang="ja-JP" altLang="en-US" dirty="0"/>
              <a:t>をクリックし、どこでもいいので保存する。</a:t>
            </a:r>
            <a:endParaRPr lang="en-US" altLang="ja-JP" dirty="0"/>
          </a:p>
          <a:p>
            <a:r>
              <a:rPr lang="ja-JP" altLang="en-US" dirty="0"/>
              <a:t>保存した</a:t>
            </a:r>
            <a:r>
              <a:rPr lang="en-US" altLang="ja-JP" dirty="0"/>
              <a:t>ZIP</a:t>
            </a:r>
            <a:r>
              <a:rPr lang="ja-JP" altLang="en-US" dirty="0"/>
              <a:t>ファイルをどこでもいいのですべて展開する。</a:t>
            </a:r>
            <a:endParaRPr lang="en-US" altLang="ja-JP" dirty="0"/>
          </a:p>
          <a:p>
            <a:r>
              <a:rPr lang="ja-JP" altLang="en-US" dirty="0"/>
              <a:t>展開したものの中にある</a:t>
            </a:r>
            <a:r>
              <a:rPr lang="en-US" altLang="ja-JP" dirty="0"/>
              <a:t>start.html</a:t>
            </a:r>
            <a:r>
              <a:rPr lang="ja-JP" altLang="en-US" dirty="0"/>
              <a:t>に接続</a:t>
            </a:r>
            <a:endParaRPr lang="en-US" altLang="ja-JP" dirty="0"/>
          </a:p>
        </p:txBody>
      </p:sp>
    </p:spTree>
    <p:extLst>
      <p:ext uri="{BB962C8B-B14F-4D97-AF65-F5344CB8AC3E}">
        <p14:creationId xmlns:p14="http://schemas.microsoft.com/office/powerpoint/2010/main" val="342042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D5059CB9-FF9F-4121-B7EC-100FD16305D6}"/>
              </a:ext>
            </a:extLst>
          </p:cNvPr>
          <p:cNvPicPr>
            <a:picLocks noGrp="1" noChangeAspect="1"/>
          </p:cNvPicPr>
          <p:nvPr>
            <p:ph idx="1"/>
          </p:nvPr>
        </p:nvPicPr>
        <p:blipFill rotWithShape="1">
          <a:blip r:embed="rId2"/>
          <a:srcRect t="6841" b="8890"/>
          <a:stretch/>
        </p:blipFill>
        <p:spPr>
          <a:xfrm>
            <a:off x="20" y="10"/>
            <a:ext cx="12191980" cy="6857990"/>
          </a:xfrm>
          <a:prstGeom prst="rect">
            <a:avLst/>
          </a:prstGeom>
        </p:spPr>
      </p:pic>
      <p:sp>
        <p:nvSpPr>
          <p:cNvPr id="6" name="テキスト ボックス 5">
            <a:extLst>
              <a:ext uri="{FF2B5EF4-FFF2-40B4-BE49-F238E27FC236}">
                <a16:creationId xmlns:a16="http://schemas.microsoft.com/office/drawing/2014/main" id="{71B91644-5031-4D34-92A8-D53E1D004CA9}"/>
              </a:ext>
            </a:extLst>
          </p:cNvPr>
          <p:cNvSpPr txBox="1"/>
          <p:nvPr/>
        </p:nvSpPr>
        <p:spPr>
          <a:xfrm>
            <a:off x="6261444" y="1878875"/>
            <a:ext cx="5608319" cy="1077218"/>
          </a:xfrm>
          <a:prstGeom prst="rect">
            <a:avLst/>
          </a:prstGeom>
          <a:noFill/>
          <a:ln>
            <a:noFill/>
          </a:ln>
        </p:spPr>
        <p:txBody>
          <a:bodyPr wrap="square" rtlCol="0">
            <a:spAutoFit/>
          </a:bodyPr>
          <a:lstStyle/>
          <a:p>
            <a:r>
              <a:rPr lang="ja-JP" altLang="en-US" sz="3200" b="1" dirty="0"/>
              <a:t>イベントカードが使用された結果</a:t>
            </a:r>
            <a:endParaRPr lang="en-US" altLang="ja-JP" sz="3200" b="1" dirty="0"/>
          </a:p>
        </p:txBody>
      </p:sp>
      <p:sp>
        <p:nvSpPr>
          <p:cNvPr id="7" name="楕円 6">
            <a:extLst>
              <a:ext uri="{FF2B5EF4-FFF2-40B4-BE49-F238E27FC236}">
                <a16:creationId xmlns:a16="http://schemas.microsoft.com/office/drawing/2014/main" id="{5C684CC7-19C7-4EAD-B064-E18FAE3C445E}"/>
              </a:ext>
            </a:extLst>
          </p:cNvPr>
          <p:cNvSpPr/>
          <p:nvPr/>
        </p:nvSpPr>
        <p:spPr>
          <a:xfrm>
            <a:off x="4972595" y="4979125"/>
            <a:ext cx="2246810" cy="15327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96D29BF-61ED-40F0-813C-4CF6C552B506}"/>
              </a:ext>
            </a:extLst>
          </p:cNvPr>
          <p:cNvSpPr txBox="1"/>
          <p:nvPr/>
        </p:nvSpPr>
        <p:spPr>
          <a:xfrm>
            <a:off x="5521234" y="4184227"/>
            <a:ext cx="3988525" cy="584775"/>
          </a:xfrm>
          <a:prstGeom prst="rect">
            <a:avLst/>
          </a:prstGeom>
          <a:noFill/>
        </p:spPr>
        <p:txBody>
          <a:bodyPr wrap="square" rtlCol="0">
            <a:spAutoFit/>
          </a:bodyPr>
          <a:lstStyle/>
          <a:p>
            <a:r>
              <a:rPr kumimoji="1" lang="ja-JP" altLang="en-US" sz="2400" b="1" dirty="0"/>
              <a:t>６＋２＝</a:t>
            </a:r>
            <a:r>
              <a:rPr kumimoji="1" lang="ja-JP" altLang="en-US" sz="2800" b="1" dirty="0"/>
              <a:t>８</a:t>
            </a:r>
            <a:r>
              <a:rPr kumimoji="1" lang="ja-JP" altLang="en-US" sz="2800" b="1" u="sng" dirty="0">
                <a:solidFill>
                  <a:srgbClr val="FF0000"/>
                </a:solidFill>
              </a:rPr>
              <a:t>＋４</a:t>
            </a:r>
            <a:r>
              <a:rPr kumimoji="1" lang="ja-JP" altLang="en-US" sz="2800" b="1" dirty="0">
                <a:solidFill>
                  <a:srgbClr val="FF0000"/>
                </a:solidFill>
              </a:rPr>
              <a:t>＝</a:t>
            </a:r>
            <a:r>
              <a:rPr kumimoji="1" lang="ja-JP" altLang="en-US" sz="3200" b="1" dirty="0">
                <a:solidFill>
                  <a:srgbClr val="FF0000"/>
                </a:solidFill>
              </a:rPr>
              <a:t>１２</a:t>
            </a:r>
            <a:endParaRPr kumimoji="1" lang="ja-JP" altLang="en-US" sz="2400" b="1" dirty="0">
              <a:solidFill>
                <a:srgbClr val="FF0000"/>
              </a:solidFill>
            </a:endParaRPr>
          </a:p>
        </p:txBody>
      </p:sp>
      <p:sp>
        <p:nvSpPr>
          <p:cNvPr id="12" name="矢印: 上向き折線 11">
            <a:extLst>
              <a:ext uri="{FF2B5EF4-FFF2-40B4-BE49-F238E27FC236}">
                <a16:creationId xmlns:a16="http://schemas.microsoft.com/office/drawing/2014/main" id="{0990F18D-7299-4E68-97C2-88BE69D3F609}"/>
              </a:ext>
            </a:extLst>
          </p:cNvPr>
          <p:cNvSpPr/>
          <p:nvPr/>
        </p:nvSpPr>
        <p:spPr>
          <a:xfrm flipH="1">
            <a:off x="7437119" y="4769002"/>
            <a:ext cx="2177144" cy="1231204"/>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0624A94-897E-431C-8D23-50CD199528C3}"/>
              </a:ext>
            </a:extLst>
          </p:cNvPr>
          <p:cNvSpPr txBox="1"/>
          <p:nvPr/>
        </p:nvSpPr>
        <p:spPr>
          <a:xfrm>
            <a:off x="2107475" y="1878875"/>
            <a:ext cx="3988525" cy="461665"/>
          </a:xfrm>
          <a:prstGeom prst="rect">
            <a:avLst/>
          </a:prstGeom>
          <a:noFill/>
        </p:spPr>
        <p:txBody>
          <a:bodyPr wrap="square" rtlCol="0">
            <a:spAutoFit/>
          </a:bodyPr>
          <a:lstStyle/>
          <a:p>
            <a:r>
              <a:rPr kumimoji="1" lang="ja-JP" altLang="en-US" sz="2400" b="1" dirty="0"/>
              <a:t>２４－</a:t>
            </a:r>
            <a:r>
              <a:rPr kumimoji="1" lang="ja-JP" altLang="en-US" sz="2400" b="1" u="sng" dirty="0"/>
              <a:t>１２</a:t>
            </a:r>
            <a:r>
              <a:rPr kumimoji="1" lang="ja-JP" altLang="en-US" sz="2400" b="1" dirty="0"/>
              <a:t>＝１２</a:t>
            </a:r>
          </a:p>
        </p:txBody>
      </p:sp>
      <p:sp>
        <p:nvSpPr>
          <p:cNvPr id="15" name="楕円 14">
            <a:extLst>
              <a:ext uri="{FF2B5EF4-FFF2-40B4-BE49-F238E27FC236}">
                <a16:creationId xmlns:a16="http://schemas.microsoft.com/office/drawing/2014/main" id="{0447A9CE-D580-479F-B360-AF3CDC5DD143}"/>
              </a:ext>
            </a:extLst>
          </p:cNvPr>
          <p:cNvSpPr/>
          <p:nvPr/>
        </p:nvSpPr>
        <p:spPr>
          <a:xfrm>
            <a:off x="8255726" y="4012232"/>
            <a:ext cx="827314" cy="7837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6D53F85-AEE1-47CE-808C-7210370ED062}"/>
              </a:ext>
            </a:extLst>
          </p:cNvPr>
          <p:cNvCxnSpPr/>
          <p:nvPr/>
        </p:nvCxnSpPr>
        <p:spPr>
          <a:xfrm flipH="1" flipV="1">
            <a:off x="3614057" y="2340540"/>
            <a:ext cx="4641669" cy="1743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022C58-6149-45D4-A6D9-6FCD58DA4425}"/>
              </a:ext>
            </a:extLst>
          </p:cNvPr>
          <p:cNvSpPr/>
          <p:nvPr/>
        </p:nvSpPr>
        <p:spPr>
          <a:xfrm>
            <a:off x="3949329" y="1713226"/>
            <a:ext cx="827314" cy="7837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AD77693C-7A8F-44D0-BCEC-8AD498666D93}"/>
              </a:ext>
            </a:extLst>
          </p:cNvPr>
          <p:cNvCxnSpPr>
            <a:cxnSpLocks/>
          </p:cNvCxnSpPr>
          <p:nvPr/>
        </p:nvCxnSpPr>
        <p:spPr>
          <a:xfrm flipV="1">
            <a:off x="4362986" y="857794"/>
            <a:ext cx="0" cy="855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690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B6F277E7-2416-458A-B279-0860A1A96B95}"/>
              </a:ext>
            </a:extLst>
          </p:cNvPr>
          <p:cNvPicPr>
            <a:picLocks noGrp="1" noChangeAspect="1"/>
          </p:cNvPicPr>
          <p:nvPr>
            <p:ph idx="1"/>
          </p:nvPr>
        </p:nvPicPr>
        <p:blipFill rotWithShape="1">
          <a:blip r:embed="rId2"/>
          <a:srcRect t="11471" b="4260"/>
          <a:stretch/>
        </p:blipFill>
        <p:spPr>
          <a:xfrm>
            <a:off x="20" y="10"/>
            <a:ext cx="12191980" cy="5721521"/>
          </a:xfrm>
          <a:prstGeom prst="rect">
            <a:avLst/>
          </a:prstGeom>
        </p:spPr>
      </p:pic>
      <p:sp>
        <p:nvSpPr>
          <p:cNvPr id="5" name="テキスト ボックス 4">
            <a:extLst>
              <a:ext uri="{FF2B5EF4-FFF2-40B4-BE49-F238E27FC236}">
                <a16:creationId xmlns:a16="http://schemas.microsoft.com/office/drawing/2014/main" id="{63D96ACB-2942-454D-AE60-AAD33C605922}"/>
              </a:ext>
            </a:extLst>
          </p:cNvPr>
          <p:cNvSpPr txBox="1"/>
          <p:nvPr/>
        </p:nvSpPr>
        <p:spPr>
          <a:xfrm>
            <a:off x="8090263" y="5967268"/>
            <a:ext cx="3561806" cy="646331"/>
          </a:xfrm>
          <a:prstGeom prst="rect">
            <a:avLst/>
          </a:prstGeom>
          <a:noFill/>
          <a:ln>
            <a:solidFill>
              <a:schemeClr val="tx1"/>
            </a:solidFill>
          </a:ln>
        </p:spPr>
        <p:txBody>
          <a:bodyPr wrap="square" rtlCol="0">
            <a:spAutoFit/>
          </a:bodyPr>
          <a:lstStyle/>
          <a:p>
            <a:r>
              <a:rPr kumimoji="1" lang="ja-JP" altLang="en-US" dirty="0"/>
              <a:t>ターン終了ボタンのようなものを作る</a:t>
            </a:r>
          </a:p>
        </p:txBody>
      </p:sp>
      <p:sp>
        <p:nvSpPr>
          <p:cNvPr id="6" name="テキスト ボックス 5">
            <a:extLst>
              <a:ext uri="{FF2B5EF4-FFF2-40B4-BE49-F238E27FC236}">
                <a16:creationId xmlns:a16="http://schemas.microsoft.com/office/drawing/2014/main" id="{4681C17A-44F9-4958-A266-877ED7503769}"/>
              </a:ext>
            </a:extLst>
          </p:cNvPr>
          <p:cNvSpPr txBox="1"/>
          <p:nvPr/>
        </p:nvSpPr>
        <p:spPr>
          <a:xfrm>
            <a:off x="4193177" y="5967267"/>
            <a:ext cx="3561806" cy="646331"/>
          </a:xfrm>
          <a:prstGeom prst="rect">
            <a:avLst/>
          </a:prstGeom>
          <a:noFill/>
          <a:ln>
            <a:noFill/>
          </a:ln>
        </p:spPr>
        <p:txBody>
          <a:bodyPr wrap="square" rtlCol="0">
            <a:spAutoFit/>
          </a:bodyPr>
          <a:lstStyle/>
          <a:p>
            <a:r>
              <a:rPr kumimoji="1" lang="en-US" altLang="ja-JP" dirty="0"/>
              <a:t>※event</a:t>
            </a:r>
            <a:r>
              <a:rPr kumimoji="1" lang="ja-JP" altLang="en-US" dirty="0"/>
              <a:t>カードを引かない場合必要になる。</a:t>
            </a:r>
            <a:endParaRPr kumimoji="1" lang="en-US" altLang="ja-JP" dirty="0"/>
          </a:p>
        </p:txBody>
      </p:sp>
    </p:spTree>
    <p:extLst>
      <p:ext uri="{BB962C8B-B14F-4D97-AF65-F5344CB8AC3E}">
        <p14:creationId xmlns:p14="http://schemas.microsoft.com/office/powerpoint/2010/main" val="3417578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0670FD3B-519D-43DE-A82F-721F97EFF179}"/>
              </a:ext>
            </a:extLst>
          </p:cNvPr>
          <p:cNvPicPr>
            <a:picLocks noGrp="1" noChangeAspect="1"/>
          </p:cNvPicPr>
          <p:nvPr>
            <p:ph idx="1"/>
          </p:nvPr>
        </p:nvPicPr>
        <p:blipFill rotWithShape="1">
          <a:blip r:embed="rId2"/>
          <a:srcRect t="6410" b="9321"/>
          <a:stretch/>
        </p:blipFill>
        <p:spPr>
          <a:xfrm>
            <a:off x="20" y="10"/>
            <a:ext cx="12191980" cy="6857990"/>
          </a:xfrm>
          <a:prstGeom prst="rect">
            <a:avLst/>
          </a:prstGeom>
        </p:spPr>
      </p:pic>
      <p:sp>
        <p:nvSpPr>
          <p:cNvPr id="5" name="テキスト ボックス 4">
            <a:extLst>
              <a:ext uri="{FF2B5EF4-FFF2-40B4-BE49-F238E27FC236}">
                <a16:creationId xmlns:a16="http://schemas.microsoft.com/office/drawing/2014/main" id="{52A2C896-EA8D-4552-9943-EB1021D47ADF}"/>
              </a:ext>
            </a:extLst>
          </p:cNvPr>
          <p:cNvSpPr txBox="1"/>
          <p:nvPr/>
        </p:nvSpPr>
        <p:spPr>
          <a:xfrm>
            <a:off x="4362994" y="2180197"/>
            <a:ext cx="5608319" cy="2062103"/>
          </a:xfrm>
          <a:prstGeom prst="rect">
            <a:avLst/>
          </a:prstGeom>
          <a:noFill/>
        </p:spPr>
        <p:txBody>
          <a:bodyPr wrap="square" rtlCol="0">
            <a:spAutoFit/>
          </a:bodyPr>
          <a:lstStyle/>
          <a:p>
            <a:r>
              <a:rPr lang="en-US" altLang="ja-JP" sz="3200" b="1" dirty="0"/>
              <a:t>task1</a:t>
            </a:r>
            <a:r>
              <a:rPr lang="ja-JP" altLang="en-US" sz="3200" b="1" dirty="0"/>
              <a:t>の工数が０以下になると上記のように表示されるのでドラッグして</a:t>
            </a:r>
            <a:r>
              <a:rPr lang="en-US" altLang="ja-JP" sz="3200" b="1" dirty="0"/>
              <a:t>Doing</a:t>
            </a:r>
            <a:r>
              <a:rPr lang="ja-JP" altLang="en-US" sz="3200" b="1" dirty="0"/>
              <a:t>から</a:t>
            </a:r>
            <a:r>
              <a:rPr lang="en-US" altLang="ja-JP" sz="3200" b="1" dirty="0"/>
              <a:t>Done</a:t>
            </a:r>
            <a:r>
              <a:rPr lang="ja-JP" altLang="en-US" sz="3200" b="1" dirty="0"/>
              <a:t>に移動する。</a:t>
            </a:r>
            <a:endParaRPr kumimoji="1" lang="ja-JP" altLang="en-US" sz="3200" b="1" dirty="0"/>
          </a:p>
        </p:txBody>
      </p:sp>
    </p:spTree>
    <p:extLst>
      <p:ext uri="{BB962C8B-B14F-4D97-AF65-F5344CB8AC3E}">
        <p14:creationId xmlns:p14="http://schemas.microsoft.com/office/powerpoint/2010/main" val="1144680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コンテンツ プレースホルダー 8" descr="スクリーンショットの画面&#10;&#10;自動的に生成された説明">
            <a:extLst>
              <a:ext uri="{FF2B5EF4-FFF2-40B4-BE49-F238E27FC236}">
                <a16:creationId xmlns:a16="http://schemas.microsoft.com/office/drawing/2014/main" id="{614DD335-2310-4C32-BD04-5172B4DF47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096" b="8634"/>
          <a:stretch/>
        </p:blipFill>
        <p:spPr>
          <a:xfrm>
            <a:off x="20" y="-185924"/>
            <a:ext cx="12191980" cy="6874107"/>
          </a:xfrm>
          <a:prstGeom prst="rect">
            <a:avLst/>
          </a:prstGeom>
        </p:spPr>
      </p:pic>
      <p:sp>
        <p:nvSpPr>
          <p:cNvPr id="10" name="楕円 9">
            <a:extLst>
              <a:ext uri="{FF2B5EF4-FFF2-40B4-BE49-F238E27FC236}">
                <a16:creationId xmlns:a16="http://schemas.microsoft.com/office/drawing/2014/main" id="{6288078F-D7EE-409A-BA38-FF6453A633DE}"/>
              </a:ext>
            </a:extLst>
          </p:cNvPr>
          <p:cNvSpPr/>
          <p:nvPr/>
        </p:nvSpPr>
        <p:spPr>
          <a:xfrm>
            <a:off x="4362994" y="4972594"/>
            <a:ext cx="3361509" cy="16546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FD5A78A-08DE-44F6-8BFD-B952616D8D33}"/>
              </a:ext>
            </a:extLst>
          </p:cNvPr>
          <p:cNvSpPr txBox="1"/>
          <p:nvPr/>
        </p:nvSpPr>
        <p:spPr>
          <a:xfrm>
            <a:off x="5408023" y="4201885"/>
            <a:ext cx="5608319" cy="584775"/>
          </a:xfrm>
          <a:prstGeom prst="rect">
            <a:avLst/>
          </a:prstGeom>
          <a:noFill/>
        </p:spPr>
        <p:txBody>
          <a:bodyPr wrap="square" rtlCol="0">
            <a:spAutoFit/>
          </a:bodyPr>
          <a:lstStyle/>
          <a:p>
            <a:r>
              <a:rPr lang="ja-JP" altLang="en-US" sz="3200" b="1" dirty="0"/>
              <a:t>サイコロはすぐに止まる</a:t>
            </a:r>
            <a:endParaRPr kumimoji="1" lang="ja-JP" altLang="en-US" sz="3200" b="1" dirty="0"/>
          </a:p>
        </p:txBody>
      </p:sp>
      <p:cxnSp>
        <p:nvCxnSpPr>
          <p:cNvPr id="14" name="直線コネクタ 13">
            <a:extLst>
              <a:ext uri="{FF2B5EF4-FFF2-40B4-BE49-F238E27FC236}">
                <a16:creationId xmlns:a16="http://schemas.microsoft.com/office/drawing/2014/main" id="{10989137-C75A-4F97-B3BC-8BD8D7241C53}"/>
              </a:ext>
            </a:extLst>
          </p:cNvPr>
          <p:cNvCxnSpPr>
            <a:cxnSpLocks/>
          </p:cNvCxnSpPr>
          <p:nvPr/>
        </p:nvCxnSpPr>
        <p:spPr>
          <a:xfrm>
            <a:off x="1771971" y="1823263"/>
            <a:ext cx="736097" cy="7370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8A48DE1-A4FB-4CD1-BAE2-B8B7B6830254}"/>
              </a:ext>
            </a:extLst>
          </p:cNvPr>
          <p:cNvSpPr txBox="1"/>
          <p:nvPr/>
        </p:nvSpPr>
        <p:spPr>
          <a:xfrm>
            <a:off x="2508068" y="2044005"/>
            <a:ext cx="5608319" cy="1384995"/>
          </a:xfrm>
          <a:prstGeom prst="rect">
            <a:avLst/>
          </a:prstGeom>
          <a:noFill/>
        </p:spPr>
        <p:txBody>
          <a:bodyPr wrap="square" rtlCol="0">
            <a:spAutoFit/>
          </a:bodyPr>
          <a:lstStyle/>
          <a:p>
            <a:r>
              <a:rPr lang="en-US" altLang="ja-JP" sz="2800" b="1" dirty="0"/>
              <a:t>task</a:t>
            </a:r>
            <a:r>
              <a:rPr kumimoji="1" lang="ja-JP" altLang="en-US" sz="2800" b="1" dirty="0"/>
              <a:t>をクリックするとサイコロの目の合計だけ工数が減っているとわかる。</a:t>
            </a:r>
            <a:endParaRPr kumimoji="1" lang="en-US" altLang="ja-JP" sz="2800" b="1" dirty="0"/>
          </a:p>
        </p:txBody>
      </p:sp>
      <p:cxnSp>
        <p:nvCxnSpPr>
          <p:cNvPr id="17" name="直線矢印コネクタ 16">
            <a:extLst>
              <a:ext uri="{FF2B5EF4-FFF2-40B4-BE49-F238E27FC236}">
                <a16:creationId xmlns:a16="http://schemas.microsoft.com/office/drawing/2014/main" id="{25C08F5D-00FD-42EF-99BA-E4F8E96892EC}"/>
              </a:ext>
            </a:extLst>
          </p:cNvPr>
          <p:cNvCxnSpPr>
            <a:cxnSpLocks/>
          </p:cNvCxnSpPr>
          <p:nvPr/>
        </p:nvCxnSpPr>
        <p:spPr>
          <a:xfrm flipV="1">
            <a:off x="4650355" y="931817"/>
            <a:ext cx="461576" cy="926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06E862C7-C2F0-460A-8726-22972AA479DC}"/>
              </a:ext>
            </a:extLst>
          </p:cNvPr>
          <p:cNvSpPr/>
          <p:nvPr/>
        </p:nvSpPr>
        <p:spPr>
          <a:xfrm>
            <a:off x="-274320" y="870857"/>
            <a:ext cx="2416627" cy="141079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A10AD3F-1087-4089-8D45-E1B6D8864BE7}"/>
              </a:ext>
            </a:extLst>
          </p:cNvPr>
          <p:cNvSpPr txBox="1"/>
          <p:nvPr/>
        </p:nvSpPr>
        <p:spPr>
          <a:xfrm>
            <a:off x="8273144" y="1899403"/>
            <a:ext cx="3387632" cy="892552"/>
          </a:xfrm>
          <a:prstGeom prst="rect">
            <a:avLst/>
          </a:prstGeom>
          <a:noFill/>
        </p:spPr>
        <p:txBody>
          <a:bodyPr wrap="square" rtlCol="0">
            <a:spAutoFit/>
          </a:bodyPr>
          <a:lstStyle/>
          <a:p>
            <a:r>
              <a:rPr kumimoji="1" lang="ja-JP" altLang="en-US" sz="3600" b="1" u="sng" dirty="0"/>
              <a:t>２４</a:t>
            </a:r>
            <a:r>
              <a:rPr kumimoji="1" lang="ja-JP" altLang="en-US" sz="3600" b="1" dirty="0"/>
              <a:t>－</a:t>
            </a:r>
            <a:r>
              <a:rPr kumimoji="1" lang="ja-JP" altLang="en-US" sz="3600" b="1" u="sng" dirty="0"/>
              <a:t>９</a:t>
            </a:r>
            <a:r>
              <a:rPr kumimoji="1" lang="ja-JP" altLang="en-US" sz="3600" b="1" dirty="0"/>
              <a:t>＝１５</a:t>
            </a:r>
            <a:endParaRPr kumimoji="1" lang="en-US" altLang="ja-JP" sz="3600" b="1" dirty="0"/>
          </a:p>
          <a:p>
            <a:r>
              <a:rPr kumimoji="1" lang="ja-JP" altLang="en-US" sz="1400" b="1" dirty="0"/>
              <a:t>（残りの工数）（サイコロの和）</a:t>
            </a:r>
          </a:p>
        </p:txBody>
      </p:sp>
    </p:spTree>
    <p:extLst>
      <p:ext uri="{BB962C8B-B14F-4D97-AF65-F5344CB8AC3E}">
        <p14:creationId xmlns:p14="http://schemas.microsoft.com/office/powerpoint/2010/main" val="4307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スクリーンショットの画面&#10;&#10;自動的に生成された説明">
            <a:extLst>
              <a:ext uri="{FF2B5EF4-FFF2-40B4-BE49-F238E27FC236}">
                <a16:creationId xmlns:a16="http://schemas.microsoft.com/office/drawing/2014/main" id="{B7BC22E0-E528-40CB-80F6-DB5C9904B8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80" b="9450"/>
          <a:stretch/>
        </p:blipFill>
        <p:spPr>
          <a:xfrm>
            <a:off x="235151" y="78386"/>
            <a:ext cx="12191980" cy="6857990"/>
          </a:xfrm>
          <a:prstGeom prst="rect">
            <a:avLst/>
          </a:prstGeom>
        </p:spPr>
      </p:pic>
      <p:cxnSp>
        <p:nvCxnSpPr>
          <p:cNvPr id="7" name="直線コネクタ 6">
            <a:extLst>
              <a:ext uri="{FF2B5EF4-FFF2-40B4-BE49-F238E27FC236}">
                <a16:creationId xmlns:a16="http://schemas.microsoft.com/office/drawing/2014/main" id="{2E6238BB-EB1E-4D8F-A66C-20A4223787CA}"/>
              </a:ext>
            </a:extLst>
          </p:cNvPr>
          <p:cNvCxnSpPr/>
          <p:nvPr/>
        </p:nvCxnSpPr>
        <p:spPr>
          <a:xfrm>
            <a:off x="1771971" y="1823263"/>
            <a:ext cx="2451687" cy="597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060D7A7-F35E-45AF-B594-53D321F3F86A}"/>
              </a:ext>
            </a:extLst>
          </p:cNvPr>
          <p:cNvSpPr txBox="1"/>
          <p:nvPr/>
        </p:nvSpPr>
        <p:spPr>
          <a:xfrm>
            <a:off x="4362994" y="2180197"/>
            <a:ext cx="5608319" cy="2062103"/>
          </a:xfrm>
          <a:prstGeom prst="rect">
            <a:avLst/>
          </a:prstGeom>
          <a:noFill/>
        </p:spPr>
        <p:txBody>
          <a:bodyPr wrap="square" rtlCol="0">
            <a:spAutoFit/>
          </a:bodyPr>
          <a:lstStyle/>
          <a:p>
            <a:r>
              <a:rPr lang="ja-JP" altLang="en-US" sz="3200" b="1" dirty="0"/>
              <a:t>もう一度クリックすると上記が表示されるので</a:t>
            </a:r>
            <a:r>
              <a:rPr lang="en-US" altLang="ja-JP" sz="3200" b="1" dirty="0"/>
              <a:t>task</a:t>
            </a:r>
            <a:r>
              <a:rPr lang="ja-JP" altLang="en-US" sz="3200" b="1" dirty="0"/>
              <a:t>１をドラッグして</a:t>
            </a:r>
            <a:r>
              <a:rPr lang="en-US" altLang="ja-JP" sz="3200" b="1" dirty="0" err="1"/>
              <a:t>ToDo</a:t>
            </a:r>
            <a:r>
              <a:rPr lang="ja-JP" altLang="en-US" sz="3200" b="1" dirty="0"/>
              <a:t>から</a:t>
            </a:r>
            <a:r>
              <a:rPr lang="en-US" altLang="ja-JP" sz="3200" b="1" dirty="0"/>
              <a:t>Doing</a:t>
            </a:r>
            <a:r>
              <a:rPr lang="ja-JP" altLang="en-US" sz="3200" b="1" dirty="0"/>
              <a:t>に移動させる。</a:t>
            </a:r>
            <a:endParaRPr kumimoji="1" lang="ja-JP" altLang="en-US" sz="3200" b="1" dirty="0"/>
          </a:p>
        </p:txBody>
      </p:sp>
      <p:sp>
        <p:nvSpPr>
          <p:cNvPr id="9" name="楕円 8">
            <a:extLst>
              <a:ext uri="{FF2B5EF4-FFF2-40B4-BE49-F238E27FC236}">
                <a16:creationId xmlns:a16="http://schemas.microsoft.com/office/drawing/2014/main" id="{77F9A631-0882-4410-8E25-15C83D3F121E}"/>
              </a:ext>
            </a:extLst>
          </p:cNvPr>
          <p:cNvSpPr/>
          <p:nvPr/>
        </p:nvSpPr>
        <p:spPr>
          <a:xfrm>
            <a:off x="141402" y="888274"/>
            <a:ext cx="2270871" cy="15327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0065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スクリーンショットの画面&#10;&#10;自動的に生成された説明">
            <a:extLst>
              <a:ext uri="{FF2B5EF4-FFF2-40B4-BE49-F238E27FC236}">
                <a16:creationId xmlns:a16="http://schemas.microsoft.com/office/drawing/2014/main" id="{6EFB1E37-F861-4E35-BD21-7B412B7C7F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451" b="9280"/>
          <a:stretch/>
        </p:blipFill>
        <p:spPr>
          <a:xfrm>
            <a:off x="20" y="10"/>
            <a:ext cx="12191980" cy="6857990"/>
          </a:xfrm>
          <a:prstGeom prst="rect">
            <a:avLst/>
          </a:prstGeom>
        </p:spPr>
      </p:pic>
      <p:sp>
        <p:nvSpPr>
          <p:cNvPr id="6" name="テキスト ボックス 5">
            <a:extLst>
              <a:ext uri="{FF2B5EF4-FFF2-40B4-BE49-F238E27FC236}">
                <a16:creationId xmlns:a16="http://schemas.microsoft.com/office/drawing/2014/main" id="{318F1D2E-EE2D-4F9C-AF42-B1A01FF21B65}"/>
              </a:ext>
            </a:extLst>
          </p:cNvPr>
          <p:cNvSpPr txBox="1"/>
          <p:nvPr/>
        </p:nvSpPr>
        <p:spPr>
          <a:xfrm>
            <a:off x="4362994" y="2180197"/>
            <a:ext cx="5608319" cy="1569660"/>
          </a:xfrm>
          <a:prstGeom prst="rect">
            <a:avLst/>
          </a:prstGeom>
          <a:noFill/>
        </p:spPr>
        <p:txBody>
          <a:bodyPr wrap="square" rtlCol="0">
            <a:spAutoFit/>
          </a:bodyPr>
          <a:lstStyle/>
          <a:p>
            <a:r>
              <a:rPr lang="ja-JP" altLang="en-US" sz="3200" b="1" dirty="0"/>
              <a:t>もう一度</a:t>
            </a:r>
            <a:r>
              <a:rPr lang="en-US" altLang="ja-JP" sz="3200" b="1" dirty="0"/>
              <a:t>task1</a:t>
            </a:r>
            <a:r>
              <a:rPr lang="ja-JP" altLang="en-US" sz="3200" b="1" dirty="0"/>
              <a:t>をクリックすると上記が表示されるので</a:t>
            </a:r>
            <a:r>
              <a:rPr lang="en-US" altLang="ja-JP" sz="3200" b="1" dirty="0"/>
              <a:t>0</a:t>
            </a:r>
            <a:r>
              <a:rPr lang="ja-JP" altLang="en-US" sz="3200" b="1" dirty="0"/>
              <a:t>になるまでサイコロを振る。</a:t>
            </a:r>
            <a:endParaRPr kumimoji="1" lang="ja-JP" altLang="en-US" sz="3200" b="1" dirty="0"/>
          </a:p>
        </p:txBody>
      </p:sp>
      <p:cxnSp>
        <p:nvCxnSpPr>
          <p:cNvPr id="7" name="直線コネクタ 6">
            <a:extLst>
              <a:ext uri="{FF2B5EF4-FFF2-40B4-BE49-F238E27FC236}">
                <a16:creationId xmlns:a16="http://schemas.microsoft.com/office/drawing/2014/main" id="{3FC84F50-0226-40BB-B365-3813DD600837}"/>
              </a:ext>
            </a:extLst>
          </p:cNvPr>
          <p:cNvCxnSpPr>
            <a:cxnSpLocks/>
          </p:cNvCxnSpPr>
          <p:nvPr/>
        </p:nvCxnSpPr>
        <p:spPr>
          <a:xfrm>
            <a:off x="5808617" y="1193074"/>
            <a:ext cx="1097281" cy="987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64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4E03644E-EB4C-4324-B98B-443460F5041E}"/>
              </a:ext>
            </a:extLst>
          </p:cNvPr>
          <p:cNvPicPr>
            <a:picLocks noGrp="1" noChangeAspect="1"/>
          </p:cNvPicPr>
          <p:nvPr>
            <p:ph idx="1"/>
          </p:nvPr>
        </p:nvPicPr>
        <p:blipFill rotWithShape="1">
          <a:blip r:embed="rId2"/>
          <a:srcRect t="6679" b="9052"/>
          <a:stretch/>
        </p:blipFill>
        <p:spPr>
          <a:xfrm>
            <a:off x="20" y="10"/>
            <a:ext cx="12191980" cy="6857990"/>
          </a:xfrm>
          <a:prstGeom prst="rect">
            <a:avLst/>
          </a:prstGeom>
        </p:spPr>
      </p:pic>
      <p:sp>
        <p:nvSpPr>
          <p:cNvPr id="5" name="テキスト ボックス 4">
            <a:extLst>
              <a:ext uri="{FF2B5EF4-FFF2-40B4-BE49-F238E27FC236}">
                <a16:creationId xmlns:a16="http://schemas.microsoft.com/office/drawing/2014/main" id="{C5D2137B-D342-43EA-8C92-22789D6932A3}"/>
              </a:ext>
            </a:extLst>
          </p:cNvPr>
          <p:cNvSpPr txBox="1"/>
          <p:nvPr/>
        </p:nvSpPr>
        <p:spPr>
          <a:xfrm>
            <a:off x="4362994" y="2180197"/>
            <a:ext cx="5608319" cy="2062103"/>
          </a:xfrm>
          <a:prstGeom prst="rect">
            <a:avLst/>
          </a:prstGeom>
          <a:noFill/>
        </p:spPr>
        <p:txBody>
          <a:bodyPr wrap="square" rtlCol="0">
            <a:spAutoFit/>
          </a:bodyPr>
          <a:lstStyle/>
          <a:p>
            <a:r>
              <a:rPr lang="en-US" altLang="ja-JP" sz="3200" b="1" dirty="0"/>
              <a:t>t</a:t>
            </a:r>
            <a:r>
              <a:rPr kumimoji="1" lang="en-US" altLang="ja-JP" sz="3200" b="1" dirty="0"/>
              <a:t>ask1</a:t>
            </a:r>
            <a:r>
              <a:rPr kumimoji="1" lang="ja-JP" altLang="en-US" sz="3200" b="1" dirty="0"/>
              <a:t>をクリックし、上記のように表示されれば</a:t>
            </a:r>
            <a:r>
              <a:rPr kumimoji="1" lang="en-US" altLang="ja-JP" sz="3200" b="1" dirty="0"/>
              <a:t>OK</a:t>
            </a:r>
            <a:r>
              <a:rPr kumimoji="1" lang="ja-JP" altLang="en-US" sz="3200" b="1" dirty="0"/>
              <a:t>！</a:t>
            </a:r>
            <a:endParaRPr kumimoji="1" lang="en-US" altLang="ja-JP" sz="3200" b="1" dirty="0"/>
          </a:p>
          <a:p>
            <a:r>
              <a:rPr kumimoji="1" lang="ja-JP" altLang="en-US" sz="3200" b="1" dirty="0"/>
              <a:t>このように</a:t>
            </a:r>
            <a:r>
              <a:rPr kumimoji="1" lang="en-US" altLang="ja-JP" sz="3200" b="1" dirty="0"/>
              <a:t>task2,task3……</a:t>
            </a:r>
            <a:r>
              <a:rPr kumimoji="1" lang="ja-JP" altLang="en-US" sz="3200" b="1" dirty="0"/>
              <a:t>と進めていく。</a:t>
            </a:r>
            <a:endParaRPr kumimoji="1" lang="en-US" altLang="ja-JP" sz="3200" b="1" dirty="0"/>
          </a:p>
        </p:txBody>
      </p:sp>
      <p:sp>
        <p:nvSpPr>
          <p:cNvPr id="6" name="楕円 5">
            <a:extLst>
              <a:ext uri="{FF2B5EF4-FFF2-40B4-BE49-F238E27FC236}">
                <a16:creationId xmlns:a16="http://schemas.microsoft.com/office/drawing/2014/main" id="{194B86C7-6CCB-4FF9-B1BA-D33C6D271B46}"/>
              </a:ext>
            </a:extLst>
          </p:cNvPr>
          <p:cNvSpPr/>
          <p:nvPr/>
        </p:nvSpPr>
        <p:spPr>
          <a:xfrm>
            <a:off x="7820297" y="722811"/>
            <a:ext cx="2246810" cy="15327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3934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E5695E43-96C1-4A5E-9252-6F6FF42F612D}"/>
              </a:ext>
            </a:extLst>
          </p:cNvPr>
          <p:cNvPicPr>
            <a:picLocks noGrp="1" noChangeAspect="1"/>
          </p:cNvPicPr>
          <p:nvPr>
            <p:ph idx="1"/>
          </p:nvPr>
        </p:nvPicPr>
        <p:blipFill rotWithShape="1">
          <a:blip r:embed="rId2"/>
          <a:srcRect t="6293" b="9437"/>
          <a:stretch/>
        </p:blipFill>
        <p:spPr>
          <a:xfrm>
            <a:off x="20" y="10"/>
            <a:ext cx="12191980" cy="6857990"/>
          </a:xfrm>
          <a:prstGeom prst="rect">
            <a:avLst/>
          </a:prstGeom>
        </p:spPr>
      </p:pic>
      <p:sp>
        <p:nvSpPr>
          <p:cNvPr id="5" name="テキスト ボックス 4">
            <a:extLst>
              <a:ext uri="{FF2B5EF4-FFF2-40B4-BE49-F238E27FC236}">
                <a16:creationId xmlns:a16="http://schemas.microsoft.com/office/drawing/2014/main" id="{A9778D75-FA70-4587-BB17-52CD35CE842F}"/>
              </a:ext>
            </a:extLst>
          </p:cNvPr>
          <p:cNvSpPr txBox="1"/>
          <p:nvPr/>
        </p:nvSpPr>
        <p:spPr>
          <a:xfrm>
            <a:off x="923109" y="2197615"/>
            <a:ext cx="5608319" cy="2062103"/>
          </a:xfrm>
          <a:prstGeom prst="rect">
            <a:avLst/>
          </a:prstGeom>
          <a:noFill/>
        </p:spPr>
        <p:txBody>
          <a:bodyPr wrap="square" rtlCol="0">
            <a:spAutoFit/>
          </a:bodyPr>
          <a:lstStyle/>
          <a:p>
            <a:r>
              <a:rPr lang="ja-JP" altLang="en-US" sz="3200" b="1" dirty="0"/>
              <a:t>最後まで進めて</a:t>
            </a:r>
            <a:r>
              <a:rPr lang="en-US" altLang="ja-JP" sz="3200" b="1" dirty="0"/>
              <a:t>Done</a:t>
            </a:r>
            <a:r>
              <a:rPr lang="ja-JP" altLang="en-US" sz="3200" b="1" dirty="0"/>
              <a:t>にある最後に完了した</a:t>
            </a:r>
            <a:r>
              <a:rPr lang="en-US" altLang="ja-JP" sz="3200" b="1" dirty="0"/>
              <a:t>task</a:t>
            </a:r>
            <a:r>
              <a:rPr lang="ja-JP" altLang="en-US" sz="3200" b="1" dirty="0"/>
              <a:t>をクリックするとゲームクリア！</a:t>
            </a:r>
            <a:endParaRPr lang="en-US" altLang="ja-JP" sz="3200" b="1" dirty="0"/>
          </a:p>
          <a:p>
            <a:r>
              <a:rPr kumimoji="1" lang="ja-JP" altLang="en-US" sz="3200" b="1" dirty="0"/>
              <a:t>スコアが表示される。</a:t>
            </a:r>
            <a:endParaRPr kumimoji="1" lang="en-US" altLang="ja-JP" sz="3200" b="1" dirty="0"/>
          </a:p>
        </p:txBody>
      </p:sp>
      <p:sp>
        <p:nvSpPr>
          <p:cNvPr id="6" name="楕円 5">
            <a:extLst>
              <a:ext uri="{FF2B5EF4-FFF2-40B4-BE49-F238E27FC236}">
                <a16:creationId xmlns:a16="http://schemas.microsoft.com/office/drawing/2014/main" id="{A7EE84CB-F8BA-4ABD-AB4E-4AC3E0FB94CA}"/>
              </a:ext>
            </a:extLst>
          </p:cNvPr>
          <p:cNvSpPr/>
          <p:nvPr/>
        </p:nvSpPr>
        <p:spPr>
          <a:xfrm>
            <a:off x="7750628" y="1896291"/>
            <a:ext cx="2246810" cy="15327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072042C4-4EAF-4D5D-9CFE-BDF2F4AF92A7}"/>
              </a:ext>
            </a:extLst>
          </p:cNvPr>
          <p:cNvCxnSpPr>
            <a:cxnSpLocks/>
          </p:cNvCxnSpPr>
          <p:nvPr/>
        </p:nvCxnSpPr>
        <p:spPr>
          <a:xfrm flipV="1">
            <a:off x="4728751" y="1020436"/>
            <a:ext cx="1367249" cy="875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75E99FE-B3F3-42A6-A797-8F74917E864C}"/>
              </a:ext>
            </a:extLst>
          </p:cNvPr>
          <p:cNvCxnSpPr>
            <a:cxnSpLocks/>
          </p:cNvCxnSpPr>
          <p:nvPr/>
        </p:nvCxnSpPr>
        <p:spPr>
          <a:xfrm flipH="1">
            <a:off x="6444343" y="2647407"/>
            <a:ext cx="1959429" cy="139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0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A06F60DC-84F9-461C-9D6E-0292797AF058}"/>
              </a:ext>
            </a:extLst>
          </p:cNvPr>
          <p:cNvPicPr>
            <a:picLocks noGrp="1" noChangeAspect="1"/>
          </p:cNvPicPr>
          <p:nvPr>
            <p:ph idx="1"/>
          </p:nvPr>
        </p:nvPicPr>
        <p:blipFill rotWithShape="1">
          <a:blip r:embed="rId2"/>
          <a:srcRect b="15730"/>
          <a:stretch/>
        </p:blipFill>
        <p:spPr>
          <a:xfrm>
            <a:off x="20" y="10"/>
            <a:ext cx="12191980" cy="6857990"/>
          </a:xfrm>
          <a:prstGeom prst="rect">
            <a:avLst/>
          </a:prstGeom>
        </p:spPr>
      </p:pic>
    </p:spTree>
    <p:extLst>
      <p:ext uri="{BB962C8B-B14F-4D97-AF65-F5344CB8AC3E}">
        <p14:creationId xmlns:p14="http://schemas.microsoft.com/office/powerpoint/2010/main" val="265315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F75130-91C1-4337-929F-701AA3F67BCE}"/>
              </a:ext>
            </a:extLst>
          </p:cNvPr>
          <p:cNvSpPr>
            <a:spLocks noGrp="1"/>
          </p:cNvSpPr>
          <p:nvPr>
            <p:ph type="title"/>
          </p:nvPr>
        </p:nvSpPr>
        <p:spPr/>
        <p:txBody>
          <a:bodyPr/>
          <a:lstStyle/>
          <a:p>
            <a:r>
              <a:rPr kumimoji="1" lang="ja-JP" altLang="en-US" dirty="0"/>
              <a:t>宿題</a:t>
            </a:r>
          </a:p>
        </p:txBody>
      </p:sp>
      <p:sp>
        <p:nvSpPr>
          <p:cNvPr id="3" name="コンテンツ プレースホルダー 2">
            <a:extLst>
              <a:ext uri="{FF2B5EF4-FFF2-40B4-BE49-F238E27FC236}">
                <a16:creationId xmlns:a16="http://schemas.microsoft.com/office/drawing/2014/main" id="{7315E676-526E-4414-927D-D454C555CCFE}"/>
              </a:ext>
            </a:extLst>
          </p:cNvPr>
          <p:cNvSpPr>
            <a:spLocks noGrp="1"/>
          </p:cNvSpPr>
          <p:nvPr>
            <p:ph idx="1"/>
          </p:nvPr>
        </p:nvSpPr>
        <p:spPr/>
        <p:txBody>
          <a:bodyPr/>
          <a:lstStyle/>
          <a:p>
            <a:r>
              <a:rPr kumimoji="1" lang="ja-JP" altLang="en-US" dirty="0"/>
              <a:t>スコアを選択しているタスクの残量に変更</a:t>
            </a:r>
            <a:endParaRPr kumimoji="1" lang="en-US" altLang="ja-JP" dirty="0"/>
          </a:p>
          <a:p>
            <a:r>
              <a:rPr lang="en-US" altLang="ja-JP" dirty="0"/>
              <a:t>Doing</a:t>
            </a:r>
            <a:r>
              <a:rPr lang="ja-JP" altLang="en-US" dirty="0"/>
              <a:t>に持ってきてから作業を始める。</a:t>
            </a:r>
            <a:endParaRPr lang="en-US" altLang="ja-JP" dirty="0"/>
          </a:p>
          <a:p>
            <a:r>
              <a:rPr kumimoji="1" lang="en-US" altLang="ja-JP" dirty="0" err="1"/>
              <a:t>Todo</a:t>
            </a:r>
            <a:r>
              <a:rPr kumimoji="1" lang="ja-JP" altLang="en-US" dirty="0"/>
              <a:t>から</a:t>
            </a:r>
            <a:r>
              <a:rPr kumimoji="1" lang="en-US" altLang="ja-JP" dirty="0"/>
              <a:t>Doing</a:t>
            </a:r>
            <a:r>
              <a:rPr kumimoji="1" lang="ja-JP" altLang="en-US" dirty="0"/>
              <a:t>を選択制にする。</a:t>
            </a:r>
            <a:endParaRPr kumimoji="1" lang="en-US" altLang="ja-JP" dirty="0"/>
          </a:p>
          <a:p>
            <a:r>
              <a:rPr kumimoji="1" lang="en-US" altLang="ja-JP" dirty="0"/>
              <a:t>Doing</a:t>
            </a:r>
            <a:r>
              <a:rPr kumimoji="1" lang="ja-JP" altLang="en-US" dirty="0"/>
              <a:t>の中から選択してからサイコロ</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49950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067439-F160-4512-9C98-33319530AF72}"/>
              </a:ext>
            </a:extLst>
          </p:cNvPr>
          <p:cNvSpPr>
            <a:spLocks noGrp="1"/>
          </p:cNvSpPr>
          <p:nvPr>
            <p:ph type="title"/>
          </p:nvPr>
        </p:nvSpPr>
        <p:spPr/>
        <p:txBody>
          <a:bodyPr/>
          <a:lstStyle/>
          <a:p>
            <a:r>
              <a:rPr kumimoji="1" lang="ja-JP" altLang="en-US" dirty="0"/>
              <a:t>カンバンゲームの流れ</a:t>
            </a:r>
          </a:p>
        </p:txBody>
      </p:sp>
      <p:sp>
        <p:nvSpPr>
          <p:cNvPr id="5" name="コンテンツ プレースホルダー 4">
            <a:extLst>
              <a:ext uri="{FF2B5EF4-FFF2-40B4-BE49-F238E27FC236}">
                <a16:creationId xmlns:a16="http://schemas.microsoft.com/office/drawing/2014/main" id="{3C5F8E7B-8172-47BA-8B77-EB79F406B8BD}"/>
              </a:ext>
            </a:extLst>
          </p:cNvPr>
          <p:cNvSpPr>
            <a:spLocks noGrp="1"/>
          </p:cNvSpPr>
          <p:nvPr>
            <p:ph idx="1"/>
          </p:nvPr>
        </p:nvSpPr>
        <p:spPr/>
        <p:txBody>
          <a:bodyPr/>
          <a:lstStyle/>
          <a:p>
            <a:r>
              <a:rPr kumimoji="1" lang="ja-JP" altLang="en-US" dirty="0"/>
              <a:t>担当しているストーリーがない場合は担当するストーリーカードを選択する。</a:t>
            </a:r>
            <a:endParaRPr kumimoji="1" lang="en-US" altLang="ja-JP" dirty="0"/>
          </a:p>
          <a:p>
            <a:r>
              <a:rPr lang="ja-JP" altLang="en-US" dirty="0"/>
              <a:t>サイコロを振り出た目の数だけストーリーの工程を進める。工程数が０になったストーリーカードは右へ動かす。</a:t>
            </a:r>
            <a:endParaRPr lang="en-US" altLang="ja-JP" dirty="0"/>
          </a:p>
          <a:p>
            <a:r>
              <a:rPr lang="en-US" altLang="ja-JP" dirty="0"/>
              <a:t>Chance!</a:t>
            </a:r>
            <a:r>
              <a:rPr kumimoji="1" lang="ja-JP" altLang="en-US" dirty="0"/>
              <a:t>カードを引く。（引いたカードの指示に従う）</a:t>
            </a:r>
            <a:endParaRPr lang="en-US" altLang="ja-JP" dirty="0"/>
          </a:p>
          <a:p>
            <a:r>
              <a:rPr kumimoji="1" lang="ja-JP" altLang="en-US" dirty="0"/>
              <a:t>持っていれば</a:t>
            </a:r>
            <a:r>
              <a:rPr kumimoji="1" lang="en-US" altLang="ja-JP" dirty="0"/>
              <a:t>Solution</a:t>
            </a:r>
            <a:r>
              <a:rPr kumimoji="1" lang="ja-JP" altLang="en-US" dirty="0"/>
              <a:t>カードを使う（任意）</a:t>
            </a:r>
            <a:endParaRPr kumimoji="1" lang="en-US" altLang="ja-JP" dirty="0"/>
          </a:p>
          <a:p>
            <a:r>
              <a:rPr lang="ja-JP" altLang="en-US" dirty="0"/>
              <a:t>次の人の番になる。</a:t>
            </a:r>
            <a:endParaRPr kumimoji="1" lang="en-US" altLang="ja-JP" dirty="0"/>
          </a:p>
        </p:txBody>
      </p:sp>
    </p:spTree>
    <p:extLst>
      <p:ext uri="{BB962C8B-B14F-4D97-AF65-F5344CB8AC3E}">
        <p14:creationId xmlns:p14="http://schemas.microsoft.com/office/powerpoint/2010/main" val="44907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2D628-8BCC-4E97-A362-85107E2D58A4}"/>
              </a:ext>
            </a:extLst>
          </p:cNvPr>
          <p:cNvSpPr>
            <a:spLocks noGrp="1"/>
          </p:cNvSpPr>
          <p:nvPr>
            <p:ph type="title"/>
          </p:nvPr>
        </p:nvSpPr>
        <p:spPr/>
        <p:txBody>
          <a:bodyPr/>
          <a:lstStyle/>
          <a:p>
            <a:r>
              <a:rPr kumimoji="1" lang="ja-JP" altLang="en-US" dirty="0"/>
              <a:t>ストーリーカード</a:t>
            </a:r>
          </a:p>
        </p:txBody>
      </p:sp>
      <p:sp>
        <p:nvSpPr>
          <p:cNvPr id="3" name="コンテンツ プレースホルダー 2">
            <a:extLst>
              <a:ext uri="{FF2B5EF4-FFF2-40B4-BE49-F238E27FC236}">
                <a16:creationId xmlns:a16="http://schemas.microsoft.com/office/drawing/2014/main" id="{5087773A-5881-4C9A-AE55-D63BCD5546F1}"/>
              </a:ext>
            </a:extLst>
          </p:cNvPr>
          <p:cNvSpPr>
            <a:spLocks noGrp="1"/>
          </p:cNvSpPr>
          <p:nvPr>
            <p:ph idx="1"/>
          </p:nvPr>
        </p:nvSpPr>
        <p:spPr/>
        <p:txBody>
          <a:bodyPr/>
          <a:lstStyle/>
          <a:p>
            <a:pPr marL="0" indent="0">
              <a:buNone/>
            </a:pPr>
            <a:r>
              <a:rPr kumimoji="1" lang="ja-JP" altLang="en-US" dirty="0"/>
              <a:t>簡単な説明と見積もりの工数が記入されている。</a:t>
            </a:r>
            <a:endParaRPr kumimoji="1" lang="en-US" altLang="ja-JP" dirty="0"/>
          </a:p>
          <a:p>
            <a:pPr marL="0" indent="0">
              <a:buNone/>
            </a:pPr>
            <a:r>
              <a:rPr kumimoji="1" lang="ja-JP" altLang="en-US" dirty="0"/>
              <a:t>サイコロを振ることで工数を進める。</a:t>
            </a:r>
          </a:p>
        </p:txBody>
      </p:sp>
    </p:spTree>
    <p:extLst>
      <p:ext uri="{BB962C8B-B14F-4D97-AF65-F5344CB8AC3E}">
        <p14:creationId xmlns:p14="http://schemas.microsoft.com/office/powerpoint/2010/main" val="372599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AFC0F0-30CA-422B-9B28-C10B1741AF3F}"/>
              </a:ext>
            </a:extLst>
          </p:cNvPr>
          <p:cNvSpPr>
            <a:spLocks noGrp="1"/>
          </p:cNvSpPr>
          <p:nvPr>
            <p:ph type="title"/>
          </p:nvPr>
        </p:nvSpPr>
        <p:spPr>
          <a:xfrm>
            <a:off x="838200" y="365125"/>
            <a:ext cx="10448109" cy="610235"/>
          </a:xfrm>
        </p:spPr>
        <p:txBody>
          <a:bodyPr>
            <a:normAutofit fontScale="90000"/>
          </a:bodyPr>
          <a:lstStyle/>
          <a:p>
            <a:r>
              <a:rPr kumimoji="1" lang="en-US" altLang="ja-JP" dirty="0"/>
              <a:t>Chance!</a:t>
            </a:r>
            <a:r>
              <a:rPr kumimoji="1" lang="ja-JP" altLang="en-US" dirty="0"/>
              <a:t>カードの種類</a:t>
            </a:r>
          </a:p>
        </p:txBody>
      </p:sp>
      <p:sp>
        <p:nvSpPr>
          <p:cNvPr id="3" name="コンテンツ プレースホルダー 2">
            <a:extLst>
              <a:ext uri="{FF2B5EF4-FFF2-40B4-BE49-F238E27FC236}">
                <a16:creationId xmlns:a16="http://schemas.microsoft.com/office/drawing/2014/main" id="{856676FA-7CB9-4B54-BD62-BD1FB3BCD4D8}"/>
              </a:ext>
            </a:extLst>
          </p:cNvPr>
          <p:cNvSpPr>
            <a:spLocks noGrp="1"/>
          </p:cNvSpPr>
          <p:nvPr>
            <p:ph idx="1"/>
          </p:nvPr>
        </p:nvSpPr>
        <p:spPr>
          <a:xfrm>
            <a:off x="838200" y="1221603"/>
            <a:ext cx="11353800" cy="5271272"/>
          </a:xfrm>
        </p:spPr>
        <p:txBody>
          <a:bodyPr>
            <a:normAutofit fontScale="92500" lnSpcReduction="10000"/>
          </a:bodyPr>
          <a:lstStyle/>
          <a:p>
            <a:r>
              <a:rPr kumimoji="1" lang="en-US" altLang="ja-JP" dirty="0"/>
              <a:t>Event</a:t>
            </a:r>
            <a:r>
              <a:rPr kumimoji="1" lang="ja-JP" altLang="en-US" dirty="0"/>
              <a:t>カード</a:t>
            </a:r>
            <a:endParaRPr kumimoji="1" lang="en-US" altLang="ja-JP" dirty="0"/>
          </a:p>
          <a:p>
            <a:pPr marL="0" indent="0">
              <a:buNone/>
            </a:pPr>
            <a:r>
              <a:rPr lang="ja-JP" altLang="en-US" dirty="0"/>
              <a:t>　→指示が書かれているので引いたら指示に従い山に戻す。</a:t>
            </a:r>
            <a:endParaRPr kumimoji="1" lang="en-US" altLang="ja-JP" dirty="0"/>
          </a:p>
          <a:p>
            <a:r>
              <a:rPr lang="en-US" altLang="ja-JP" dirty="0"/>
              <a:t>Problem</a:t>
            </a:r>
            <a:r>
              <a:rPr lang="ja-JP" altLang="en-US" dirty="0"/>
              <a:t>カード</a:t>
            </a:r>
            <a:endParaRPr lang="en-US" altLang="ja-JP" dirty="0"/>
          </a:p>
          <a:p>
            <a:pPr marL="0" indent="0">
              <a:buNone/>
            </a:pPr>
            <a:r>
              <a:rPr lang="ja-JP" altLang="en-US" dirty="0"/>
              <a:t>　→引いたら自分が最後に作業していたストーリーに引っ付ける。</a:t>
            </a:r>
            <a:endParaRPr lang="en-US" altLang="ja-JP" dirty="0"/>
          </a:p>
          <a:p>
            <a:pPr marL="0" indent="0">
              <a:buNone/>
            </a:pPr>
            <a:r>
              <a:rPr lang="ja-JP" altLang="en-US" dirty="0"/>
              <a:t>　　</a:t>
            </a:r>
            <a:r>
              <a:rPr lang="en-US" altLang="ja-JP" dirty="0"/>
              <a:t>Problem</a:t>
            </a:r>
            <a:r>
              <a:rPr lang="ja-JP" altLang="en-US" dirty="0"/>
              <a:t>カードが引っ付いているストーリーはステージ移動</a:t>
            </a:r>
            <a:endParaRPr lang="en-US" altLang="ja-JP" dirty="0"/>
          </a:p>
          <a:p>
            <a:pPr marL="0" indent="0">
              <a:buNone/>
            </a:pPr>
            <a:r>
              <a:rPr lang="ja-JP" altLang="en-US" dirty="0"/>
              <a:t>　　ができない。（工程を進めることは可）</a:t>
            </a:r>
            <a:endParaRPr lang="en-US" altLang="ja-JP" dirty="0"/>
          </a:p>
          <a:p>
            <a:r>
              <a:rPr kumimoji="1" lang="en-US" altLang="ja-JP" dirty="0"/>
              <a:t>Solution</a:t>
            </a:r>
            <a:r>
              <a:rPr kumimoji="1" lang="ja-JP" altLang="en-US" dirty="0"/>
              <a:t>カード</a:t>
            </a:r>
            <a:endParaRPr kumimoji="1" lang="en-US" altLang="ja-JP" dirty="0"/>
          </a:p>
          <a:p>
            <a:pPr marL="0" indent="0">
              <a:buNone/>
            </a:pPr>
            <a:r>
              <a:rPr lang="ja-JP" altLang="en-US" dirty="0"/>
              <a:t>　→引いたら持っておく。自分の番で使用し</a:t>
            </a:r>
            <a:r>
              <a:rPr lang="en-US" altLang="ja-JP" dirty="0"/>
              <a:t>Problem</a:t>
            </a:r>
            <a:r>
              <a:rPr lang="ja-JP" altLang="en-US" dirty="0"/>
              <a:t>カードの問</a:t>
            </a:r>
            <a:endParaRPr lang="en-US" altLang="ja-JP" dirty="0"/>
          </a:p>
          <a:p>
            <a:pPr marL="0" indent="0">
              <a:buNone/>
            </a:pPr>
            <a:r>
              <a:rPr kumimoji="1" lang="ja-JP" altLang="en-US" dirty="0"/>
              <a:t>　　題、解決手段を説明しチーム全員が賛成すれば</a:t>
            </a:r>
            <a:r>
              <a:rPr kumimoji="1" lang="en-US" altLang="ja-JP" dirty="0"/>
              <a:t>Problem</a:t>
            </a:r>
            <a:r>
              <a:rPr kumimoji="1" lang="ja-JP" altLang="en-US" dirty="0"/>
              <a:t>カード</a:t>
            </a:r>
            <a:endParaRPr kumimoji="1" lang="en-US" altLang="ja-JP" dirty="0"/>
          </a:p>
          <a:p>
            <a:pPr marL="0" indent="0">
              <a:buNone/>
            </a:pPr>
            <a:r>
              <a:rPr lang="ja-JP" altLang="en-US" dirty="0"/>
              <a:t>　　と</a:t>
            </a:r>
            <a:r>
              <a:rPr lang="en-US" altLang="ja-JP" dirty="0"/>
              <a:t>Solution</a:t>
            </a:r>
            <a:r>
              <a:rPr lang="ja-JP" altLang="en-US" dirty="0"/>
              <a:t>カードを山に戻す。賛成が得られなかったら</a:t>
            </a:r>
            <a:r>
              <a:rPr lang="en-US" altLang="ja-JP" dirty="0"/>
              <a:t>Solution</a:t>
            </a:r>
            <a:r>
              <a:rPr lang="ja-JP" altLang="en-US" dirty="0"/>
              <a:t>カ</a:t>
            </a:r>
            <a:endParaRPr lang="en-US" altLang="ja-JP" dirty="0"/>
          </a:p>
          <a:p>
            <a:pPr marL="0" indent="0">
              <a:buNone/>
            </a:pPr>
            <a:r>
              <a:rPr kumimoji="1" lang="ja-JP" altLang="en-US" dirty="0"/>
              <a:t>　　－ドを手札に戻す。</a:t>
            </a:r>
            <a:endParaRPr kumimoji="1" lang="en-US" altLang="ja-JP" dirty="0"/>
          </a:p>
          <a:p>
            <a:endParaRPr kumimoji="1" lang="ja-JP" altLang="en-US" dirty="0"/>
          </a:p>
        </p:txBody>
      </p:sp>
    </p:spTree>
    <p:extLst>
      <p:ext uri="{BB962C8B-B14F-4D97-AF65-F5344CB8AC3E}">
        <p14:creationId xmlns:p14="http://schemas.microsoft.com/office/powerpoint/2010/main" val="38180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123290-486D-4B1B-8F3D-B1AE5870E637}"/>
              </a:ext>
            </a:extLst>
          </p:cNvPr>
          <p:cNvSpPr>
            <a:spLocks noGrp="1"/>
          </p:cNvSpPr>
          <p:nvPr>
            <p:ph type="title"/>
          </p:nvPr>
        </p:nvSpPr>
        <p:spPr/>
        <p:txBody>
          <a:bodyPr/>
          <a:lstStyle/>
          <a:p>
            <a:r>
              <a:rPr kumimoji="1" lang="ja-JP" altLang="en-US" dirty="0"/>
              <a:t>その他</a:t>
            </a:r>
          </a:p>
        </p:txBody>
      </p:sp>
      <p:sp>
        <p:nvSpPr>
          <p:cNvPr id="3" name="コンテンツ プレースホルダー 2">
            <a:extLst>
              <a:ext uri="{FF2B5EF4-FFF2-40B4-BE49-F238E27FC236}">
                <a16:creationId xmlns:a16="http://schemas.microsoft.com/office/drawing/2014/main" id="{B9A655D5-A26B-4CC7-8930-A01C83658959}"/>
              </a:ext>
            </a:extLst>
          </p:cNvPr>
          <p:cNvSpPr>
            <a:spLocks noGrp="1"/>
          </p:cNvSpPr>
          <p:nvPr>
            <p:ph idx="1"/>
          </p:nvPr>
        </p:nvSpPr>
        <p:spPr/>
        <p:txBody>
          <a:bodyPr/>
          <a:lstStyle/>
          <a:p>
            <a:r>
              <a:rPr kumimoji="1" lang="ja-JP" altLang="en-US" dirty="0"/>
              <a:t>より多くのストーリーカードを完了させることが目的</a:t>
            </a:r>
            <a:endParaRPr kumimoji="1" lang="en-US" altLang="ja-JP" dirty="0"/>
          </a:p>
          <a:p>
            <a:r>
              <a:rPr kumimoji="1" lang="en-US" altLang="ja-JP" dirty="0"/>
              <a:t>12</a:t>
            </a:r>
            <a:r>
              <a:rPr kumimoji="1" lang="ja-JP" altLang="en-US" dirty="0"/>
              <a:t>ラウンドでゲーム終了</a:t>
            </a:r>
            <a:endParaRPr kumimoji="1" lang="en-US" altLang="ja-JP" dirty="0"/>
          </a:p>
          <a:p>
            <a:r>
              <a:rPr lang="ja-JP" altLang="en-US" dirty="0"/>
              <a:t>３ラウンドごとに担当者の配分を変更してもよい</a:t>
            </a:r>
            <a:endParaRPr kumimoji="1" lang="ja-JP" altLang="en-US" dirty="0"/>
          </a:p>
        </p:txBody>
      </p:sp>
    </p:spTree>
    <p:extLst>
      <p:ext uri="{BB962C8B-B14F-4D97-AF65-F5344CB8AC3E}">
        <p14:creationId xmlns:p14="http://schemas.microsoft.com/office/powerpoint/2010/main" val="405201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8ED06D-F415-40E4-AE37-7F9BC19AD853}"/>
              </a:ext>
            </a:extLst>
          </p:cNvPr>
          <p:cNvSpPr>
            <a:spLocks noGrp="1"/>
          </p:cNvSpPr>
          <p:nvPr>
            <p:ph type="title"/>
          </p:nvPr>
        </p:nvSpPr>
        <p:spPr/>
        <p:txBody>
          <a:bodyPr/>
          <a:lstStyle/>
          <a:p>
            <a:r>
              <a:rPr lang="ja-JP" altLang="en-US" dirty="0"/>
              <a:t>ストーリーカードの追加</a:t>
            </a:r>
            <a:endParaRPr kumimoji="1" lang="ja-JP" altLang="en-US" dirty="0"/>
          </a:p>
        </p:txBody>
      </p:sp>
      <p:sp>
        <p:nvSpPr>
          <p:cNvPr id="3" name="コンテンツ プレースホルダー 2">
            <a:extLst>
              <a:ext uri="{FF2B5EF4-FFF2-40B4-BE49-F238E27FC236}">
                <a16:creationId xmlns:a16="http://schemas.microsoft.com/office/drawing/2014/main" id="{08E3B9EF-2DFC-4F3F-98C2-DBB840E8EB0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7316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スクリーンショットの画面&#10;&#10;自動的に生成された説明">
            <a:extLst>
              <a:ext uri="{FF2B5EF4-FFF2-40B4-BE49-F238E27FC236}">
                <a16:creationId xmlns:a16="http://schemas.microsoft.com/office/drawing/2014/main" id="{DF0AD435-D901-4D13-B5B9-CE42941451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005" b="10725"/>
          <a:stretch/>
        </p:blipFill>
        <p:spPr>
          <a:xfrm>
            <a:off x="0" y="0"/>
            <a:ext cx="12191980" cy="6857990"/>
          </a:xfrm>
          <a:prstGeom prst="rect">
            <a:avLst/>
          </a:prstGeom>
        </p:spPr>
      </p:pic>
      <p:sp>
        <p:nvSpPr>
          <p:cNvPr id="7" name="楕円 6">
            <a:extLst>
              <a:ext uri="{FF2B5EF4-FFF2-40B4-BE49-F238E27FC236}">
                <a16:creationId xmlns:a16="http://schemas.microsoft.com/office/drawing/2014/main" id="{6B3EEECD-8573-47A2-BF55-C862D6057AF4}"/>
              </a:ext>
            </a:extLst>
          </p:cNvPr>
          <p:cNvSpPr/>
          <p:nvPr/>
        </p:nvSpPr>
        <p:spPr>
          <a:xfrm>
            <a:off x="-365760" y="955765"/>
            <a:ext cx="2664824" cy="32504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42341DE-C342-4CBC-B157-DE8D509A9858}"/>
              </a:ext>
            </a:extLst>
          </p:cNvPr>
          <p:cNvSpPr txBox="1"/>
          <p:nvPr/>
        </p:nvSpPr>
        <p:spPr>
          <a:xfrm>
            <a:off x="2124893" y="1348088"/>
            <a:ext cx="5608319" cy="1569660"/>
          </a:xfrm>
          <a:prstGeom prst="rect">
            <a:avLst/>
          </a:prstGeom>
          <a:noFill/>
        </p:spPr>
        <p:txBody>
          <a:bodyPr wrap="square" rtlCol="0">
            <a:spAutoFit/>
          </a:bodyPr>
          <a:lstStyle/>
          <a:p>
            <a:r>
              <a:rPr kumimoji="1" lang="ja-JP" altLang="en-US" sz="3200" b="1" dirty="0"/>
              <a:t>まずはストーリーカード一つを選択し、ドラッグして</a:t>
            </a:r>
            <a:r>
              <a:rPr kumimoji="1" lang="en-US" altLang="ja-JP" sz="3200" b="1" dirty="0"/>
              <a:t>Doing</a:t>
            </a:r>
            <a:r>
              <a:rPr kumimoji="1" lang="ja-JP" altLang="en-US" sz="3200" b="1" dirty="0"/>
              <a:t>に移動する。</a:t>
            </a:r>
          </a:p>
        </p:txBody>
      </p:sp>
    </p:spTree>
    <p:extLst>
      <p:ext uri="{BB962C8B-B14F-4D97-AF65-F5344CB8AC3E}">
        <p14:creationId xmlns:p14="http://schemas.microsoft.com/office/powerpoint/2010/main" val="86374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1E72B44E-EA52-4E6F-8962-0BACB9502B72}"/>
              </a:ext>
            </a:extLst>
          </p:cNvPr>
          <p:cNvPicPr>
            <a:picLocks noGrp="1" noChangeAspect="1"/>
          </p:cNvPicPr>
          <p:nvPr>
            <p:ph idx="1"/>
          </p:nvPr>
        </p:nvPicPr>
        <p:blipFill rotWithShape="1">
          <a:blip r:embed="rId2"/>
          <a:srcRect t="11114" b="4616"/>
          <a:stretch/>
        </p:blipFill>
        <p:spPr>
          <a:xfrm>
            <a:off x="0" y="0"/>
            <a:ext cx="12191980" cy="6857990"/>
          </a:xfrm>
          <a:prstGeom prst="rect">
            <a:avLst/>
          </a:prstGeom>
        </p:spPr>
      </p:pic>
      <p:sp>
        <p:nvSpPr>
          <p:cNvPr id="5" name="テキスト ボックス 4">
            <a:extLst>
              <a:ext uri="{FF2B5EF4-FFF2-40B4-BE49-F238E27FC236}">
                <a16:creationId xmlns:a16="http://schemas.microsoft.com/office/drawing/2014/main" id="{4AECB87E-3736-4998-9923-558D5D0375CD}"/>
              </a:ext>
            </a:extLst>
          </p:cNvPr>
          <p:cNvSpPr txBox="1"/>
          <p:nvPr/>
        </p:nvSpPr>
        <p:spPr>
          <a:xfrm>
            <a:off x="5869578" y="2791157"/>
            <a:ext cx="5608319" cy="1569660"/>
          </a:xfrm>
          <a:prstGeom prst="rect">
            <a:avLst/>
          </a:prstGeom>
          <a:noFill/>
        </p:spPr>
        <p:txBody>
          <a:bodyPr wrap="square" rtlCol="0">
            <a:spAutoFit/>
          </a:bodyPr>
          <a:lstStyle/>
          <a:p>
            <a:r>
              <a:rPr kumimoji="1" lang="en-US" altLang="ja-JP" sz="3200" b="1" dirty="0"/>
              <a:t>Doing</a:t>
            </a:r>
            <a:r>
              <a:rPr kumimoji="1" lang="ja-JP" altLang="en-US" sz="3200" b="1" dirty="0"/>
              <a:t>にあるストーリーカードを一つ選択しサイコロをクリックする。</a:t>
            </a:r>
          </a:p>
        </p:txBody>
      </p:sp>
      <p:sp>
        <p:nvSpPr>
          <p:cNvPr id="6" name="楕円 5">
            <a:extLst>
              <a:ext uri="{FF2B5EF4-FFF2-40B4-BE49-F238E27FC236}">
                <a16:creationId xmlns:a16="http://schemas.microsoft.com/office/drawing/2014/main" id="{E475F883-89C4-45C0-A7CB-4A9CBFD61B26}"/>
              </a:ext>
            </a:extLst>
          </p:cNvPr>
          <p:cNvSpPr/>
          <p:nvPr/>
        </p:nvSpPr>
        <p:spPr>
          <a:xfrm>
            <a:off x="3936274" y="661852"/>
            <a:ext cx="2264228" cy="139337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13FE9A12-9F9E-45C6-8DBC-7F506694787E}"/>
              </a:ext>
            </a:extLst>
          </p:cNvPr>
          <p:cNvSpPr/>
          <p:nvPr/>
        </p:nvSpPr>
        <p:spPr>
          <a:xfrm>
            <a:off x="4572000" y="5512526"/>
            <a:ext cx="2882536" cy="116694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8EC2BB21-5EF7-4388-B387-9E298EB5D1EF}"/>
              </a:ext>
            </a:extLst>
          </p:cNvPr>
          <p:cNvCxnSpPr/>
          <p:nvPr/>
        </p:nvCxnSpPr>
        <p:spPr>
          <a:xfrm flipH="1" flipV="1">
            <a:off x="5312229" y="2231512"/>
            <a:ext cx="444137" cy="790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0F36433D-F8EB-493C-8481-CA0F3144D219}"/>
              </a:ext>
            </a:extLst>
          </p:cNvPr>
          <p:cNvCxnSpPr>
            <a:cxnSpLocks/>
          </p:cNvCxnSpPr>
          <p:nvPr/>
        </p:nvCxnSpPr>
        <p:spPr>
          <a:xfrm flipH="1">
            <a:off x="5199017" y="3971109"/>
            <a:ext cx="557349" cy="1362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87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05700A88-0402-48B0-BB76-FBCCD707BFAD}"/>
              </a:ext>
            </a:extLst>
          </p:cNvPr>
          <p:cNvPicPr>
            <a:picLocks noGrp="1" noChangeAspect="1"/>
          </p:cNvPicPr>
          <p:nvPr>
            <p:ph idx="1"/>
          </p:nvPr>
        </p:nvPicPr>
        <p:blipFill rotWithShape="1">
          <a:blip r:embed="rId2"/>
          <a:srcRect t="11470" b="4260"/>
          <a:stretch/>
        </p:blipFill>
        <p:spPr>
          <a:xfrm>
            <a:off x="20" y="10"/>
            <a:ext cx="12191980" cy="6857990"/>
          </a:xfrm>
          <a:prstGeom prst="rect">
            <a:avLst/>
          </a:prstGeom>
        </p:spPr>
      </p:pic>
      <p:sp>
        <p:nvSpPr>
          <p:cNvPr id="5" name="楕円 4">
            <a:extLst>
              <a:ext uri="{FF2B5EF4-FFF2-40B4-BE49-F238E27FC236}">
                <a16:creationId xmlns:a16="http://schemas.microsoft.com/office/drawing/2014/main" id="{62154891-144D-41E7-9E75-2BF2D95EC324}"/>
              </a:ext>
            </a:extLst>
          </p:cNvPr>
          <p:cNvSpPr/>
          <p:nvPr/>
        </p:nvSpPr>
        <p:spPr>
          <a:xfrm>
            <a:off x="9265920" y="4737463"/>
            <a:ext cx="2926060" cy="212052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820F420-0C8F-4805-86D9-48662742F477}"/>
              </a:ext>
            </a:extLst>
          </p:cNvPr>
          <p:cNvSpPr txBox="1"/>
          <p:nvPr/>
        </p:nvSpPr>
        <p:spPr>
          <a:xfrm>
            <a:off x="5730231" y="3660235"/>
            <a:ext cx="5608319" cy="1077218"/>
          </a:xfrm>
          <a:prstGeom prst="rect">
            <a:avLst/>
          </a:prstGeom>
          <a:noFill/>
        </p:spPr>
        <p:txBody>
          <a:bodyPr wrap="square" rtlCol="0">
            <a:spAutoFit/>
          </a:bodyPr>
          <a:lstStyle/>
          <a:p>
            <a:r>
              <a:rPr lang="en-US" altLang="ja-JP" sz="3200" b="1" dirty="0"/>
              <a:t>Event</a:t>
            </a:r>
            <a:r>
              <a:rPr lang="ja-JP" altLang="en-US" sz="3200" b="1" dirty="0"/>
              <a:t>カードを引く場合は右下のカードをクリック</a:t>
            </a:r>
            <a:endParaRPr kumimoji="1" lang="ja-JP" altLang="en-US" sz="3200" b="1" dirty="0"/>
          </a:p>
        </p:txBody>
      </p:sp>
    </p:spTree>
    <p:extLst>
      <p:ext uri="{BB962C8B-B14F-4D97-AF65-F5344CB8AC3E}">
        <p14:creationId xmlns:p14="http://schemas.microsoft.com/office/powerpoint/2010/main" val="26277532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453</Words>
  <Application>Microsoft Office PowerPoint</Application>
  <PresentationFormat>ワイド画面</PresentationFormat>
  <Paragraphs>56</Paragraphs>
  <Slides>19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19</vt:i4>
      </vt:variant>
    </vt:vector>
  </HeadingPairs>
  <TitlesOfParts>
    <vt:vector size="23" baseType="lpstr">
      <vt:lpstr>游ゴシック</vt:lpstr>
      <vt:lpstr>游ゴシック Light</vt:lpstr>
      <vt:lpstr>Arial</vt:lpstr>
      <vt:lpstr>Office テーマ</vt:lpstr>
      <vt:lpstr>準備</vt:lpstr>
      <vt:lpstr>カンバンゲームの流れ</vt:lpstr>
      <vt:lpstr>ストーリーカード</vt:lpstr>
      <vt:lpstr>Chance!カードの種類</vt:lpstr>
      <vt:lpstr>その他</vt:lpstr>
      <vt:lpstr>ストーリーカードの追加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宿題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準備</dc:title>
  <dc:creator>naoki.2510@icloud.com</dc:creator>
  <cp:lastModifiedBy>naoki.2510@icloud.com</cp:lastModifiedBy>
  <cp:revision>1</cp:revision>
  <dcterms:created xsi:type="dcterms:W3CDTF">2019-10-19T04:52:46Z</dcterms:created>
  <dcterms:modified xsi:type="dcterms:W3CDTF">2019-10-19T05:01:40Z</dcterms:modified>
</cp:coreProperties>
</file>