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1"/>
  </p:notesMasterIdLst>
  <p:handoutMasterIdLst>
    <p:handoutMasterId r:id="rId22"/>
  </p:handoutMasterIdLst>
  <p:sldIdLst>
    <p:sldId id="377" r:id="rId5"/>
    <p:sldId id="378" r:id="rId6"/>
    <p:sldId id="379" r:id="rId7"/>
    <p:sldId id="380" r:id="rId8"/>
    <p:sldId id="381" r:id="rId9"/>
    <p:sldId id="382" r:id="rId10"/>
    <p:sldId id="384" r:id="rId11"/>
    <p:sldId id="383" r:id="rId12"/>
    <p:sldId id="385" r:id="rId13"/>
    <p:sldId id="386" r:id="rId14"/>
    <p:sldId id="387" r:id="rId15"/>
    <p:sldId id="388" r:id="rId16"/>
    <p:sldId id="389" r:id="rId17"/>
    <p:sldId id="390" r:id="rId18"/>
    <p:sldId id="391" r:id="rId19"/>
    <p:sldId id="362" r:id="rId20"/>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7" autoAdjust="0"/>
  </p:normalViewPr>
  <p:slideViewPr>
    <p:cSldViewPr>
      <p:cViewPr varScale="1">
        <p:scale>
          <a:sx n="100" d="100"/>
          <a:sy n="100" d="100"/>
        </p:scale>
        <p:origin x="890" y="29"/>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30.03.2017</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30.03.2017</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8" y="1203598"/>
            <a:ext cx="8208913"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683568" y="4778821"/>
            <a:ext cx="8208913"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526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419622"/>
            <a:ext cx="39604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683568" y="915566"/>
            <a:ext cx="8208913"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4788024" y="1419622"/>
            <a:ext cx="4100811"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2" Type="http://schemas.openxmlformats.org/officeDocument/2006/relationships/hyperlink" Target="http://reactivex.io/rxjs/manual/overview.html#creation-operators"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reactivex.io/rxjs/class/es6/Observable.js~Observable.html#instance-method-toPromise" TargetMode="External"/><Relationship Id="rId2" Type="http://schemas.openxmlformats.org/officeDocument/2006/relationships/hyperlink" Target="http://reactivex.io/rxjs/manual/overview.html#categories-of-operators" TargetMode="External"/><Relationship Id="rId1" Type="http://schemas.openxmlformats.org/officeDocument/2006/relationships/slideLayout" Target="../slideLayouts/slideLayout3.xml"/><Relationship Id="rId4" Type="http://schemas.openxmlformats.org/officeDocument/2006/relationships/hyperlink" Target="http://reactivex.io/rxjs/class/es6/Observable.js~Observable.html#static-method-fromPromise"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software-architects/javascript-samples/blob/master/typescript/008%20ReactiveX/index.ts" TargetMode="Externa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oftware-architects/javascript-samples/blob/master/angular2/samples2/src/app/060-observables/observables.component.ts"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oftware-architects/javascript-samples/blob/master/angular2/samples2/src/app/060-observables/observables.component.ts"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http://reactivex.io/rxjs/class/es6/Observable.js~Observable.html#instance-method-retry"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caniuse.com/#feat=promises" TargetMode="External"/><Relationship Id="rId2" Type="http://schemas.openxmlformats.org/officeDocument/2006/relationships/hyperlink" Target="https://github.com/stefanpenner/es6-promise" TargetMode="Externa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hyperlink" Target="https://developer.mozilla.org/en/docs/Web/JavaScript/Reference/Global_Objects/Promise"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software-architects/javascript-samples/blob/master/typescript/labs/050-asyc-javascript-2017/010%20promises-intro/promises-intro.ts" TargetMode="Externa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oftware-architects/javascript-samples/tree/master/typescript/labs/050-asyc-javascript-2017/020%20async-await"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oderdojo-linz/participants-management-service/blob/master/src/dataAccess/db-setup.ts" TargetMode="External"/><Relationship Id="rId2" Type="http://schemas.openxmlformats.org/officeDocument/2006/relationships/hyperlink" Target="http://mongodb.github.io/node-mongodb-native/2.2/api/MongoClient.html"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reactivex.io/rxjs/manual/overview.html" TargetMode="External"/><Relationship Id="rId2" Type="http://schemas.openxmlformats.org/officeDocument/2006/relationships/hyperlink" Target="https://en.wikipedia.org/wiki/Observer_pattern" TargetMode="Externa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a:t>Async</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a:t>in modern Java/TypeScript</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Observables</a:t>
            </a:r>
            <a:endParaRPr lang="en-US"/>
          </a:p>
        </p:txBody>
      </p:sp>
      <p:sp>
        <p:nvSpPr>
          <p:cNvPr id="3" name="Content Placeholder 2"/>
          <p:cNvSpPr>
            <a:spLocks noGrp="1"/>
          </p:cNvSpPr>
          <p:nvPr>
            <p:ph sz="quarter" idx="12"/>
          </p:nvPr>
        </p:nvSpPr>
        <p:spPr/>
        <p:txBody>
          <a:bodyPr/>
          <a:lstStyle/>
          <a:p>
            <a:r>
              <a:rPr lang="en-US"/>
              <a:t>Creating</a:t>
            </a:r>
            <a:endParaRPr lang="en-US"/>
          </a:p>
          <a:p>
            <a:pPr lvl="1"/>
            <a:r>
              <a:rPr lang="en-US">
                <a:latin typeface="Consolas" panose="020B0609020204030204" pitchFamily="49" charset="0"/>
              </a:rPr>
              <a:t>Rx.Observable.create</a:t>
            </a:r>
            <a:endParaRPr lang="en-US">
              <a:latin typeface="Consolas" panose="020B0609020204030204" pitchFamily="49" charset="0"/>
            </a:endParaRPr>
          </a:p>
          <a:p>
            <a:pPr lvl="1"/>
            <a:r>
              <a:rPr lang="en-US">
                <a:hlinkClick r:id="rId2"/>
              </a:rPr>
              <a:t>Creation operators</a:t>
            </a:r>
            <a:endParaRPr lang="en-US"/>
          </a:p>
          <a:p>
            <a:r>
              <a:rPr lang="en-US"/>
              <a:t>Subscribing</a:t>
            </a:r>
            <a:endParaRPr lang="en-US"/>
          </a:p>
          <a:p>
            <a:pPr lvl="1"/>
            <a:r>
              <a:rPr lang="en-US">
                <a:latin typeface="Consolas" panose="020B0609020204030204" pitchFamily="49" charset="0"/>
              </a:rPr>
              <a:t>Observable.subscribe</a:t>
            </a:r>
            <a:endParaRPr lang="en-US">
              <a:latin typeface="Consolas" panose="020B0609020204030204" pitchFamily="49" charset="0"/>
            </a:endParaRPr>
          </a:p>
          <a:p>
            <a:r>
              <a:rPr lang="en-US"/>
              <a:t>Executing</a:t>
            </a:r>
            <a:endParaRPr lang="en-US"/>
          </a:p>
          <a:p>
            <a:pPr lvl="1"/>
            <a:r>
              <a:rPr lang="en-US">
                <a:latin typeface="Consolas" panose="020B0609020204030204" pitchFamily="49" charset="0"/>
              </a:rPr>
              <a:t>Observer.next</a:t>
            </a:r>
            <a:r>
              <a:rPr lang="en-US"/>
              <a:t>, </a:t>
            </a:r>
            <a:r>
              <a:rPr lang="en-US">
                <a:latin typeface="Consolas" panose="020B0609020204030204" pitchFamily="49" charset="0"/>
              </a:rPr>
              <a:t>Observer.error</a:t>
            </a:r>
            <a:r>
              <a:rPr lang="en-US"/>
              <a:t>, </a:t>
            </a:r>
            <a:r>
              <a:rPr lang="en-US">
                <a:latin typeface="Consolas" panose="020B0609020204030204" pitchFamily="49" charset="0"/>
              </a:rPr>
              <a:t>Observer.complete</a:t>
            </a:r>
            <a:endParaRPr lang="en-US">
              <a:latin typeface="Consolas" panose="020B0609020204030204" pitchFamily="49" charset="0"/>
            </a:endParaRPr>
          </a:p>
          <a:p>
            <a:r>
              <a:rPr lang="en-US"/>
              <a:t>Disposing</a:t>
            </a:r>
            <a:endParaRPr lang="en-US"/>
          </a:p>
          <a:p>
            <a:pPr lvl="1"/>
            <a:r>
              <a:rPr lang="en-US">
                <a:latin typeface="Consolas" panose="020B0609020204030204" pitchFamily="49" charset="0"/>
              </a:rPr>
              <a:t>Subscription.unsubscribe</a:t>
            </a:r>
            <a:endParaRPr lang="en-US">
              <a:latin typeface="Consolas" panose="020B0609020204030204" pitchFamily="49" charset="0"/>
            </a:endParaRPr>
          </a:p>
        </p:txBody>
      </p:sp>
      <p:sp>
        <p:nvSpPr>
          <p:cNvPr id="4" name="Text Placehold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288699979"/>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Operators</a:t>
            </a:r>
            <a:endParaRPr lang="en-US"/>
          </a:p>
        </p:txBody>
      </p:sp>
      <p:sp>
        <p:nvSpPr>
          <p:cNvPr id="3" name="Content Placeholder 2"/>
          <p:cNvSpPr>
            <a:spLocks noGrp="1"/>
          </p:cNvSpPr>
          <p:nvPr>
            <p:ph sz="quarter" idx="12"/>
          </p:nvPr>
        </p:nvSpPr>
        <p:spPr/>
        <p:txBody>
          <a:bodyPr/>
          <a:lstStyle/>
          <a:p>
            <a:r>
              <a:rPr lang="en-US" dirty="0"/>
              <a:t>Compose async code in a declarative manner</a:t>
            </a:r>
          </a:p>
          <a:p>
            <a:r>
              <a:rPr lang="en-US" dirty="0"/>
              <a:t>Methods on </a:t>
            </a:r>
            <a:r>
              <a:rPr lang="en-US" dirty="0">
                <a:latin typeface="Consolas" panose="020B0609020204030204" pitchFamily="49" charset="0"/>
              </a:rPr>
              <a:t>Observable</a:t>
            </a:r>
          </a:p>
          <a:p>
            <a:r>
              <a:rPr lang="en-US" dirty="0"/>
              <a:t>List of operators see </a:t>
            </a:r>
            <a:r>
              <a:rPr lang="en-US" dirty="0" err="1">
                <a:hlinkClick r:id="rId2"/>
              </a:rPr>
              <a:t>RxJS</a:t>
            </a:r>
            <a:r>
              <a:rPr lang="en-US" dirty="0">
                <a:hlinkClick r:id="rId2"/>
              </a:rPr>
              <a:t> documentation</a:t>
            </a:r>
            <a:endParaRPr lang="en-US" dirty="0"/>
          </a:p>
          <a:p>
            <a:r>
              <a:rPr lang="en-US" dirty="0"/>
              <a:t>Easy switch between </a:t>
            </a:r>
            <a:r>
              <a:rPr lang="en-US" dirty="0" err="1"/>
              <a:t>RxJS</a:t>
            </a:r>
            <a:r>
              <a:rPr lang="en-US" dirty="0"/>
              <a:t> and Promises</a:t>
            </a:r>
          </a:p>
          <a:p>
            <a:pPr lvl="1"/>
            <a:r>
              <a:rPr lang="en-US" dirty="0" err="1">
                <a:latin typeface="Consolas" panose="020B0609020204030204" pitchFamily="49" charset="0"/>
                <a:hlinkClick r:id="rId3"/>
              </a:rPr>
              <a:t>Observable.toPromise</a:t>
            </a:r>
            <a:endParaRPr lang="en-US" dirty="0">
              <a:latin typeface="Consolas" panose="020B0609020204030204" pitchFamily="49" charset="0"/>
            </a:endParaRPr>
          </a:p>
          <a:p>
            <a:pPr lvl="1"/>
            <a:r>
              <a:rPr lang="en-US" dirty="0" err="1">
                <a:latin typeface="Consolas" panose="020B0609020204030204" pitchFamily="49" charset="0"/>
                <a:hlinkClick r:id="rId4"/>
              </a:rPr>
              <a:t>Observable.fromPromise</a:t>
            </a:r>
            <a:endParaRPr lang="en-US" dirty="0">
              <a:latin typeface="Consolas" panose="020B0609020204030204" pitchFamily="49" charset="0"/>
            </a:endParaRPr>
          </a:p>
          <a:p>
            <a:pPr lvl="1"/>
            <a:endParaRPr lang="en-US" dirty="0"/>
          </a:p>
        </p:txBody>
      </p:sp>
      <p:sp>
        <p:nvSpPr>
          <p:cNvPr id="4" name="Text Placeholder 3"/>
          <p:cNvSpPr>
            <a:spLocks noGrp="1"/>
          </p:cNvSpPr>
          <p:nvPr>
            <p:ph type="body" sz="quarter" idx="23"/>
          </p:nvPr>
        </p:nvSpPr>
        <p:spPr/>
        <p:txBody>
          <a:bodyPr/>
          <a:lstStyle/>
          <a:p>
            <a:r>
              <a:rPr lang="en-US" dirty="0"/>
              <a:t>See also </a:t>
            </a:r>
            <a:r>
              <a:rPr lang="en-US" dirty="0">
                <a:hlinkClick r:id="rId2"/>
              </a:rPr>
              <a:t>http://reactivex.io/rxjs/manual/overview.html#categories-of-operators</a:t>
            </a:r>
            <a:endParaRPr lang="en-US" dirty="0"/>
          </a:p>
        </p:txBody>
      </p:sp>
    </p:spTree>
    <p:extLst>
      <p:ext uri="{BB962C8B-B14F-4D97-AF65-F5344CB8AC3E}">
        <p14:creationId xmlns:p14="http://schemas.microsoft.com/office/powerpoint/2010/main" val="1683467737"/>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t>RxJS</a:t>
            </a:r>
            <a:endParaRPr lang="en-US"/>
          </a:p>
        </p:txBody>
      </p:sp>
      <p:sp>
        <p:nvSpPr>
          <p:cNvPr id="3" name="Text Placeholder 2"/>
          <p:cNvSpPr>
            <a:spLocks noGrp="1"/>
          </p:cNvSpPr>
          <p:nvPr>
            <p:ph type="body" sz="quarter" idx="24"/>
          </p:nvPr>
        </p:nvSpPr>
        <p:spPr/>
        <p:txBody>
          <a:bodyPr/>
          <a:lstStyle/>
          <a:p>
            <a:r>
              <a:rPr lang="en-US"/>
              <a:t>Creating</a:t>
            </a:r>
            <a:endParaRPr lang="en-US"/>
          </a:p>
          <a:p>
            <a:r>
              <a:rPr lang="en-US"/>
              <a:t>Subscribing</a:t>
            </a:r>
            <a:endParaRPr lang="en-US"/>
          </a:p>
          <a:p>
            <a:r>
              <a:rPr lang="en-US"/>
              <a:t>Executing</a:t>
            </a:r>
            <a:endParaRPr lang="en-US"/>
          </a:p>
          <a:p>
            <a:r>
              <a:rPr lang="en-US"/>
              <a:t>Disposing</a:t>
            </a:r>
            <a:endParaRPr lang="en-US"/>
          </a:p>
        </p:txBody>
      </p:sp>
      <p:sp>
        <p:nvSpPr>
          <p:cNvPr id="4" name="Text Placeholder 3"/>
          <p:cNvSpPr>
            <a:spLocks noGrp="1"/>
          </p:cNvSpPr>
          <p:nvPr>
            <p:ph type="body" sz="quarter" idx="25"/>
          </p:nvPr>
        </p:nvSpPr>
        <p:spPr/>
        <p:txBody>
          <a:bodyPr/>
          <a:lstStyle/>
          <a:p>
            <a:endParaRPr lang="en-US"/>
          </a:p>
        </p:txBody>
      </p:sp>
      <p:sp>
        <p:nvSpPr>
          <p:cNvPr id="5" name="Text Placeholder 4"/>
          <p:cNvSpPr>
            <a:spLocks noGrp="1"/>
          </p:cNvSpPr>
          <p:nvPr>
            <p:ph type="body" sz="quarter" idx="26"/>
          </p:nvPr>
        </p:nvSpPr>
        <p:spPr/>
        <p:txBody>
          <a:bodyPr/>
          <a:lstStyle/>
          <a:p>
            <a:r>
              <a:rPr lang="en-US" dirty="0"/>
              <a:t>See </a:t>
            </a:r>
            <a:r>
              <a:rPr lang="en-US" dirty="0">
                <a:hlinkClick r:id="rId2"/>
              </a:rPr>
              <a:t>GitHub</a:t>
            </a:r>
            <a:r>
              <a:rPr lang="en-US" dirty="0"/>
              <a:t> for source code</a:t>
            </a:r>
          </a:p>
        </p:txBody>
      </p:sp>
    </p:spTree>
    <p:extLst>
      <p:ext uri="{BB962C8B-B14F-4D97-AF65-F5344CB8AC3E}">
        <p14:creationId xmlns:p14="http://schemas.microsoft.com/office/powerpoint/2010/main" val="530970249"/>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Angular Example</a:t>
            </a:r>
          </a:p>
        </p:txBody>
      </p:sp>
      <p:sp>
        <p:nvSpPr>
          <p:cNvPr id="7" name="Content Placeholder 6"/>
          <p:cNvSpPr>
            <a:spLocks noGrp="1"/>
          </p:cNvSpPr>
          <p:nvPr>
            <p:ph sz="quarter" idx="22"/>
          </p:nvPr>
        </p:nvSpPr>
        <p:spPr/>
        <p:txBody>
          <a:bodyPr/>
          <a:lstStyle/>
          <a:p>
            <a:r>
              <a:rPr lang="en-US" sz="1000" noProof="1"/>
              <a:t>@Injectable()</a:t>
            </a:r>
          </a:p>
          <a:p>
            <a:r>
              <a:rPr lang="en-US" sz="1000" noProof="1"/>
              <a:t>export class PokeSearchService {</a:t>
            </a:r>
          </a:p>
          <a:p>
            <a:r>
              <a:rPr lang="en-US" sz="1000" noProof="1"/>
              <a:t>    constructor(private http: Http) { }</a:t>
            </a:r>
          </a:p>
          <a:p>
            <a:endParaRPr lang="en-US" sz="1000" noProof="1"/>
          </a:p>
          <a:p>
            <a:r>
              <a:rPr lang="en-US" sz="1000" noProof="1"/>
              <a:t>    public search(name: string): Observable&lt;IPokemonReference[]&gt; {</a:t>
            </a:r>
          </a:p>
          <a:p>
            <a:r>
              <a:rPr lang="en-US" sz="1000" noProof="1"/>
              <a:t>        return this.http.get(</a:t>
            </a:r>
          </a:p>
          <a:p>
            <a:r>
              <a:rPr lang="en-US" sz="1000" noProof="1"/>
              <a:t>				`http://localhost:1337/pokesearch?name=${name}`)</a:t>
            </a:r>
          </a:p>
          <a:p>
            <a:r>
              <a:rPr lang="en-US" sz="1000" noProof="1"/>
              <a:t>            </a:t>
            </a:r>
            <a:r>
              <a:rPr lang="en-US" sz="1000" noProof="1">
                <a:solidFill>
                  <a:srgbClr val="FF0000"/>
                </a:solidFill>
              </a:rPr>
              <a:t>.map</a:t>
            </a:r>
            <a:r>
              <a:rPr lang="en-US" sz="1000" noProof="1"/>
              <a:t>(res =&gt; &lt;IPokemonReference[]&gt;res.json());</a:t>
            </a:r>
          </a:p>
          <a:p>
            <a:r>
              <a:rPr lang="en-US" sz="1000" noProof="1"/>
              <a:t>    }</a:t>
            </a:r>
          </a:p>
          <a:p>
            <a:r>
              <a:rPr lang="en-US" sz="1000" noProof="1"/>
              <a:t>}</a:t>
            </a:r>
          </a:p>
        </p:txBody>
      </p:sp>
      <p:sp>
        <p:nvSpPr>
          <p:cNvPr id="8" name="Text Placeholder 7"/>
          <p:cNvSpPr>
            <a:spLocks noGrp="1"/>
          </p:cNvSpPr>
          <p:nvPr>
            <p:ph type="body" sz="quarter" idx="23"/>
          </p:nvPr>
        </p:nvSpPr>
        <p:spPr/>
        <p:txBody>
          <a:bodyPr/>
          <a:lstStyle/>
          <a:p>
            <a:endParaRPr lang="en-US" dirty="0"/>
          </a:p>
        </p:txBody>
      </p:sp>
      <p:sp>
        <p:nvSpPr>
          <p:cNvPr id="9" name="Text Placeholder 8"/>
          <p:cNvSpPr>
            <a:spLocks noGrp="1"/>
          </p:cNvSpPr>
          <p:nvPr>
            <p:ph type="body" sz="quarter" idx="24"/>
          </p:nvPr>
        </p:nvSpPr>
        <p:spPr/>
        <p:txBody>
          <a:bodyPr/>
          <a:lstStyle/>
          <a:p>
            <a:r>
              <a:rPr lang="en-US" dirty="0" err="1">
                <a:latin typeface="Consolas" panose="020B0609020204030204" pitchFamily="49" charset="0"/>
              </a:rPr>
              <a:t>Http.get</a:t>
            </a:r>
            <a:r>
              <a:rPr lang="en-US" dirty="0">
                <a:latin typeface="Consolas" panose="020B0609020204030204" pitchFamily="49" charset="0"/>
              </a:rPr>
              <a:t> </a:t>
            </a:r>
            <a:r>
              <a:rPr lang="en-US" dirty="0"/>
              <a:t>returning Observable</a:t>
            </a:r>
          </a:p>
        </p:txBody>
      </p:sp>
      <p:sp>
        <p:nvSpPr>
          <p:cNvPr id="10" name="Text Placeholder 9"/>
          <p:cNvSpPr>
            <a:spLocks noGrp="1"/>
          </p:cNvSpPr>
          <p:nvPr>
            <p:ph type="body" sz="quarter" idx="25"/>
          </p:nvPr>
        </p:nvSpPr>
        <p:spPr/>
        <p:txBody>
          <a:bodyPr/>
          <a:lstStyle/>
          <a:p>
            <a:r>
              <a:rPr lang="en-US" dirty="0"/>
              <a:t>See </a:t>
            </a:r>
            <a:r>
              <a:rPr lang="en-US" dirty="0">
                <a:hlinkClick r:id="rId2"/>
              </a:rPr>
              <a:t>GitHub</a:t>
            </a:r>
            <a:r>
              <a:rPr lang="en-US" dirty="0"/>
              <a:t> for source code</a:t>
            </a:r>
          </a:p>
        </p:txBody>
      </p:sp>
    </p:spTree>
    <p:extLst>
      <p:ext uri="{BB962C8B-B14F-4D97-AF65-F5344CB8AC3E}">
        <p14:creationId xmlns:p14="http://schemas.microsoft.com/office/powerpoint/2010/main" val="1965620600"/>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Angular Example</a:t>
            </a:r>
          </a:p>
        </p:txBody>
      </p:sp>
      <p:sp>
        <p:nvSpPr>
          <p:cNvPr id="7" name="Content Placeholder 6"/>
          <p:cNvSpPr>
            <a:spLocks noGrp="1"/>
          </p:cNvSpPr>
          <p:nvPr>
            <p:ph sz="quarter" idx="22"/>
          </p:nvPr>
        </p:nvSpPr>
        <p:spPr/>
        <p:txBody>
          <a:bodyPr/>
          <a:lstStyle/>
          <a:p>
            <a:r>
              <a:rPr lang="en-US" sz="1000" noProof="1"/>
              <a:t>@Component({</a:t>
            </a:r>
          </a:p>
          <a:p>
            <a:r>
              <a:rPr lang="en-US" sz="1000" noProof="1"/>
              <a:t>    selector: 'app-customer-form',</a:t>
            </a:r>
          </a:p>
          <a:p>
            <a:r>
              <a:rPr lang="en-US" sz="1000" noProof="1"/>
              <a:t>    templateUrl: './observables.html',</a:t>
            </a:r>
          </a:p>
          <a:p>
            <a:r>
              <a:rPr lang="en-US" sz="1000" noProof="1"/>
              <a:t>    providers: [PokeSearchService]</a:t>
            </a:r>
          </a:p>
          <a:p>
            <a:r>
              <a:rPr lang="en-US" sz="1000" noProof="1"/>
              <a:t>})</a:t>
            </a:r>
          </a:p>
          <a:p>
            <a:r>
              <a:rPr lang="en-US" sz="1000" noProof="1"/>
              <a:t>export class ObservablesComponent implements OnInit {</a:t>
            </a:r>
          </a:p>
          <a:p>
            <a:r>
              <a:rPr lang="en-US" sz="1000" noProof="1"/>
              <a:t>    // Note that this sample uses Reactive forms</a:t>
            </a:r>
          </a:p>
          <a:p>
            <a:r>
              <a:rPr lang="en-US" sz="1000" noProof="1"/>
              <a:t>    public nameControl = new </a:t>
            </a:r>
            <a:r>
              <a:rPr lang="en-US" sz="1000" noProof="1">
                <a:solidFill>
                  <a:srgbClr val="FF0000"/>
                </a:solidFill>
              </a:rPr>
              <a:t>FormControl</a:t>
            </a:r>
            <a:r>
              <a:rPr lang="en-US" sz="1000" noProof="1"/>
              <a:t>();</a:t>
            </a:r>
          </a:p>
          <a:p>
            <a:r>
              <a:rPr lang="en-US" sz="1000" noProof="1"/>
              <a:t>    public pokemons: </a:t>
            </a:r>
            <a:r>
              <a:rPr lang="en-US" sz="1000" noProof="1">
                <a:solidFill>
                  <a:srgbClr val="FF0000"/>
                </a:solidFill>
              </a:rPr>
              <a:t>Observable</a:t>
            </a:r>
            <a:r>
              <a:rPr lang="en-US" sz="1000" noProof="1"/>
              <a:t>&lt;IPokemonReference[]&gt;;</a:t>
            </a:r>
          </a:p>
          <a:p>
            <a:endParaRPr lang="en-US" sz="1000" noProof="1"/>
          </a:p>
          <a:p>
            <a:r>
              <a:rPr lang="en-US" sz="1000" noProof="1"/>
              <a:t>    constructor(private search: PokeSearchService) {}</a:t>
            </a:r>
          </a:p>
          <a:p>
            <a:endParaRPr lang="en-US" sz="1000" noProof="1"/>
          </a:p>
          <a:p>
            <a:r>
              <a:rPr lang="en-US" sz="1000" noProof="1"/>
              <a:t>    ngOnInit() {</a:t>
            </a:r>
          </a:p>
          <a:p>
            <a:r>
              <a:rPr lang="en-US" sz="1000" noProof="1"/>
              <a:t>        // Note how we use Rx to debounce values</a:t>
            </a:r>
          </a:p>
          <a:p>
            <a:r>
              <a:rPr lang="en-US" sz="1000" noProof="1"/>
              <a:t>        this.pokemons = this.nameControl.valueChanges</a:t>
            </a:r>
          </a:p>
          <a:p>
            <a:r>
              <a:rPr lang="en-US" sz="1000" noProof="1"/>
              <a:t>            </a:t>
            </a:r>
            <a:r>
              <a:rPr lang="en-US" sz="1000" noProof="1">
                <a:solidFill>
                  <a:srgbClr val="FF0000"/>
                </a:solidFill>
              </a:rPr>
              <a:t>.debounceTime</a:t>
            </a:r>
            <a:r>
              <a:rPr lang="en-US" sz="1000" noProof="1"/>
              <a:t>(400)</a:t>
            </a:r>
          </a:p>
          <a:p>
            <a:r>
              <a:rPr lang="en-US" sz="1000" noProof="1"/>
              <a:t>            </a:t>
            </a:r>
            <a:r>
              <a:rPr lang="en-US" sz="1000" noProof="1">
                <a:solidFill>
                  <a:srgbClr val="FF0000"/>
                </a:solidFill>
              </a:rPr>
              <a:t>.distinctUntilChanged</a:t>
            </a:r>
            <a:r>
              <a:rPr lang="en-US" sz="1000" noProof="1"/>
              <a:t>()</a:t>
            </a:r>
          </a:p>
          <a:p>
            <a:r>
              <a:rPr lang="en-US" sz="1000" noProof="1"/>
              <a:t>            </a:t>
            </a:r>
            <a:r>
              <a:rPr lang="en-US" sz="1000" noProof="1">
                <a:solidFill>
                  <a:srgbClr val="FF0000"/>
                </a:solidFill>
              </a:rPr>
              <a:t>.switchMap</a:t>
            </a:r>
            <a:r>
              <a:rPr lang="en-US" sz="1000" noProof="1"/>
              <a:t>(v =&gt; this.search.search(this.nameControl.value));</a:t>
            </a:r>
          </a:p>
          <a:p>
            <a:r>
              <a:rPr lang="en-US" sz="1000" noProof="1"/>
              <a:t>    }</a:t>
            </a:r>
          </a:p>
          <a:p>
            <a:r>
              <a:rPr lang="en-US" sz="1000" noProof="1"/>
              <a:t>}</a:t>
            </a:r>
          </a:p>
        </p:txBody>
      </p:sp>
      <p:sp>
        <p:nvSpPr>
          <p:cNvPr id="8" name="Text Placeholder 7"/>
          <p:cNvSpPr>
            <a:spLocks noGrp="1"/>
          </p:cNvSpPr>
          <p:nvPr>
            <p:ph type="body" sz="quarter" idx="23"/>
          </p:nvPr>
        </p:nvSpPr>
        <p:spPr/>
        <p:txBody>
          <a:bodyPr/>
          <a:lstStyle/>
          <a:p>
            <a:endParaRPr lang="en-US" dirty="0"/>
          </a:p>
        </p:txBody>
      </p:sp>
      <p:sp>
        <p:nvSpPr>
          <p:cNvPr id="9" name="Text Placeholder 8"/>
          <p:cNvSpPr>
            <a:spLocks noGrp="1"/>
          </p:cNvSpPr>
          <p:nvPr>
            <p:ph type="body" sz="quarter" idx="24"/>
          </p:nvPr>
        </p:nvSpPr>
        <p:spPr/>
        <p:txBody>
          <a:bodyPr/>
          <a:lstStyle/>
          <a:p>
            <a:r>
              <a:rPr lang="en-US" dirty="0"/>
              <a:t>Reactive Forms combined with </a:t>
            </a:r>
            <a:r>
              <a:rPr lang="en-US" dirty="0" err="1"/>
              <a:t>RxJS</a:t>
            </a:r>
            <a:endParaRPr lang="en-US" dirty="0"/>
          </a:p>
        </p:txBody>
      </p:sp>
      <p:sp>
        <p:nvSpPr>
          <p:cNvPr id="10" name="Text Placeholder 9"/>
          <p:cNvSpPr>
            <a:spLocks noGrp="1"/>
          </p:cNvSpPr>
          <p:nvPr>
            <p:ph type="body" sz="quarter" idx="25"/>
          </p:nvPr>
        </p:nvSpPr>
        <p:spPr/>
        <p:txBody>
          <a:bodyPr/>
          <a:lstStyle/>
          <a:p>
            <a:r>
              <a:rPr lang="en-US" dirty="0"/>
              <a:t>See </a:t>
            </a:r>
            <a:r>
              <a:rPr lang="en-US" dirty="0">
                <a:hlinkClick r:id="rId2"/>
              </a:rPr>
              <a:t>GitHub</a:t>
            </a:r>
            <a:r>
              <a:rPr lang="en-US" dirty="0"/>
              <a:t> for source code</a:t>
            </a:r>
          </a:p>
        </p:txBody>
      </p:sp>
    </p:spTree>
    <p:extLst>
      <p:ext uri="{BB962C8B-B14F-4D97-AF65-F5344CB8AC3E}">
        <p14:creationId xmlns:p14="http://schemas.microsoft.com/office/powerpoint/2010/main" val="54587499"/>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endParaRPr lang="en-US"/>
          </a:p>
        </p:txBody>
      </p:sp>
      <p:sp>
        <p:nvSpPr>
          <p:cNvPr id="3" name="Content Placeholder 2"/>
          <p:cNvSpPr>
            <a:spLocks noGrp="1"/>
          </p:cNvSpPr>
          <p:nvPr>
            <p:ph sz="quarter" idx="12"/>
          </p:nvPr>
        </p:nvSpPr>
        <p:spPr/>
        <p:txBody>
          <a:bodyPr/>
          <a:lstStyle/>
          <a:p>
            <a:r>
              <a:rPr lang="en-US"/>
              <a:t>Async shines with Promises, async/await, and RxJS</a:t>
            </a:r>
            <a:endParaRPr lang="en-US"/>
          </a:p>
          <a:p>
            <a:r>
              <a:rPr lang="en-US"/>
              <a:t>Works with ES5 and more recent versions</a:t>
            </a:r>
            <a:endParaRPr lang="en-US"/>
          </a:p>
          <a:p>
            <a:pPr lvl="1"/>
            <a:r>
              <a:rPr lang="en-US"/>
              <a:t>Use Polyfills for Promises in ES5</a:t>
            </a:r>
            <a:endParaRPr lang="en-US"/>
          </a:p>
          <a:p>
            <a:pPr lvl="1"/>
            <a:r>
              <a:rPr lang="en-US"/>
              <a:t>Use TypeScript to compile async/await to ES5 and ES6</a:t>
            </a:r>
            <a:endParaRPr lang="en-US"/>
          </a:p>
          <a:p>
            <a:r>
              <a:rPr lang="en-US"/>
              <a:t>Why RxJS when there are Promises and async/await in ES?</a:t>
            </a:r>
            <a:endParaRPr lang="en-US"/>
          </a:p>
          <a:p>
            <a:pPr lvl="1"/>
            <a:r>
              <a:rPr lang="en-US"/>
              <a:t>Powerful operators (e.g. </a:t>
            </a:r>
            <a:r>
              <a:rPr lang="en-US">
                <a:latin typeface="Consolas" panose="020B0609020204030204" pitchFamily="49" charset="0"/>
                <a:hlinkClick r:id="rId2"/>
              </a:rPr>
              <a:t>retry</a:t>
            </a:r>
            <a:r>
              <a:rPr lang="en-US"/>
              <a:t>, cancel)</a:t>
            </a:r>
            <a:endParaRPr lang="en-US"/>
          </a:p>
        </p:txBody>
      </p:sp>
      <p:sp>
        <p:nvSpPr>
          <p:cNvPr id="4" name="Text Placehold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41362881"/>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en-US" dirty="0"/>
              <a:t>Workshop</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144588" y="3135313"/>
            <a:ext cx="3789362" cy="366712"/>
          </a:xfrm>
        </p:spPr>
        <p:txBody>
          <a:bodyPr/>
          <a:lstStyle/>
          <a:p>
            <a:r>
              <a:rPr lang="en-US" dirty="0"/>
              <a:t>Thank your for coming!</a:t>
            </a:r>
          </a:p>
        </p:txBody>
      </p:sp>
      <p:sp>
        <p:nvSpPr>
          <p:cNvPr id="22" name="Content Placeholder 21"/>
          <p:cNvSpPr>
            <a:spLocks noGrp="1"/>
          </p:cNvSpPr>
          <p:nvPr>
            <p:ph sz="quarter" idx="26"/>
          </p:nvPr>
        </p:nvSpPr>
        <p:spPr>
          <a:xfrm>
            <a:off x="5218113" y="2338388"/>
            <a:ext cx="793750" cy="796925"/>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Agenda (German)</a:t>
            </a:r>
          </a:p>
        </p:txBody>
      </p:sp>
      <p:sp>
        <p:nvSpPr>
          <p:cNvPr id="5" name="Content Placeholder 4"/>
          <p:cNvSpPr>
            <a:spLocks noGrp="1"/>
          </p:cNvSpPr>
          <p:nvPr>
            <p:ph sz="quarter" idx="12"/>
          </p:nvPr>
        </p:nvSpPr>
        <p:spPr/>
        <p:txBody>
          <a:bodyPr/>
          <a:lstStyle/>
          <a:p>
            <a:r>
              <a:rPr lang="de-AT" sz="1800" dirty="0"/>
              <a:t>JavaScript ist allgegenwärtig. Egal ob Webseite, Progressive Web App, Desktop App (z.B. </a:t>
            </a:r>
            <a:r>
              <a:rPr lang="de-AT" sz="1800" dirty="0" err="1"/>
              <a:t>Electron</a:t>
            </a:r>
            <a:r>
              <a:rPr lang="de-AT" sz="1800" dirty="0"/>
              <a:t>), Mobile App (z.B. </a:t>
            </a:r>
            <a:r>
              <a:rPr lang="de-AT" sz="1800" dirty="0" err="1"/>
              <a:t>NativeScript</a:t>
            </a:r>
            <a:r>
              <a:rPr lang="de-AT" sz="1800" dirty="0"/>
              <a:t>), </a:t>
            </a:r>
            <a:r>
              <a:rPr lang="de-AT" sz="1800" dirty="0" err="1"/>
              <a:t>Augmented</a:t>
            </a:r>
            <a:r>
              <a:rPr lang="de-AT" sz="1800" dirty="0"/>
              <a:t> Reality App (</a:t>
            </a:r>
            <a:r>
              <a:rPr lang="de-AT" sz="1800" dirty="0" err="1"/>
              <a:t>HoloJS</a:t>
            </a:r>
            <a:r>
              <a:rPr lang="de-AT" sz="1800" dirty="0"/>
              <a:t>) – die Sprache ist überall eine ernstzunehmende Option. Dementsprechend rasant entwickelt sich die Sprache weiter. </a:t>
            </a:r>
          </a:p>
          <a:p>
            <a:r>
              <a:rPr lang="de-AT" sz="1800" dirty="0"/>
              <a:t>In dieser Session geht Rainer Stropek auf aktuelle Entwicklungen in Sachen asynchroner Programmierung in JavaScript ein. Konkret stellt er async/await sowie das </a:t>
            </a:r>
            <a:r>
              <a:rPr lang="de-AT" sz="1800" dirty="0" err="1"/>
              <a:t>ReactiveX</a:t>
            </a:r>
            <a:r>
              <a:rPr lang="de-AT" sz="1800" dirty="0"/>
              <a:t> Framework (</a:t>
            </a:r>
            <a:r>
              <a:rPr lang="de-AT" sz="1800" dirty="0" err="1"/>
              <a:t>RxJS</a:t>
            </a:r>
            <a:r>
              <a:rPr lang="de-AT" sz="1800" dirty="0"/>
              <a:t>) für JavaScript vor. Nach einer kurzen, allgemeinen Einführung lernt man beide Technologien anhand von Praxisbeispielen in JavaScript und TypeScript kennen. Unter anderem werden die Anwendung von </a:t>
            </a:r>
            <a:r>
              <a:rPr lang="de-AT" sz="1800" dirty="0" err="1"/>
              <a:t>RxJS</a:t>
            </a:r>
            <a:r>
              <a:rPr lang="de-AT" sz="1800" dirty="0"/>
              <a:t> und async/await im MEAN-Stack (</a:t>
            </a:r>
            <a:r>
              <a:rPr lang="de-AT" sz="1800" dirty="0" err="1"/>
              <a:t>mongoDB</a:t>
            </a:r>
            <a:r>
              <a:rPr lang="de-AT" sz="1800" dirty="0"/>
              <a:t>, express, Angular, Node.js) gezeigt.</a:t>
            </a:r>
            <a:endParaRPr lang="de-AT" sz="1800" dirty="0"/>
          </a:p>
        </p:txBody>
      </p:sp>
      <p:sp>
        <p:nvSpPr>
          <p:cNvPr id="6" name="Text Placehold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038287566"/>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AT" dirty="0"/>
              <a:t>Promises</a:t>
            </a:r>
          </a:p>
        </p:txBody>
      </p:sp>
      <p:sp>
        <p:nvSpPr>
          <p:cNvPr id="6" name="Text Placeholder 5"/>
          <p:cNvSpPr>
            <a:spLocks noGrp="1"/>
          </p:cNvSpPr>
          <p:nvPr>
            <p:ph type="body" sz="quarter" idx="25"/>
          </p:nvPr>
        </p:nvSpPr>
        <p:spPr/>
        <p:txBody>
          <a:bodyPr/>
          <a:lstStyle/>
          <a:p>
            <a:r>
              <a:rPr lang="de-AT" dirty="0"/>
              <a:t>Async </a:t>
            </a:r>
            <a:r>
              <a:rPr lang="de-AT" dirty="0" err="1"/>
              <a:t>the</a:t>
            </a:r>
            <a:r>
              <a:rPr lang="de-AT" dirty="0"/>
              <a:t> ES2015 </a:t>
            </a:r>
            <a:r>
              <a:rPr lang="de-AT" dirty="0" err="1"/>
              <a:t>way</a:t>
            </a:r>
            <a:endParaRPr lang="de-AT" dirty="0"/>
          </a:p>
        </p:txBody>
      </p:sp>
    </p:spTree>
    <p:extLst>
      <p:ext uri="{BB962C8B-B14F-4D97-AF65-F5344CB8AC3E}">
        <p14:creationId xmlns:p14="http://schemas.microsoft.com/office/powerpoint/2010/main" val="352474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latin typeface="Consolas" panose="020B0609020204030204" pitchFamily="49" charset="0"/>
              </a:rPr>
              <a:t>Promise</a:t>
            </a:r>
          </a:p>
        </p:txBody>
      </p:sp>
      <p:sp>
        <p:nvSpPr>
          <p:cNvPr id="5" name="Content Placeholder 4"/>
          <p:cNvSpPr>
            <a:spLocks noGrp="1"/>
          </p:cNvSpPr>
          <p:nvPr>
            <p:ph sz="quarter" idx="12"/>
          </p:nvPr>
        </p:nvSpPr>
        <p:spPr/>
        <p:txBody>
          <a:bodyPr/>
          <a:lstStyle/>
          <a:p>
            <a:r>
              <a:rPr lang="en-US" dirty="0">
                <a:latin typeface="Consolas" panose="020B0609020204030204" pitchFamily="49" charset="0"/>
              </a:rPr>
              <a:t>Promise</a:t>
            </a:r>
            <a:r>
              <a:rPr lang="en-US" dirty="0"/>
              <a:t> object used for asynchronous operations</a:t>
            </a:r>
          </a:p>
          <a:p>
            <a:pPr lvl="1"/>
            <a:r>
              <a:rPr lang="en-US" dirty="0"/>
              <a:t>A </a:t>
            </a:r>
            <a:r>
              <a:rPr lang="en-US" dirty="0">
                <a:latin typeface="Consolas" panose="020B0609020204030204" pitchFamily="49" charset="0"/>
              </a:rPr>
              <a:t>Promise</a:t>
            </a:r>
            <a:r>
              <a:rPr lang="en-US" dirty="0"/>
              <a:t> represents a value which may be available now, or in the future, or never</a:t>
            </a:r>
          </a:p>
          <a:p>
            <a:r>
              <a:rPr lang="en-US" dirty="0"/>
              <a:t>Part of the ES2015 spec</a:t>
            </a:r>
          </a:p>
          <a:p>
            <a:pPr lvl="1"/>
            <a:r>
              <a:rPr lang="en-US" dirty="0" err="1"/>
              <a:t>Polyfills</a:t>
            </a:r>
            <a:r>
              <a:rPr lang="en-US" dirty="0"/>
              <a:t> (e.g. </a:t>
            </a:r>
            <a:r>
              <a:rPr lang="en-US" dirty="0">
                <a:latin typeface="Consolas" panose="020B0609020204030204" pitchFamily="49" charset="0"/>
                <a:hlinkClick r:id="rId2"/>
              </a:rPr>
              <a:t>es6-promise</a:t>
            </a:r>
            <a:r>
              <a:rPr lang="en-US" dirty="0"/>
              <a:t>) for older browsers (see also </a:t>
            </a:r>
            <a:r>
              <a:rPr lang="en-US" dirty="0">
                <a:hlinkClick r:id="rId3"/>
              </a:rPr>
              <a:t>Promises on Can I use</a:t>
            </a:r>
            <a:r>
              <a:rPr lang="en-US" dirty="0"/>
              <a:t>)</a:t>
            </a:r>
          </a:p>
          <a:p>
            <a:endParaRPr lang="de-AT" dirty="0"/>
          </a:p>
        </p:txBody>
      </p:sp>
      <p:sp>
        <p:nvSpPr>
          <p:cNvPr id="6" name="Text Placeholder 5"/>
          <p:cNvSpPr>
            <a:spLocks noGrp="1"/>
          </p:cNvSpPr>
          <p:nvPr>
            <p:ph type="body" sz="quarter" idx="23"/>
          </p:nvPr>
        </p:nvSpPr>
        <p:spPr/>
        <p:txBody>
          <a:bodyPr/>
          <a:lstStyle/>
          <a:p>
            <a:r>
              <a:rPr lang="de-AT" dirty="0"/>
              <a:t>Source: </a:t>
            </a:r>
            <a:r>
              <a:rPr lang="de-AT" dirty="0">
                <a:hlinkClick r:id="rId4"/>
              </a:rPr>
              <a:t>Mozilla Developer Network</a:t>
            </a:r>
            <a:endParaRPr lang="de-AT" dirty="0"/>
          </a:p>
        </p:txBody>
      </p:sp>
      <p:pic>
        <p:nvPicPr>
          <p:cNvPr id="1026" name="Picture 2" descr="https://mdn.mozillademos.org/files/8633/promise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2787774"/>
            <a:ext cx="5631900"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842146"/>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a:t>Promises</a:t>
            </a:r>
            <a:endParaRPr lang="en-US"/>
          </a:p>
        </p:txBody>
      </p:sp>
      <p:sp>
        <p:nvSpPr>
          <p:cNvPr id="6" name="Text Placeholder 5"/>
          <p:cNvSpPr>
            <a:spLocks noGrp="1"/>
          </p:cNvSpPr>
          <p:nvPr>
            <p:ph type="body" sz="quarter" idx="24"/>
          </p:nvPr>
        </p:nvSpPr>
        <p:spPr/>
        <p:txBody>
          <a:bodyPr/>
          <a:lstStyle/>
          <a:p>
            <a:r>
              <a:rPr lang="en-US"/>
              <a:t>Creating promises</a:t>
            </a:r>
            <a:endParaRPr lang="en-US"/>
          </a:p>
          <a:p>
            <a:r>
              <a:rPr lang="en-US"/>
              <a:t>Using promises</a:t>
            </a:r>
            <a:endParaRPr lang="en-US"/>
          </a:p>
          <a:p>
            <a:r>
              <a:rPr lang="en-US"/>
              <a:t>Error handling</a:t>
            </a:r>
            <a:endParaRPr lang="en-US"/>
          </a:p>
          <a:p>
            <a:r>
              <a:rPr lang="en-US"/>
              <a:t>Async/await</a:t>
            </a:r>
            <a:endParaRPr lang="en-US"/>
          </a:p>
        </p:txBody>
      </p:sp>
      <p:sp>
        <p:nvSpPr>
          <p:cNvPr id="7" name="Text Placeholder 6"/>
          <p:cNvSpPr>
            <a:spLocks noGrp="1"/>
          </p:cNvSpPr>
          <p:nvPr>
            <p:ph type="body" sz="quarter" idx="25"/>
          </p:nvPr>
        </p:nvSpPr>
        <p:spPr/>
        <p:txBody>
          <a:bodyPr/>
          <a:lstStyle/>
          <a:p>
            <a:endParaRPr lang="en-US"/>
          </a:p>
        </p:txBody>
      </p:sp>
      <p:sp>
        <p:nvSpPr>
          <p:cNvPr id="8" name="Text Placeholder 7"/>
          <p:cNvSpPr>
            <a:spLocks noGrp="1"/>
          </p:cNvSpPr>
          <p:nvPr>
            <p:ph type="body" sz="quarter" idx="26"/>
          </p:nvPr>
        </p:nvSpPr>
        <p:spPr/>
        <p:txBody>
          <a:bodyPr/>
          <a:lstStyle/>
          <a:p>
            <a:r>
              <a:rPr lang="en-US" dirty="0"/>
              <a:t>See </a:t>
            </a:r>
            <a:r>
              <a:rPr lang="en-US" dirty="0">
                <a:hlinkClick r:id="rId2"/>
              </a:rPr>
              <a:t>GitHub</a:t>
            </a:r>
            <a:r>
              <a:rPr lang="en-US" dirty="0"/>
              <a:t> for source code</a:t>
            </a:r>
          </a:p>
        </p:txBody>
      </p:sp>
    </p:spTree>
    <p:extLst>
      <p:ext uri="{BB962C8B-B14F-4D97-AF65-F5344CB8AC3E}">
        <p14:creationId xmlns:p14="http://schemas.microsoft.com/office/powerpoint/2010/main" val="3745340802"/>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t>async/await</a:t>
            </a:r>
          </a:p>
        </p:txBody>
      </p:sp>
      <p:sp>
        <p:nvSpPr>
          <p:cNvPr id="6" name="Text Placeholder 5"/>
          <p:cNvSpPr>
            <a:spLocks noGrp="1"/>
          </p:cNvSpPr>
          <p:nvPr>
            <p:ph type="body" sz="quarter" idx="24"/>
          </p:nvPr>
        </p:nvSpPr>
        <p:spPr/>
        <p:txBody>
          <a:bodyPr/>
          <a:lstStyle/>
          <a:p>
            <a:r>
              <a:rPr lang="en-US" dirty="0"/>
              <a:t>async/await in…</a:t>
            </a:r>
          </a:p>
          <a:p>
            <a:pPr lvl="1"/>
            <a:r>
              <a:rPr lang="en-US" dirty="0"/>
              <a:t>…ES5</a:t>
            </a:r>
          </a:p>
          <a:p>
            <a:pPr lvl="1"/>
            <a:r>
              <a:rPr lang="en-US" dirty="0"/>
              <a:t>…ES2015</a:t>
            </a:r>
          </a:p>
          <a:p>
            <a:pPr lvl="1"/>
            <a:r>
              <a:rPr lang="en-US" dirty="0"/>
              <a:t>…ES2017</a:t>
            </a:r>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r>
              <a:rPr lang="en-US" dirty="0"/>
              <a:t>See </a:t>
            </a:r>
            <a:r>
              <a:rPr lang="en-US" dirty="0">
                <a:hlinkClick r:id="rId2"/>
              </a:rPr>
              <a:t>GitHub</a:t>
            </a:r>
            <a:r>
              <a:rPr lang="en-US" dirty="0"/>
              <a:t> for source code</a:t>
            </a:r>
          </a:p>
        </p:txBody>
      </p:sp>
    </p:spTree>
    <p:extLst>
      <p:ext uri="{BB962C8B-B14F-4D97-AF65-F5344CB8AC3E}">
        <p14:creationId xmlns:p14="http://schemas.microsoft.com/office/powerpoint/2010/main" val="2631917565"/>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MongoDB Example</a:t>
            </a:r>
            <a:endParaRPr lang="en-US" dirty="0"/>
          </a:p>
        </p:txBody>
      </p:sp>
      <p:sp>
        <p:nvSpPr>
          <p:cNvPr id="7" name="Content Placeholder 6"/>
          <p:cNvSpPr>
            <a:spLocks noGrp="1"/>
          </p:cNvSpPr>
          <p:nvPr>
            <p:ph sz="quarter" idx="22"/>
          </p:nvPr>
        </p:nvSpPr>
        <p:spPr/>
        <p:txBody>
          <a:bodyPr/>
          <a:lstStyle/>
          <a:p>
            <a:r>
              <a:rPr lang="en-US" sz="1000" noProof="1"/>
              <a:t>import * as mongodb from 'mongodb';</a:t>
            </a:r>
          </a:p>
          <a:p>
            <a:r>
              <a:rPr lang="en-US" sz="1000" noProof="1"/>
              <a:t>import * as chalk from 'chalk';</a:t>
            </a:r>
          </a:p>
          <a:p>
            <a:r>
              <a:rPr lang="en-US" sz="1000" noProof="1"/>
              <a:t>import * as contracts from './contracts';</a:t>
            </a:r>
          </a:p>
          <a:p>
            <a:br>
              <a:rPr lang="en-US" sz="1000" noProof="1"/>
            </a:br>
            <a:r>
              <a:rPr lang="en-US" sz="1000" noProof="1">
                <a:solidFill>
                  <a:srgbClr val="FF0000"/>
                </a:solidFill>
              </a:rPr>
              <a:t>async</a:t>
            </a:r>
            <a:r>
              <a:rPr lang="en-US" sz="1000" noProof="1"/>
              <a:t> function setupNewDatabase(mongoUrl: string, </a:t>
            </a:r>
          </a:p>
          <a:p>
            <a:r>
              <a:rPr lang="en-US" sz="1000" noProof="1"/>
              <a:t>	initialAdmin: contracts.IInitialAdmin) {</a:t>
            </a:r>
          </a:p>
          <a:p>
            <a:r>
              <a:rPr lang="en-US" sz="1000" noProof="1"/>
              <a:t>    let db = </a:t>
            </a:r>
            <a:r>
              <a:rPr lang="en-US" sz="1000" noProof="1">
                <a:solidFill>
                  <a:srgbClr val="FF0000"/>
                </a:solidFill>
              </a:rPr>
              <a:t>await</a:t>
            </a:r>
            <a:r>
              <a:rPr lang="en-US" sz="1000" noProof="1"/>
              <a:t> mongodb.MongoClient.connect(mongoUrl);</a:t>
            </a:r>
          </a:p>
          <a:p>
            <a:r>
              <a:rPr lang="en-US" sz="1000" noProof="1"/>
              <a:t>    let participants = db.collection("participants");</a:t>
            </a:r>
          </a:p>
          <a:p>
            <a:r>
              <a:rPr lang="en-US" sz="1000" noProof="1"/>
              <a:t>    let admin = </a:t>
            </a:r>
            <a:r>
              <a:rPr lang="en-US" sz="1000" noProof="1">
                <a:solidFill>
                  <a:srgbClr val="FF0000"/>
                </a:solidFill>
              </a:rPr>
              <a:t>await</a:t>
            </a:r>
            <a:r>
              <a:rPr lang="en-US" sz="1000" noProof="1"/>
              <a:t> participants</a:t>
            </a:r>
          </a:p>
          <a:p>
            <a:r>
              <a:rPr lang="en-US" sz="1000" noProof="1"/>
              <a:t>		.find({ isAdmin: true })</a:t>
            </a:r>
          </a:p>
          <a:p>
            <a:r>
              <a:rPr lang="en-US" sz="1000" noProof="1"/>
              <a:t>		.limit(1)</a:t>
            </a:r>
          </a:p>
          <a:p>
            <a:r>
              <a:rPr lang="en-US" sz="1000" noProof="1"/>
              <a:t>		.toArray();</a:t>
            </a:r>
          </a:p>
          <a:p>
            <a:r>
              <a:rPr lang="en-US" sz="1000" noProof="1"/>
              <a:t>    if (!admin.length) {</a:t>
            </a:r>
          </a:p>
          <a:p>
            <a:r>
              <a:rPr lang="en-US" sz="1000" noProof="1"/>
              <a:t>        // No admin in DB -&gt; create initial admin</a:t>
            </a:r>
          </a:p>
          <a:p>
            <a:r>
              <a:rPr lang="en-US" sz="1000" noProof="1"/>
              <a:t>        </a:t>
            </a:r>
            <a:r>
              <a:rPr lang="en-US" sz="1000" noProof="1">
                <a:solidFill>
                  <a:srgbClr val="FF0000"/>
                </a:solidFill>
              </a:rPr>
              <a:t>await</a:t>
            </a:r>
            <a:r>
              <a:rPr lang="en-US" sz="1000" noProof="1"/>
              <a:t> participants.insertOne({</a:t>
            </a:r>
          </a:p>
          <a:p>
            <a:r>
              <a:rPr lang="en-US" sz="1000" noProof="1"/>
              <a:t>            givenName: initialAdmin.givenName,</a:t>
            </a:r>
          </a:p>
          <a:p>
            <a:r>
              <a:rPr lang="en-US" sz="1000" noProof="1"/>
              <a:t>            familyName: initialAdmin.familyName,</a:t>
            </a:r>
          </a:p>
          <a:p>
            <a:r>
              <a:rPr lang="en-US" sz="1000" noProof="1"/>
              <a:t>            email: initialAdmin.email,</a:t>
            </a:r>
          </a:p>
          <a:p>
            <a:r>
              <a:rPr lang="en-US" sz="1000" noProof="1"/>
              <a:t>            googleSubject: initialAdmin.googleSubject,</a:t>
            </a:r>
          </a:p>
          <a:p>
            <a:r>
              <a:rPr lang="en-US" sz="1000" noProof="1"/>
              <a:t>            roles: {</a:t>
            </a:r>
          </a:p>
          <a:p>
            <a:r>
              <a:rPr lang="en-US" sz="1000" noProof="1"/>
              <a:t>                isAdmin: true</a:t>
            </a:r>
          </a:p>
          <a:p>
            <a:r>
              <a:rPr lang="en-US" sz="1000" noProof="1"/>
              <a:t>            }</a:t>
            </a:r>
          </a:p>
          <a:p>
            <a:r>
              <a:rPr lang="en-US" sz="1000" noProof="1"/>
              <a:t>        });</a:t>
            </a:r>
          </a:p>
          <a:p>
            <a:r>
              <a:rPr lang="en-US" sz="1000" noProof="1"/>
              <a:t>        console.log("No admin existed, created one.");</a:t>
            </a:r>
          </a:p>
          <a:p>
            <a:r>
              <a:rPr lang="en-US" sz="1000" noProof="1"/>
              <a:t>    } else {</a:t>
            </a:r>
          </a:p>
          <a:p>
            <a:r>
              <a:rPr lang="en-US" sz="1000" noProof="1"/>
              <a:t>        console.log(chalk.red("DB already configured"))</a:t>
            </a:r>
          </a:p>
          <a:p>
            <a:r>
              <a:rPr lang="en-US" sz="1000" noProof="1"/>
              <a:t>        throw "DB already configured";</a:t>
            </a:r>
          </a:p>
          <a:p>
            <a:r>
              <a:rPr lang="en-US" sz="1000" noProof="1"/>
              <a:t>    }</a:t>
            </a:r>
          </a:p>
          <a:p>
            <a:r>
              <a:rPr lang="en-US" sz="1000" noProof="1"/>
              <a:t>}</a:t>
            </a:r>
          </a:p>
          <a:p>
            <a:br>
              <a:rPr lang="en-US" sz="1000" noProof="1"/>
            </a:br>
            <a:r>
              <a:rPr lang="en-US" sz="1000" noProof="1"/>
              <a:t>export default setupNewDatabase;</a:t>
            </a:r>
          </a:p>
        </p:txBody>
      </p:sp>
      <p:sp>
        <p:nvSpPr>
          <p:cNvPr id="8" name="Text Placeholder 7"/>
          <p:cNvSpPr>
            <a:spLocks noGrp="1"/>
          </p:cNvSpPr>
          <p:nvPr>
            <p:ph type="body" sz="quarter" idx="23"/>
          </p:nvPr>
        </p:nvSpPr>
        <p:spPr/>
        <p:txBody>
          <a:bodyPr/>
          <a:lstStyle/>
          <a:p>
            <a:endParaRPr lang="en-US" dirty="0"/>
          </a:p>
        </p:txBody>
      </p:sp>
      <p:sp>
        <p:nvSpPr>
          <p:cNvPr id="9" name="Text Placeholder 8"/>
          <p:cNvSpPr>
            <a:spLocks noGrp="1"/>
          </p:cNvSpPr>
          <p:nvPr>
            <p:ph type="body" sz="quarter" idx="24"/>
          </p:nvPr>
        </p:nvSpPr>
        <p:spPr/>
        <p:txBody>
          <a:bodyPr/>
          <a:lstStyle/>
          <a:p>
            <a:r>
              <a:rPr lang="en-US" dirty="0"/>
              <a:t>See also </a:t>
            </a:r>
            <a:r>
              <a:rPr lang="en-US" dirty="0" err="1">
                <a:hlinkClick r:id="rId2"/>
              </a:rPr>
              <a:t>MongoClient</a:t>
            </a:r>
            <a:r>
              <a:rPr lang="en-US" dirty="0">
                <a:hlinkClick r:id="rId2"/>
              </a:rPr>
              <a:t> in Node.js driver</a:t>
            </a:r>
            <a:r>
              <a:rPr lang="en-US" dirty="0"/>
              <a:t> for MongoDB</a:t>
            </a:r>
          </a:p>
          <a:p>
            <a:pPr lvl="1"/>
            <a:r>
              <a:rPr lang="en-US" dirty="0"/>
              <a:t>Optional callback</a:t>
            </a:r>
          </a:p>
          <a:p>
            <a:pPr lvl="1"/>
            <a:r>
              <a:rPr lang="en-US" dirty="0"/>
              <a:t>No callback </a:t>
            </a:r>
            <a:r>
              <a:rPr lang="en-US" dirty="0">
                <a:sym typeface="Wingdings" panose="05000000000000000000" pitchFamily="2" charset="2"/>
              </a:rPr>
              <a:t> </a:t>
            </a:r>
            <a:br>
              <a:rPr lang="en-US" dirty="0">
                <a:sym typeface="Wingdings" panose="05000000000000000000" pitchFamily="2" charset="2"/>
              </a:rPr>
            </a:br>
            <a:r>
              <a:rPr lang="en-US" dirty="0">
                <a:latin typeface="Consolas" panose="020B0609020204030204" pitchFamily="49" charset="0"/>
                <a:sym typeface="Wingdings" panose="05000000000000000000" pitchFamily="2" charset="2"/>
              </a:rPr>
              <a:t>Promise</a:t>
            </a:r>
            <a:r>
              <a:rPr lang="en-US" dirty="0">
                <a:sym typeface="Wingdings" panose="05000000000000000000" pitchFamily="2" charset="2"/>
              </a:rPr>
              <a:t> is returned</a:t>
            </a:r>
            <a:endParaRPr lang="en-US" dirty="0"/>
          </a:p>
        </p:txBody>
      </p:sp>
      <p:sp>
        <p:nvSpPr>
          <p:cNvPr id="10" name="Text Placeholder 9"/>
          <p:cNvSpPr>
            <a:spLocks noGrp="1"/>
          </p:cNvSpPr>
          <p:nvPr>
            <p:ph type="body" sz="quarter" idx="25"/>
          </p:nvPr>
        </p:nvSpPr>
        <p:spPr/>
        <p:txBody>
          <a:bodyPr/>
          <a:lstStyle/>
          <a:p>
            <a:r>
              <a:rPr lang="en-US" dirty="0"/>
              <a:t>See </a:t>
            </a:r>
            <a:r>
              <a:rPr lang="en-US" dirty="0">
                <a:hlinkClick r:id="rId3"/>
              </a:rPr>
              <a:t>GitHub</a:t>
            </a:r>
            <a:r>
              <a:rPr lang="en-US" dirty="0"/>
              <a:t> for source code</a:t>
            </a:r>
          </a:p>
        </p:txBody>
      </p:sp>
    </p:spTree>
    <p:extLst>
      <p:ext uri="{BB962C8B-B14F-4D97-AF65-F5344CB8AC3E}">
        <p14:creationId xmlns:p14="http://schemas.microsoft.com/office/powerpoint/2010/main" val="1181493923"/>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AT" dirty="0"/>
              <a:t>Observables</a:t>
            </a:r>
          </a:p>
        </p:txBody>
      </p:sp>
      <p:sp>
        <p:nvSpPr>
          <p:cNvPr id="6" name="Text Placeholder 5"/>
          <p:cNvSpPr>
            <a:spLocks noGrp="1"/>
          </p:cNvSpPr>
          <p:nvPr>
            <p:ph type="body" sz="quarter" idx="25"/>
          </p:nvPr>
        </p:nvSpPr>
        <p:spPr/>
        <p:txBody>
          <a:bodyPr/>
          <a:lstStyle/>
          <a:p>
            <a:r>
              <a:rPr lang="de-AT" dirty="0" err="1"/>
              <a:t>RxJS</a:t>
            </a:r>
            <a:endParaRPr lang="de-AT" dirty="0"/>
          </a:p>
        </p:txBody>
      </p:sp>
    </p:spTree>
    <p:extLst>
      <p:ext uri="{BB962C8B-B14F-4D97-AF65-F5344CB8AC3E}">
        <p14:creationId xmlns:p14="http://schemas.microsoft.com/office/powerpoint/2010/main" val="106872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a:t>ReactiveX</a:t>
            </a:r>
            <a:r>
              <a:rPr lang="de-AT" dirty="0"/>
              <a:t> (</a:t>
            </a:r>
            <a:r>
              <a:rPr lang="de-AT" dirty="0" err="1"/>
              <a:t>RxJS</a:t>
            </a:r>
            <a:r>
              <a:rPr lang="de-AT" dirty="0"/>
              <a:t>)</a:t>
            </a:r>
          </a:p>
        </p:txBody>
      </p:sp>
      <p:sp>
        <p:nvSpPr>
          <p:cNvPr id="3" name="Content Placeholder 2"/>
          <p:cNvSpPr>
            <a:spLocks noGrp="1"/>
          </p:cNvSpPr>
          <p:nvPr>
            <p:ph sz="quarter" idx="12"/>
          </p:nvPr>
        </p:nvSpPr>
        <p:spPr>
          <a:xfrm>
            <a:off x="683568" y="1203598"/>
            <a:ext cx="8208913" cy="3939902"/>
          </a:xfrm>
        </p:spPr>
        <p:txBody>
          <a:bodyPr/>
          <a:lstStyle/>
          <a:p>
            <a:r>
              <a:rPr lang="de-AT" dirty="0">
                <a:hlinkClick r:id="rId2"/>
              </a:rPr>
              <a:t>Observer </a:t>
            </a:r>
            <a:r>
              <a:rPr lang="de-AT" dirty="0" err="1">
                <a:hlinkClick r:id="rId2"/>
              </a:rPr>
              <a:t>pattern</a:t>
            </a:r>
            <a:endParaRPr lang="de-AT" dirty="0"/>
          </a:p>
          <a:p>
            <a:endParaRPr lang="de-AT" dirty="0"/>
          </a:p>
        </p:txBody>
      </p:sp>
      <p:sp>
        <p:nvSpPr>
          <p:cNvPr id="4" name="Text Placeholder 3"/>
          <p:cNvSpPr>
            <a:spLocks noGrp="1"/>
          </p:cNvSpPr>
          <p:nvPr>
            <p:ph type="body" sz="quarter" idx="23"/>
          </p:nvPr>
        </p:nvSpPr>
        <p:spPr/>
        <p:txBody>
          <a:bodyPr/>
          <a:lstStyle/>
          <a:p>
            <a:r>
              <a:rPr lang="de-AT" dirty="0"/>
              <a:t>Image </a:t>
            </a:r>
            <a:r>
              <a:rPr lang="de-AT" dirty="0" err="1"/>
              <a:t>source</a:t>
            </a:r>
            <a:r>
              <a:rPr lang="de-AT" dirty="0"/>
              <a:t>: </a:t>
            </a:r>
            <a:r>
              <a:rPr lang="de-AT" dirty="0" err="1">
                <a:hlinkClick r:id="rId3"/>
              </a:rPr>
              <a:t>RxJS</a:t>
            </a:r>
            <a:r>
              <a:rPr lang="de-AT" dirty="0">
                <a:hlinkClick r:id="rId3"/>
              </a:rPr>
              <a:t> </a:t>
            </a:r>
            <a:r>
              <a:rPr lang="de-AT" dirty="0" err="1">
                <a:hlinkClick r:id="rId3"/>
              </a:rPr>
              <a:t>documentation</a:t>
            </a:r>
            <a:endParaRPr lang="de-AT" dirty="0"/>
          </a:p>
        </p:txBody>
      </p:sp>
      <p:pic>
        <p:nvPicPr>
          <p:cNvPr id="2052" name="Picture 4" descr="C:\Users\R22F9~1.STR\AppData\Local\Temp\SNAGHTML7bbe29.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622" y="1779662"/>
            <a:ext cx="4613458" cy="138243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R22F9~1.STR\AppData\Local\Temp\SNAGHTML7cb8b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1560" y="3181861"/>
            <a:ext cx="5621570" cy="1112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245949"/>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3D43D4A-F5F8-47F6-A4EC-521F433C91B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3.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0</TotalTime>
  <Words>639</Words>
  <Application>Microsoft Office PowerPoint</Application>
  <PresentationFormat>On-screen Show (16:9)</PresentationFormat>
  <Paragraphs>147</Paragraphs>
  <Slides>16</Slides>
  <Notes>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ＭＳ Ｐゴシック</vt:lpstr>
      <vt:lpstr>Arial</vt:lpstr>
      <vt:lpstr>Calibri</vt:lpstr>
      <vt:lpstr>Consolas</vt:lpstr>
      <vt:lpstr>Segoe UI</vt:lpstr>
      <vt:lpstr>Segoe UI Light</vt:lpstr>
      <vt:lpstr>Segoe UI Semilight</vt:lpstr>
      <vt:lpstr>Wingdings</vt:lpstr>
      <vt:lpstr>Wingdings 3</vt:lpstr>
      <vt:lpstr>Larissa-Design</vt:lpstr>
      <vt:lpstr>Async</vt:lpstr>
      <vt:lpstr>Agenda (German)</vt:lpstr>
      <vt:lpstr>Promises</vt:lpstr>
      <vt:lpstr>Promise</vt:lpstr>
      <vt:lpstr>PowerPoint Presentation</vt:lpstr>
      <vt:lpstr>PowerPoint Presentation</vt:lpstr>
      <vt:lpstr>MongoDB Example</vt:lpstr>
      <vt:lpstr>Observables</vt:lpstr>
      <vt:lpstr>ReactiveX (RxJS)</vt:lpstr>
      <vt:lpstr>Observables</vt:lpstr>
      <vt:lpstr>Operators</vt:lpstr>
      <vt:lpstr>PowerPoint Presentation</vt:lpstr>
      <vt:lpstr>Angular Example</vt:lpstr>
      <vt:lpstr>Angular Example</vt:lpstr>
      <vt:lpstr>Summary</vt:lpstr>
      <vt:lpstr>Q&amp;A</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 Programming with Modern JavaScript and TypeScript</dc:title>
  <dc:subject/>
  <dc:creator>Rainer Stropek</dc:creator>
  <cp:keywords/>
  <dc:description/>
  <cp:lastModifiedBy>Rainer Stropek</cp:lastModifiedBy>
  <cp:revision>535</cp:revision>
  <dcterms:created xsi:type="dcterms:W3CDTF">2008-12-21T08:14:37Z</dcterms:created>
  <dcterms:modified xsi:type="dcterms:W3CDTF">2017-03-30T08:30:52Z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