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66" r:id="rId6"/>
    <p:sldId id="260" r:id="rId7"/>
    <p:sldId id="259" r:id="rId8"/>
    <p:sldId id="267" r:id="rId9"/>
    <p:sldId id="261" r:id="rId10"/>
    <p:sldId id="262" r:id="rId11"/>
    <p:sldId id="263" r:id="rId12"/>
    <p:sldId id="265" r:id="rId13"/>
    <p:sldId id="269" r:id="rId14"/>
    <p:sldId id="264"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3" d="100"/>
          <a:sy n="83" d="100"/>
        </p:scale>
        <p:origin x="61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364857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de-AT"/>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358813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2893355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336250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Key Messag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8797"/>
            <a:ext cx="9144000" cy="2138513"/>
          </a:xfrm>
        </p:spPr>
        <p:txBody>
          <a:bodyPr anchor="b">
            <a:normAutofit/>
          </a:bodyPr>
          <a:lstStyle>
            <a:lvl1pPr algn="ctr">
              <a:defRPr sz="5400" b="0"/>
            </a:lvl1pPr>
          </a:lstStyle>
          <a:p>
            <a:r>
              <a:rPr lang="en-US"/>
              <a:t>Click to edit Master title style</a:t>
            </a:r>
            <a:endParaRPr lang="de-AT"/>
          </a:p>
        </p:txBody>
      </p:sp>
      <p:sp>
        <p:nvSpPr>
          <p:cNvPr id="3" name="Subtitle 2"/>
          <p:cNvSpPr>
            <a:spLocks noGrp="1"/>
          </p:cNvSpPr>
          <p:nvPr>
            <p:ph type="subTitle" idx="1"/>
          </p:nvPr>
        </p:nvSpPr>
        <p:spPr>
          <a:xfrm>
            <a:off x="1524000" y="3939451"/>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cxnSp>
        <p:nvCxnSpPr>
          <p:cNvPr id="8" name="Straight Connector 7"/>
          <p:cNvCxnSpPr>
            <a:cxnSpLocks/>
          </p:cNvCxnSpPr>
          <p:nvPr userDrawn="1"/>
        </p:nvCxnSpPr>
        <p:spPr>
          <a:xfrm>
            <a:off x="1289353" y="3647919"/>
            <a:ext cx="9613295" cy="1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6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310172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238969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de-AT"/>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43608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de-AT"/>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382825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de-AT"/>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372545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56770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8EF6A66-F416-4972-8A81-5CF31C012C66}" type="datetimeFigureOut">
              <a:rPr lang="de-AT" smtClean="0"/>
              <a:t>31.01.2017</a:t>
            </a:fld>
            <a:endParaRPr lang="de-AT"/>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de-AT"/>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BEF9B9-999A-4BCD-84DA-F24B7D48C3A5}" type="slidenum">
              <a:rPr lang="de-AT" smtClean="0"/>
              <a:t>‹#›</a:t>
            </a:fld>
            <a:endParaRPr lang="de-AT"/>
          </a:p>
        </p:txBody>
      </p:sp>
    </p:spTree>
    <p:extLst>
      <p:ext uri="{BB962C8B-B14F-4D97-AF65-F5344CB8AC3E}">
        <p14:creationId xmlns:p14="http://schemas.microsoft.com/office/powerpoint/2010/main" val="301355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737219" y="6454719"/>
            <a:ext cx="407225" cy="357116"/>
          </a:xfrm>
          <a:prstGeom prst="rect">
            <a:avLst/>
          </a:prstGeom>
        </p:spPr>
      </p:pic>
      <p:sp>
        <p:nvSpPr>
          <p:cNvPr id="8" name="TextBox 7"/>
          <p:cNvSpPr txBox="1"/>
          <p:nvPr userDrawn="1"/>
        </p:nvSpPr>
        <p:spPr>
          <a:xfrm>
            <a:off x="10771827" y="6433222"/>
            <a:ext cx="965392" cy="400110"/>
          </a:xfrm>
          <a:prstGeom prst="rect">
            <a:avLst/>
          </a:prstGeom>
          <a:noFill/>
        </p:spPr>
        <p:txBody>
          <a:bodyPr wrap="none" rtlCol="0">
            <a:spAutoFit/>
          </a:bodyPr>
          <a:lstStyle/>
          <a:p>
            <a:pPr algn="r"/>
            <a:r>
              <a:rPr lang="de-AT" sz="1000" dirty="0">
                <a:solidFill>
                  <a:schemeClr val="bg1"/>
                </a:solidFill>
                <a:latin typeface="Segoe UI Light" panose="020B0502040204020203" pitchFamily="34" charset="0"/>
                <a:cs typeface="Segoe UI Light" panose="020B0502040204020203" pitchFamily="34" charset="0"/>
              </a:rPr>
              <a:t>Rainer Stropek</a:t>
            </a:r>
            <a:br>
              <a:rPr lang="de-AT" sz="1000" dirty="0">
                <a:solidFill>
                  <a:schemeClr val="bg1"/>
                </a:solidFill>
                <a:latin typeface="Segoe UI Light" panose="020B0502040204020203" pitchFamily="34" charset="0"/>
                <a:cs typeface="Segoe UI Light" panose="020B0502040204020203" pitchFamily="34" charset="0"/>
              </a:rPr>
            </a:br>
            <a:r>
              <a:rPr lang="de-AT" sz="1000" dirty="0">
                <a:solidFill>
                  <a:schemeClr val="bg1"/>
                </a:solidFill>
                <a:latin typeface="Segoe UI Light" panose="020B0502040204020203" pitchFamily="34" charset="0"/>
                <a:cs typeface="Segoe UI Light" panose="020B0502040204020203" pitchFamily="34" charset="0"/>
              </a:rPr>
              <a:t>@</a:t>
            </a:r>
            <a:r>
              <a:rPr lang="de-AT" sz="1000" dirty="0" err="1">
                <a:solidFill>
                  <a:schemeClr val="bg1"/>
                </a:solidFill>
                <a:latin typeface="Segoe UI Light" panose="020B0502040204020203" pitchFamily="34" charset="0"/>
                <a:cs typeface="Segoe UI Light" panose="020B0502040204020203" pitchFamily="34" charset="0"/>
              </a:rPr>
              <a:t>rstropek</a:t>
            </a:r>
            <a:endParaRPr lang="de-AT" sz="1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4125749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it.ly/oop-tsc-201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Why </a:t>
            </a:r>
            <a:r>
              <a:rPr lang="en-US" dirty="0" err="1">
                <a:solidFill>
                  <a:schemeClr val="accent1"/>
                </a:solidFill>
              </a:rPr>
              <a:t>TypeScript</a:t>
            </a:r>
            <a:r>
              <a:rPr lang="en-US" dirty="0"/>
              <a:t> is a Game Changer for Web Development</a:t>
            </a:r>
            <a:endParaRPr lang="de-AT" dirty="0"/>
          </a:p>
        </p:txBody>
      </p:sp>
      <p:sp>
        <p:nvSpPr>
          <p:cNvPr id="5" name="Subtitle 4"/>
          <p:cNvSpPr>
            <a:spLocks noGrp="1"/>
          </p:cNvSpPr>
          <p:nvPr>
            <p:ph type="subTitle" idx="1"/>
          </p:nvPr>
        </p:nvSpPr>
        <p:spPr/>
        <p:txBody>
          <a:bodyPr/>
          <a:lstStyle/>
          <a:p>
            <a:r>
              <a:rPr lang="de-AT" dirty="0" err="1"/>
              <a:t>by</a:t>
            </a:r>
            <a:r>
              <a:rPr lang="de-AT" dirty="0"/>
              <a:t> Rainer Stropek</a:t>
            </a:r>
          </a:p>
        </p:txBody>
      </p:sp>
    </p:spTree>
    <p:extLst>
      <p:ext uri="{BB962C8B-B14F-4D97-AF65-F5344CB8AC3E}">
        <p14:creationId xmlns:p14="http://schemas.microsoft.com/office/powerpoint/2010/main" val="313369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a:solidFill>
                  <a:schemeClr val="accent5"/>
                </a:solidFill>
              </a:rPr>
              <a:t>Productivity</a:t>
            </a:r>
          </a:p>
        </p:txBody>
      </p:sp>
      <p:sp>
        <p:nvSpPr>
          <p:cNvPr id="3" name="Subtitle 2"/>
          <p:cNvSpPr>
            <a:spLocks noGrp="1"/>
          </p:cNvSpPr>
          <p:nvPr>
            <p:ph type="subTitle" idx="1"/>
          </p:nvPr>
        </p:nvSpPr>
        <p:spPr/>
        <p:txBody>
          <a:bodyPr/>
          <a:lstStyle/>
          <a:p>
            <a:r>
              <a:rPr lang="de-AT" dirty="0"/>
              <a:t>Tool </a:t>
            </a:r>
            <a:r>
              <a:rPr lang="de-AT" dirty="0" err="1"/>
              <a:t>support</a:t>
            </a:r>
            <a:r>
              <a:rPr lang="de-AT" dirty="0"/>
              <a:t> limited </a:t>
            </a:r>
            <a:r>
              <a:rPr lang="de-AT" dirty="0" err="1"/>
              <a:t>because</a:t>
            </a:r>
            <a:r>
              <a:rPr lang="de-AT" dirty="0"/>
              <a:t> </a:t>
            </a:r>
            <a:r>
              <a:rPr lang="de-AT" dirty="0" err="1"/>
              <a:t>of</a:t>
            </a:r>
            <a:r>
              <a:rPr lang="de-AT" dirty="0"/>
              <a:t> lack </a:t>
            </a:r>
            <a:r>
              <a:rPr lang="de-AT" dirty="0" err="1"/>
              <a:t>of</a:t>
            </a:r>
            <a:r>
              <a:rPr lang="de-AT" dirty="0"/>
              <a:t> </a:t>
            </a:r>
            <a:r>
              <a:rPr lang="de-AT" dirty="0" err="1"/>
              <a:t>types</a:t>
            </a:r>
            <a:endParaRPr lang="de-AT" dirty="0"/>
          </a:p>
        </p:txBody>
      </p:sp>
    </p:spTree>
    <p:extLst>
      <p:ext uri="{BB962C8B-B14F-4D97-AF65-F5344CB8AC3E}">
        <p14:creationId xmlns:p14="http://schemas.microsoft.com/office/powerpoint/2010/main" val="340116576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AT" dirty="0">
                <a:solidFill>
                  <a:schemeClr val="accent1"/>
                </a:solidFill>
              </a:rPr>
              <a:t>Quality </a:t>
            </a:r>
            <a:r>
              <a:rPr lang="de-AT" dirty="0" err="1">
                <a:solidFill>
                  <a:schemeClr val="accent1"/>
                </a:solidFill>
              </a:rPr>
              <a:t>of</a:t>
            </a:r>
            <a:r>
              <a:rPr lang="de-AT" dirty="0">
                <a:solidFill>
                  <a:schemeClr val="accent1"/>
                </a:solidFill>
              </a:rPr>
              <a:t> C# </a:t>
            </a:r>
            <a:r>
              <a:rPr lang="de-AT" dirty="0" err="1">
                <a:solidFill>
                  <a:schemeClr val="accent1"/>
                </a:solidFill>
              </a:rPr>
              <a:t>or</a:t>
            </a:r>
            <a:r>
              <a:rPr lang="de-AT" dirty="0">
                <a:solidFill>
                  <a:schemeClr val="accent1"/>
                </a:solidFill>
              </a:rPr>
              <a:t> Java </a:t>
            </a:r>
            <a:r>
              <a:rPr lang="de-AT" dirty="0" err="1">
                <a:solidFill>
                  <a:schemeClr val="accent1"/>
                </a:solidFill>
              </a:rPr>
              <a:t>with</a:t>
            </a:r>
            <a:r>
              <a:rPr lang="de-AT" dirty="0">
                <a:solidFill>
                  <a:schemeClr val="accent1"/>
                </a:solidFill>
              </a:rPr>
              <a:t> the </a:t>
            </a:r>
            <a:r>
              <a:rPr lang="de-AT" dirty="0" err="1">
                <a:solidFill>
                  <a:schemeClr val="accent1"/>
                </a:solidFill>
              </a:rPr>
              <a:t>reach</a:t>
            </a:r>
            <a:r>
              <a:rPr lang="de-AT" dirty="0">
                <a:solidFill>
                  <a:schemeClr val="accent1"/>
                </a:solidFill>
              </a:rPr>
              <a:t> </a:t>
            </a:r>
            <a:r>
              <a:rPr lang="de-AT" dirty="0" err="1">
                <a:solidFill>
                  <a:schemeClr val="accent1"/>
                </a:solidFill>
              </a:rPr>
              <a:t>of</a:t>
            </a:r>
            <a:r>
              <a:rPr lang="de-AT" dirty="0">
                <a:solidFill>
                  <a:schemeClr val="accent1"/>
                </a:solidFill>
              </a:rPr>
              <a:t> JavaScript</a:t>
            </a:r>
          </a:p>
        </p:txBody>
      </p:sp>
      <p:sp>
        <p:nvSpPr>
          <p:cNvPr id="3" name="Subtitle 2"/>
          <p:cNvSpPr>
            <a:spLocks noGrp="1"/>
          </p:cNvSpPr>
          <p:nvPr>
            <p:ph type="subTitle" idx="1"/>
          </p:nvPr>
        </p:nvSpPr>
        <p:spPr/>
        <p:txBody>
          <a:bodyPr/>
          <a:lstStyle/>
          <a:p>
            <a:r>
              <a:rPr lang="de-AT" dirty="0"/>
              <a:t>Enter: </a:t>
            </a:r>
            <a:r>
              <a:rPr lang="de-AT" dirty="0" err="1"/>
              <a:t>TypeScript</a:t>
            </a:r>
            <a:endParaRPr lang="de-AT" dirty="0"/>
          </a:p>
        </p:txBody>
      </p:sp>
    </p:spTree>
    <p:extLst>
      <p:ext uri="{BB962C8B-B14F-4D97-AF65-F5344CB8AC3E}">
        <p14:creationId xmlns:p14="http://schemas.microsoft.com/office/powerpoint/2010/main" val="3281598387"/>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AT" dirty="0"/>
              <a:t>Demos</a:t>
            </a:r>
          </a:p>
        </p:txBody>
      </p:sp>
      <p:sp>
        <p:nvSpPr>
          <p:cNvPr id="3" name="Subtitle 2"/>
          <p:cNvSpPr>
            <a:spLocks noGrp="1"/>
          </p:cNvSpPr>
          <p:nvPr>
            <p:ph type="subTitle" idx="1"/>
          </p:nvPr>
        </p:nvSpPr>
        <p:spPr/>
        <p:txBody>
          <a:bodyPr/>
          <a:lstStyle/>
          <a:p>
            <a:r>
              <a:rPr lang="de-AT" dirty="0" err="1"/>
              <a:t>Let‘s</a:t>
            </a:r>
            <a:r>
              <a:rPr lang="de-AT" dirty="0"/>
              <a:t> </a:t>
            </a:r>
            <a:r>
              <a:rPr lang="de-AT" dirty="0" err="1"/>
              <a:t>see</a:t>
            </a:r>
            <a:r>
              <a:rPr lang="de-AT" dirty="0"/>
              <a:t> the </a:t>
            </a:r>
            <a:r>
              <a:rPr lang="de-AT" dirty="0" err="1"/>
              <a:t>code</a:t>
            </a:r>
            <a:br>
              <a:rPr lang="de-AT" dirty="0"/>
            </a:br>
            <a:br>
              <a:rPr lang="de-AT" dirty="0"/>
            </a:br>
            <a:br>
              <a:rPr lang="de-AT" dirty="0"/>
            </a:br>
            <a:r>
              <a:rPr lang="de-AT" dirty="0">
                <a:hlinkClick r:id="rId2"/>
              </a:rPr>
              <a:t>http://bit.ly/oop-tsc-2017</a:t>
            </a:r>
            <a:endParaRPr lang="de-AT" dirty="0"/>
          </a:p>
        </p:txBody>
      </p:sp>
      <p:grpSp>
        <p:nvGrpSpPr>
          <p:cNvPr id="5" name="Group 4"/>
          <p:cNvGrpSpPr/>
          <p:nvPr/>
        </p:nvGrpSpPr>
        <p:grpSpPr>
          <a:xfrm>
            <a:off x="3423258" y="4645520"/>
            <a:ext cx="992514" cy="992514"/>
            <a:chOff x="2743200" y="4374416"/>
            <a:chExt cx="1994219" cy="1994219"/>
          </a:xfrm>
        </p:grpSpPr>
        <p:sp>
          <p:nvSpPr>
            <p:cNvPr id="4" name="Oval 3"/>
            <p:cNvSpPr/>
            <p:nvPr/>
          </p:nvSpPr>
          <p:spPr>
            <a:xfrm>
              <a:off x="2743200" y="4374416"/>
              <a:ext cx="1994219" cy="199421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026" name="Picture 2" descr="https://upload.wikimedia.org/wikipedia/commons/thumb/8/80/PEO-octocat-0.svg/240px-PEO-octocat-0.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898" y="4650114"/>
              <a:ext cx="1442822" cy="144282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0601562"/>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AT" dirty="0">
                <a:solidFill>
                  <a:schemeClr val="accent1"/>
                </a:solidFill>
              </a:rPr>
              <a:t>Quality </a:t>
            </a:r>
            <a:r>
              <a:rPr lang="de-AT" dirty="0" err="1">
                <a:solidFill>
                  <a:schemeClr val="accent1"/>
                </a:solidFill>
              </a:rPr>
              <a:t>of</a:t>
            </a:r>
            <a:r>
              <a:rPr lang="de-AT" dirty="0">
                <a:solidFill>
                  <a:schemeClr val="accent1"/>
                </a:solidFill>
              </a:rPr>
              <a:t> C# </a:t>
            </a:r>
            <a:r>
              <a:rPr lang="de-AT" dirty="0" err="1">
                <a:solidFill>
                  <a:schemeClr val="accent1"/>
                </a:solidFill>
              </a:rPr>
              <a:t>or</a:t>
            </a:r>
            <a:r>
              <a:rPr lang="de-AT" dirty="0">
                <a:solidFill>
                  <a:schemeClr val="accent1"/>
                </a:solidFill>
              </a:rPr>
              <a:t> Java </a:t>
            </a:r>
            <a:r>
              <a:rPr lang="de-AT" dirty="0" err="1">
                <a:solidFill>
                  <a:schemeClr val="accent1"/>
                </a:solidFill>
              </a:rPr>
              <a:t>with</a:t>
            </a:r>
            <a:r>
              <a:rPr lang="de-AT" dirty="0">
                <a:solidFill>
                  <a:schemeClr val="accent1"/>
                </a:solidFill>
              </a:rPr>
              <a:t> the </a:t>
            </a:r>
            <a:r>
              <a:rPr lang="de-AT" dirty="0" err="1">
                <a:solidFill>
                  <a:schemeClr val="accent1"/>
                </a:solidFill>
              </a:rPr>
              <a:t>reach</a:t>
            </a:r>
            <a:r>
              <a:rPr lang="de-AT" dirty="0">
                <a:solidFill>
                  <a:schemeClr val="accent1"/>
                </a:solidFill>
              </a:rPr>
              <a:t> </a:t>
            </a:r>
            <a:r>
              <a:rPr lang="de-AT" dirty="0" err="1">
                <a:solidFill>
                  <a:schemeClr val="accent1"/>
                </a:solidFill>
              </a:rPr>
              <a:t>of</a:t>
            </a:r>
            <a:r>
              <a:rPr lang="de-AT" dirty="0">
                <a:solidFill>
                  <a:schemeClr val="accent1"/>
                </a:solidFill>
              </a:rPr>
              <a:t> JavaScript</a:t>
            </a:r>
          </a:p>
        </p:txBody>
      </p:sp>
      <p:sp>
        <p:nvSpPr>
          <p:cNvPr id="3" name="Subtitle 2"/>
          <p:cNvSpPr>
            <a:spLocks noGrp="1"/>
          </p:cNvSpPr>
          <p:nvPr>
            <p:ph type="subTitle" idx="1"/>
          </p:nvPr>
        </p:nvSpPr>
        <p:spPr/>
        <p:txBody>
          <a:bodyPr/>
          <a:lstStyle/>
          <a:p>
            <a:r>
              <a:rPr lang="de-AT" dirty="0"/>
              <a:t>Enter: </a:t>
            </a:r>
            <a:r>
              <a:rPr lang="de-AT" dirty="0" err="1"/>
              <a:t>TypeScript</a:t>
            </a:r>
            <a:endParaRPr lang="de-AT" dirty="0"/>
          </a:p>
        </p:txBody>
      </p:sp>
    </p:spTree>
    <p:extLst>
      <p:ext uri="{BB962C8B-B14F-4D97-AF65-F5344CB8AC3E}">
        <p14:creationId xmlns:p14="http://schemas.microsoft.com/office/powerpoint/2010/main" val="3445896914"/>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AT" dirty="0"/>
              <a:t>Fun</a:t>
            </a:r>
          </a:p>
        </p:txBody>
      </p:sp>
      <p:sp>
        <p:nvSpPr>
          <p:cNvPr id="3" name="Subtitle 2"/>
          <p:cNvSpPr>
            <a:spLocks noGrp="1"/>
          </p:cNvSpPr>
          <p:nvPr>
            <p:ph type="subTitle" idx="1"/>
          </p:nvPr>
        </p:nvSpPr>
        <p:spPr/>
        <p:txBody>
          <a:bodyPr/>
          <a:lstStyle/>
          <a:p>
            <a:r>
              <a:rPr lang="de-AT" dirty="0"/>
              <a:t>Combine the </a:t>
            </a:r>
            <a:r>
              <a:rPr lang="de-AT" dirty="0" err="1"/>
              <a:t>best</a:t>
            </a:r>
            <a:r>
              <a:rPr lang="de-AT" dirty="0"/>
              <a:t> </a:t>
            </a:r>
            <a:r>
              <a:rPr lang="de-AT" dirty="0" err="1"/>
              <a:t>of</a:t>
            </a:r>
            <a:r>
              <a:rPr lang="de-AT" dirty="0"/>
              <a:t> </a:t>
            </a:r>
            <a:r>
              <a:rPr lang="de-AT" dirty="0" err="1"/>
              <a:t>both</a:t>
            </a:r>
            <a:r>
              <a:rPr lang="de-AT" dirty="0"/>
              <a:t> </a:t>
            </a:r>
            <a:r>
              <a:rPr lang="de-AT" dirty="0" err="1"/>
              <a:t>worlds</a:t>
            </a:r>
            <a:r>
              <a:rPr lang="de-AT" dirty="0"/>
              <a:t> </a:t>
            </a:r>
            <a:r>
              <a:rPr lang="de-AT" dirty="0" err="1"/>
              <a:t>and</a:t>
            </a:r>
            <a:r>
              <a:rPr lang="de-AT" dirty="0"/>
              <a:t> </a:t>
            </a:r>
            <a:br>
              <a:rPr lang="de-AT" dirty="0"/>
            </a:br>
            <a:r>
              <a:rPr lang="de-AT" dirty="0" err="1"/>
              <a:t>have</a:t>
            </a:r>
            <a:r>
              <a:rPr lang="de-AT" dirty="0"/>
              <a:t> </a:t>
            </a:r>
            <a:r>
              <a:rPr lang="de-AT" dirty="0" err="1"/>
              <a:t>more</a:t>
            </a:r>
            <a:r>
              <a:rPr lang="de-AT" dirty="0"/>
              <a:t> </a:t>
            </a:r>
            <a:r>
              <a:rPr lang="de-AT" dirty="0" err="1"/>
              <a:t>fun</a:t>
            </a:r>
            <a:r>
              <a:rPr lang="de-AT" dirty="0"/>
              <a:t> </a:t>
            </a:r>
            <a:r>
              <a:rPr lang="de-AT" dirty="0" err="1"/>
              <a:t>building</a:t>
            </a:r>
            <a:r>
              <a:rPr lang="de-AT" dirty="0"/>
              <a:t> </a:t>
            </a:r>
            <a:r>
              <a:rPr lang="de-AT" dirty="0" err="1"/>
              <a:t>great</a:t>
            </a:r>
            <a:r>
              <a:rPr lang="de-AT" dirty="0"/>
              <a:t> </a:t>
            </a:r>
            <a:r>
              <a:rPr lang="de-AT" dirty="0" err="1"/>
              <a:t>softwarae</a:t>
            </a:r>
            <a:endParaRPr lang="de-AT" dirty="0"/>
          </a:p>
        </p:txBody>
      </p:sp>
    </p:spTree>
    <p:extLst>
      <p:ext uri="{BB962C8B-B14F-4D97-AF65-F5344CB8AC3E}">
        <p14:creationId xmlns:p14="http://schemas.microsoft.com/office/powerpoint/2010/main" val="37291496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Agenda</a:t>
            </a:r>
          </a:p>
        </p:txBody>
      </p:sp>
      <p:sp>
        <p:nvSpPr>
          <p:cNvPr id="5" name="Content Placeholder 4"/>
          <p:cNvSpPr>
            <a:spLocks noGrp="1"/>
          </p:cNvSpPr>
          <p:nvPr>
            <p:ph idx="1"/>
          </p:nvPr>
        </p:nvSpPr>
        <p:spPr/>
        <p:txBody>
          <a:bodyPr>
            <a:normAutofit/>
          </a:bodyPr>
          <a:lstStyle/>
          <a:p>
            <a:pPr marL="0" indent="0">
              <a:buNone/>
            </a:pPr>
            <a:r>
              <a:rPr lang="en-US" sz="2000" dirty="0"/>
              <a:t>JavaScript has a big advantage: Reach. You can run JavaScript on the client and the server, on your phone, your PC and even on your smart watch. Unfortunately, JavaScript has disadvantages when it comes to larger project implemented by multiple developers. </a:t>
            </a:r>
            <a:r>
              <a:rPr lang="en-US" sz="2000" dirty="0" err="1"/>
              <a:t>TypeScript</a:t>
            </a:r>
            <a:r>
              <a:rPr lang="en-US" sz="2000" dirty="0"/>
              <a:t> was built to solve this problem by adding a language layer on top of JavaScript. With </a:t>
            </a:r>
            <a:r>
              <a:rPr lang="en-US" sz="2000" dirty="0" err="1"/>
              <a:t>TypeScript</a:t>
            </a:r>
            <a:r>
              <a:rPr lang="en-US" sz="2000" dirty="0"/>
              <a:t>, you can create and add types where you need them. Compiler and IDE use them for compile-time type checking, IntelliSense, refactoring support, etc.</a:t>
            </a:r>
          </a:p>
          <a:p>
            <a:pPr marL="0" indent="0">
              <a:buNone/>
            </a:pPr>
            <a:endParaRPr lang="en-US" sz="2000" dirty="0"/>
          </a:p>
          <a:p>
            <a:pPr marL="0" indent="0">
              <a:buNone/>
            </a:pPr>
            <a:r>
              <a:rPr lang="en-US" sz="2000" dirty="0"/>
              <a:t>In this </a:t>
            </a:r>
            <a:r>
              <a:rPr lang="en-US" sz="2000" dirty="0">
                <a:solidFill>
                  <a:schemeClr val="accent2"/>
                </a:solidFill>
              </a:rPr>
              <a:t>demo-heavy</a:t>
            </a:r>
            <a:r>
              <a:rPr lang="en-US" sz="2000" dirty="0"/>
              <a:t> session, Rainer Stropek (Microsoft Azure MVP, Microsoft Regional Director) </a:t>
            </a:r>
            <a:r>
              <a:rPr lang="en-US" sz="2000" dirty="0">
                <a:solidFill>
                  <a:schemeClr val="accent2"/>
                </a:solidFill>
              </a:rPr>
              <a:t>introduces</a:t>
            </a:r>
            <a:r>
              <a:rPr lang="en-US" sz="2000" dirty="0"/>
              <a:t> you to the </a:t>
            </a:r>
            <a:r>
              <a:rPr lang="en-US" sz="2000" dirty="0" err="1"/>
              <a:t>TypeScript</a:t>
            </a:r>
            <a:r>
              <a:rPr lang="en-US" sz="2000" dirty="0"/>
              <a:t> language. Rainer will </a:t>
            </a:r>
            <a:r>
              <a:rPr lang="en-US" sz="2000" dirty="0">
                <a:solidFill>
                  <a:schemeClr val="accent2"/>
                </a:solidFill>
              </a:rPr>
              <a:t>start with the basics </a:t>
            </a:r>
            <a:r>
              <a:rPr lang="en-US" sz="2000" dirty="0"/>
              <a:t>and work his way up to real-world examples using </a:t>
            </a:r>
            <a:r>
              <a:rPr lang="en-US" sz="2000" dirty="0">
                <a:solidFill>
                  <a:schemeClr val="accent2"/>
                </a:solidFill>
              </a:rPr>
              <a:t>Node.js on the server and Angular on the client</a:t>
            </a:r>
            <a:r>
              <a:rPr lang="en-US" sz="2000" dirty="0"/>
              <a:t>. This session </a:t>
            </a:r>
            <a:r>
              <a:rPr lang="en-US" sz="2000" dirty="0">
                <a:solidFill>
                  <a:schemeClr val="accent2"/>
                </a:solidFill>
              </a:rPr>
              <a:t>requires basic JavaScript knowledge</a:t>
            </a:r>
            <a:r>
              <a:rPr lang="en-US" sz="2000" dirty="0"/>
              <a:t> but no existing </a:t>
            </a:r>
            <a:r>
              <a:rPr lang="en-US" sz="2000" dirty="0" err="1"/>
              <a:t>TypeScript</a:t>
            </a:r>
            <a:r>
              <a:rPr lang="en-US" sz="2000" dirty="0"/>
              <a:t> experience.</a:t>
            </a:r>
            <a:endParaRPr lang="de-AT" sz="2000" dirty="0"/>
          </a:p>
        </p:txBody>
      </p:sp>
    </p:spTree>
    <p:extLst>
      <p:ext uri="{BB962C8B-B14F-4D97-AF65-F5344CB8AC3E}">
        <p14:creationId xmlns:p14="http://schemas.microsoft.com/office/powerpoint/2010/main" val="747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a:solidFill>
                  <a:schemeClr val="accent2"/>
                </a:solidFill>
              </a:rPr>
              <a:t>Reach</a:t>
            </a:r>
            <a:endParaRPr lang="de-AT" dirty="0">
              <a:solidFill>
                <a:schemeClr val="accent2"/>
              </a:solidFill>
            </a:endParaRPr>
          </a:p>
        </p:txBody>
      </p:sp>
      <p:sp>
        <p:nvSpPr>
          <p:cNvPr id="3" name="Subtitle 2"/>
          <p:cNvSpPr>
            <a:spLocks noGrp="1"/>
          </p:cNvSpPr>
          <p:nvPr>
            <p:ph type="subTitle" idx="1"/>
          </p:nvPr>
        </p:nvSpPr>
        <p:spPr/>
        <p:txBody>
          <a:bodyPr/>
          <a:lstStyle/>
          <a:p>
            <a:r>
              <a:rPr lang="de-AT" dirty="0"/>
              <a:t>JavaScript </a:t>
            </a:r>
            <a:r>
              <a:rPr lang="de-AT" dirty="0" err="1"/>
              <a:t>runs</a:t>
            </a:r>
            <a:r>
              <a:rPr lang="de-AT" dirty="0"/>
              <a:t> </a:t>
            </a:r>
            <a:r>
              <a:rPr lang="de-AT" dirty="0" err="1"/>
              <a:t>nearly</a:t>
            </a:r>
            <a:r>
              <a:rPr lang="de-AT" dirty="0"/>
              <a:t> </a:t>
            </a:r>
            <a:r>
              <a:rPr lang="de-AT" dirty="0" err="1"/>
              <a:t>everwhere</a:t>
            </a:r>
            <a:endParaRPr lang="de-AT" dirty="0"/>
          </a:p>
        </p:txBody>
      </p:sp>
    </p:spTree>
    <p:extLst>
      <p:ext uri="{BB962C8B-B14F-4D97-AF65-F5344CB8AC3E}">
        <p14:creationId xmlns:p14="http://schemas.microsoft.com/office/powerpoint/2010/main" val="345006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a:solidFill>
                  <a:schemeClr val="accent2"/>
                </a:solidFill>
              </a:rPr>
              <a:t>Stability</a:t>
            </a:r>
            <a:endParaRPr lang="de-AT" dirty="0">
              <a:solidFill>
                <a:schemeClr val="accent2"/>
              </a:solidFill>
            </a:endParaRPr>
          </a:p>
        </p:txBody>
      </p:sp>
      <p:sp>
        <p:nvSpPr>
          <p:cNvPr id="3" name="Subtitle 2"/>
          <p:cNvSpPr>
            <a:spLocks noGrp="1"/>
          </p:cNvSpPr>
          <p:nvPr>
            <p:ph type="subTitle" idx="1"/>
          </p:nvPr>
        </p:nvSpPr>
        <p:spPr/>
        <p:txBody>
          <a:bodyPr/>
          <a:lstStyle/>
          <a:p>
            <a:r>
              <a:rPr lang="de-AT" dirty="0"/>
              <a:t>JavaScript </a:t>
            </a:r>
            <a:r>
              <a:rPr lang="de-AT" dirty="0" err="1"/>
              <a:t>has</a:t>
            </a:r>
            <a:r>
              <a:rPr lang="de-AT" dirty="0"/>
              <a:t> a </a:t>
            </a:r>
            <a:r>
              <a:rPr lang="de-AT" dirty="0" err="1"/>
              <a:t>long</a:t>
            </a:r>
            <a:r>
              <a:rPr lang="de-AT" dirty="0"/>
              <a:t>, </a:t>
            </a:r>
            <a:r>
              <a:rPr lang="de-AT" dirty="0" err="1"/>
              <a:t>successful</a:t>
            </a:r>
            <a:r>
              <a:rPr lang="de-AT" dirty="0"/>
              <a:t> </a:t>
            </a:r>
            <a:r>
              <a:rPr lang="de-AT" dirty="0" err="1"/>
              <a:t>history</a:t>
            </a:r>
            <a:endParaRPr lang="de-AT" dirty="0"/>
          </a:p>
        </p:txBody>
      </p:sp>
    </p:spTree>
    <p:extLst>
      <p:ext uri="{BB962C8B-B14F-4D97-AF65-F5344CB8AC3E}">
        <p14:creationId xmlns:p14="http://schemas.microsoft.com/office/powerpoint/2010/main" val="15253313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a:solidFill>
                  <a:schemeClr val="accent2"/>
                </a:solidFill>
              </a:rPr>
              <a:t>Awesome</a:t>
            </a:r>
            <a:r>
              <a:rPr lang="de-AT" dirty="0">
                <a:solidFill>
                  <a:schemeClr val="accent2"/>
                </a:solidFill>
              </a:rPr>
              <a:t> </a:t>
            </a:r>
            <a:r>
              <a:rPr lang="de-AT" dirty="0" err="1">
                <a:solidFill>
                  <a:schemeClr val="accent2"/>
                </a:solidFill>
              </a:rPr>
              <a:t>Ecosystem</a:t>
            </a:r>
            <a:endParaRPr lang="de-AT" dirty="0">
              <a:solidFill>
                <a:schemeClr val="accent2"/>
              </a:solidFill>
            </a:endParaRPr>
          </a:p>
        </p:txBody>
      </p:sp>
      <p:sp>
        <p:nvSpPr>
          <p:cNvPr id="3" name="Subtitle 2"/>
          <p:cNvSpPr>
            <a:spLocks noGrp="1"/>
          </p:cNvSpPr>
          <p:nvPr>
            <p:ph type="subTitle" idx="1"/>
          </p:nvPr>
        </p:nvSpPr>
        <p:spPr/>
        <p:txBody>
          <a:bodyPr/>
          <a:lstStyle/>
          <a:p>
            <a:r>
              <a:rPr lang="de-AT" dirty="0"/>
              <a:t>Community, </a:t>
            </a:r>
            <a:r>
              <a:rPr lang="de-AT" dirty="0" err="1"/>
              <a:t>packages</a:t>
            </a:r>
            <a:r>
              <a:rPr lang="de-AT" dirty="0"/>
              <a:t>, </a:t>
            </a:r>
            <a:r>
              <a:rPr lang="de-AT" dirty="0" err="1"/>
              <a:t>answers</a:t>
            </a:r>
            <a:r>
              <a:rPr lang="de-AT" dirty="0"/>
              <a:t>, </a:t>
            </a:r>
            <a:r>
              <a:rPr lang="de-AT" dirty="0" err="1"/>
              <a:t>blogs</a:t>
            </a:r>
            <a:r>
              <a:rPr lang="de-AT" dirty="0"/>
              <a:t>, </a:t>
            </a:r>
            <a:r>
              <a:rPr lang="de-AT" dirty="0" err="1"/>
              <a:t>books</a:t>
            </a:r>
            <a:r>
              <a:rPr lang="de-AT" dirty="0"/>
              <a:t>,…</a:t>
            </a:r>
          </a:p>
        </p:txBody>
      </p:sp>
    </p:spTree>
    <p:extLst>
      <p:ext uri="{BB962C8B-B14F-4D97-AF65-F5344CB8AC3E}">
        <p14:creationId xmlns:p14="http://schemas.microsoft.com/office/powerpoint/2010/main" val="12765573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a:solidFill>
                  <a:schemeClr val="accent2"/>
                </a:solidFill>
              </a:rPr>
              <a:t>Smart</a:t>
            </a:r>
          </a:p>
        </p:txBody>
      </p:sp>
      <p:sp>
        <p:nvSpPr>
          <p:cNvPr id="3" name="Subtitle 2"/>
          <p:cNvSpPr>
            <a:spLocks noGrp="1"/>
          </p:cNvSpPr>
          <p:nvPr>
            <p:ph type="subTitle" idx="1"/>
          </p:nvPr>
        </p:nvSpPr>
        <p:spPr/>
        <p:txBody>
          <a:bodyPr/>
          <a:lstStyle/>
          <a:p>
            <a:r>
              <a:rPr lang="de-AT" dirty="0"/>
              <a:t>JavaScript </a:t>
            </a:r>
            <a:r>
              <a:rPr lang="de-AT" dirty="0" err="1"/>
              <a:t>is</a:t>
            </a:r>
            <a:r>
              <a:rPr lang="de-AT" dirty="0"/>
              <a:t> a powerful </a:t>
            </a:r>
            <a:r>
              <a:rPr lang="de-AT" dirty="0" err="1"/>
              <a:t>language</a:t>
            </a:r>
            <a:endParaRPr lang="de-AT" dirty="0"/>
          </a:p>
        </p:txBody>
      </p:sp>
    </p:spTree>
    <p:extLst>
      <p:ext uri="{BB962C8B-B14F-4D97-AF65-F5344CB8AC3E}">
        <p14:creationId xmlns:p14="http://schemas.microsoft.com/office/powerpoint/2010/main" val="3850222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a:solidFill>
                  <a:schemeClr val="accent5"/>
                </a:solidFill>
              </a:rPr>
              <a:t>(</a:t>
            </a:r>
            <a:r>
              <a:rPr lang="de-AT" dirty="0" err="1">
                <a:solidFill>
                  <a:schemeClr val="accent5"/>
                </a:solidFill>
              </a:rPr>
              <a:t>Overly</a:t>
            </a:r>
            <a:r>
              <a:rPr lang="de-AT" dirty="0">
                <a:solidFill>
                  <a:schemeClr val="accent5"/>
                </a:solidFill>
              </a:rPr>
              <a:t>?) Smart</a:t>
            </a:r>
          </a:p>
        </p:txBody>
      </p:sp>
      <p:sp>
        <p:nvSpPr>
          <p:cNvPr id="3" name="Subtitle 2"/>
          <p:cNvSpPr>
            <a:spLocks noGrp="1"/>
          </p:cNvSpPr>
          <p:nvPr>
            <p:ph type="subTitle" idx="1"/>
          </p:nvPr>
        </p:nvSpPr>
        <p:spPr/>
        <p:txBody>
          <a:bodyPr/>
          <a:lstStyle/>
          <a:p>
            <a:r>
              <a:rPr lang="de-AT" dirty="0"/>
              <a:t>JavaScript </a:t>
            </a:r>
            <a:r>
              <a:rPr lang="de-AT" dirty="0" err="1"/>
              <a:t>code</a:t>
            </a:r>
            <a:r>
              <a:rPr lang="de-AT" dirty="0"/>
              <a:t> </a:t>
            </a:r>
            <a:r>
              <a:rPr lang="de-AT" dirty="0" err="1"/>
              <a:t>is</a:t>
            </a:r>
            <a:r>
              <a:rPr lang="de-AT" dirty="0"/>
              <a:t> </a:t>
            </a:r>
            <a:r>
              <a:rPr lang="de-AT" dirty="0" err="1"/>
              <a:t>often</a:t>
            </a:r>
            <a:r>
              <a:rPr lang="de-AT" dirty="0"/>
              <a:t> </a:t>
            </a:r>
            <a:r>
              <a:rPr lang="de-AT" dirty="0" err="1"/>
              <a:t>hard</a:t>
            </a:r>
            <a:r>
              <a:rPr lang="de-AT" dirty="0"/>
              <a:t> to </a:t>
            </a:r>
            <a:r>
              <a:rPr lang="de-AT" dirty="0" err="1"/>
              <a:t>read</a:t>
            </a:r>
            <a:r>
              <a:rPr lang="de-AT" dirty="0"/>
              <a:t> </a:t>
            </a:r>
            <a:r>
              <a:rPr lang="de-AT" dirty="0" err="1"/>
              <a:t>and</a:t>
            </a:r>
            <a:r>
              <a:rPr lang="de-AT" dirty="0"/>
              <a:t> </a:t>
            </a:r>
            <a:r>
              <a:rPr lang="de-AT" dirty="0" err="1"/>
              <a:t>understand</a:t>
            </a:r>
            <a:endParaRPr lang="de-AT" dirty="0"/>
          </a:p>
        </p:txBody>
      </p:sp>
    </p:spTree>
    <p:extLst>
      <p:ext uri="{BB962C8B-B14F-4D97-AF65-F5344CB8AC3E}">
        <p14:creationId xmlns:p14="http://schemas.microsoft.com/office/powerpoint/2010/main" val="1087700197"/>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a:solidFill>
                  <a:schemeClr val="accent5"/>
                </a:solidFill>
              </a:rPr>
              <a:t>Refactor</a:t>
            </a:r>
            <a:endParaRPr lang="de-AT" dirty="0">
              <a:solidFill>
                <a:schemeClr val="accent5"/>
              </a:solidFill>
            </a:endParaRPr>
          </a:p>
        </p:txBody>
      </p:sp>
      <p:sp>
        <p:nvSpPr>
          <p:cNvPr id="3" name="Subtitle 2"/>
          <p:cNvSpPr>
            <a:spLocks noGrp="1"/>
          </p:cNvSpPr>
          <p:nvPr>
            <p:ph type="subTitle" idx="1"/>
          </p:nvPr>
        </p:nvSpPr>
        <p:spPr/>
        <p:txBody>
          <a:bodyPr/>
          <a:lstStyle/>
          <a:p>
            <a:r>
              <a:rPr lang="de-AT" dirty="0"/>
              <a:t>JavaScript </a:t>
            </a:r>
            <a:r>
              <a:rPr lang="de-AT" dirty="0" err="1"/>
              <a:t>code</a:t>
            </a:r>
            <a:r>
              <a:rPr lang="de-AT" dirty="0"/>
              <a:t> </a:t>
            </a:r>
            <a:r>
              <a:rPr lang="de-AT" dirty="0" err="1"/>
              <a:t>is</a:t>
            </a:r>
            <a:r>
              <a:rPr lang="de-AT" dirty="0"/>
              <a:t> </a:t>
            </a:r>
            <a:r>
              <a:rPr lang="de-AT" dirty="0" err="1"/>
              <a:t>hard</a:t>
            </a:r>
            <a:r>
              <a:rPr lang="de-AT" dirty="0"/>
              <a:t> to </a:t>
            </a:r>
            <a:r>
              <a:rPr lang="de-AT" dirty="0" err="1"/>
              <a:t>maintain</a:t>
            </a:r>
            <a:r>
              <a:rPr lang="de-AT" dirty="0"/>
              <a:t> </a:t>
            </a:r>
            <a:r>
              <a:rPr lang="de-AT" dirty="0" err="1"/>
              <a:t>and</a:t>
            </a:r>
            <a:r>
              <a:rPr lang="de-AT" dirty="0"/>
              <a:t> </a:t>
            </a:r>
            <a:r>
              <a:rPr lang="de-AT" dirty="0" err="1"/>
              <a:t>refactor</a:t>
            </a:r>
            <a:endParaRPr lang="de-AT" dirty="0"/>
          </a:p>
        </p:txBody>
      </p:sp>
    </p:spTree>
    <p:extLst>
      <p:ext uri="{BB962C8B-B14F-4D97-AF65-F5344CB8AC3E}">
        <p14:creationId xmlns:p14="http://schemas.microsoft.com/office/powerpoint/2010/main" val="13317836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a:solidFill>
                  <a:schemeClr val="accent5"/>
                </a:solidFill>
              </a:rPr>
              <a:t>Runtime</a:t>
            </a:r>
            <a:r>
              <a:rPr lang="de-AT" dirty="0">
                <a:solidFill>
                  <a:schemeClr val="accent5"/>
                </a:solidFill>
              </a:rPr>
              <a:t> Errors</a:t>
            </a:r>
          </a:p>
        </p:txBody>
      </p:sp>
      <p:sp>
        <p:nvSpPr>
          <p:cNvPr id="3" name="Subtitle 2"/>
          <p:cNvSpPr>
            <a:spLocks noGrp="1"/>
          </p:cNvSpPr>
          <p:nvPr>
            <p:ph type="subTitle" idx="1"/>
          </p:nvPr>
        </p:nvSpPr>
        <p:spPr/>
        <p:txBody>
          <a:bodyPr/>
          <a:lstStyle/>
          <a:p>
            <a:r>
              <a:rPr lang="de-AT" dirty="0"/>
              <a:t>Fight </a:t>
            </a:r>
            <a:r>
              <a:rPr lang="de-AT" dirty="0" err="1"/>
              <a:t>with</a:t>
            </a:r>
            <a:r>
              <a:rPr lang="de-AT" dirty="0"/>
              <a:t> </a:t>
            </a:r>
            <a:r>
              <a:rPr lang="de-AT" dirty="0" err="1"/>
              <a:t>runtime</a:t>
            </a:r>
            <a:r>
              <a:rPr lang="de-AT" dirty="0"/>
              <a:t> </a:t>
            </a:r>
            <a:r>
              <a:rPr lang="de-AT" dirty="0" err="1"/>
              <a:t>errors</a:t>
            </a:r>
            <a:r>
              <a:rPr lang="de-AT" dirty="0"/>
              <a:t> </a:t>
            </a:r>
            <a:r>
              <a:rPr lang="de-AT" dirty="0" err="1"/>
              <a:t>or</a:t>
            </a:r>
            <a:r>
              <a:rPr lang="de-AT" dirty="0"/>
              <a:t> </a:t>
            </a:r>
            <a:r>
              <a:rPr lang="de-AT" dirty="0" err="1"/>
              <a:t>write</a:t>
            </a:r>
            <a:r>
              <a:rPr lang="de-AT" dirty="0"/>
              <a:t> a </a:t>
            </a:r>
            <a:r>
              <a:rPr lang="de-AT" dirty="0" err="1"/>
              <a:t>lot</a:t>
            </a:r>
            <a:r>
              <a:rPr lang="de-AT" dirty="0"/>
              <a:t> </a:t>
            </a:r>
            <a:r>
              <a:rPr lang="de-AT" dirty="0" err="1"/>
              <a:t>of</a:t>
            </a:r>
            <a:r>
              <a:rPr lang="de-AT" dirty="0"/>
              <a:t> </a:t>
            </a:r>
            <a:r>
              <a:rPr lang="de-AT" dirty="0" err="1"/>
              <a:t>tests</a:t>
            </a:r>
            <a:endParaRPr lang="de-AT" dirty="0"/>
          </a:p>
        </p:txBody>
      </p:sp>
    </p:spTree>
    <p:extLst>
      <p:ext uri="{BB962C8B-B14F-4D97-AF65-F5344CB8AC3E}">
        <p14:creationId xmlns:p14="http://schemas.microsoft.com/office/powerpoint/2010/main" val="990626026"/>
      </p:ext>
    </p:extLst>
  </p:cSld>
  <p:clrMapOvr>
    <a:masterClrMapping/>
  </p:clrMapOvr>
  <p:transition spd="slow">
    <p:wipe/>
  </p:transition>
</p:sld>
</file>

<file path=ppt/theme/theme1.xml><?xml version="1.0" encoding="utf-8"?>
<a:theme xmlns:a="http://schemas.openxmlformats.org/drawingml/2006/main" name="Office Theme">
  <a:themeElements>
    <a:clrScheme name="time cockpit colors">
      <a:dk1>
        <a:sysClr val="windowText" lastClr="000000"/>
      </a:dk1>
      <a:lt1>
        <a:sysClr val="window" lastClr="FFFFFF"/>
      </a:lt1>
      <a:dk2>
        <a:srgbClr val="757070"/>
      </a:dk2>
      <a:lt2>
        <a:srgbClr val="E7E6E6"/>
      </a:lt2>
      <a:accent1>
        <a:srgbClr val="208CBE"/>
      </a:accent1>
      <a:accent2>
        <a:srgbClr val="74C044"/>
      </a:accent2>
      <a:accent3>
        <a:srgbClr val="FFC000"/>
      </a:accent3>
      <a:accent4>
        <a:srgbClr val="ED7D31"/>
      </a:accent4>
      <a:accent5>
        <a:srgbClr val="FF0000"/>
      </a:accent5>
      <a:accent6>
        <a:srgbClr val="954F72"/>
      </a:accent6>
      <a:hlink>
        <a:srgbClr val="D8D8D8"/>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Segoe UI Light</vt:lpstr>
      <vt:lpstr>Office Theme</vt:lpstr>
      <vt:lpstr>Why TypeScript is a Game Changer for Web Development</vt:lpstr>
      <vt:lpstr>Agenda</vt:lpstr>
      <vt:lpstr>Reach</vt:lpstr>
      <vt:lpstr>Stability</vt:lpstr>
      <vt:lpstr>Awesome Ecosystem</vt:lpstr>
      <vt:lpstr>Smart</vt:lpstr>
      <vt:lpstr>(Overly?) Smart</vt:lpstr>
      <vt:lpstr>Refactor</vt:lpstr>
      <vt:lpstr>Runtime Errors</vt:lpstr>
      <vt:lpstr>Productivity</vt:lpstr>
      <vt:lpstr>Quality of C# or Java with the reach of JavaScript</vt:lpstr>
      <vt:lpstr>Demos</vt:lpstr>
      <vt:lpstr>Quality of C# or Java with the reach of JavaScript</vt:lpstr>
      <vt:lpstr>Fun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TypeScript is a Game Changer for Web Development</dc:title>
  <dc:creator>Rainer Stropek</dc:creator>
  <cp:lastModifiedBy>Rainer Stropek</cp:lastModifiedBy>
  <cp:revision>5</cp:revision>
  <dcterms:created xsi:type="dcterms:W3CDTF">2017-01-31T09:56:51Z</dcterms:created>
  <dcterms:modified xsi:type="dcterms:W3CDTF">2017-01-31T14:50:33Z</dcterms:modified>
</cp:coreProperties>
</file>