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5" r:id="rId4"/>
    <p:sldId id="259" r:id="rId5"/>
    <p:sldId id="260" r:id="rId6"/>
    <p:sldId id="261" r:id="rId7"/>
    <p:sldId id="264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25C"/>
    <a:srgbClr val="CDE4D6"/>
    <a:srgbClr val="AEF8D4"/>
    <a:srgbClr val="2CB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AE15B-302D-4945-A85A-29F31014E6E4}" v="36" dt="2023-12-09T11:32:30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A59AE15B-302D-4945-A85A-29F31014E6E4}"/>
    <pc:docChg chg="custSel modSld">
      <pc:chgData name="Ann Igolkina" userId="4d1b5d7ddf2bbc78" providerId="LiveId" clId="{A59AE15B-302D-4945-A85A-29F31014E6E4}" dt="2023-12-09T11:32:50.798" v="51" actId="478"/>
      <pc:docMkLst>
        <pc:docMk/>
      </pc:docMkLst>
      <pc:sldChg chg="addSp delSp modSp mod">
        <pc:chgData name="Ann Igolkina" userId="4d1b5d7ddf2bbc78" providerId="LiveId" clId="{A59AE15B-302D-4945-A85A-29F31014E6E4}" dt="2023-12-09T11:32:50.798" v="51" actId="478"/>
        <pc:sldMkLst>
          <pc:docMk/>
          <pc:sldMk cId="197242123" sldId="257"/>
        </pc:sldMkLst>
        <pc:picChg chg="add del mod">
          <ac:chgData name="Ann Igolkina" userId="4d1b5d7ddf2bbc78" providerId="LiveId" clId="{A59AE15B-302D-4945-A85A-29F31014E6E4}" dt="2023-12-09T11:32:50.798" v="51" actId="478"/>
          <ac:picMkLst>
            <pc:docMk/>
            <pc:sldMk cId="197242123" sldId="257"/>
            <ac:picMk id="7" creationId="{1054F57F-915F-78A6-2E1A-C850AF991E4B}"/>
          </ac:picMkLst>
        </pc:picChg>
      </pc:sldChg>
      <pc:sldChg chg="addSp modSp mod">
        <pc:chgData name="Ann Igolkina" userId="4d1b5d7ddf2bbc78" providerId="LiveId" clId="{A59AE15B-302D-4945-A85A-29F31014E6E4}" dt="2023-12-09T00:06:29.095" v="47" actId="1076"/>
        <pc:sldMkLst>
          <pc:docMk/>
          <pc:sldMk cId="2893864937" sldId="262"/>
        </pc:sldMkLst>
        <pc:spChg chg="mod">
          <ac:chgData name="Ann Igolkina" userId="4d1b5d7ddf2bbc78" providerId="LiveId" clId="{A59AE15B-302D-4945-A85A-29F31014E6E4}" dt="2023-12-09T00:06:24.048" v="46" actId="20577"/>
          <ac:spMkLst>
            <pc:docMk/>
            <pc:sldMk cId="2893864937" sldId="262"/>
            <ac:spMk id="2" creationId="{0E958AFD-1494-ACBA-E740-C77F95FB48DF}"/>
          </ac:spMkLst>
        </pc:spChg>
        <pc:spChg chg="add mod">
          <ac:chgData name="Ann Igolkina" userId="4d1b5d7ddf2bbc78" providerId="LiveId" clId="{A59AE15B-302D-4945-A85A-29F31014E6E4}" dt="2023-12-09T00:06:29.095" v="47" actId="1076"/>
          <ac:spMkLst>
            <pc:docMk/>
            <pc:sldMk cId="2893864937" sldId="262"/>
            <ac:spMk id="4" creationId="{0202EA8F-6231-3D1C-2BF0-E45961F6A6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9906-656A-B99B-DC8E-76C52A82A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7A62A-C81A-D6CB-72C9-26B3E7487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0813-54FD-45D4-3767-AE531960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6F29-6558-684F-F128-79251DFC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4EA74-BF33-256B-9682-C43269F5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6106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54F8-BFED-1D9F-BB2F-C186E2D1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1389B-5556-CEC6-E4D8-B7205901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A98D-3B5A-12B1-B757-A3D23354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45A8-411B-718A-2542-3ABBCBAA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94C0-9AC9-7F91-84FB-55EA669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4643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A63C0-CC22-1260-8668-5721F5B52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82E5E-81FF-0E88-89C4-601438F05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4267-CB4E-AA55-5CDE-A13667F4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3D760-7585-25D3-B4FD-4BF71FEC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0C65-FA3B-2D6C-B486-63E71B94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6459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B214-D0F9-F205-77F6-04E825CC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005B-6591-095A-1E19-71CA627A4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87D4-C390-5F63-0408-F8203C99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BDB35-1D69-3825-F209-895C7725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07ECC-47B3-C3A2-29FA-2AF8C80D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5186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285F-053F-E38E-EF82-B3D29F9AA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8D542-7968-CFB2-3875-42E4209DF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E058-4A2D-F8BD-811B-FBAEDAA8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764C-9B96-B6DA-1C79-CDB0D6B3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54995-216C-45DD-A7CF-13DD9D0C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660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F0EE-59F5-D2D8-E63B-CA27DBE2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F090-25F4-BCE1-F9F2-1A94FFF9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F2195-258B-EC26-EA0B-CB26A6E18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28EC8-859F-FC18-1FF7-E92E2543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EA21B-AEC9-15B5-9B24-4868F68F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76A5-1B12-785E-D628-F79C69F1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645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108C-1B4F-13FB-9E34-7A0A1A5EA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C8422-FB3F-9D00-7561-EC9251745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7358A-2268-5D99-84E4-4F55EE381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29CEA-902B-BDEA-1E9E-11BEFAF3B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D7B9B-E6E0-8AD1-1439-C625FC91E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BC073-9128-B341-7A8D-F3DED85B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B6545-2F54-360E-9613-DF2352CC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8E7CB-0EC7-DEEC-28E1-95F877F8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88724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A76C-8E5D-FA94-F02E-B090F5F1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23BC9-1BB2-583E-E6B4-8C1395FB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89FA-36EA-2E71-A955-6075A228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9337E-6C58-EFE4-0418-89C9EDD5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5423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C8575-258D-BA3D-C8DA-570D95C6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5E462-598F-2B07-CA45-B13BE8C5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A798C-BBF6-D8CE-A136-A1E3DF1C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8906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54E4-2BD4-AF90-EA0F-0B934F8C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15BB-967F-24F5-04F2-9B4A2676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20E3A-657B-F3D2-65C2-01539E44D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A3805-F479-5325-C090-E88D363B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27F28-55B5-41F3-3D06-D3731F30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03C43-301B-EFCF-ED1A-4189059C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4041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2460-319B-C7A3-BBA0-99FC9E98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96F52-2EF7-88D1-EEA4-EE27DE793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E7747-3E08-114C-1AD4-F515AA1BC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1454B-C31E-1E30-2968-0C7E0A208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2C2BD-F336-AF32-2C15-82F5EE5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4CF98-70BC-AA35-0A28-C96CC235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546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74B89C-203A-9C9B-F7C3-5387A5BA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8A852-5E9B-D453-3E83-B54AFC89C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0434-5D17-C447-73C1-98F53B31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AF1EC-10C8-B34A-9924-85144DD2C891}" type="datetimeFigureOut">
              <a:rPr lang="en-AT" smtClean="0"/>
              <a:t>09.12.23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B2FE-0BA1-0B98-4E28-53F804E79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494C1-19FF-9811-1C7D-EC1AF9372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11A45-0860-0945-9765-C2FE45BC52F0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3687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914BED-284D-6714-F64A-D762C8B8E003}"/>
              </a:ext>
            </a:extLst>
          </p:cNvPr>
          <p:cNvSpPr txBox="1"/>
          <p:nvPr/>
        </p:nvSpPr>
        <p:spPr>
          <a:xfrm>
            <a:off x="4753321" y="3058886"/>
            <a:ext cx="268535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pan--g</a:t>
            </a:r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enome:</a:t>
            </a:r>
          </a:p>
          <a:p>
            <a:r>
              <a:rPr lang="en-US" sz="2500" b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</a:t>
            </a:r>
            <a:r>
              <a:rPr lang="en-US" sz="2500" b="1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ann</a:t>
            </a:r>
            <a:r>
              <a:rPr lang="en-US" sz="2500" b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otations,</a:t>
            </a:r>
            <a:endParaRPr lang="en-US" sz="2500" b="1" dirty="0">
              <a:solidFill>
                <a:srgbClr val="CDE4D6"/>
              </a:solidFill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an-</a:t>
            </a:r>
            <a:r>
              <a:rPr lang="en-US" sz="2500" b="1" dirty="0" err="1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a</a:t>
            </a:r>
            <a:r>
              <a:rPr lang="en-US" sz="2500" b="1" dirty="0" err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lysis</a:t>
            </a:r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&amp; </a:t>
            </a:r>
          </a:p>
          <a:p>
            <a:r>
              <a:rPr lang="en-US" sz="2500" b="1" dirty="0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 </a:t>
            </a:r>
            <a:r>
              <a:rPr lang="en-US" sz="2500" b="1" dirty="0" err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dia</a:t>
            </a:r>
            <a:r>
              <a:rPr lang="en-US" sz="2500" b="1" dirty="0" err="1">
                <a:solidFill>
                  <a:srgbClr val="21925C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agram</a:t>
            </a:r>
            <a:r>
              <a:rPr lang="en-US" sz="2500" b="1" dirty="0" err="1">
                <a:solidFill>
                  <a:srgbClr val="CDE4D6"/>
                </a:solidFill>
                <a:latin typeface="Courier New" panose="02070309020205020404" pitchFamily="49" charset="0"/>
                <a:ea typeface="Heiti SC Medium" pitchFamily="2" charset="-128"/>
                <a:cs typeface="Courier New" panose="02070309020205020404" pitchFamily="49" charset="0"/>
              </a:rPr>
              <a:t>s</a:t>
            </a:r>
            <a:endParaRPr lang="en-AT" sz="2500" b="1" dirty="0">
              <a:solidFill>
                <a:srgbClr val="CDE4D6"/>
              </a:solidFill>
              <a:latin typeface="Courier New" panose="02070309020205020404" pitchFamily="49" charset="0"/>
              <a:ea typeface="Heiti SC Medium" pitchFamily="2" charset="-128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2669D-3439-3A8E-63E1-CC3E67D65F5E}"/>
              </a:ext>
            </a:extLst>
          </p:cNvPr>
          <p:cNvSpPr txBox="1"/>
          <p:nvPr/>
        </p:nvSpPr>
        <p:spPr>
          <a:xfrm>
            <a:off x="195943" y="6003934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Courier New" panose="02070309020205020404" pitchFamily="49" charset="0"/>
              </a:rPr>
              <a:t>Anna Igolkina</a:t>
            </a:r>
          </a:p>
          <a:p>
            <a:r>
              <a:rPr lang="en-AT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Courier New" panose="02070309020205020404" pitchFamily="49" charset="0"/>
              </a:rPr>
              <a:t>1.12.23</a:t>
            </a:r>
          </a:p>
        </p:txBody>
      </p:sp>
      <p:pic>
        <p:nvPicPr>
          <p:cNvPr id="4" name="Picture 3" descr="A circular design with a dna strand and leaves&#10;&#10;Description automatically generated">
            <a:extLst>
              <a:ext uri="{FF2B5EF4-FFF2-40B4-BE49-F238E27FC236}">
                <a16:creationId xmlns:a16="http://schemas.microsoft.com/office/drawing/2014/main" id="{63CC7B1D-5317-200E-5890-42954747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CFDF5"/>
              </a:clrFrom>
              <a:clrTo>
                <a:srgbClr val="FCFD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33114" y="0"/>
            <a:ext cx="3058886" cy="3058886"/>
          </a:xfrm>
          <a:prstGeom prst="rect">
            <a:avLst/>
          </a:prstGeom>
        </p:spPr>
      </p:pic>
      <p:pic>
        <p:nvPicPr>
          <p:cNvPr id="3076" name="Picture 4" descr="GMI">
            <a:extLst>
              <a:ext uri="{FF2B5EF4-FFF2-40B4-BE49-F238E27FC236}">
                <a16:creationId xmlns:a16="http://schemas.microsoft.com/office/drawing/2014/main" id="{C3751A8F-3E67-0C89-1D03-B4331B6A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207735"/>
            <a:ext cx="2361535" cy="104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BACA33-2CE7-A068-9CBC-7293F1001723}"/>
              </a:ext>
            </a:extLst>
          </p:cNvPr>
          <p:cNvSpPr txBox="1"/>
          <p:nvPr/>
        </p:nvSpPr>
        <p:spPr>
          <a:xfrm>
            <a:off x="4523291" y="2201321"/>
            <a:ext cx="31454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</a:rPr>
              <a:t>Pannagram</a:t>
            </a:r>
            <a:endParaRPr lang="en-US" sz="4000" dirty="0">
              <a:solidFill>
                <a:srgbClr val="21925C"/>
              </a:solidFill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24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69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6BCBDE-A73B-CBEF-5F42-37111EBDF042}"/>
              </a:ext>
            </a:extLst>
          </p:cNvPr>
          <p:cNvSpPr txBox="1"/>
          <p:nvPr/>
        </p:nvSpPr>
        <p:spPr>
          <a:xfrm>
            <a:off x="283029" y="261258"/>
            <a:ext cx="4062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Pipeline for MGA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MGA=Multiple Genome Alignment</a:t>
            </a:r>
          </a:p>
        </p:txBody>
      </p:sp>
    </p:spTree>
    <p:extLst>
      <p:ext uri="{BB962C8B-B14F-4D97-AF65-F5344CB8AC3E}">
        <p14:creationId xmlns:p14="http://schemas.microsoft.com/office/powerpoint/2010/main" val="63843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86346-4E5B-F05F-1790-C5C9ED661740}"/>
              </a:ext>
            </a:extLst>
          </p:cNvPr>
          <p:cNvSpPr txBox="1"/>
          <p:nvPr/>
        </p:nvSpPr>
        <p:spPr>
          <a:xfrm>
            <a:off x="283029" y="261258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Functions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2140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AE8FEF-CED4-53A1-75EB-6DB57C99A338}"/>
              </a:ext>
            </a:extLst>
          </p:cNvPr>
          <p:cNvSpPr txBox="1"/>
          <p:nvPr/>
        </p:nvSpPr>
        <p:spPr>
          <a:xfrm>
            <a:off x="283029" y="261258"/>
            <a:ext cx="4062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Visualisation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MGA=Multiple Genome Alignment</a:t>
            </a:r>
          </a:p>
        </p:txBody>
      </p:sp>
    </p:spTree>
    <p:extLst>
      <p:ext uri="{BB962C8B-B14F-4D97-AF65-F5344CB8AC3E}">
        <p14:creationId xmlns:p14="http://schemas.microsoft.com/office/powerpoint/2010/main" val="213595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12A1CC-2D65-84BB-B5A7-248A7EA80F8F}"/>
              </a:ext>
            </a:extLst>
          </p:cNvPr>
          <p:cNvSpPr txBox="1"/>
          <p:nvPr/>
        </p:nvSpPr>
        <p:spPr>
          <a:xfrm>
            <a:off x="283029" y="261258"/>
            <a:ext cx="4512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Structural Variants (SVs)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99746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2B522-6063-9B19-C708-EFBC8F141FE3}"/>
              </a:ext>
            </a:extLst>
          </p:cNvPr>
          <p:cNvSpPr txBox="1"/>
          <p:nvPr/>
        </p:nvSpPr>
        <p:spPr>
          <a:xfrm>
            <a:off x="283029" y="261258"/>
            <a:ext cx="4068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Graph of Nestedness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034352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A2B522-6063-9B19-C708-EFBC8F141FE3}"/>
              </a:ext>
            </a:extLst>
          </p:cNvPr>
          <p:cNvSpPr txBox="1"/>
          <p:nvPr/>
        </p:nvSpPr>
        <p:spPr>
          <a:xfrm>
            <a:off x="283029" y="261258"/>
            <a:ext cx="6361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Graph of Nestedness: Enrichment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076903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58AFD-1494-ACBA-E740-C77F95FB48DF}"/>
              </a:ext>
            </a:extLst>
          </p:cNvPr>
          <p:cNvSpPr txBox="1"/>
          <p:nvPr/>
        </p:nvSpPr>
        <p:spPr>
          <a:xfrm>
            <a:off x="283029" y="261258"/>
            <a:ext cx="8927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Search of copies of sequences in the Genomes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with a specific similarity threshold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2EA8F-6231-3D1C-2BF0-E45961F6A618}"/>
              </a:ext>
            </a:extLst>
          </p:cNvPr>
          <p:cNvSpPr txBox="1"/>
          <p:nvPr/>
        </p:nvSpPr>
        <p:spPr>
          <a:xfrm>
            <a:off x="0" y="1382286"/>
            <a:ext cx="12192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sim_search.sh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-h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Usage: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sim_search.sh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[-h] [-in FASTA_FILE] [-genome GENOME_FILE] [-out OUTPUT_FILE] [-sim SIMILARITY_THRESHOLD] [-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afterblast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[-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keepblast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 script performs a BLAST search on a given FASTA file against a specified genome and processes the results based on similarity thresholds.</a:t>
            </a:r>
          </a:p>
          <a:p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-h, --help              Display this help and exit.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-in FASTA_FILE          Specify the input FASTA file.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-out OUTPUT_FILE        Specify the output file for results.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-genome GENOME_FILE     Specify the genome file to create BLAST database.    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-sim SIMILARITY_THRESHOLD 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              Set the similarity threshold for BLAST (default: 85).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-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afterblast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            Use this flag to process existing BLAST results.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-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keepblast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      Use this flag to keep the BLAST temporary files.</a:t>
            </a:r>
          </a:p>
          <a:p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Examples: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sim_search.sh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-in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input.fasta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-genome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genome.fasta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-out out_85.txt</a:t>
            </a:r>
          </a:p>
          <a:p>
            <a:b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sim_search.sh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-in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input.fasta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-genome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genome.fasta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-out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-sim 90 -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keepblast</a:t>
            </a:r>
            <a:endParaRPr lang="en-GB" sz="1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mv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out_90.txt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  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sim_search.sh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-in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input.fasta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-genome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genome.fasta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-out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-sim 95 -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afterblast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mv </a:t>
            </a:r>
            <a:r>
              <a:rPr lang="en-GB" sz="1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  <a:r>
              <a:rPr lang="en-GB" sz="1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out_95.txt</a:t>
            </a:r>
          </a:p>
        </p:txBody>
      </p:sp>
    </p:spTree>
    <p:extLst>
      <p:ext uri="{BB962C8B-B14F-4D97-AF65-F5344CB8AC3E}">
        <p14:creationId xmlns:p14="http://schemas.microsoft.com/office/powerpoint/2010/main" val="289386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DE8D7-AD30-6037-7A1B-14AEF2820C09}"/>
              </a:ext>
            </a:extLst>
          </p:cNvPr>
          <p:cNvSpPr txBox="1"/>
          <p:nvPr/>
        </p:nvSpPr>
        <p:spPr>
          <a:xfrm>
            <a:off x="283029" y="261258"/>
            <a:ext cx="24352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sz="3000" dirty="0">
                <a:solidFill>
                  <a:srgbClr val="21925C"/>
                </a:solidFill>
                <a:latin typeface="Heiti SC Medium" pitchFamily="2" charset="-128"/>
                <a:ea typeface="Heiti SC Medium" pitchFamily="2" charset="-128"/>
                <a:cs typeface="Rockwell Nova" panose="020F0502020204030204" pitchFamily="34" charset="0"/>
              </a:rPr>
              <a:t>Visualisation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dotplot</a:t>
            </a:r>
          </a:p>
          <a:p>
            <a:r>
              <a:rPr lang="en-AT" dirty="0">
                <a:solidFill>
                  <a:srgbClr val="21925C"/>
                </a:solidFill>
                <a:latin typeface="Heiti SC Light" panose="02000000000000000000" pitchFamily="2" charset="-128"/>
                <a:ea typeface="Heiti SC Light" panose="02000000000000000000" pitchFamily="2" charset="-128"/>
                <a:cs typeface="Rockwell Nova" panose="020F0502020204030204" pitchFamily="34" charset="0"/>
              </a:rPr>
              <a:t>MSA</a:t>
            </a:r>
          </a:p>
        </p:txBody>
      </p:sp>
    </p:spTree>
    <p:extLst>
      <p:ext uri="{BB962C8B-B14F-4D97-AF65-F5344CB8AC3E}">
        <p14:creationId xmlns:p14="http://schemas.microsoft.com/office/powerpoint/2010/main" val="36366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333</Words>
  <Application>Microsoft Macintosh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Heiti SC Light</vt:lpstr>
      <vt:lpstr>Heiti SC Medium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2023-12-08T19:23:43Z</dcterms:created>
  <dcterms:modified xsi:type="dcterms:W3CDTF">2023-12-09T11:32:51Z</dcterms:modified>
</cp:coreProperties>
</file>