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PT Sans Narrow" panose="020B050602020302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60FA3-68AE-425B-9847-59D8F9089B96}">
  <a:tblStyle styleId="{DA460FA3-68AE-425B-9847-59D8F9089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2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2410416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d2410416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More on direct and total effects on the vignette and the code!!!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EJES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d241041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d2410416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PONER LEYENDA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2410416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d2410416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d2fb7ced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d2fb7ced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d2fb7ce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d2fb7ce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d2fb7ced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d2fb7ced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d2fb7ced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d2fb7ced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d2fb7ce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d2fb7ce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d2fb7ce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d2fb7ce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d2fb7ce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d2fb7ce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0f69b0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d0f69b0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adee8d2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adee8d2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d2fb7ced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d2fb7ced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d2410416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d2410416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d2fb7ced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d2fb7ced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d2fb7ced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d2fb7ced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8db3fad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8db3fad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d2fb7ced2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d2fb7ced2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d2fb7ced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d2fb7ced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d3c36e8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d3c36e8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3c36e82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3c36e82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2fb7ced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2fb7ced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d3c36e82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d3c36e82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d3c36e82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d3c36e82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d2fb7ced2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d2fb7ced2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bd0f69b0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bd0f69b0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1a085f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1a085f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the words of the data anal yst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bd0f69b0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bd0f69b0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db7607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db7607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no viene a cuento ya que se utilizan funicones que nos los requieren, aunque lo planteamos.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bffced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cbffced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bffced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bffced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d241041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d241041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2fb7ced2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2fb7ced2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d241041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d241041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Mencionar q el efecto indirecto se puede calcular con el total menos el directo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arcia17/causal_inferenc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Adjustment of covariates in causal inference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Nermina Logo, Rodrigo Jiménez and Inés García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025" y="138024"/>
            <a:ext cx="1004150" cy="10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1867563" y="45546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b_xz = 4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482563" y="45546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b_xz = 40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23075" y="1067325"/>
            <a:ext cx="14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N =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5096" b="7166"/>
          <a:stretch/>
        </p:blipFill>
        <p:spPr>
          <a:xfrm>
            <a:off x="502075" y="1378600"/>
            <a:ext cx="3975426" cy="31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l="5096" b="5793"/>
          <a:stretch/>
        </p:blipFill>
        <p:spPr>
          <a:xfrm>
            <a:off x="4614675" y="1291000"/>
            <a:ext cx="4025901" cy="32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5638800" y="1266325"/>
            <a:ext cx="3193500" cy="3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INK4a ~ Cortisol + UV radiation, total effect of each + reduced variance of estimates.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267200" cy="359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6325"/>
            <a:ext cx="54864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7554250" y="150575"/>
            <a:ext cx="1380300" cy="707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MATP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 → Cortisol</a:t>
            </a:r>
            <a:endParaRPr sz="90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0" y="1262358"/>
            <a:ext cx="3303350" cy="264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025" y="1348826"/>
            <a:ext cx="3303350" cy="26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effect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8766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1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4272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2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869725" y="1304925"/>
            <a:ext cx="428700" cy="409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3577450" y="1304925"/>
            <a:ext cx="428700" cy="409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409325" y="1401250"/>
            <a:ext cx="428700" cy="409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8058000" y="1441200"/>
            <a:ext cx="428700" cy="409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50" y="1239075"/>
            <a:ext cx="4016225" cy="3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00" y="1121600"/>
            <a:ext cx="4522700" cy="35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852675" y="123907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Cig_day ~ vir_load_COV19: no association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Cig_day ~ vir_load_COV19 + lung_capacity: association between cigarettes and virus load </a:t>
            </a:r>
            <a:r>
              <a:rPr lang="es" b="1"/>
              <a:t>arises</a:t>
            </a:r>
            <a:endParaRPr b="1"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952500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{DA460FA3-68AE-425B-9847-59D8F9089B96}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Cigarettes/day ~ Viral load COV19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Cigarettes/day ~ Viral load COV19 + Lung capacity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Estimate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-0.047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-1.143e+00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 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&lt;2e-16***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26"/>
          <p:cNvSpPr/>
          <p:nvPr/>
        </p:nvSpPr>
        <p:spPr>
          <a:xfrm>
            <a:off x="5640825" y="2876525"/>
            <a:ext cx="1125600" cy="341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85800" y="11524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 more complex case: the runner.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2625"/>
            <a:ext cx="3366940" cy="32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885825" y="1514475"/>
            <a:ext cx="628800" cy="523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3557300" y="3648075"/>
            <a:ext cx="628800" cy="523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4852675" y="123907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leg_lenght ~ heart: there should be no association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leg_lenght~ heart+ speed: association between the length of your legs and heart diseases </a:t>
            </a:r>
            <a:r>
              <a:rPr lang="es" b="1"/>
              <a:t>arises</a:t>
            </a:r>
            <a:endParaRPr b="1"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5" y="1721813"/>
            <a:ext cx="4305300" cy="28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85800" y="11524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 more complex case: the runner.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952500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{DA460FA3-68AE-425B-9847-59D8F9089B96}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Leg length ~ heart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Leg length~ heart + speed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Estimate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-0.047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-1.143e+00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 value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&lt;2e-16***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" name="Google Shape;225;p28"/>
          <p:cNvSpPr/>
          <p:nvPr/>
        </p:nvSpPr>
        <p:spPr>
          <a:xfrm>
            <a:off x="5718600" y="2663175"/>
            <a:ext cx="1060800" cy="369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4852675" y="123907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UV_radiation ~ INK4a: positive association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UV_radiation ~ INK4a + mutated_p53: association between UV radiation and INK4a </a:t>
            </a:r>
            <a:r>
              <a:rPr lang="es" b="1"/>
              <a:t>turns negative</a:t>
            </a:r>
            <a:endParaRPr b="1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075674" cy="2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9" y="1152249"/>
            <a:ext cx="4260300" cy="34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graphicFrame>
        <p:nvGraphicFramePr>
          <p:cNvPr id="241" name="Google Shape;241;p30"/>
          <p:cNvGraphicFramePr/>
          <p:nvPr/>
        </p:nvGraphicFramePr>
        <p:xfrm>
          <a:off x="952500" y="1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{DA460FA3-68AE-425B-9847-59D8F9089B96}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UV radiation ~ INK4a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UV radiation ~ INK4a + mutated p53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Estimate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2.548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-2.836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 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2.742e-83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2" name="Google Shape;242;p30"/>
          <p:cNvSpPr/>
          <p:nvPr/>
        </p:nvSpPr>
        <p:spPr>
          <a:xfrm>
            <a:off x="2591400" y="2252363"/>
            <a:ext cx="1256400" cy="425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5649275" y="2252350"/>
            <a:ext cx="1256400" cy="425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Ancestors and descendants: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3" y="1152425"/>
            <a:ext cx="4288226" cy="37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012" y="1152425"/>
            <a:ext cx="4288226" cy="37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09100" y="463425"/>
            <a:ext cx="75258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 points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82600" y="1187025"/>
            <a:ext cx="8052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Objectives</a:t>
            </a:r>
            <a:endParaRPr/>
          </a:p>
          <a:p>
            <a:pPr marL="45720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  <a:p>
            <a:pPr marL="45720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Common cause cases</a:t>
            </a:r>
            <a:endParaRPr/>
          </a:p>
          <a:p>
            <a:pPr marL="45720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Common effect cases</a:t>
            </a:r>
            <a:endParaRPr/>
          </a:p>
          <a:p>
            <a:pPr marL="45720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Complex cases</a:t>
            </a:r>
            <a:endParaRPr/>
          </a:p>
          <a:p>
            <a:pPr marL="45720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Ancestors and descendants: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169588" cy="3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336" y="1304825"/>
            <a:ext cx="4173265" cy="3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61" y="1304816"/>
            <a:ext cx="4173275" cy="340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325" y="1332527"/>
            <a:ext cx="4173275" cy="34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Ancestors and descendants:</a:t>
            </a:r>
            <a:endParaRPr/>
          </a:p>
        </p:txBody>
      </p:sp>
      <p:graphicFrame>
        <p:nvGraphicFramePr>
          <p:cNvPr id="268" name="Google Shape;268;p33"/>
          <p:cNvGraphicFramePr/>
          <p:nvPr/>
        </p:nvGraphicFramePr>
        <p:xfrm>
          <a:off x="155838" y="1223175"/>
          <a:ext cx="8832300" cy="2305100"/>
        </p:xfrm>
        <a:graphic>
          <a:graphicData uri="http://schemas.openxmlformats.org/drawingml/2006/table">
            <a:tbl>
              <a:tblPr>
                <a:noFill/>
                <a:tableStyleId>{DA460FA3-68AE-425B-9847-59D8F9089B96}</a:tableStyleId>
              </a:tblPr>
              <a:tblGrid>
                <a:gridCol w="89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ANCESTOR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DESCENDANT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 + Diabetes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Cholesterol+Sugar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 + Diabetes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Cortisol ~ Cholesterol + Heart disease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Estimate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0.0351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-0.061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0.0352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-0.009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-0.593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-0.593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/>
                        <a:t>P value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0.235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2.406e-05***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0.233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0.281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6.266e-311***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5.151e-310***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9" name="Google Shape;269;p33"/>
          <p:cNvSpPr/>
          <p:nvPr/>
        </p:nvSpPr>
        <p:spPr>
          <a:xfrm>
            <a:off x="3624550" y="2978825"/>
            <a:ext cx="1060800" cy="369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7405100" y="2935625"/>
            <a:ext cx="1583100" cy="456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Complex cases</a:t>
            </a:r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25" y="1358025"/>
            <a:ext cx="4061875" cy="3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Berkson’s paradox / selection bias / </a:t>
            </a:r>
            <a:r>
              <a:rPr lang="es" sz="1933"/>
              <a:t>(why are handsome men such jerks?)</a:t>
            </a:r>
            <a:endParaRPr sz="1933"/>
          </a:p>
        </p:txBody>
      </p:sp>
      <p:sp>
        <p:nvSpPr>
          <p:cNvPr id="284" name="Google Shape;284;p35"/>
          <p:cNvSpPr txBox="1"/>
          <p:nvPr/>
        </p:nvSpPr>
        <p:spPr>
          <a:xfrm>
            <a:off x="5180500" y="1812250"/>
            <a:ext cx="3441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The Berkson's paradox produces a selection bias, and it is caused by systematically observing some events more than others.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Fun example: why are handsome men such jerks?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4">
            <a:alphaModFix/>
          </a:blip>
          <a:srcRect l="35021" t="21494" r="25860" b="10138"/>
          <a:stretch/>
        </p:blipFill>
        <p:spPr>
          <a:xfrm>
            <a:off x="525400" y="1085888"/>
            <a:ext cx="3891724" cy="3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Berkson’s paradox / selection bias / </a:t>
            </a:r>
            <a:r>
              <a:rPr lang="es" sz="1933"/>
              <a:t>(why are handsome men such jerks?)</a:t>
            </a:r>
            <a:endParaRPr sz="1933"/>
          </a:p>
        </p:txBody>
      </p:sp>
      <p:graphicFrame>
        <p:nvGraphicFramePr>
          <p:cNvPr id="292" name="Google Shape;292;p36"/>
          <p:cNvGraphicFramePr/>
          <p:nvPr/>
        </p:nvGraphicFramePr>
        <p:xfrm>
          <a:off x="952500" y="2060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{DA460FA3-68AE-425B-9847-59D8F9089B96}</a:tableStyleId>
              </a:tblPr>
              <a:tblGrid>
                <a:gridCol w="13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7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Diabetes ~ Cholecystitis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Diabetes ~ Cholecystitis + Hospital patients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Estimates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0.698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-7.361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P_values 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0.303 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0.0037**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3" name="Google Shape;293;p36"/>
          <p:cNvSpPr/>
          <p:nvPr/>
        </p:nvSpPr>
        <p:spPr>
          <a:xfrm>
            <a:off x="5698550" y="2713600"/>
            <a:ext cx="1529400" cy="101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882175" y="4082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Simpson’s paradox</a:t>
            </a: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1"/>
          </p:nvPr>
        </p:nvSpPr>
        <p:spPr>
          <a:xfrm>
            <a:off x="1185825" y="1284725"/>
            <a:ext cx="28647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Extreme case of confounding: one trend when there are different groups, opposite trend when combined.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250" y="445028"/>
            <a:ext cx="2864700" cy="4404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7425400" y="4683425"/>
            <a:ext cx="148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Open Sans"/>
                <a:ea typeface="Open Sans"/>
                <a:cs typeface="Open Sans"/>
                <a:sym typeface="Open Sans"/>
              </a:rPr>
              <a:t>Credits to Paradox Parkway, 2001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882175" y="4082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LBW paradox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1066550"/>
            <a:ext cx="4362420" cy="37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400" y="1115600"/>
            <a:ext cx="4180469" cy="35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title"/>
          </p:nvPr>
        </p:nvSpPr>
        <p:spPr>
          <a:xfrm>
            <a:off x="882175" y="4082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LBW paradox</a:t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50" y="1044838"/>
            <a:ext cx="2440150" cy="20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388" y="987288"/>
            <a:ext cx="2575025" cy="2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306550" y="3319525"/>
            <a:ext cx="38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estimate for Smoking is: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When Mortality ~ Smoking: </a:t>
            </a:r>
            <a:r>
              <a:rPr lang="es" b="1" dirty="0"/>
              <a:t>0.233</a:t>
            </a:r>
            <a:r>
              <a:rPr lang="e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When Mortality ~ Smoking + LBW: </a:t>
            </a:r>
            <a:r>
              <a:rPr lang="es" b="1" dirty="0">
                <a:solidFill>
                  <a:srgbClr val="FF0000"/>
                </a:solidFill>
              </a:rPr>
              <a:t>-0.979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4572000" y="3237500"/>
            <a:ext cx="4291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estimate for Smoking is: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When Mortality ~ Smoking: </a:t>
            </a:r>
            <a:r>
              <a:rPr lang="es" b="1" dirty="0"/>
              <a:t>0.201</a:t>
            </a:r>
            <a:r>
              <a:rPr lang="es" dirty="0"/>
              <a:t>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When Mortality ~ Smoking + LBW:</a:t>
            </a:r>
            <a:r>
              <a:rPr lang="es" b="1" dirty="0">
                <a:solidFill>
                  <a:srgbClr val="FF0000"/>
                </a:solidFill>
              </a:rPr>
              <a:t> -0.941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Backdoor criteria:</a:t>
            </a:r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Condition on a set of variables in which:</a:t>
            </a:r>
            <a:endParaRPr/>
          </a:p>
          <a:p>
            <a:pPr marL="457200" lvl="0" indent="-342900" algn="ctr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All back door paths between X and Y are blocked after conditioning on them → block all non causal paths.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variables in Z are descendants of X.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3" y="334428"/>
            <a:ext cx="5402675" cy="4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/>
          <p:nvPr/>
        </p:nvSpPr>
        <p:spPr>
          <a:xfrm>
            <a:off x="2058275" y="3941375"/>
            <a:ext cx="455400" cy="551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6117025" y="3997450"/>
            <a:ext cx="455400" cy="551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210200" y="875850"/>
            <a:ext cx="152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Identify backdoor paths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7" name="Google Shape;337;p41"/>
          <p:cNvCxnSpPr/>
          <p:nvPr/>
        </p:nvCxnSpPr>
        <p:spPr>
          <a:xfrm rot="10800000" flipH="1">
            <a:off x="2049525" y="954600"/>
            <a:ext cx="35100" cy="2855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41"/>
          <p:cNvCxnSpPr/>
          <p:nvPr/>
        </p:nvCxnSpPr>
        <p:spPr>
          <a:xfrm>
            <a:off x="2504975" y="718200"/>
            <a:ext cx="3599700" cy="310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41"/>
          <p:cNvCxnSpPr/>
          <p:nvPr/>
        </p:nvCxnSpPr>
        <p:spPr>
          <a:xfrm rot="10800000" flipH="1">
            <a:off x="2469925" y="805800"/>
            <a:ext cx="3643500" cy="3048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41"/>
          <p:cNvCxnSpPr/>
          <p:nvPr/>
        </p:nvCxnSpPr>
        <p:spPr>
          <a:xfrm flipH="1">
            <a:off x="6526150" y="786575"/>
            <a:ext cx="12300" cy="3072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41"/>
          <p:cNvCxnSpPr/>
          <p:nvPr/>
        </p:nvCxnSpPr>
        <p:spPr>
          <a:xfrm rot="10800000" flipH="1">
            <a:off x="2513675" y="2740625"/>
            <a:ext cx="1738800" cy="1476600"/>
          </a:xfrm>
          <a:prstGeom prst="straightConnector1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41"/>
          <p:cNvCxnSpPr/>
          <p:nvPr/>
        </p:nvCxnSpPr>
        <p:spPr>
          <a:xfrm>
            <a:off x="4350775" y="2814475"/>
            <a:ext cx="1499400" cy="1192200"/>
          </a:xfrm>
          <a:prstGeom prst="straightConnector1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1"/>
          <p:cNvCxnSpPr/>
          <p:nvPr/>
        </p:nvCxnSpPr>
        <p:spPr>
          <a:xfrm rot="10800000" flipH="1">
            <a:off x="1892700" y="688150"/>
            <a:ext cx="110700" cy="31956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2382350" y="543025"/>
            <a:ext cx="1857600" cy="15834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41"/>
          <p:cNvCxnSpPr/>
          <p:nvPr/>
        </p:nvCxnSpPr>
        <p:spPr>
          <a:xfrm rot="10800000" flipH="1">
            <a:off x="4338475" y="725000"/>
            <a:ext cx="1733100" cy="1315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41"/>
          <p:cNvCxnSpPr/>
          <p:nvPr/>
        </p:nvCxnSpPr>
        <p:spPr>
          <a:xfrm>
            <a:off x="6624475" y="737425"/>
            <a:ext cx="12300" cy="31956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41"/>
          <p:cNvSpPr txBox="1"/>
          <p:nvPr/>
        </p:nvSpPr>
        <p:spPr>
          <a:xfrm>
            <a:off x="324075" y="1874350"/>
            <a:ext cx="1147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function </a:t>
            </a:r>
            <a:r>
              <a:rPr lang="es" i="1">
                <a:latin typeface="Open Sans"/>
                <a:ea typeface="Open Sans"/>
                <a:cs typeface="Open Sans"/>
                <a:sym typeface="Open Sans"/>
              </a:rPr>
              <a:t>path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s" i="1">
                <a:latin typeface="Open Sans"/>
                <a:ea typeface="Open Sans"/>
                <a:cs typeface="Open Sans"/>
                <a:sym typeface="Open Sans"/>
              </a:rPr>
              <a:t>dagitty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↓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take away causal paths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7111775" y="1751250"/>
            <a:ext cx="1638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2. Select variables that block all paths: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X4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3993925" y="2242200"/>
            <a:ext cx="631200" cy="551700"/>
          </a:xfrm>
          <a:prstGeom prst="ellipse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1629100" y="4545725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Treatment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6008400" y="4545725"/>
            <a:ext cx="11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Outcome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907165"/>
            <a:ext cx="8520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The goal of this project is to illustrate what difficulties could appear when doing causal inference in the adjustment of covariates. 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48158" y="2970341"/>
            <a:ext cx="86730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Everything that could be go wrong is what we are asking for.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Paying attention to the key parameters that are involved.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50" y="588401"/>
            <a:ext cx="5155300" cy="41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/>
          <p:nvPr/>
        </p:nvSpPr>
        <p:spPr>
          <a:xfrm>
            <a:off x="6192350" y="4002700"/>
            <a:ext cx="613200" cy="55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2382350" y="4002700"/>
            <a:ext cx="613200" cy="551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4265400" y="2380213"/>
            <a:ext cx="613200" cy="551700"/>
          </a:xfrm>
          <a:prstGeom prst="ellipse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0" y="630600"/>
            <a:ext cx="2215800" cy="3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ctr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All </a:t>
            </a:r>
            <a:r>
              <a:rPr lang="es" b="1"/>
              <a:t>back door paths</a:t>
            </a:r>
            <a:r>
              <a:rPr lang="es"/>
              <a:t> between X and Y are </a:t>
            </a:r>
            <a:r>
              <a:rPr lang="es" b="1"/>
              <a:t>blocked </a:t>
            </a:r>
            <a:r>
              <a:rPr lang="es"/>
              <a:t>after conditioning on them</a:t>
            </a:r>
            <a:endParaRPr/>
          </a:p>
          <a:p>
            <a:pPr marL="457200" lvl="0" indent="-334327" algn="ctr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b="1"/>
              <a:t>No</a:t>
            </a:r>
            <a:r>
              <a:rPr lang="es"/>
              <a:t> variables in Z are </a:t>
            </a:r>
            <a:r>
              <a:rPr lang="es" b="1"/>
              <a:t>descendants of X</a:t>
            </a:r>
            <a:r>
              <a:rPr lang="es"/>
              <a:t>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7094475" y="954700"/>
            <a:ext cx="15852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Confounder, but also collider of two confounders.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Condition on one of the confounders, or their descendants: </a:t>
            </a:r>
            <a:r>
              <a:rPr lang="es" b="1">
                <a:latin typeface="Open Sans"/>
                <a:ea typeface="Open Sans"/>
                <a:cs typeface="Open Sans"/>
                <a:sym typeface="Open Sans"/>
              </a:rPr>
              <a:t>control all possible source of confounding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6805550" y="4151575"/>
            <a:ext cx="232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XJ ~ XI + X4 + X5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XJ ~ XI + X4 + X1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4" name="Google Shape;364;p42"/>
          <p:cNvCxnSpPr/>
          <p:nvPr/>
        </p:nvCxnSpPr>
        <p:spPr>
          <a:xfrm>
            <a:off x="2548750" y="1138625"/>
            <a:ext cx="262800" cy="87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2"/>
          <p:cNvCxnSpPr/>
          <p:nvPr/>
        </p:nvCxnSpPr>
        <p:spPr>
          <a:xfrm>
            <a:off x="2531250" y="2750200"/>
            <a:ext cx="227700" cy="174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2"/>
          <p:cNvCxnSpPr/>
          <p:nvPr/>
        </p:nvCxnSpPr>
        <p:spPr>
          <a:xfrm>
            <a:off x="6420075" y="1121100"/>
            <a:ext cx="210300" cy="87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42"/>
          <p:cNvCxnSpPr/>
          <p:nvPr/>
        </p:nvCxnSpPr>
        <p:spPr>
          <a:xfrm rot="10800000" flipH="1">
            <a:off x="6385025" y="2776550"/>
            <a:ext cx="254100" cy="87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body" idx="1"/>
          </p:nvPr>
        </p:nvSpPr>
        <p:spPr>
          <a:xfrm>
            <a:off x="757875" y="889700"/>
            <a:ext cx="26838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Can’t condition on anything else!</a:t>
            </a:r>
            <a:endParaRPr sz="1300"/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63" y="1141250"/>
            <a:ext cx="44291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1623"/>
            <a:ext cx="3576150" cy="30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>
            <a:spLocks noGrp="1"/>
          </p:cNvSpPr>
          <p:nvPr>
            <p:ph type="body" idx="1"/>
          </p:nvPr>
        </p:nvSpPr>
        <p:spPr>
          <a:xfrm>
            <a:off x="4650825" y="670725"/>
            <a:ext cx="37137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17"/>
              <a:t>Can condition on BD, blocks only backdoor path</a:t>
            </a:r>
            <a:endParaRPr sz="1417"/>
          </a:p>
        </p:txBody>
      </p:sp>
      <p:sp>
        <p:nvSpPr>
          <p:cNvPr id="377" name="Google Shape;377;p43"/>
          <p:cNvSpPr/>
          <p:nvPr/>
        </p:nvSpPr>
        <p:spPr>
          <a:xfrm>
            <a:off x="2960425" y="4011450"/>
            <a:ext cx="665700" cy="389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7646275" y="2666125"/>
            <a:ext cx="963300" cy="49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3"/>
          <p:cNvSpPr/>
          <p:nvPr/>
        </p:nvSpPr>
        <p:spPr>
          <a:xfrm>
            <a:off x="1697450" y="2723113"/>
            <a:ext cx="665700" cy="389100"/>
          </a:xfrm>
          <a:prstGeom prst="ellipse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4915350" y="4136763"/>
            <a:ext cx="665700" cy="389100"/>
          </a:xfrm>
          <a:prstGeom prst="ellipse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1" name="Google Shape;381;p43"/>
          <p:cNvCxnSpPr/>
          <p:nvPr/>
        </p:nvCxnSpPr>
        <p:spPr>
          <a:xfrm rot="10800000" flipH="1">
            <a:off x="5237650" y="3004350"/>
            <a:ext cx="516900" cy="963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2" name="Google Shape;382;p43"/>
          <p:cNvCxnSpPr/>
          <p:nvPr/>
        </p:nvCxnSpPr>
        <p:spPr>
          <a:xfrm rot="10800000">
            <a:off x="5298950" y="1751850"/>
            <a:ext cx="446700" cy="1182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43"/>
          <p:cNvCxnSpPr/>
          <p:nvPr/>
        </p:nvCxnSpPr>
        <p:spPr>
          <a:xfrm>
            <a:off x="5745650" y="1602825"/>
            <a:ext cx="2040900" cy="972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43"/>
          <p:cNvSpPr/>
          <p:nvPr/>
        </p:nvSpPr>
        <p:spPr>
          <a:xfrm>
            <a:off x="4764700" y="1327575"/>
            <a:ext cx="998400" cy="38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Simpson’s paradox</a:t>
            </a:r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28647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Disclaimer: there is more than confounding!</a:t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75" y="1341175"/>
            <a:ext cx="5605326" cy="3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/>
        </p:nvSpPr>
        <p:spPr>
          <a:xfrm>
            <a:off x="7774200" y="4569025"/>
            <a:ext cx="1058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(Hernan, 2017)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Room to improve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311700" y="91092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Improve output appearance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Efficiency + function optimization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Code homogeneity (in cause, effect and complex cases)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Improve documentation (easy to understand) -&gt; package!</a:t>
            </a:r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Conclusion: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doing data analysis: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 u="sng"/>
              <a:t>MUST know the causal structure of the subject</a:t>
            </a:r>
            <a:r>
              <a:rPr lang="es"/>
              <a:t>, or you may end up making wrong conclusions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u="sng"/>
              <a:t>CAN’T forget the causal context or reduce the variables to statistical terms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u="sng"/>
              <a:t>A model is a model.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Regarding code: still a lot of room to improve!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More on: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https://github.com/igarcia17/causal_inference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100"/>
              <a:t>Thank you for your attention!</a:t>
            </a:r>
            <a:endParaRPr sz="5900"/>
          </a:p>
        </p:txBody>
      </p:sp>
      <p:sp>
        <p:nvSpPr>
          <p:cNvPr id="414" name="Google Shape;41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021350"/>
            <a:ext cx="8520600" cy="3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b="1"/>
              <a:t>What changes? →</a:t>
            </a:r>
            <a:r>
              <a:rPr lang="es"/>
              <a:t> variables of study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b="1"/>
              <a:t>Which models? → </a:t>
            </a:r>
            <a:r>
              <a:rPr lang="es"/>
              <a:t>different models data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Console output + figures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Simulate data</a:t>
            </a:r>
            <a:r>
              <a:rPr lang="es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Vectors → </a:t>
            </a:r>
            <a:r>
              <a:rPr lang="es">
                <a:solidFill>
                  <a:schemeClr val="accent5"/>
                </a:solidFill>
              </a:rPr>
              <a:t>easy to use, direct, visual,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many objects in global environment, high verbosity and repetition.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Data frame function → </a:t>
            </a:r>
            <a:r>
              <a:rPr lang="es">
                <a:solidFill>
                  <a:schemeClr val="accent5"/>
                </a:solidFill>
              </a:rPr>
              <a:t>trials outside the function, many datasets of same causal structure,</a:t>
            </a:r>
            <a:r>
              <a:rPr lang="es"/>
              <a:t> </a:t>
            </a:r>
            <a:r>
              <a:rPr lang="es">
                <a:solidFill>
                  <a:srgbClr val="CC0000"/>
                </a:solidFill>
              </a:rPr>
              <a:t>new function required when new DAG architecture.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Categorical variables: library(simstudy) + vectors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287400" y="1509925"/>
            <a:ext cx="1397700" cy="62490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Tests? Not required.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cause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4" y="1404350"/>
            <a:ext cx="3350125" cy="27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75" y="1404361"/>
            <a:ext cx="3350125" cy="27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8766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1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427238" y="39105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Scenario 2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350450" y="3665250"/>
            <a:ext cx="615300" cy="400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746125" y="3665250"/>
            <a:ext cx="615300" cy="400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572000" y="1266325"/>
            <a:ext cx="45279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INK4a ~ Ice cream</a:t>
            </a:r>
            <a:r>
              <a:rPr lang="es"/>
              <a:t>: association, could be mistaken by causation </a:t>
            </a:r>
            <a:r>
              <a:rPr lang="es" sz="1300"/>
              <a:t>(checking p value)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 b="1"/>
              <a:t>NK4a ~ UV radiation + Ice cream:</a:t>
            </a:r>
            <a:r>
              <a:rPr lang="es"/>
              <a:t>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coefficient is the same with INK4a ~ UV radiation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s.d. of UV radiation </a:t>
            </a:r>
            <a:r>
              <a:rPr lang="es" b="1"/>
              <a:t>increases</a:t>
            </a:r>
            <a:endParaRPr b="1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0" y="1266325"/>
            <a:ext cx="4267199" cy="345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25" y="1108375"/>
            <a:ext cx="3536251" cy="376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rot="10800000" flipH="1">
            <a:off x="248425" y="2484350"/>
            <a:ext cx="736200" cy="1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02425" y="4112950"/>
            <a:ext cx="1049100" cy="2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/>
          <p:nvPr/>
        </p:nvSpPr>
        <p:spPr>
          <a:xfrm>
            <a:off x="7554250" y="150575"/>
            <a:ext cx="1380300" cy="707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Ice cream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</p:txBody>
      </p:sp>
      <p:sp>
        <p:nvSpPr>
          <p:cNvPr id="115" name="Google Shape;115;p18"/>
          <p:cNvSpPr txBox="1"/>
          <p:nvPr/>
        </p:nvSpPr>
        <p:spPr>
          <a:xfrm>
            <a:off x="4490200" y="4499400"/>
            <a:ext cx="2281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Open Sans"/>
                <a:ea typeface="Open Sans"/>
                <a:cs typeface="Open Sans"/>
                <a:sym typeface="Open Sans"/>
              </a:rPr>
              <a:t>Frequency of estimates over N = 100 models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Sun only relevant when INK4a ~ Sun. Implied conditional independencies: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INK4 _||_ Ic.. | UV.r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INK4 _||_ Sun | UV.r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Ic.. _||_ Sun | UV.r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INK4a ~ Sun + UV radiation: variance UV radiation increases -&gt; when s.d ↑, variance in estimate is decreased.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538"/>
            <a:ext cx="4419600" cy="357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7425400" y="58600"/>
            <a:ext cx="1599300" cy="594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Ice cream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 → Sun</a:t>
            </a:r>
            <a:endParaRPr sz="9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6532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1: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t="48780"/>
          <a:stretch/>
        </p:blipFill>
        <p:spPr>
          <a:xfrm>
            <a:off x="407575" y="1884488"/>
            <a:ext cx="3898925" cy="21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t="50000"/>
          <a:stretch/>
        </p:blipFill>
        <p:spPr>
          <a:xfrm>
            <a:off x="4469025" y="2060150"/>
            <a:ext cx="3945550" cy="178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 rot="10800000" flipH="1">
            <a:off x="1628625" y="3732975"/>
            <a:ext cx="322200" cy="3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/>
          <p:nvPr/>
        </p:nvCxnSpPr>
        <p:spPr>
          <a:xfrm rot="10800000" flipH="1">
            <a:off x="5595850" y="3766575"/>
            <a:ext cx="3072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t="94085"/>
          <a:stretch/>
        </p:blipFill>
        <p:spPr>
          <a:xfrm>
            <a:off x="4336238" y="3766564"/>
            <a:ext cx="3898925" cy="2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7425400" y="58600"/>
            <a:ext cx="1599300" cy="594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Ice cream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 → Sun</a:t>
            </a:r>
            <a:endParaRPr sz="900"/>
          </a:p>
        </p:txBody>
      </p:sp>
      <p:sp>
        <p:nvSpPr>
          <p:cNvPr id="137" name="Google Shape;137;p20"/>
          <p:cNvSpPr txBox="1"/>
          <p:nvPr/>
        </p:nvSpPr>
        <p:spPr>
          <a:xfrm>
            <a:off x="407575" y="1435475"/>
            <a:ext cx="7827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pen Sans"/>
                <a:ea typeface="Open Sans"/>
                <a:cs typeface="Open Sans"/>
                <a:sym typeface="Open Sans"/>
              </a:rPr>
              <a:t>Frequency of estimates of X over N = 30 models, when s.d. of X is 1 and when s.d. of X is 10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 rot="10800000" flipH="1">
            <a:off x="5588350" y="3732975"/>
            <a:ext cx="322200" cy="3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0"/>
          <p:cNvSpPr txBox="1"/>
          <p:nvPr/>
        </p:nvSpPr>
        <p:spPr>
          <a:xfrm>
            <a:off x="407563" y="4230425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s.d. X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227413" y="4118650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s.d. X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396825" y="1786750"/>
            <a:ext cx="4300500" cy="266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Scenario 2: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FF0000"/>
                </a:solidFill>
              </a:rPr>
              <a:t>Direct effect </a:t>
            </a:r>
            <a:r>
              <a:rPr lang="es" sz="1400" dirty="0"/>
              <a:t>-&gt; b_xz: UV radiation over INK4a</a:t>
            </a: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4A86E8"/>
                </a:solidFill>
              </a:rPr>
              <a:t>Total effect</a:t>
            </a:r>
            <a:r>
              <a:rPr lang="es" sz="1400" dirty="0"/>
              <a:t> -&gt; b_xz + b_yz*b_xy: direct effect + UV rad over MATP * MATP over INK4a</a:t>
            </a:r>
            <a:endParaRPr sz="14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s" sz="1400" dirty="0">
                <a:solidFill>
                  <a:schemeClr val="accent5"/>
                </a:solidFill>
              </a:rPr>
              <a:t>Effect of Y</a:t>
            </a:r>
            <a:r>
              <a:rPr lang="es" sz="1400" dirty="0"/>
              <a:t> -&gt; b_yz: </a:t>
            </a:r>
            <a:r>
              <a:rPr lang="es-ES" sz="1400" dirty="0"/>
              <a:t>MATP </a:t>
            </a:r>
            <a:r>
              <a:rPr lang="es-ES" sz="1400" dirty="0" err="1"/>
              <a:t>over</a:t>
            </a:r>
            <a:r>
              <a:rPr lang="es-ES" sz="1400" dirty="0"/>
              <a:t> INK4a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/>
              <a:t>Only when INK4a ~ UV radiation + MATP we can discern the direct effect of X.</a:t>
            </a: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267200" cy="320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750"/>
            <a:ext cx="4172199" cy="444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7554250" y="150575"/>
            <a:ext cx="1380300" cy="707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X → UV radiation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Y → MATP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Z → INK4a</a:t>
            </a:r>
            <a:endParaRPr sz="900"/>
          </a:p>
        </p:txBody>
      </p:sp>
      <p:sp>
        <p:nvSpPr>
          <p:cNvPr id="152" name="Google Shape;152;p21"/>
          <p:cNvSpPr txBox="1"/>
          <p:nvPr/>
        </p:nvSpPr>
        <p:spPr>
          <a:xfrm>
            <a:off x="4793850" y="4462575"/>
            <a:ext cx="290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Open Sans"/>
                <a:ea typeface="Open Sans"/>
                <a:cs typeface="Open Sans"/>
                <a:sym typeface="Open Sans"/>
              </a:rPr>
              <a:t>Frequency of estimates of X and Y over N = 100 models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Presentación en pantalla (16:9)</PresentationFormat>
  <Paragraphs>243</Paragraphs>
  <Slides>35</Slides>
  <Notes>35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Open Sans</vt:lpstr>
      <vt:lpstr>PT Sans Narrow</vt:lpstr>
      <vt:lpstr>Comic Sans MS</vt:lpstr>
      <vt:lpstr>Arial</vt:lpstr>
      <vt:lpstr>Tropic</vt:lpstr>
      <vt:lpstr>Adjustment of covariates in causal inference</vt:lpstr>
      <vt:lpstr>Main points</vt:lpstr>
      <vt:lpstr>Objectives</vt:lpstr>
      <vt:lpstr>Methodology</vt:lpstr>
      <vt:lpstr>Common cause</vt:lpstr>
      <vt:lpstr>Scenario 1:</vt:lpstr>
      <vt:lpstr>Scenario 1:</vt:lpstr>
      <vt:lpstr>Scenario 1:</vt:lpstr>
      <vt:lpstr>Scenario 2:</vt:lpstr>
      <vt:lpstr>Scenario 2:</vt:lpstr>
      <vt:lpstr>Scenario 2:</vt:lpstr>
      <vt:lpstr>Common effect</vt:lpstr>
      <vt:lpstr>Scenario 1:</vt:lpstr>
      <vt:lpstr>Scenario 1:</vt:lpstr>
      <vt:lpstr>Scenario 1:</vt:lpstr>
      <vt:lpstr>Scenario 1:</vt:lpstr>
      <vt:lpstr>Scenario 2:</vt:lpstr>
      <vt:lpstr>Scenario 2:</vt:lpstr>
      <vt:lpstr>Ancestors and descendants:</vt:lpstr>
      <vt:lpstr>Ancestors and descendants:</vt:lpstr>
      <vt:lpstr>Ancestors and descendants:</vt:lpstr>
      <vt:lpstr>Complex cases</vt:lpstr>
      <vt:lpstr>Berkson’s paradox / selection bias / (why are handsome men such jerks?)</vt:lpstr>
      <vt:lpstr>Berkson’s paradox / selection bias / (why are handsome men such jerks?)</vt:lpstr>
      <vt:lpstr>Simpson’s paradox</vt:lpstr>
      <vt:lpstr>LBW paradox</vt:lpstr>
      <vt:lpstr>LBW paradox</vt:lpstr>
      <vt:lpstr>Backdoor criteria:</vt:lpstr>
      <vt:lpstr>Presentación de PowerPoint</vt:lpstr>
      <vt:lpstr>Presentación de PowerPoint</vt:lpstr>
      <vt:lpstr>Presentación de PowerPoint</vt:lpstr>
      <vt:lpstr>Simpson’s paradox</vt:lpstr>
      <vt:lpstr>Room to improve</vt:lpstr>
      <vt:lpstr>Conclusion: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of covariates in causal inference</dc:title>
  <cp:lastModifiedBy>knot knot</cp:lastModifiedBy>
  <cp:revision>1</cp:revision>
  <dcterms:modified xsi:type="dcterms:W3CDTF">2022-01-12T18:58:50Z</dcterms:modified>
</cp:coreProperties>
</file>