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29740-DD91-47B3-A3C4-7A75F9BFDC57}">
  <a:tblStyle styleId="{58929740-DD91-47B3-A3C4-7A75F9BFD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241041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241041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More on direct and total effects on the vignette and the code!!!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EJES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d241041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d241041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PONER LEYENDA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241041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241041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2fb7ce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2fb7ce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2fb7ce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d2fb7ce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d2fb7ce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d2fb7ce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d2fb7ce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d2fb7ce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d2fb7c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d2fb7c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2fb7ce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2fb7ce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d2fb7ced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d2fb7ce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0f69b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d0f69b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adee8d2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adee8d2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d2fb7ced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d2fb7ced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d241041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d241041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d2fb7ce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d2fb7ce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d2fb7ced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d2fb7ced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8db3fa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8db3fa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2fb7ced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2fb7ced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d2fb7ced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d2fb7ced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d3c36e8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d3c36e8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d3c36e8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d3c36e8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2fb7ce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2fb7ce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d3c36e8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d3c36e8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d3c36e8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d3c36e8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d2fb7ced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d2fb7ced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bd0f69b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bd0f69b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a085f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1a085f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the words of the data anal yst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bd0f69b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bd0f69b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db760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db760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no viene a cuento ya que se utilizan funicones que nos los requieren, aunque lo planteamos.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bffce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bffce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bffced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bffced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24104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24104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2fb7ced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2fb7ced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241041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241041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Mencionar q el efecto indirecto se puede calcular con el total menos el directo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igarcia17/causal_inferenc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Adjustment of covariates in causal inference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Nermina Logo, Rodrigo Jiménez and Inés García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025" y="138024"/>
            <a:ext cx="1004150" cy="1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867563" y="45546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b_xz = 4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482563" y="45546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b_xz = 40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23075" y="1067325"/>
            <a:ext cx="14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7166" l="5096" r="0" t="0"/>
          <a:stretch/>
        </p:blipFill>
        <p:spPr>
          <a:xfrm>
            <a:off x="502075" y="1378600"/>
            <a:ext cx="3975426" cy="3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5793" l="5096" r="0" t="0"/>
          <a:stretch/>
        </p:blipFill>
        <p:spPr>
          <a:xfrm>
            <a:off x="4614675" y="1291000"/>
            <a:ext cx="4025901" cy="3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5638800" y="1266325"/>
            <a:ext cx="3193500" cy="36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INK4a ~ Cortisol + UV radiation, total effect of each + reduced variance of estimates.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267200" cy="359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6325"/>
            <a:ext cx="54864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MATP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 → Cortisol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0" y="1262358"/>
            <a:ext cx="3303350" cy="264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025" y="1348826"/>
            <a:ext cx="3303350" cy="26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effect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8766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1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4272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2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869725" y="1304925"/>
            <a:ext cx="428700" cy="409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577450" y="1304925"/>
            <a:ext cx="428700" cy="409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409325" y="1401250"/>
            <a:ext cx="428700" cy="409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8058000" y="1441200"/>
            <a:ext cx="428700" cy="409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0" y="1239075"/>
            <a:ext cx="4016225" cy="3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00" y="1121600"/>
            <a:ext cx="4522700" cy="35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Cig_day</a:t>
            </a:r>
            <a:r>
              <a:rPr lang="es"/>
              <a:t> ~ vir_load_COV19: no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Cig_day ~ </a:t>
            </a:r>
            <a:r>
              <a:rPr lang="es"/>
              <a:t>vir_load_COV19</a:t>
            </a:r>
            <a:r>
              <a:rPr lang="es"/>
              <a:t> + lung_capacity: association between cigarettes and virus load </a:t>
            </a:r>
            <a:r>
              <a:rPr b="1" lang="es"/>
              <a:t>arises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{58929740-DD91-47B3-A3C4-7A75F9BFDC57}</a:tableStyleId>
              </a:tblPr>
              <a:tblGrid>
                <a:gridCol w="1060450"/>
                <a:gridCol w="2260600"/>
                <a:gridCol w="391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</a:t>
                      </a:r>
                      <a:r>
                        <a:rPr b="1" lang="es"/>
                        <a:t>igarettes/day ~ Viral load COV19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Cigarettes/d</a:t>
                      </a:r>
                      <a:r>
                        <a:rPr b="1" lang="es"/>
                        <a:t>ay ~ Viral load COV19 + Lung capacity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Estimate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-0.047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-1.143e+00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 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&lt;2e-16***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6"/>
          <p:cNvSpPr/>
          <p:nvPr/>
        </p:nvSpPr>
        <p:spPr>
          <a:xfrm>
            <a:off x="5640825" y="2876525"/>
            <a:ext cx="1125600" cy="341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685800" y="1152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 more complex case: the runner.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2625"/>
            <a:ext cx="3366940" cy="32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885825" y="1514475"/>
            <a:ext cx="628800" cy="523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3557300" y="3648075"/>
            <a:ext cx="628800" cy="523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leg_lenght </a:t>
            </a:r>
            <a:r>
              <a:rPr lang="es"/>
              <a:t>~ heart: there should be no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leg_lenght~ heart+ speed: association between the length of your legs and heart diseases </a:t>
            </a:r>
            <a:r>
              <a:rPr b="1" lang="es"/>
              <a:t>arises</a:t>
            </a:r>
            <a:endParaRPr b="1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" y="1721813"/>
            <a:ext cx="4305300" cy="2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85800" y="1152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 more complex case: the runner.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0" name="Google Shape;210;p28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{58929740-DD91-47B3-A3C4-7A75F9BFDC57}</a:tableStyleId>
              </a:tblPr>
              <a:tblGrid>
                <a:gridCol w="1060450"/>
                <a:gridCol w="2260600"/>
                <a:gridCol w="391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</a:t>
                      </a:r>
                      <a:r>
                        <a:rPr b="1" lang="es"/>
                        <a:t>eg </a:t>
                      </a:r>
                      <a:r>
                        <a:rPr b="1" lang="es"/>
                        <a:t>length</a:t>
                      </a:r>
                      <a:r>
                        <a:rPr b="1" lang="es"/>
                        <a:t> </a:t>
                      </a:r>
                      <a:r>
                        <a:rPr b="1" lang="es"/>
                        <a:t>~ heart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</a:t>
                      </a:r>
                      <a:r>
                        <a:rPr b="1" lang="es"/>
                        <a:t>eg </a:t>
                      </a:r>
                      <a:r>
                        <a:rPr b="1" lang="es"/>
                        <a:t>length</a:t>
                      </a:r>
                      <a:r>
                        <a:rPr b="1" lang="es"/>
                        <a:t>~ heart + speed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Estimate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-0.047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-1.143e+00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 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&lt;2e-16***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1" name="Google Shape;211;p28"/>
          <p:cNvSpPr/>
          <p:nvPr/>
        </p:nvSpPr>
        <p:spPr>
          <a:xfrm>
            <a:off x="5718600" y="2663175"/>
            <a:ext cx="1060800" cy="369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UV_radiation </a:t>
            </a:r>
            <a:r>
              <a:rPr lang="es"/>
              <a:t>~ INK4a: positive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UV_radiation ~ INK4a + mutated_p53: association between UV radiation and INK4a </a:t>
            </a:r>
            <a:r>
              <a:rPr b="1" lang="es"/>
              <a:t>turns negative</a:t>
            </a:r>
            <a:endParaRPr b="1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075674" cy="2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9" y="1152249"/>
            <a:ext cx="4260300" cy="34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{58929740-DD91-47B3-A3C4-7A75F9BFDC57}</a:tableStyleId>
              </a:tblPr>
              <a:tblGrid>
                <a:gridCol w="1060450"/>
                <a:gridCol w="2260600"/>
                <a:gridCol w="391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UV radiation </a:t>
                      </a:r>
                      <a:r>
                        <a:rPr b="1" lang="es"/>
                        <a:t>~ INK4a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UV radiation ~ INK4a + mutated p53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Estimate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-2.836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 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2.742e-83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30"/>
          <p:cNvSpPr/>
          <p:nvPr/>
        </p:nvSpPr>
        <p:spPr>
          <a:xfrm>
            <a:off x="2591400" y="2252363"/>
            <a:ext cx="1256400" cy="425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649275" y="2252350"/>
            <a:ext cx="1256400" cy="425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</a:t>
            </a:r>
            <a:r>
              <a:rPr lang="es"/>
              <a:t>: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3" y="1152425"/>
            <a:ext cx="4288226" cy="37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012" y="1152425"/>
            <a:ext cx="4288226" cy="37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09100" y="463425"/>
            <a:ext cx="7525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points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82600" y="1187025"/>
            <a:ext cx="8052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Common cause cases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Common effect cases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Complex cases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Room to improve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descendants: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169588" cy="3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36" y="1304825"/>
            <a:ext cx="4173265" cy="3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61" y="1304816"/>
            <a:ext cx="4173275" cy="340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325" y="1332527"/>
            <a:ext cx="4173275" cy="34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descendants:</a:t>
            </a:r>
            <a:endParaRPr/>
          </a:p>
        </p:txBody>
      </p:sp>
      <p:graphicFrame>
        <p:nvGraphicFramePr>
          <p:cNvPr id="249" name="Google Shape;249;p33"/>
          <p:cNvGraphicFramePr/>
          <p:nvPr/>
        </p:nvGraphicFramePr>
        <p:xfrm>
          <a:off x="155838" y="12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{58929740-DD91-47B3-A3C4-7A75F9BFDC57}</a:tableStyleId>
              </a:tblPr>
              <a:tblGrid>
                <a:gridCol w="898225"/>
                <a:gridCol w="941700"/>
                <a:gridCol w="1395025"/>
                <a:gridCol w="1493675"/>
                <a:gridCol w="959775"/>
                <a:gridCol w="1652125"/>
                <a:gridCol w="1491775"/>
              </a:tblGrid>
              <a:tr h="4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ANCESTOR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DESCENDANT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</a:t>
                      </a:r>
                      <a:r>
                        <a:rPr lang="es" sz="1100"/>
                        <a:t>ortisol ~ Cholesterol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</a:t>
                      </a:r>
                      <a:r>
                        <a:rPr lang="es" sz="1100"/>
                        <a:t>ortisol ~ Cholesterol + Diabetes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</a:t>
                      </a:r>
                      <a:r>
                        <a:rPr lang="es" sz="1100"/>
                        <a:t>ortisol ~ Cholesterol+Sugar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 + Diabetes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 + Heart disease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Estimate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0.0351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-0.061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0.0352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-0.009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-0.593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-0.593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P value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0.235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2.406e-05***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6.266e-311***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5.151e-310***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3"/>
          <p:cNvSpPr/>
          <p:nvPr/>
        </p:nvSpPr>
        <p:spPr>
          <a:xfrm>
            <a:off x="3624550" y="2978825"/>
            <a:ext cx="1060800" cy="369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7405100" y="2935625"/>
            <a:ext cx="1583100" cy="456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Complex cases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5" y="1358025"/>
            <a:ext cx="4061875" cy="3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Berkson’s </a:t>
            </a:r>
            <a:r>
              <a:rPr lang="es"/>
              <a:t>paradox / selection bias / </a:t>
            </a:r>
            <a:r>
              <a:rPr lang="es" sz="1933"/>
              <a:t>(why are handsome men such jerks?)</a:t>
            </a:r>
            <a:endParaRPr sz="1933"/>
          </a:p>
        </p:txBody>
      </p:sp>
      <p:sp>
        <p:nvSpPr>
          <p:cNvPr id="263" name="Google Shape;263;p35"/>
          <p:cNvSpPr txBox="1"/>
          <p:nvPr/>
        </p:nvSpPr>
        <p:spPr>
          <a:xfrm>
            <a:off x="5180500" y="1812250"/>
            <a:ext cx="344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The </a:t>
            </a:r>
            <a:r>
              <a:rPr lang="es" sz="1600"/>
              <a:t>Berkson's paradox produces a selection bias, and it is caused by systematically observing some events more than others.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Fun example: why are handsome men such jerks?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4">
            <a:alphaModFix/>
          </a:blip>
          <a:srcRect b="10138" l="35021" r="25860" t="21494"/>
          <a:stretch/>
        </p:blipFill>
        <p:spPr>
          <a:xfrm>
            <a:off x="525400" y="1085888"/>
            <a:ext cx="3891724" cy="38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Berkson’s paradox / selection bias / </a:t>
            </a:r>
            <a:r>
              <a:rPr lang="es" sz="1933"/>
              <a:t>(why are handsome men such jerks?)</a:t>
            </a:r>
            <a:endParaRPr sz="1933"/>
          </a:p>
        </p:txBody>
      </p:sp>
      <p:graphicFrame>
        <p:nvGraphicFramePr>
          <p:cNvPr id="270" name="Google Shape;270;p36"/>
          <p:cNvGraphicFramePr/>
          <p:nvPr/>
        </p:nvGraphicFramePr>
        <p:xfrm>
          <a:off x="952500" y="2060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{58929740-DD91-47B3-A3C4-7A75F9BFDC57}</a:tableStyleId>
              </a:tblPr>
              <a:tblGrid>
                <a:gridCol w="1364575"/>
                <a:gridCol w="2178625"/>
                <a:gridCol w="3695800"/>
              </a:tblGrid>
              <a:tr h="80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r>
                        <a:rPr b="1" lang="es"/>
                        <a:t>iabetes ~ Cholecystitis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r>
                        <a:rPr b="1" lang="es"/>
                        <a:t>iabetes ~ Cholecystitis + Hospital patients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29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Estimates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0.698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-7.361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9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P_values 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0.303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0.0037**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1" name="Google Shape;271;p36"/>
          <p:cNvSpPr/>
          <p:nvPr/>
        </p:nvSpPr>
        <p:spPr>
          <a:xfrm>
            <a:off x="5698550" y="2713600"/>
            <a:ext cx="1529400" cy="101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Simpson’s paradox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1185825" y="1284725"/>
            <a:ext cx="28647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Extreme case of confounding: one trend when there are different groups, opposite trend when combined.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250" y="445028"/>
            <a:ext cx="2864700" cy="440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7425400" y="4683425"/>
            <a:ext cx="148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Open Sans"/>
                <a:ea typeface="Open Sans"/>
                <a:cs typeface="Open Sans"/>
                <a:sym typeface="Open Sans"/>
              </a:rPr>
              <a:t>Credits to Paradox Parkway, 2001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LBW</a:t>
            </a:r>
            <a:r>
              <a:rPr lang="es"/>
              <a:t> paradox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1066550"/>
            <a:ext cx="4362420" cy="37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400" y="1115600"/>
            <a:ext cx="4180469" cy="3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LBW paradox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50" y="1044838"/>
            <a:ext cx="2440150" cy="20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388" y="987288"/>
            <a:ext cx="2575025" cy="2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306550" y="3319525"/>
            <a:ext cx="383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estimate for Smoking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Mortality ~ Smoking: </a:t>
            </a:r>
            <a:r>
              <a:rPr b="1" lang="es"/>
              <a:t>0.2332309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Mortality ~ Smoking + LBW: </a:t>
            </a:r>
            <a:r>
              <a:rPr b="1" lang="es">
                <a:solidFill>
                  <a:srgbClr val="FF0000"/>
                </a:solidFill>
              </a:rPr>
              <a:t>-0.979942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572000" y="3237500"/>
            <a:ext cx="429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estimate for Smoking is: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Mortality ~ Smoking: </a:t>
            </a:r>
            <a:r>
              <a:rPr b="1" lang="es"/>
              <a:t>0.2005967</a:t>
            </a:r>
            <a:r>
              <a:rPr lang="es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Mortality ~ Smoking + LBW:</a:t>
            </a:r>
            <a:r>
              <a:rPr b="1" lang="es">
                <a:solidFill>
                  <a:srgbClr val="FF0000"/>
                </a:solidFill>
              </a:rPr>
              <a:t> -0.9414655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Backdoor criteria: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 on a set of variables in which:</a:t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All back door paths between X and Y are blocked after conditioning on them → block all non causal paths.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variables in Z are descendants of X.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3" y="334428"/>
            <a:ext cx="5402675" cy="4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2058275" y="3941375"/>
            <a:ext cx="455400" cy="55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6117025" y="3997450"/>
            <a:ext cx="455400" cy="55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210200" y="875850"/>
            <a:ext cx="15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Identify backdoor paths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 flipH="1" rot="10800000">
            <a:off x="2049525" y="954600"/>
            <a:ext cx="35100" cy="285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1"/>
          <p:cNvCxnSpPr/>
          <p:nvPr/>
        </p:nvCxnSpPr>
        <p:spPr>
          <a:xfrm>
            <a:off x="2504975" y="718200"/>
            <a:ext cx="3599700" cy="310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41"/>
          <p:cNvCxnSpPr/>
          <p:nvPr/>
        </p:nvCxnSpPr>
        <p:spPr>
          <a:xfrm flipH="1" rot="10800000">
            <a:off x="2469925" y="805800"/>
            <a:ext cx="3643500" cy="304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1"/>
          <p:cNvCxnSpPr/>
          <p:nvPr/>
        </p:nvCxnSpPr>
        <p:spPr>
          <a:xfrm flipH="1">
            <a:off x="6526150" y="786575"/>
            <a:ext cx="12300" cy="3072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1"/>
          <p:cNvCxnSpPr/>
          <p:nvPr/>
        </p:nvCxnSpPr>
        <p:spPr>
          <a:xfrm flipH="1" rot="10800000">
            <a:off x="2513675" y="2740625"/>
            <a:ext cx="1738800" cy="14766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1"/>
          <p:cNvCxnSpPr/>
          <p:nvPr/>
        </p:nvCxnSpPr>
        <p:spPr>
          <a:xfrm>
            <a:off x="4350775" y="2814475"/>
            <a:ext cx="1499400" cy="1192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1"/>
          <p:cNvCxnSpPr/>
          <p:nvPr/>
        </p:nvCxnSpPr>
        <p:spPr>
          <a:xfrm flipH="1" rot="10800000">
            <a:off x="1892700" y="688150"/>
            <a:ext cx="110700" cy="3195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1"/>
          <p:cNvCxnSpPr/>
          <p:nvPr/>
        </p:nvCxnSpPr>
        <p:spPr>
          <a:xfrm>
            <a:off x="2382350" y="543025"/>
            <a:ext cx="1857600" cy="1583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1"/>
          <p:cNvCxnSpPr/>
          <p:nvPr/>
        </p:nvCxnSpPr>
        <p:spPr>
          <a:xfrm flipH="1" rot="10800000">
            <a:off x="4338475" y="725000"/>
            <a:ext cx="1733100" cy="1315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1"/>
          <p:cNvCxnSpPr/>
          <p:nvPr/>
        </p:nvCxnSpPr>
        <p:spPr>
          <a:xfrm>
            <a:off x="6624475" y="737425"/>
            <a:ext cx="12300" cy="3195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1"/>
          <p:cNvSpPr txBox="1"/>
          <p:nvPr/>
        </p:nvSpPr>
        <p:spPr>
          <a:xfrm>
            <a:off x="324075" y="1874350"/>
            <a:ext cx="114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function 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path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dagitty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↓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take away causal paths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7111775" y="1751250"/>
            <a:ext cx="163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2. Select variables that block all paths: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3993925" y="2242200"/>
            <a:ext cx="631200" cy="5517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1629100" y="454572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Treatment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6008400" y="4545725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Outcome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The goal of this project is to illustrate what difficulties could appear when doing causal inference in the adjustment of covariates.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2316000"/>
            <a:ext cx="8673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Everything that could be go wrong is what we are asking for.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Paying attention to the key parameters that are involved.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50" y="588401"/>
            <a:ext cx="5155300" cy="41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/>
          <p:nvPr/>
        </p:nvSpPr>
        <p:spPr>
          <a:xfrm>
            <a:off x="6192350" y="4002700"/>
            <a:ext cx="613200" cy="55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2382350" y="4002700"/>
            <a:ext cx="613200" cy="551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4265400" y="2380213"/>
            <a:ext cx="613200" cy="5517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0" y="630600"/>
            <a:ext cx="2215800" cy="3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ct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All </a:t>
            </a:r>
            <a:r>
              <a:rPr b="1" lang="es"/>
              <a:t>back door paths</a:t>
            </a:r>
            <a:r>
              <a:rPr lang="es"/>
              <a:t> between X and Y are </a:t>
            </a:r>
            <a:r>
              <a:rPr b="1" lang="es"/>
              <a:t>blocked </a:t>
            </a:r>
            <a:r>
              <a:rPr lang="es"/>
              <a:t>after conditioning on them</a:t>
            </a:r>
            <a:endParaRPr/>
          </a:p>
          <a:p>
            <a:pPr indent="-33432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No</a:t>
            </a:r>
            <a:r>
              <a:rPr lang="es"/>
              <a:t> variables in Z are </a:t>
            </a:r>
            <a:r>
              <a:rPr b="1" lang="es"/>
              <a:t>descendants of X</a:t>
            </a: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7094475" y="954700"/>
            <a:ext cx="158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Confounder, but also collider of two confounders.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Condition on one of the confounders, or their descendants: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control all possible source of confounding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6805550" y="4151575"/>
            <a:ext cx="232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XJ ~ XI + X4 + X5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XJ ~ XI + X4 + X1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42"/>
          <p:cNvCxnSpPr/>
          <p:nvPr/>
        </p:nvCxnSpPr>
        <p:spPr>
          <a:xfrm>
            <a:off x="2548750" y="1138625"/>
            <a:ext cx="262800" cy="87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2"/>
          <p:cNvCxnSpPr/>
          <p:nvPr/>
        </p:nvCxnSpPr>
        <p:spPr>
          <a:xfrm>
            <a:off x="2531250" y="2750200"/>
            <a:ext cx="227700" cy="174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2"/>
          <p:cNvCxnSpPr/>
          <p:nvPr/>
        </p:nvCxnSpPr>
        <p:spPr>
          <a:xfrm>
            <a:off x="6420075" y="1121100"/>
            <a:ext cx="210300" cy="87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2"/>
          <p:cNvCxnSpPr/>
          <p:nvPr/>
        </p:nvCxnSpPr>
        <p:spPr>
          <a:xfrm flipH="1" rot="10800000">
            <a:off x="6385025" y="2776550"/>
            <a:ext cx="254100" cy="87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757875" y="889700"/>
            <a:ext cx="26838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Can’t condition on anything else!</a:t>
            </a:r>
            <a:endParaRPr sz="1300"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63" y="1141250"/>
            <a:ext cx="44291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1623"/>
            <a:ext cx="3576150" cy="30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50825" y="670725"/>
            <a:ext cx="3713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17"/>
              <a:t>Can condition on BD, blocks only backdoor path</a:t>
            </a:r>
            <a:endParaRPr sz="1417"/>
          </a:p>
        </p:txBody>
      </p:sp>
      <p:sp>
        <p:nvSpPr>
          <p:cNvPr id="348" name="Google Shape;348;p43"/>
          <p:cNvSpPr/>
          <p:nvPr/>
        </p:nvSpPr>
        <p:spPr>
          <a:xfrm>
            <a:off x="2960425" y="4011450"/>
            <a:ext cx="665700" cy="38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7646275" y="2666125"/>
            <a:ext cx="963300" cy="4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1697450" y="2723113"/>
            <a:ext cx="665700" cy="3891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4915350" y="4136763"/>
            <a:ext cx="665700" cy="3891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 flipH="1" rot="10800000">
            <a:off x="5237650" y="3004350"/>
            <a:ext cx="516900" cy="963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5298950" y="1751850"/>
            <a:ext cx="446700" cy="118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3"/>
          <p:cNvCxnSpPr/>
          <p:nvPr/>
        </p:nvCxnSpPr>
        <p:spPr>
          <a:xfrm>
            <a:off x="5745650" y="1602825"/>
            <a:ext cx="2040900" cy="97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3"/>
          <p:cNvSpPr/>
          <p:nvPr/>
        </p:nvSpPr>
        <p:spPr>
          <a:xfrm>
            <a:off x="4764700" y="1327575"/>
            <a:ext cx="998400" cy="389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Simpson’s paradox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266325"/>
            <a:ext cx="28647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Disclaimer: there is more than confounding!</a:t>
            </a:r>
            <a:endParaRPr/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75" y="1341175"/>
            <a:ext cx="5605326" cy="3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/>
        </p:nvSpPr>
        <p:spPr>
          <a:xfrm>
            <a:off x="7774200" y="4569025"/>
            <a:ext cx="10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(Hernan, 2017)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Room to improve</a:t>
            </a:r>
            <a:endParaRPr/>
          </a:p>
        </p:txBody>
      </p:sp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311700" y="910925"/>
            <a:ext cx="85206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Improve output appearance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Efficiency + function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Code </a:t>
            </a:r>
            <a:r>
              <a:rPr lang="es"/>
              <a:t>homogeneity (in cause, effect and complex cases)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Improve documentation (easy to understand) -&gt; package!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Conclusion:</a:t>
            </a:r>
            <a:endParaRPr/>
          </a:p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doing data analysis: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MUST know the causal structure of the subject</a:t>
            </a:r>
            <a:r>
              <a:rPr lang="es"/>
              <a:t>, or you may end up making wrong 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CAN’T forget the causal context or reduce the variables to statistical terms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A model is a model.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Regarding code: still a lot of room to improve!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More on: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https://github.com/igarcia17/causal_inference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100"/>
              <a:t>Thank you for your attention!</a:t>
            </a:r>
            <a:endParaRPr sz="5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21350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W</a:t>
            </a:r>
            <a:r>
              <a:rPr b="1" lang="es"/>
              <a:t>hat changes? →</a:t>
            </a:r>
            <a:r>
              <a:rPr lang="es"/>
              <a:t> variables of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W</a:t>
            </a:r>
            <a:r>
              <a:rPr b="1" lang="es"/>
              <a:t>hich models? → </a:t>
            </a:r>
            <a:r>
              <a:rPr lang="es"/>
              <a:t>d</a:t>
            </a:r>
            <a:r>
              <a:rPr lang="es"/>
              <a:t>ifferent models data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Console output + figures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Simulate data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Vectors → </a:t>
            </a:r>
            <a:r>
              <a:rPr lang="es">
                <a:solidFill>
                  <a:schemeClr val="accent5"/>
                </a:solidFill>
              </a:rPr>
              <a:t>easy to use, direct, visual,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many objects in global environment, high verbosity and repetition.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 frame function → </a:t>
            </a:r>
            <a:r>
              <a:rPr lang="es">
                <a:solidFill>
                  <a:schemeClr val="accent5"/>
                </a:solidFill>
              </a:rPr>
              <a:t>t</a:t>
            </a:r>
            <a:r>
              <a:rPr lang="es">
                <a:solidFill>
                  <a:schemeClr val="accent5"/>
                </a:solidFill>
              </a:rPr>
              <a:t>rials outside the function, many datasets of same causal structure,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new function required when new DAG architecture.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Categorical variables: library(simstudy) + vectors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287400" y="1509925"/>
            <a:ext cx="1397700" cy="62490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Tests? Not required.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cause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4" y="1404350"/>
            <a:ext cx="3350125" cy="27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04361"/>
            <a:ext cx="3350125" cy="27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8766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1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4272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2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350450" y="3665250"/>
            <a:ext cx="615300" cy="400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746125" y="3665250"/>
            <a:ext cx="615300" cy="400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0" y="1266325"/>
            <a:ext cx="45279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INK4a ~ Ice cream</a:t>
            </a:r>
            <a:r>
              <a:rPr lang="es"/>
              <a:t>: association, could be mistaken by </a:t>
            </a:r>
            <a:r>
              <a:rPr lang="es"/>
              <a:t>causation </a:t>
            </a:r>
            <a:r>
              <a:rPr lang="es" sz="1300"/>
              <a:t>(checking p value)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b="1" lang="es"/>
              <a:t>NK4a ~ UV radiation + Ice cream: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coefficient is the same with INK4a ~ UV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s.d. of UV radiation </a:t>
            </a:r>
            <a:r>
              <a:rPr b="1" lang="es"/>
              <a:t>increases</a:t>
            </a:r>
            <a:endParaRPr b="1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0" y="1266325"/>
            <a:ext cx="4267199" cy="345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25" y="1108375"/>
            <a:ext cx="3536251" cy="376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 flipH="1" rot="10800000">
            <a:off x="248425" y="2484350"/>
            <a:ext cx="7362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02425" y="4112950"/>
            <a:ext cx="10491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</p:txBody>
      </p:sp>
      <p:sp>
        <p:nvSpPr>
          <p:cNvPr id="111" name="Google Shape;111;p18"/>
          <p:cNvSpPr txBox="1"/>
          <p:nvPr/>
        </p:nvSpPr>
        <p:spPr>
          <a:xfrm>
            <a:off x="4490200" y="4499400"/>
            <a:ext cx="228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Open Sans"/>
                <a:ea typeface="Open Sans"/>
                <a:cs typeface="Open Sans"/>
                <a:sym typeface="Open Sans"/>
              </a:rPr>
              <a:t>Frequency of estimates over N = 100 models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Sun only relevant when INK4a ~ Sun. Implied conditional independencies: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 _||_ Ic.. | UV.r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 _||_ Sun | UV.r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Ic.. _||_ Sun | UV.r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INK4a ~ Sun + UV radiation: variance UV radiation increases -&gt; when s.d </a:t>
            </a:r>
            <a:r>
              <a:rPr lang="es"/>
              <a:t>↑, variance in estimate is decreased.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538"/>
            <a:ext cx="4419600" cy="357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7425400" y="58600"/>
            <a:ext cx="1599300" cy="594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 → Sun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65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48780"/>
          <a:stretch/>
        </p:blipFill>
        <p:spPr>
          <a:xfrm>
            <a:off x="407575" y="1884488"/>
            <a:ext cx="3898925" cy="21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50000"/>
          <a:stretch/>
        </p:blipFill>
        <p:spPr>
          <a:xfrm>
            <a:off x="4469025" y="2060150"/>
            <a:ext cx="3945550" cy="178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 flipH="1" rot="10800000">
            <a:off x="1628625" y="3732975"/>
            <a:ext cx="3222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 flipH="1" rot="10800000">
            <a:off x="5595850" y="3766575"/>
            <a:ext cx="3072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94085"/>
          <a:stretch/>
        </p:blipFill>
        <p:spPr>
          <a:xfrm>
            <a:off x="4336238" y="3766564"/>
            <a:ext cx="3898925" cy="2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7425400" y="58600"/>
            <a:ext cx="1599300" cy="594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 → Sun</a:t>
            </a:r>
            <a:endParaRPr sz="900"/>
          </a:p>
        </p:txBody>
      </p:sp>
      <p:sp>
        <p:nvSpPr>
          <p:cNvPr id="131" name="Google Shape;131;p20"/>
          <p:cNvSpPr txBox="1"/>
          <p:nvPr/>
        </p:nvSpPr>
        <p:spPr>
          <a:xfrm>
            <a:off x="407575" y="1435475"/>
            <a:ext cx="782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pen Sans"/>
                <a:ea typeface="Open Sans"/>
                <a:cs typeface="Open Sans"/>
                <a:sym typeface="Open Sans"/>
              </a:rPr>
              <a:t>Frequency of estimates of X over N = 30 models, when s.d. of X is 1 and when s.d. of X is 10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 flipH="1" rot="10800000">
            <a:off x="5588350" y="3732975"/>
            <a:ext cx="3222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407563" y="4230425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s.d. X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227413" y="41186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s.d. X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396825" y="1786750"/>
            <a:ext cx="4300500" cy="266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Direct effect </a:t>
            </a:r>
            <a:r>
              <a:rPr lang="es"/>
              <a:t>-&gt; b_xz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Total effect</a:t>
            </a:r>
            <a:r>
              <a:rPr lang="es"/>
              <a:t> -&gt; b_xz + b_yz*b_xy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Effect of Y</a:t>
            </a:r>
            <a:r>
              <a:rPr lang="es"/>
              <a:t> -&gt; b_yz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Only when INK4a ~ UV radiation + MATP we can discern the direct effect of X.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267200" cy="320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750"/>
            <a:ext cx="4172199" cy="444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MATP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</p:txBody>
      </p:sp>
      <p:sp>
        <p:nvSpPr>
          <p:cNvPr id="145" name="Google Shape;145;p21"/>
          <p:cNvSpPr txBox="1"/>
          <p:nvPr/>
        </p:nvSpPr>
        <p:spPr>
          <a:xfrm>
            <a:off x="4793850" y="4462575"/>
            <a:ext cx="290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Open Sans"/>
                <a:ea typeface="Open Sans"/>
                <a:cs typeface="Open Sans"/>
                <a:sym typeface="Open Sans"/>
              </a:rPr>
              <a:t>Frequency of estimates of X and Y over N = 100 models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