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subTitle"/>
          </p:nvPr>
        </p:nvSpPr>
        <p:spPr>
          <a:xfrm>
            <a:off x="1376700" y="2877867"/>
            <a:ext cx="63903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and Why?</a:t>
            </a:r>
            <a:endParaRPr sz="1100"/>
          </a:p>
        </p:txBody>
      </p:sp>
      <p:sp>
        <p:nvSpPr>
          <p:cNvPr id="61" name="Shape 61"/>
          <p:cNvSpPr txBox="1"/>
          <p:nvPr>
            <p:ph type="ctrTitle"/>
          </p:nvPr>
        </p:nvSpPr>
        <p:spPr>
          <a:xfrm>
            <a:off x="1376781" y="1218229"/>
            <a:ext cx="6390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 and Agile Development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Shape 1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972" y="273844"/>
            <a:ext cx="6756056" cy="4343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628650" y="292378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agile?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product development scheme based on Japanese automakers work methodology</a:t>
            </a:r>
            <a:endParaRPr sz="1100"/>
          </a:p>
          <a:p>
            <a:pPr indent="-17145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“sprint” concept, short units of work that typically are chosen to last a week</a:t>
            </a:r>
            <a:endParaRPr sz="1100"/>
          </a:p>
          <a:p>
            <a:pPr indent="-17145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”Stand Up” a daily meeting to discuss progress that was made the prior day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different types of agile</a:t>
            </a:r>
            <a:endParaRPr sz="1100"/>
          </a:p>
          <a:p>
            <a:pPr indent="-177800" lvl="1" marL="520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Kanban</a:t>
            </a:r>
            <a:endParaRPr sz="1100"/>
          </a:p>
          <a:p>
            <a:pPr indent="-177800" lvl="1" marL="520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Pivotal</a:t>
            </a:r>
            <a:endParaRPr sz="1100"/>
          </a:p>
          <a:p>
            <a:pPr indent="-177800" lvl="1" marL="520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</a:t>
            </a:r>
            <a:endParaRPr sz="1100"/>
          </a:p>
          <a:p>
            <a:pPr indent="-177800" lvl="1" marL="520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XP (Extreme Programming)</a:t>
            </a:r>
            <a:endParaRPr sz="1100"/>
          </a:p>
          <a:p>
            <a:pPr indent="-63500" lvl="1" marL="520700" marR="0" rtl="0" algn="l">
              <a:lnSpc>
                <a:spcPct val="8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to help with agile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Trello</a:t>
            </a:r>
            <a:endParaRPr sz="1100"/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Cards with tasks</a:t>
            </a:r>
            <a:endParaRPr sz="1100"/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Heavily customizable for individual workflow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Pivotal Tracker</a:t>
            </a:r>
            <a:endParaRPr sz="1100"/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structured</a:t>
            </a:r>
            <a:endParaRPr sz="1100"/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to facilitate the pivotal method</a:t>
            </a:r>
            <a:endParaRPr sz="1100"/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used for any alternate agile method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Asana, Taiga, Agile Zen, etc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 agile fit in here.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project will have weekly components that are due.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supposed to shadow the sprint concept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discussed random teams will be selected each class to present to shadow the stand up concept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more information on agile.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https://www.tutorialspoint.com/agile/agile_primer.htm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What?</a:t>
            </a:r>
            <a:endParaRPr sz="1100"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28650" y="1369225"/>
            <a:ext cx="4359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project storage system where either the most recent version or the most agreed upon version of the project can exist.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remote or local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centralized or distributed</a:t>
            </a:r>
            <a:endParaRPr sz="1100"/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325" y="144225"/>
            <a:ext cx="3905150" cy="48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endParaRPr sz="1100"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control, regardless of type, allows a team to have a version of the project independent of their local copies.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a team to designate a single source of truth, that is an agreed upon state that other developers can continue their work from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individual developers to work without worrying about working on the same file(s) at the same time </a:t>
            </a:r>
            <a:endParaRPr sz="1100"/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…at least until it is submitted to the version control system </a:t>
            </a:r>
            <a:endParaRPr sz="1100"/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b="-14168" l="0" r="0" t="0"/>
          <a:stretch/>
        </p:blipFill>
        <p:spPr>
          <a:xfrm>
            <a:off x="6829750" y="1809825"/>
            <a:ext cx="1918875" cy="19188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Centralized Version Control</a:t>
            </a:r>
            <a:endParaRPr sz="1100"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28650" y="1369225"/>
            <a:ext cx="64206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has the entire change history while the individual developers only have a single copy of the work, the last copy they pulled from the system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Committing (submitting a change) is applied directly to the system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concept of “single source of truth” is enforced by the system and not the team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Subversion (SVN), Perforce, Concurrent Versions System (CVS)</a:t>
            </a:r>
            <a:endParaRPr sz="1100"/>
          </a:p>
        </p:txBody>
      </p:sp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3094" y="672425"/>
            <a:ext cx="1752176" cy="104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1316" y="3584075"/>
            <a:ext cx="775927" cy="10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Decentralized Version Control</a:t>
            </a:r>
            <a:endParaRPr sz="1100"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28650" y="1369225"/>
            <a:ext cx="61290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individual developer has a copy of the entire change history for them to work on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Committing is applied to your personal copy of the change history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Pushing is what applies your changes to the system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“single source of truth” can be decided on by the team, it is not strictly enforced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</a:t>
            </a:r>
            <a:endParaRPr sz="1100"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2400" y="2800150"/>
            <a:ext cx="1554400" cy="1865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0000" y="813112"/>
            <a:ext cx="1640025" cy="16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Repositories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is a service that hosts </a:t>
            </a:r>
            <a:r>
              <a:rPr b="1" lang="en"/>
              <a:t>Git</a:t>
            </a:r>
            <a:r>
              <a:rPr lang="en"/>
              <a:t> repositories on the web. Git, created by Linus Torvalds, is the core functionality behind Github. A </a:t>
            </a:r>
            <a:r>
              <a:rPr b="1" lang="en"/>
              <a:t>repository</a:t>
            </a:r>
            <a:r>
              <a:rPr lang="en"/>
              <a:t> is essentially a storage unit for a project that allows you to track versions of your files. Take this video project for example: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Version 1.0		   Version 2.0			  Version 2.1			  Version 2.2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Original File			Cut out all unwanted parts		    Added transitions			    Special Effects</a:t>
            </a:r>
            <a:endParaRPr sz="1200"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25" y="2980475"/>
            <a:ext cx="1572900" cy="158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700" y="2980475"/>
            <a:ext cx="1572900" cy="158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275" y="2980475"/>
            <a:ext cx="1572900" cy="158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7850" y="2980475"/>
            <a:ext cx="1572900" cy="158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800" y="3450708"/>
            <a:ext cx="863899" cy="647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0050" y="3450708"/>
            <a:ext cx="863899" cy="647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3950" y="3450708"/>
            <a:ext cx="863899" cy="647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Workflow</a:t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50" y="1168275"/>
            <a:ext cx="8779300" cy="362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175" y="331300"/>
            <a:ext cx="5603824" cy="459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With Git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2355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common commands: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b="1" lang="en"/>
              <a:t>lone</a:t>
            </a:r>
            <a:r>
              <a:rPr lang="en"/>
              <a:t> - download repo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</a:t>
            </a:r>
            <a:r>
              <a:rPr b="1" lang="en"/>
              <a:t>dd</a:t>
            </a:r>
            <a:r>
              <a:rPr lang="en"/>
              <a:t> - stage files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b="1" lang="en"/>
              <a:t>ommit </a:t>
            </a:r>
            <a:r>
              <a:rPr lang="en"/>
              <a:t>- commit files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</a:t>
            </a:r>
            <a:r>
              <a:rPr b="1" lang="en"/>
              <a:t>ush</a:t>
            </a:r>
            <a:r>
              <a:rPr lang="en"/>
              <a:t> - push commits to remote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r>
              <a:rPr b="1" lang="en"/>
              <a:t>etch </a:t>
            </a:r>
            <a:r>
              <a:rPr lang="en"/>
              <a:t>- updates local repo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</a:t>
            </a:r>
            <a:r>
              <a:rPr b="1" lang="en"/>
              <a:t>ranch</a:t>
            </a:r>
            <a:r>
              <a:rPr lang="en"/>
              <a:t> - create new branch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b="1" lang="en"/>
              <a:t>heckout </a:t>
            </a:r>
            <a:r>
              <a:rPr lang="en"/>
              <a:t>- change current branch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</a:t>
            </a:r>
            <a:r>
              <a:rPr b="1" lang="en"/>
              <a:t>erge</a:t>
            </a:r>
            <a:r>
              <a:rPr lang="en"/>
              <a:t> - try to combine changes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</a:t>
            </a:r>
            <a:r>
              <a:rPr b="1" lang="en"/>
              <a:t>ull </a:t>
            </a:r>
            <a:r>
              <a:rPr lang="en"/>
              <a:t>- fetch and merge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6244" l="0" r="0" t="0"/>
          <a:stretch/>
        </p:blipFill>
        <p:spPr>
          <a:xfrm>
            <a:off x="1850800" y="3322850"/>
            <a:ext cx="5461400" cy="182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 Conflicts</a:t>
            </a:r>
            <a:endParaRPr sz="1100"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28650" y="12930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 conflicts occur in either type of version control.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happen when two developers have worked on the same code.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needs to figure out which is the version that should be treated as canon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automatic ways to resolve the conflict, but in many cases it requires manual intervention from one or more of the developers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