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49"/>
  </p:notesMasterIdLst>
  <p:sldIdLst>
    <p:sldId id="256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D5EC2-22D7-4F80-9858-9D96AFDAF0C8}">
  <a:tblStyle styleId="{D2ED5EC2-22D7-4F80-9858-9D96AFDAF0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0369"/>
  </p:normalViewPr>
  <p:slideViewPr>
    <p:cSldViewPr snapToGrid="0" snapToObjects="1">
      <p:cViewPr>
        <p:scale>
          <a:sx n="103" d="100"/>
          <a:sy n="103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a “change address”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a “change address”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a “change address”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710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</a:t>
            </a:r>
            <a:r>
              <a:rPr lang="e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tx’s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only a minor annoyance.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Shape 10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Shape 10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Shape 10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Shape 10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Trebuchet MS"/>
              <a:buNone/>
              <a:defRPr/>
            </a:lvl1pPr>
            <a:lvl2pPr marL="914400" lvl="1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overview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85800" y="771524"/>
            <a:ext cx="77724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Joseph </a:t>
            </a:r>
            <a:r>
              <a:rPr lang="en" dirty="0" err="1"/>
              <a:t>Bonneau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proving membership in a Merkle tree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5086925" y="3600075"/>
            <a:ext cx="3728700" cy="457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O(log n) neighbors</a:t>
            </a:r>
            <a:endParaRPr sz="2400"/>
          </a:p>
        </p:txBody>
      </p:sp>
      <p:sp>
        <p:nvSpPr>
          <p:cNvPr id="334" name="Shape 334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641025" y="2292275"/>
            <a:ext cx="1344300" cy="457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38" name="Shape 338"/>
          <p:cNvSpPr/>
          <p:nvPr/>
        </p:nvSpPr>
        <p:spPr>
          <a:xfrm flipH="1">
            <a:off x="4588615" y="1673250"/>
            <a:ext cx="1677735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39" name="Shape 339"/>
          <p:cNvSpPr txBox="1"/>
          <p:nvPr/>
        </p:nvSpPr>
        <p:spPr>
          <a:xfrm>
            <a:off x="682550" y="3222400"/>
            <a:ext cx="1344300" cy="457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366600" y="2547850"/>
            <a:ext cx="765916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42" name="Shape 342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43" name="Shape 343"/>
          <p:cNvSpPr/>
          <p:nvPr/>
        </p:nvSpPr>
        <p:spPr>
          <a:xfrm>
            <a:off x="2706800" y="4152525"/>
            <a:ext cx="604800" cy="8109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4" name="Shape 344"/>
          <p:cNvCxnSpPr/>
          <p:nvPr/>
        </p:nvCxnSpPr>
        <p:spPr>
          <a:xfrm flipH="1">
            <a:off x="3049300" y="3484275"/>
            <a:ext cx="177900" cy="688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45" name="Shape 345"/>
          <p:cNvSpPr/>
          <p:nvPr/>
        </p:nvSpPr>
        <p:spPr>
          <a:xfrm>
            <a:off x="3702400" y="4152525"/>
            <a:ext cx="604800" cy="8109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6" name="Shape 346"/>
          <p:cNvCxnSpPr/>
          <p:nvPr/>
        </p:nvCxnSpPr>
        <p:spPr>
          <a:xfrm>
            <a:off x="384955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47" name="Shape 347"/>
          <p:cNvCxnSpPr>
            <a:endCxn id="334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cryptocurrencies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7668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Obvious approach</a:t>
            </a:r>
            <a:endParaRPr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Use public keys as addresses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Sign to authorize transfer to new address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coins created </a:t>
            </a:r>
            <a:r>
              <a:rPr lang="en">
                <a:solidFill>
                  <a:srgbClr val="999999"/>
                </a:solidFill>
              </a:rPr>
              <a:t>[somehow]</a:t>
            </a:r>
            <a:endParaRPr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2141150" y="3945475"/>
            <a:ext cx="45039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GoofyCoin</a:t>
            </a: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64" y="797450"/>
            <a:ext cx="2333675" cy="31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Goofy can create new coins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090195" y="24139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090200" y="19792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400" y="19567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6169750" y="1522025"/>
            <a:ext cx="22929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New coins belong to me.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 coin’s owner can spend it.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950395" y="34944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950400" y="30597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1090195" y="20999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7" name="Shape 447"/>
          <p:cNvCxnSpPr/>
          <p:nvPr/>
        </p:nvCxnSpPr>
        <p:spPr>
          <a:xfrm>
            <a:off x="3715620" y="23160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48" name="Shape 448"/>
          <p:cNvSpPr/>
          <p:nvPr/>
        </p:nvSpPr>
        <p:spPr>
          <a:xfrm>
            <a:off x="1090200" y="16652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00" y="16519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6537300" y="121722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I’m paying Alice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The recipient can pass on the coin again.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9" name="Shape 459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0" name="Shape 460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2" name="Shape 462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3" name="Shape 463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50" y="1748668"/>
            <a:ext cx="2570450" cy="261988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6317825" y="131397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I’m paying Bob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CreateCoin [uniqueCoinID]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3" name="Shape 473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4" name="Shape 474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Goofy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6" name="Shape 476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7" name="Shape 477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750845" y="1790949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Pay to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Carol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: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750850" y="1356250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555200" y="2040925"/>
            <a:ext cx="2807687" cy="896661"/>
          </a:xfrm>
          <a:custGeom>
            <a:avLst/>
            <a:gdLst/>
            <a:ahLst/>
            <a:cxnLst/>
            <a:rect l="0" t="0" r="0" b="0"/>
            <a:pathLst>
              <a:path w="107533" h="36576" extrusionOk="0">
                <a:moveTo>
                  <a:pt x="107533" y="0"/>
                </a:moveTo>
                <a:lnTo>
                  <a:pt x="106802" y="26335"/>
                </a:lnTo>
                <a:lnTo>
                  <a:pt x="0" y="3657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81" name="Shape 481"/>
          <p:cNvSpPr txBox="1"/>
          <p:nvPr/>
        </p:nvSpPr>
        <p:spPr>
          <a:xfrm>
            <a:off x="2211275" y="3245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219600" y="197475"/>
            <a:ext cx="870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Double-spends must be prevented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788550" y="2363375"/>
            <a:ext cx="1139100" cy="986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3030800" y="3392075"/>
            <a:ext cx="6546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6979225" y="1351050"/>
            <a:ext cx="1139100" cy="986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7221475" y="2379750"/>
            <a:ext cx="6546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6979225" y="3392075"/>
            <a:ext cx="1139100" cy="986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7221475" y="4420775"/>
            <a:ext cx="8466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</a:t>
            </a:r>
            <a:endParaRPr/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4080800" y="2023225"/>
            <a:ext cx="2661000" cy="67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Shape 494"/>
          <p:cNvCxnSpPr/>
          <p:nvPr/>
        </p:nvCxnSpPr>
        <p:spPr>
          <a:xfrm>
            <a:off x="4020650" y="3136400"/>
            <a:ext cx="2814600" cy="59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2686525" y="1810850"/>
            <a:ext cx="1759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6" name="Shape 496"/>
          <p:cNvCxnSpPr>
            <a:endCxn id="487" idx="2"/>
          </p:cNvCxnSpPr>
          <p:nvPr/>
        </p:nvCxnSpPr>
        <p:spPr>
          <a:xfrm rot="10800000" flipH="1">
            <a:off x="1411250" y="2856425"/>
            <a:ext cx="1377300" cy="68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Shape 497"/>
          <p:cNvSpPr txBox="1"/>
          <p:nvPr/>
        </p:nvSpPr>
        <p:spPr>
          <a:xfrm>
            <a:off x="76525" y="2694925"/>
            <a:ext cx="2508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lang="en" sz="1200" baseline="-25000"/>
              <a:t>1</a:t>
            </a:r>
            <a:r>
              <a:rPr lang="en" sz="1200"/>
              <a:t> = Sign</a:t>
            </a:r>
            <a:r>
              <a:rPr lang="en" sz="1200" baseline="-25000"/>
              <a:t>Bank</a:t>
            </a:r>
            <a:r>
              <a:rPr lang="en" sz="1200"/>
              <a:t>(Transfer X</a:t>
            </a:r>
            <a:r>
              <a:rPr lang="en" sz="1200" baseline="-25000"/>
              <a:t>0</a:t>
            </a:r>
            <a:r>
              <a:rPr lang="en" sz="1200"/>
              <a:t> to Alice)</a:t>
            </a:r>
            <a:endParaRPr sz="1200"/>
          </a:p>
        </p:txBody>
      </p:sp>
      <p:sp>
        <p:nvSpPr>
          <p:cNvPr id="498" name="Shape 498"/>
          <p:cNvSpPr txBox="1"/>
          <p:nvPr/>
        </p:nvSpPr>
        <p:spPr>
          <a:xfrm>
            <a:off x="4020650" y="1785350"/>
            <a:ext cx="2508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lang="en" sz="1200" baseline="-25000"/>
              <a:t>2</a:t>
            </a:r>
            <a:r>
              <a:rPr lang="en" sz="1200"/>
              <a:t> = Sign</a:t>
            </a:r>
            <a:r>
              <a:rPr lang="en" sz="1200" baseline="-25000"/>
              <a:t>Alice</a:t>
            </a:r>
            <a:r>
              <a:rPr lang="en" sz="1200"/>
              <a:t>(Transfer X</a:t>
            </a:r>
            <a:r>
              <a:rPr lang="en" sz="1200" baseline="-25000"/>
              <a:t>1</a:t>
            </a:r>
            <a:r>
              <a:rPr lang="en" sz="1200"/>
              <a:t> to Bob)</a:t>
            </a:r>
            <a:endParaRPr sz="1200"/>
          </a:p>
        </p:txBody>
      </p:sp>
      <p:sp>
        <p:nvSpPr>
          <p:cNvPr id="499" name="Shape 499"/>
          <p:cNvSpPr txBox="1"/>
          <p:nvPr/>
        </p:nvSpPr>
        <p:spPr>
          <a:xfrm>
            <a:off x="4078326" y="3783275"/>
            <a:ext cx="2706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X’</a:t>
            </a:r>
            <a:r>
              <a:rPr lang="en" sz="1200" baseline="-25000"/>
              <a:t>2</a:t>
            </a:r>
            <a:r>
              <a:rPr lang="en" sz="1200"/>
              <a:t> = Sign</a:t>
            </a:r>
            <a:r>
              <a:rPr lang="en" sz="1200" baseline="-25000"/>
              <a:t>Alice</a:t>
            </a:r>
            <a:r>
              <a:rPr lang="en" sz="1200"/>
              <a:t>(Transfer X</a:t>
            </a:r>
            <a:r>
              <a:rPr lang="en" sz="1200" baseline="-25000"/>
              <a:t>1</a:t>
            </a:r>
            <a:r>
              <a:rPr lang="en" sz="1200"/>
              <a:t> to Carol)</a:t>
            </a:r>
            <a:endParaRPr sz="1200"/>
          </a:p>
        </p:txBody>
      </p:sp>
      <p:sp>
        <p:nvSpPr>
          <p:cNvPr id="500" name="Shape 500"/>
          <p:cNvSpPr/>
          <p:nvPr/>
        </p:nvSpPr>
        <p:spPr>
          <a:xfrm>
            <a:off x="127525" y="3681200"/>
            <a:ext cx="1351800" cy="1045800"/>
          </a:xfrm>
          <a:prstGeom prst="cube">
            <a:avLst>
              <a:gd name="adj" fmla="val 250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40050" y="3595525"/>
            <a:ext cx="846600" cy="340200"/>
          </a:xfrm>
          <a:prstGeom prst="cube">
            <a:avLst>
              <a:gd name="adj" fmla="val 250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219600" y="197475"/>
            <a:ext cx="870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approach: talk to the issuer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2788550" y="2363375"/>
            <a:ext cx="1139100" cy="986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030800" y="3392075"/>
            <a:ext cx="6546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7225775" y="1810850"/>
            <a:ext cx="1139100" cy="986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7468025" y="2839550"/>
            <a:ext cx="6546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cxnSp>
        <p:nvCxnSpPr>
          <p:cNvPr id="511" name="Shape 511"/>
          <p:cNvCxnSpPr/>
          <p:nvPr/>
        </p:nvCxnSpPr>
        <p:spPr>
          <a:xfrm rot="10800000" flipH="1">
            <a:off x="4080800" y="2329525"/>
            <a:ext cx="2950200" cy="36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Shape 512"/>
          <p:cNvSpPr txBox="1"/>
          <p:nvPr/>
        </p:nvSpPr>
        <p:spPr>
          <a:xfrm>
            <a:off x="2686525" y="1810850"/>
            <a:ext cx="1759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3" name="Shape 513"/>
          <p:cNvCxnSpPr>
            <a:endCxn id="507" idx="2"/>
          </p:cNvCxnSpPr>
          <p:nvPr/>
        </p:nvCxnSpPr>
        <p:spPr>
          <a:xfrm rot="10800000" flipH="1">
            <a:off x="1411250" y="2856425"/>
            <a:ext cx="1377300" cy="68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Shape 514"/>
          <p:cNvSpPr txBox="1"/>
          <p:nvPr/>
        </p:nvSpPr>
        <p:spPr>
          <a:xfrm>
            <a:off x="76525" y="2694925"/>
            <a:ext cx="2508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lang="en" sz="1200" baseline="-25000"/>
              <a:t>1</a:t>
            </a:r>
            <a:r>
              <a:rPr lang="en" sz="1200"/>
              <a:t> = Sign</a:t>
            </a:r>
            <a:r>
              <a:rPr lang="en" sz="1200" baseline="-25000"/>
              <a:t>Bank</a:t>
            </a:r>
            <a:r>
              <a:rPr lang="en" sz="1200"/>
              <a:t>(Transfer X</a:t>
            </a:r>
            <a:r>
              <a:rPr lang="en" sz="1200" baseline="-25000"/>
              <a:t>0</a:t>
            </a:r>
            <a:r>
              <a:rPr lang="en" sz="1200"/>
              <a:t> to Alice)</a:t>
            </a:r>
            <a:endParaRPr sz="1200"/>
          </a:p>
        </p:txBody>
      </p:sp>
      <p:sp>
        <p:nvSpPr>
          <p:cNvPr id="515" name="Shape 515"/>
          <p:cNvSpPr txBox="1"/>
          <p:nvPr/>
        </p:nvSpPr>
        <p:spPr>
          <a:xfrm>
            <a:off x="4258700" y="1938325"/>
            <a:ext cx="2508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lang="en" sz="1200" baseline="-25000"/>
              <a:t>2</a:t>
            </a:r>
            <a:r>
              <a:rPr lang="en" sz="1200"/>
              <a:t> = Sign</a:t>
            </a:r>
            <a:r>
              <a:rPr lang="en" sz="1200" baseline="-25000"/>
              <a:t>Alice</a:t>
            </a:r>
            <a:r>
              <a:rPr lang="en" sz="1200"/>
              <a:t>(Transfer X</a:t>
            </a:r>
            <a:r>
              <a:rPr lang="en" sz="1200" baseline="-25000"/>
              <a:t>1</a:t>
            </a:r>
            <a:r>
              <a:rPr lang="en" sz="1200"/>
              <a:t> to Bob)</a:t>
            </a:r>
            <a:endParaRPr sz="1200"/>
          </a:p>
        </p:txBody>
      </p:sp>
      <p:sp>
        <p:nvSpPr>
          <p:cNvPr id="516" name="Shape 516"/>
          <p:cNvSpPr/>
          <p:nvPr/>
        </p:nvSpPr>
        <p:spPr>
          <a:xfrm>
            <a:off x="127525" y="3681200"/>
            <a:ext cx="1351800" cy="1045800"/>
          </a:xfrm>
          <a:prstGeom prst="cube">
            <a:avLst>
              <a:gd name="adj" fmla="val 250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340050" y="3595525"/>
            <a:ext cx="846600" cy="340200"/>
          </a:xfrm>
          <a:prstGeom prst="cube">
            <a:avLst>
              <a:gd name="adj" fmla="val 250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</a:t>
            </a:r>
            <a:endParaRPr/>
          </a:p>
        </p:txBody>
      </p:sp>
      <p:cxnSp>
        <p:nvCxnSpPr>
          <p:cNvPr id="518" name="Shape 518"/>
          <p:cNvCxnSpPr/>
          <p:nvPr/>
        </p:nvCxnSpPr>
        <p:spPr>
          <a:xfrm flipH="1">
            <a:off x="1776975" y="2933075"/>
            <a:ext cx="5755500" cy="153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Shape 519"/>
          <p:cNvSpPr txBox="1"/>
          <p:nvPr/>
        </p:nvSpPr>
        <p:spPr>
          <a:xfrm>
            <a:off x="4446325" y="3681200"/>
            <a:ext cx="25080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 X</a:t>
            </a:r>
            <a:r>
              <a:rPr lang="en" sz="1200" baseline="-25000"/>
              <a:t>1</a:t>
            </a:r>
            <a:r>
              <a:rPr lang="en" sz="1200"/>
              <a:t> been spent yet?</a:t>
            </a:r>
            <a:endParaRPr sz="1200"/>
          </a:p>
        </p:txBody>
      </p:sp>
      <p:sp>
        <p:nvSpPr>
          <p:cNvPr id="520" name="Shape 520"/>
          <p:cNvSpPr/>
          <p:nvPr/>
        </p:nvSpPr>
        <p:spPr>
          <a:xfrm>
            <a:off x="459100" y="4131800"/>
            <a:ext cx="552600" cy="459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X</a:t>
            </a:r>
            <a:r>
              <a:rPr lang="en" strike="sngStrike" baseline="-25000"/>
              <a:t>1</a:t>
            </a:r>
            <a:endParaRPr strike="sng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Recall: Cryptographic Hash Functions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30825" y="1200150"/>
            <a:ext cx="880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 eaLnBrk="1" hangingPunct="1">
              <a:buNone/>
              <a:defRPr/>
            </a:pPr>
            <a:r>
              <a:rPr lang="en-US" altLang="en-US" dirty="0">
                <a:sym typeface="Tahoma" charset="0"/>
              </a:rPr>
              <a:t>Input: data of any length. Output is fixed length.</a:t>
            </a:r>
          </a:p>
          <a:p>
            <a:pPr marL="533400" lvl="1" indent="0" eaLnBrk="1" hangingPunct="1">
              <a:buNone/>
              <a:defRPr/>
            </a:pPr>
            <a:r>
              <a:rPr lang="en-US" altLang="en-US" dirty="0">
                <a:sym typeface="Tahoma" charset="0"/>
              </a:rPr>
              <a:t>Easy to compute h(x). Infeasible to get x, given h(x).</a:t>
            </a:r>
          </a:p>
          <a:p>
            <a:pPr marL="533400" lvl="1" indent="0" eaLnBrk="1" hangingPunct="1">
              <a:buNone/>
              <a:defRPr/>
            </a:pPr>
            <a:r>
              <a:rPr lang="en-US" altLang="en-US" dirty="0">
                <a:sym typeface="Tahoma" charset="0"/>
              </a:rPr>
              <a:t>Given x, infeasible to find y such that h(x) = h(y). Weak collision property.</a:t>
            </a:r>
          </a:p>
          <a:p>
            <a:pPr marL="533400" lvl="1" indent="0" eaLnBrk="1" hangingPunct="1">
              <a:buNone/>
              <a:defRPr/>
            </a:pPr>
            <a:r>
              <a:rPr lang="en-US" altLang="en-US" dirty="0">
                <a:sym typeface="Tahoma" charset="0"/>
              </a:rPr>
              <a:t>Infeasible to find any pair x and y such that h(x) = h(y). Strong collision property.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If we know H(x) = H(y) we assume that x = y.</a:t>
            </a:r>
            <a:endParaRPr sz="2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Instead of storing x, store H(x)</a:t>
            </a:r>
            <a:endParaRPr sz="2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Can fetch x from untrusted source and verify H(x)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219600" y="197475"/>
            <a:ext cx="870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approach: global ledger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1356425" y="1429250"/>
            <a:ext cx="5243700" cy="25035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Issuer→Bob,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Issuer</a:t>
            </a:r>
            <a:endParaRPr sz="24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Alice→Bob,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Bob→Carol,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7" name="Shape 527"/>
          <p:cNvCxnSpPr/>
          <p:nvPr/>
        </p:nvCxnSpPr>
        <p:spPr>
          <a:xfrm>
            <a:off x="1046900" y="1638625"/>
            <a:ext cx="0" cy="23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200275" y="3568600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219600" y="197475"/>
            <a:ext cx="870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approach: global ledger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1356425" y="1429250"/>
            <a:ext cx="5243700" cy="25035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Issuer→Bob,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Issuer</a:t>
            </a:r>
            <a:endParaRPr sz="24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Alice→Bob,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Bob→Carol,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X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Alice→David, Sign</a:t>
            </a:r>
            <a:r>
              <a:rPr lang="en"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5" name="Shape 535"/>
          <p:cNvCxnSpPr/>
          <p:nvPr/>
        </p:nvCxnSpPr>
        <p:spPr>
          <a:xfrm>
            <a:off x="1046900" y="1638625"/>
            <a:ext cx="0" cy="23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Shape 536"/>
          <p:cNvSpPr txBox="1"/>
          <p:nvPr/>
        </p:nvSpPr>
        <p:spPr>
          <a:xfrm>
            <a:off x="200275" y="3568600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946000" y="3067900"/>
            <a:ext cx="1593000" cy="937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 invalid!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219600" y="222189"/>
            <a:ext cx="8704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Ledger implementation: </a:t>
            </a:r>
            <a:r>
              <a:rPr lang="en" dirty="0" err="1"/>
              <a:t>blockchain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3" name="Shape 543"/>
          <p:cNvGrpSpPr/>
          <p:nvPr/>
        </p:nvGrpSpPr>
        <p:grpSpPr>
          <a:xfrm>
            <a:off x="5851726" y="2122625"/>
            <a:ext cx="1524705" cy="2144400"/>
            <a:chOff x="5333050" y="2139900"/>
            <a:chExt cx="1344300" cy="2144400"/>
          </a:xfrm>
        </p:grpSpPr>
        <p:sp>
          <p:nvSpPr>
            <p:cNvPr id="544" name="Shape 544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 X</a:t>
              </a:r>
              <a:r>
                <a:rPr lang="en" sz="1800" baseline="-25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Carol→Dave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585950" y="2122625"/>
            <a:ext cx="1344300" cy="2144400"/>
            <a:chOff x="5333050" y="2139900"/>
            <a:chExt cx="1344300" cy="2144400"/>
          </a:xfrm>
        </p:grpSpPr>
        <p:sp>
          <p:nvSpPr>
            <p:cNvPr id="547" name="Shape 54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 X</a:t>
              </a:r>
              <a:r>
                <a:rPr lang="en" sz="1800" baseline="-25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sz="1800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Bob→Carol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49" name="Shape 549"/>
          <p:cNvSpPr/>
          <p:nvPr/>
        </p:nvSpPr>
        <p:spPr>
          <a:xfrm>
            <a:off x="4930250" y="187817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50" name="Shape 550"/>
          <p:cNvSpPr/>
          <p:nvPr/>
        </p:nvSpPr>
        <p:spPr>
          <a:xfrm>
            <a:off x="2574925" y="187817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551" name="Shape 551"/>
          <p:cNvGrpSpPr/>
          <p:nvPr/>
        </p:nvGrpSpPr>
        <p:grpSpPr>
          <a:xfrm>
            <a:off x="1227350" y="2122625"/>
            <a:ext cx="1344300" cy="2144400"/>
            <a:chOff x="5333050" y="2139900"/>
            <a:chExt cx="1344300" cy="2144400"/>
          </a:xfrm>
        </p:grpSpPr>
        <p:sp>
          <p:nvSpPr>
            <p:cNvPr id="552" name="Shape 55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Transfer X</a:t>
              </a:r>
              <a:r>
                <a:rPr lang="en" sz="1800" baseline="-25000"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sz="1800" baseline="-250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Alice→Bob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4" name="Shape 554"/>
          <p:cNvSpPr/>
          <p:nvPr/>
        </p:nvSpPr>
        <p:spPr>
          <a:xfrm>
            <a:off x="219600" y="187817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55" name="Shape 555"/>
          <p:cNvSpPr/>
          <p:nvPr/>
        </p:nvSpPr>
        <p:spPr>
          <a:xfrm>
            <a:off x="7288950" y="2344002"/>
            <a:ext cx="1049910" cy="969054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56" name="Shape 556"/>
          <p:cNvSpPr txBox="1"/>
          <p:nvPr/>
        </p:nvSpPr>
        <p:spPr>
          <a:xfrm>
            <a:off x="5944550" y="2344000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73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7" name="Shape 557"/>
          <p:cNvCxnSpPr/>
          <p:nvPr/>
        </p:nvCxnSpPr>
        <p:spPr>
          <a:xfrm>
            <a:off x="5866150" y="2728400"/>
            <a:ext cx="1435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Shape 558"/>
          <p:cNvCxnSpPr/>
          <p:nvPr/>
        </p:nvCxnSpPr>
        <p:spPr>
          <a:xfrm>
            <a:off x="3591050" y="2728400"/>
            <a:ext cx="133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Shape 559"/>
          <p:cNvCxnSpPr/>
          <p:nvPr/>
        </p:nvCxnSpPr>
        <p:spPr>
          <a:xfrm>
            <a:off x="1237550" y="2728400"/>
            <a:ext cx="1334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Shape 560"/>
          <p:cNvSpPr txBox="1"/>
          <p:nvPr/>
        </p:nvSpPr>
        <p:spPr>
          <a:xfrm>
            <a:off x="3591050" y="234398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72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237550" y="234398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71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7631500" y="1943800"/>
            <a:ext cx="133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7376425" y="1054875"/>
            <a:ext cx="1598700" cy="857400"/>
          </a:xfrm>
          <a:prstGeom prst="cloudCallout">
            <a:avLst>
              <a:gd name="adj1" fmla="val 13047"/>
              <a:gd name="adj2" fmla="val 79668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Globally tracked</a:t>
            </a:r>
            <a:endParaRPr sz="1800"/>
          </a:p>
        </p:txBody>
      </p:sp>
      <p:sp>
        <p:nvSpPr>
          <p:cNvPr id="564" name="Shape 564"/>
          <p:cNvSpPr/>
          <p:nvPr/>
        </p:nvSpPr>
        <p:spPr>
          <a:xfrm rot="5400000">
            <a:off x="3973250" y="770925"/>
            <a:ext cx="569700" cy="7285800"/>
          </a:xfrm>
          <a:prstGeom prst="rightBrace">
            <a:avLst>
              <a:gd name="adj1" fmla="val 8333"/>
              <a:gd name="adj2" fmla="val 503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x="2464400" y="4503050"/>
            <a:ext cx="38172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“The Blockchain”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 semantics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457200" y="443800"/>
            <a:ext cx="82296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Bitcoin is </a:t>
            </a:r>
            <a:r>
              <a:rPr lang="en" i="1"/>
              <a:t>transaction-based</a:t>
            </a:r>
            <a:endParaRPr i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There are </a:t>
            </a:r>
            <a:r>
              <a:rPr lang="en" sz="2400" b="1"/>
              <a:t>no “accounts”</a:t>
            </a:r>
            <a:endParaRPr sz="24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Transactions</a:t>
            </a:r>
            <a:r>
              <a:rPr lang="en" sz="2400"/>
              <a:t> destroy old “coins”, create new ones</a:t>
            </a: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 of new coins ≤ sum of old coins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outputs   ≤             inputs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2400"/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2539800" y="3395650"/>
            <a:ext cx="18300" cy="81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Shape 577"/>
          <p:cNvCxnSpPr/>
          <p:nvPr/>
        </p:nvCxnSpPr>
        <p:spPr>
          <a:xfrm rot="10800000">
            <a:off x="5004500" y="3377500"/>
            <a:ext cx="18300" cy="81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transaction-based ledger (Bitcoin)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870278" y="12449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Create: #1 to Alice (25 coins)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870275" y="1679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#1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#2 to Bob (17), #3 to Alice (8)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Shape 586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870275" y="26181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#4 to Charlie (8), #5 to Bob (9)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#3</a:t>
            </a:r>
            <a:endParaRPr sz="1800" baseline="-25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#6 to David (6), #7 to Alice (2)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transaction-based ledger (Bitcoin)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870278" y="12449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Create: #1 to Alice (25 coins)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870275" y="1679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#1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#2 to Bob (17), #3 to Alice (8)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96" name="Shape 596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7" name="Shape 597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870275" y="26181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#4 to Charlie (8), #5 to Bob (9)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#3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#6 to David (16), #7 to Alice (2)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0" name="Shape 600"/>
          <p:cNvCxnSpPr/>
          <p:nvPr/>
        </p:nvCxnSpPr>
        <p:spPr>
          <a:xfrm rot="10800000" flipH="1">
            <a:off x="1913850" y="2392400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Shape 601"/>
          <p:cNvCxnSpPr/>
          <p:nvPr/>
        </p:nvCxnSpPr>
        <p:spPr>
          <a:xfrm rot="10800000" flipH="1">
            <a:off x="1895450" y="2318475"/>
            <a:ext cx="64500" cy="38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Shape 602"/>
          <p:cNvCxnSpPr/>
          <p:nvPr/>
        </p:nvCxnSpPr>
        <p:spPr>
          <a:xfrm rot="10800000" flipH="1">
            <a:off x="1785050" y="1573350"/>
            <a:ext cx="138000" cy="20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Shape 603"/>
          <p:cNvSpPr/>
          <p:nvPr/>
        </p:nvSpPr>
        <p:spPr>
          <a:xfrm>
            <a:off x="3901325" y="1495775"/>
            <a:ext cx="2429100" cy="524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change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transaction-based ledger (Bitcoin)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870278" y="12449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Create: #1 to Alice (25 coins)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870275" y="1679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#1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#2 to Bob (17), #3 to Alice (8)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12" name="Shape 612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6551275" y="3556675"/>
            <a:ext cx="2055600" cy="754800"/>
          </a:xfrm>
          <a:prstGeom prst="cloudCallout">
            <a:avLst>
              <a:gd name="adj1" fmla="val -49398"/>
              <a:gd name="adj2" fmla="val 37212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870275" y="26181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#4 to Charlie (8), #5 to Bob (9)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#3</a:t>
            </a:r>
            <a:endParaRPr sz="1800" baseline="-25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#6 to David (6), #7 to Alice (2)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608150" y="2245950"/>
            <a:ext cx="2318100" cy="651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follow the 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hash pointers</a:t>
            </a:r>
            <a:endParaRPr sz="1800"/>
          </a:p>
        </p:txBody>
      </p:sp>
      <p:cxnSp>
        <p:nvCxnSpPr>
          <p:cNvPr id="618" name="Shape 618"/>
          <p:cNvCxnSpPr/>
          <p:nvPr/>
        </p:nvCxnSpPr>
        <p:spPr>
          <a:xfrm rot="10800000" flipH="1">
            <a:off x="1913850" y="2392400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value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#1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#2 to Bob (17), #3 to Alice (8)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25" name="Shape 625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#3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#4 to Charlie (6), #5 to Bob (2)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SIGNED(CHARLIE)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#2, #5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#6 to Bob (19)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29" name="Shape 629"/>
          <p:cNvCxnSpPr/>
          <p:nvPr/>
        </p:nvCxnSpPr>
        <p:spPr>
          <a:xfrm rot="10800000" flipH="1">
            <a:off x="1913850" y="1941300"/>
            <a:ext cx="165600" cy="166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Shape 630"/>
          <p:cNvCxnSpPr/>
          <p:nvPr/>
        </p:nvCxnSpPr>
        <p:spPr>
          <a:xfrm rot="10800000" flipH="1">
            <a:off x="2291100" y="3036400"/>
            <a:ext cx="1444500" cy="616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Shape 631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payments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#1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#2 to Bob (17), #3 to Alice (8)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SIGNED(ALICE)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39" name="Shape 639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Shape 640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</a:t>
            </a:r>
            <a:endParaRPr sz="1800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#4 to Charlie (8), #5 to Bob (9)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SIGNED(CHARLIE)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Input: #2, #4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 #6 to Bob (26)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SIGNED(BOB), SIGNED(CHARLIE)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43" name="Shape 643"/>
          <p:cNvCxnSpPr/>
          <p:nvPr/>
        </p:nvCxnSpPr>
        <p:spPr>
          <a:xfrm rot="10800000" flipH="1">
            <a:off x="1913850" y="1941300"/>
            <a:ext cx="165600" cy="166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Shape 644"/>
          <p:cNvCxnSpPr/>
          <p:nvPr/>
        </p:nvCxnSpPr>
        <p:spPr>
          <a:xfrm rot="10800000" flipH="1">
            <a:off x="2291100" y="3036400"/>
            <a:ext cx="1444500" cy="616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Shape 645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490200" y="3735700"/>
            <a:ext cx="1904700" cy="487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signatures!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7668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Key idea:</a:t>
            </a:r>
            <a:endParaRPr u="sng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Take any pointer-based data structure</a:t>
            </a:r>
            <a:endParaRPr/>
          </a:p>
          <a:p>
            <a:pPr marL="457200" lvl="0" indent="-4191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Replace pointers with cryptographic hashes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have an </a:t>
            </a:r>
            <a:r>
              <a:rPr lang="en" i="1"/>
              <a:t>authenticated data structure</a:t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subTitle" idx="1"/>
          </p:nvPr>
        </p:nvSpPr>
        <p:spPr>
          <a:xfrm>
            <a:off x="730175" y="60980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Centralized ledger (</a:t>
            </a:r>
            <a:r>
              <a:rPr lang="en" dirty="0" err="1"/>
              <a:t>ScroogeCoin</a:t>
            </a:r>
            <a:r>
              <a:rPr lang="en" dirty="0"/>
              <a:t>)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56" name="Shape 7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300" y="2274375"/>
            <a:ext cx="3435699" cy="25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87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Shape 761"/>
          <p:cNvGrpSpPr/>
          <p:nvPr/>
        </p:nvGrpSpPr>
        <p:grpSpPr>
          <a:xfrm>
            <a:off x="6044125" y="2271227"/>
            <a:ext cx="1344300" cy="1388928"/>
            <a:chOff x="5333050" y="2139900"/>
            <a:chExt cx="1344300" cy="2144400"/>
          </a:xfrm>
        </p:grpSpPr>
        <p:sp>
          <p:nvSpPr>
            <p:cNvPr id="762" name="Shape 76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3685525" y="2270424"/>
            <a:ext cx="1344300" cy="1360407"/>
            <a:chOff x="5333050" y="2139900"/>
            <a:chExt cx="1344300" cy="2144400"/>
          </a:xfrm>
        </p:grpSpPr>
        <p:sp>
          <p:nvSpPr>
            <p:cNvPr id="765" name="Shape 765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67" name="Shape 767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68" name="Shape 768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769" name="Shape 769"/>
          <p:cNvGrpSpPr/>
          <p:nvPr/>
        </p:nvGrpSpPr>
        <p:grpSpPr>
          <a:xfrm>
            <a:off x="1326925" y="2270002"/>
            <a:ext cx="1344300" cy="1361051"/>
            <a:chOff x="5333050" y="2139900"/>
            <a:chExt cx="1344300" cy="2144400"/>
          </a:xfrm>
        </p:grpSpPr>
        <p:sp>
          <p:nvSpPr>
            <p:cNvPr id="770" name="Shape 770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trans</a:t>
              </a: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72" name="Shape 772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73" name="Shape 773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pic>
        <p:nvPicPr>
          <p:cNvPr id="775" name="Shape 7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81225" y="143825"/>
            <a:ext cx="1122575" cy="1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 txBox="1"/>
          <p:nvPr/>
        </p:nvSpPr>
        <p:spPr>
          <a:xfrm>
            <a:off x="397650" y="464325"/>
            <a:ext cx="5002500" cy="664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Scrooge publishes ledger of all transactions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(a blockchain, signed by Scrooge)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6777825" y="519225"/>
            <a:ext cx="21102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Scrooge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3775503" y="3661965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9" name="Shape 779"/>
          <p:cNvSpPr txBox="1"/>
          <p:nvPr/>
        </p:nvSpPr>
        <p:spPr>
          <a:xfrm>
            <a:off x="2809372" y="3979412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4904939" y="3979412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3162306" y="3757545"/>
            <a:ext cx="833424" cy="222996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82" name="Shape 782"/>
          <p:cNvSpPr/>
          <p:nvPr/>
        </p:nvSpPr>
        <p:spPr>
          <a:xfrm flipH="1">
            <a:off x="4340938" y="3757545"/>
            <a:ext cx="899065" cy="222996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83" name="Shape 783"/>
          <p:cNvSpPr txBox="1"/>
          <p:nvPr/>
        </p:nvSpPr>
        <p:spPr>
          <a:xfrm>
            <a:off x="2248070" y="4312781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3401324" y="4312781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4393843" y="4312781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5511370" y="4312781"/>
            <a:ext cx="720300" cy="16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2614600" y="4071013"/>
            <a:ext cx="410490" cy="246889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88" name="Shape 788"/>
          <p:cNvSpPr/>
          <p:nvPr/>
        </p:nvSpPr>
        <p:spPr>
          <a:xfrm flipH="1">
            <a:off x="3374660" y="4066470"/>
            <a:ext cx="400846" cy="246889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89" name="Shape 789"/>
          <p:cNvSpPr/>
          <p:nvPr/>
        </p:nvSpPr>
        <p:spPr>
          <a:xfrm>
            <a:off x="4703750" y="4071013"/>
            <a:ext cx="410490" cy="246889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90" name="Shape 790"/>
          <p:cNvSpPr/>
          <p:nvPr/>
        </p:nvSpPr>
        <p:spPr>
          <a:xfrm flipH="1">
            <a:off x="5474499" y="4071013"/>
            <a:ext cx="400846" cy="246889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791" name="Shape 791"/>
          <p:cNvSpPr/>
          <p:nvPr/>
        </p:nvSpPr>
        <p:spPr>
          <a:xfrm>
            <a:off x="2192800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2" name="Shape 792"/>
          <p:cNvCxnSpPr/>
          <p:nvPr/>
        </p:nvCxnSpPr>
        <p:spPr>
          <a:xfrm flipH="1">
            <a:off x="2376243" y="4406641"/>
            <a:ext cx="95400" cy="246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3" name="Shape 793"/>
          <p:cNvSpPr/>
          <p:nvPr/>
        </p:nvSpPr>
        <p:spPr>
          <a:xfrm>
            <a:off x="2726266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4" name="Shape 794"/>
          <p:cNvCxnSpPr/>
          <p:nvPr/>
        </p:nvCxnSpPr>
        <p:spPr>
          <a:xfrm>
            <a:off x="2805113" y="4418603"/>
            <a:ext cx="95400" cy="222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3332711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6" name="Shape 796"/>
          <p:cNvCxnSpPr/>
          <p:nvPr/>
        </p:nvCxnSpPr>
        <p:spPr>
          <a:xfrm flipH="1">
            <a:off x="3516154" y="4406641"/>
            <a:ext cx="95400" cy="246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7" name="Shape 797"/>
          <p:cNvSpPr/>
          <p:nvPr/>
        </p:nvSpPr>
        <p:spPr>
          <a:xfrm>
            <a:off x="3866177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8" name="Shape 798"/>
          <p:cNvCxnSpPr/>
          <p:nvPr/>
        </p:nvCxnSpPr>
        <p:spPr>
          <a:xfrm>
            <a:off x="3945024" y="4418603"/>
            <a:ext cx="95400" cy="222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9" name="Shape 799"/>
          <p:cNvSpPr/>
          <p:nvPr/>
        </p:nvSpPr>
        <p:spPr>
          <a:xfrm>
            <a:off x="4325231" y="463650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0" name="Shape 800"/>
          <p:cNvCxnSpPr/>
          <p:nvPr/>
        </p:nvCxnSpPr>
        <p:spPr>
          <a:xfrm flipH="1">
            <a:off x="4508674" y="4396990"/>
            <a:ext cx="95400" cy="246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01" name="Shape 801"/>
          <p:cNvSpPr/>
          <p:nvPr/>
        </p:nvSpPr>
        <p:spPr>
          <a:xfrm>
            <a:off x="4858697" y="463650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2" name="Shape 802"/>
          <p:cNvCxnSpPr/>
          <p:nvPr/>
        </p:nvCxnSpPr>
        <p:spPr>
          <a:xfrm>
            <a:off x="4937543" y="4408952"/>
            <a:ext cx="95400" cy="222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03" name="Shape 803"/>
          <p:cNvSpPr/>
          <p:nvPr/>
        </p:nvSpPr>
        <p:spPr>
          <a:xfrm>
            <a:off x="5442758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4" name="Shape 804"/>
          <p:cNvCxnSpPr/>
          <p:nvPr/>
        </p:nvCxnSpPr>
        <p:spPr>
          <a:xfrm flipH="1">
            <a:off x="5626201" y="4406641"/>
            <a:ext cx="95400" cy="246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05" name="Shape 805"/>
          <p:cNvSpPr/>
          <p:nvPr/>
        </p:nvSpPr>
        <p:spPr>
          <a:xfrm>
            <a:off x="5976224" y="4646150"/>
            <a:ext cx="324000" cy="29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06" name="Shape 806"/>
          <p:cNvCxnSpPr/>
          <p:nvPr/>
        </p:nvCxnSpPr>
        <p:spPr>
          <a:xfrm>
            <a:off x="6055071" y="4418603"/>
            <a:ext cx="95400" cy="222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07" name="Shape 807"/>
          <p:cNvCxnSpPr>
            <a:endCxn id="778" idx="0"/>
          </p:cNvCxnSpPr>
          <p:nvPr/>
        </p:nvCxnSpPr>
        <p:spPr>
          <a:xfrm flipH="1">
            <a:off x="4135653" y="3506565"/>
            <a:ext cx="3000" cy="1554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08" name="Shape 808"/>
          <p:cNvSpPr txBox="1"/>
          <p:nvPr/>
        </p:nvSpPr>
        <p:spPr>
          <a:xfrm>
            <a:off x="6509700" y="4222050"/>
            <a:ext cx="2491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Merkle tree of transactions in each block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Shape 8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00" y="152867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/>
          <p:nvPr/>
        </p:nvSpPr>
        <p:spPr>
          <a:xfrm>
            <a:off x="1048500" y="1008600"/>
            <a:ext cx="23286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Don’t worry, I’m honest.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5" name="Shape 815"/>
          <p:cNvSpPr txBox="1"/>
          <p:nvPr/>
        </p:nvSpPr>
        <p:spPr>
          <a:xfrm>
            <a:off x="3767325" y="1876575"/>
            <a:ext cx="4767000" cy="13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What if Scrooge is malicious?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Shape 820"/>
          <p:cNvGrpSpPr/>
          <p:nvPr/>
        </p:nvGrpSpPr>
        <p:grpSpPr>
          <a:xfrm>
            <a:off x="5485175" y="244450"/>
            <a:ext cx="1344300" cy="2144400"/>
            <a:chOff x="5333050" y="2139900"/>
            <a:chExt cx="1344300" cy="2144400"/>
          </a:xfrm>
        </p:grpSpPr>
        <p:sp>
          <p:nvSpPr>
            <p:cNvPr id="821" name="Shape 82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input: 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x[0]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Output: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0: 45.3➝a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531225" y="1769975"/>
            <a:ext cx="1344300" cy="2144400"/>
            <a:chOff x="5333050" y="2139900"/>
            <a:chExt cx="1344300" cy="2144400"/>
          </a:xfrm>
        </p:grpSpPr>
        <p:sp>
          <p:nvSpPr>
            <p:cNvPr id="824" name="Shape 824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aseline="-25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826" name="Shape 826"/>
          <p:cNvSpPr/>
          <p:nvPr/>
        </p:nvSpPr>
        <p:spPr>
          <a:xfrm>
            <a:off x="4809575" y="128600"/>
            <a:ext cx="1731250" cy="3006125"/>
          </a:xfrm>
          <a:custGeom>
            <a:avLst/>
            <a:gdLst/>
            <a:ahLst/>
            <a:cxnLst/>
            <a:rect l="0" t="0" r="0" b="0"/>
            <a:pathLst>
              <a:path w="69250" h="120245" extrusionOk="0">
                <a:moveTo>
                  <a:pt x="68907" y="15087"/>
                </a:moveTo>
                <a:lnTo>
                  <a:pt x="69250" y="342"/>
                </a:lnTo>
                <a:lnTo>
                  <a:pt x="17472" y="0"/>
                </a:lnTo>
                <a:lnTo>
                  <a:pt x="16721" y="120245"/>
                </a:lnTo>
                <a:lnTo>
                  <a:pt x="0" y="119243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27" name="Shape 827"/>
          <p:cNvSpPr/>
          <p:nvPr/>
        </p:nvSpPr>
        <p:spPr>
          <a:xfrm>
            <a:off x="2520200" y="15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828" name="Shape 828"/>
          <p:cNvGrpSpPr/>
          <p:nvPr/>
        </p:nvGrpSpPr>
        <p:grpSpPr>
          <a:xfrm>
            <a:off x="1172625" y="1769975"/>
            <a:ext cx="1344300" cy="2144400"/>
            <a:chOff x="5333050" y="2139900"/>
            <a:chExt cx="1344300" cy="2144400"/>
          </a:xfrm>
        </p:grpSpPr>
        <p:sp>
          <p:nvSpPr>
            <p:cNvPr id="829" name="Shape 829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input: 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w[0]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Output: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0: 45.3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831" name="Shape 831"/>
          <p:cNvSpPr/>
          <p:nvPr/>
        </p:nvSpPr>
        <p:spPr>
          <a:xfrm>
            <a:off x="164875" y="15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32" name="Shape 832"/>
          <p:cNvSpPr txBox="1"/>
          <p:nvPr/>
        </p:nvSpPr>
        <p:spPr>
          <a:xfrm>
            <a:off x="7120900" y="766650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866575" y="1182650"/>
            <a:ext cx="960125" cy="608992"/>
          </a:xfrm>
          <a:custGeom>
            <a:avLst/>
            <a:gdLst/>
            <a:ahLst/>
            <a:cxnLst/>
            <a:rect l="0" t="0" r="0" b="0"/>
            <a:pathLst>
              <a:path w="38405" h="38062" extrusionOk="0">
                <a:moveTo>
                  <a:pt x="37033" y="0"/>
                </a:moveTo>
                <a:lnTo>
                  <a:pt x="38405" y="38062"/>
                </a:lnTo>
                <a:lnTo>
                  <a:pt x="0" y="3737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34" name="Shape 834"/>
          <p:cNvSpPr txBox="1"/>
          <p:nvPr/>
        </p:nvSpPr>
        <p:spPr>
          <a:xfrm>
            <a:off x="5485175" y="465825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z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35" name="Shape 835"/>
          <p:cNvCxnSpPr/>
          <p:nvPr/>
        </p:nvCxnSpPr>
        <p:spPr>
          <a:xfrm>
            <a:off x="5485175" y="86380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Shape 836"/>
          <p:cNvCxnSpPr/>
          <p:nvPr/>
        </p:nvCxnSpPr>
        <p:spPr>
          <a:xfrm>
            <a:off x="3536325" y="23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1182825" y="23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8" name="Shape 838"/>
          <p:cNvSpPr txBox="1"/>
          <p:nvPr/>
        </p:nvSpPr>
        <p:spPr>
          <a:xfrm>
            <a:off x="3536325" y="19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9" name="Shape 839"/>
          <p:cNvSpPr txBox="1"/>
          <p:nvPr/>
        </p:nvSpPr>
        <p:spPr>
          <a:xfrm>
            <a:off x="1182825" y="19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x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6978750" y="425350"/>
            <a:ext cx="19338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Scrooge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1349275" y="0"/>
            <a:ext cx="27771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grpSp>
        <p:nvGrpSpPr>
          <p:cNvPr id="842" name="Shape 842"/>
          <p:cNvGrpSpPr/>
          <p:nvPr/>
        </p:nvGrpSpPr>
        <p:grpSpPr>
          <a:xfrm>
            <a:off x="5497500" y="2834000"/>
            <a:ext cx="1344300" cy="2144400"/>
            <a:chOff x="5333050" y="2139900"/>
            <a:chExt cx="1344300" cy="2144400"/>
          </a:xfrm>
        </p:grpSpPr>
        <p:sp>
          <p:nvSpPr>
            <p:cNvPr id="843" name="Shape 843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input: 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x[0]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Output: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0: 45.3➝b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845" name="Shape 845"/>
          <p:cNvSpPr/>
          <p:nvPr/>
        </p:nvSpPr>
        <p:spPr>
          <a:xfrm>
            <a:off x="4809650" y="2494600"/>
            <a:ext cx="1727850" cy="609000"/>
          </a:xfrm>
          <a:custGeom>
            <a:avLst/>
            <a:gdLst/>
            <a:ahLst/>
            <a:cxnLst/>
            <a:rect l="0" t="0" r="0" b="0"/>
            <a:pathLst>
              <a:path w="69114" h="24360" extrusionOk="0">
                <a:moveTo>
                  <a:pt x="69114" y="12258"/>
                </a:moveTo>
                <a:lnTo>
                  <a:pt x="68904" y="686"/>
                </a:lnTo>
                <a:lnTo>
                  <a:pt x="16783" y="0"/>
                </a:lnTo>
                <a:lnTo>
                  <a:pt x="16721" y="24360"/>
                </a:lnTo>
                <a:lnTo>
                  <a:pt x="0" y="24221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6" name="Shape 846"/>
          <p:cNvSpPr txBox="1"/>
          <p:nvPr/>
        </p:nvSpPr>
        <p:spPr>
          <a:xfrm>
            <a:off x="7238550" y="308127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6840850" y="3446150"/>
            <a:ext cx="1088725" cy="797250"/>
          </a:xfrm>
          <a:custGeom>
            <a:avLst/>
            <a:gdLst/>
            <a:ahLst/>
            <a:cxnLst/>
            <a:rect l="0" t="0" r="0" b="0"/>
            <a:pathLst>
              <a:path w="43549" h="31890" extrusionOk="0">
                <a:moveTo>
                  <a:pt x="42863" y="0"/>
                </a:moveTo>
                <a:lnTo>
                  <a:pt x="43549" y="31890"/>
                </a:lnTo>
                <a:lnTo>
                  <a:pt x="0" y="30175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8" name="Shape 848"/>
          <p:cNvSpPr txBox="1"/>
          <p:nvPr/>
        </p:nvSpPr>
        <p:spPr>
          <a:xfrm>
            <a:off x="5502600" y="3134725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transID: z’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49" name="Shape 849"/>
          <p:cNvCxnSpPr/>
          <p:nvPr/>
        </p:nvCxnSpPr>
        <p:spPr>
          <a:xfrm>
            <a:off x="5502600" y="349340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Shape 850"/>
          <p:cNvSpPr/>
          <p:nvPr/>
        </p:nvSpPr>
        <p:spPr>
          <a:xfrm>
            <a:off x="7096375" y="2739975"/>
            <a:ext cx="19338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signed by pk</a:t>
            </a:r>
            <a:r>
              <a:rPr lang="en" sz="1800" baseline="-25000">
                <a:latin typeface="Trebuchet MS"/>
                <a:ea typeface="Trebuchet MS"/>
                <a:cs typeface="Trebuchet MS"/>
                <a:sym typeface="Trebuchet MS"/>
              </a:rPr>
              <a:t>Scrooge</a:t>
            </a:r>
            <a:endParaRPr sz="1800" baseline="-25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668225" y="42434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133" y="1316647"/>
            <a:ext cx="634742" cy="8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108" y="3812747"/>
            <a:ext cx="634742" cy="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Scrooge problems</a:t>
            </a:r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Blacklist addresses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Demand transaction fees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 offline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Get hacked</a:t>
            </a:r>
            <a:endParaRPr u="sng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Decentralization</a:t>
            </a:r>
            <a:endParaRPr/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00" y="127152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Shape 866"/>
          <p:cNvSpPr/>
          <p:nvPr/>
        </p:nvSpPr>
        <p:spPr>
          <a:xfrm>
            <a:off x="2727875" y="1271525"/>
            <a:ext cx="2960700" cy="26784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Shape 867"/>
          <p:cNvSpPr txBox="1"/>
          <p:nvPr/>
        </p:nvSpPr>
        <p:spPr>
          <a:xfrm>
            <a:off x="332100" y="4319725"/>
            <a:ext cx="8354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Can we avoid vulnerability to misbehavior by one entity?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decentralized ledger: Bitcoin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Shape 877" descr="http://graphstream-project.org/media/other/CSSS2012/media/polbooks_f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190750"/>
            <a:ext cx="3535200" cy="17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a peer-to-peer system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 </a:t>
            </a:r>
            <a:r>
              <a:rPr lang="en" sz="24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all Bitcoin nodes</a:t>
            </a:r>
            <a:endParaRPr/>
          </a:p>
        </p:txBody>
      </p:sp>
      <p:grpSp>
        <p:nvGrpSpPr>
          <p:cNvPr id="880" name="Shape 880"/>
          <p:cNvGrpSpPr/>
          <p:nvPr/>
        </p:nvGrpSpPr>
        <p:grpSpPr>
          <a:xfrm>
            <a:off x="1600200" y="2724150"/>
            <a:ext cx="1905003" cy="581999"/>
            <a:chOff x="1600200" y="3050237"/>
            <a:chExt cx="1905003" cy="581999"/>
          </a:xfrm>
        </p:grpSpPr>
        <p:sp>
          <p:nvSpPr>
            <p:cNvPr id="881" name="Shape 881"/>
            <p:cNvSpPr/>
            <p:nvPr/>
          </p:nvSpPr>
          <p:spPr>
            <a:xfrm>
              <a:off x="1600200" y="3332536"/>
              <a:ext cx="1905000" cy="299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1600203" y="3050237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Alice</a:t>
              </a:r>
              <a:endParaRPr/>
            </a:p>
          </p:txBody>
        </p:sp>
      </p:grpSp>
      <p:pic>
        <p:nvPicPr>
          <p:cNvPr id="883" name="Shape 8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0300" y="2492750"/>
            <a:ext cx="981300" cy="106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Shape 884"/>
          <p:cNvCxnSpPr>
            <a:stCxn id="882" idx="3"/>
          </p:cNvCxnSpPr>
          <p:nvPr/>
        </p:nvCxnSpPr>
        <p:spPr>
          <a:xfrm rot="10800000" flipH="1">
            <a:off x="3505203" y="2648100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Shape 885"/>
          <p:cNvCxnSpPr/>
          <p:nvPr/>
        </p:nvCxnSpPr>
        <p:spPr>
          <a:xfrm>
            <a:off x="3505200" y="3006449"/>
            <a:ext cx="1066800" cy="180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Shape 886"/>
          <p:cNvCxnSpPr>
            <a:stCxn id="881" idx="3"/>
          </p:cNvCxnSpPr>
          <p:nvPr/>
        </p:nvCxnSpPr>
        <p:spPr>
          <a:xfrm>
            <a:off x="3505200" y="3156299"/>
            <a:ext cx="1143000" cy="2535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7" name="Shape 887"/>
          <p:cNvSpPr/>
          <p:nvPr/>
        </p:nvSpPr>
        <p:spPr>
          <a:xfrm>
            <a:off x="651500" y="4167475"/>
            <a:ext cx="7603800" cy="461700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All nodes must agree on a sequence of transactions 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</a:t>
            </a: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(simplified)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188600" y="1200150"/>
            <a:ext cx="8498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ransactions are broadcast to all nodes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random*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 </a:t>
            </a: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signs a block of new transactions, including the hash of the previous block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</a:t>
            </a:r>
            <a:r>
              <a:rPr lang="en" sz="24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accept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 block if all transactions are valid 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Invalid blocks are ignored, next node repeats this block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chain is considered canonical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Leads to a valid canonical chain with “honest majority”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00" name="Shape 900"/>
          <p:cNvGrpSpPr/>
          <p:nvPr/>
        </p:nvGrpSpPr>
        <p:grpSpPr>
          <a:xfrm>
            <a:off x="1828800" y="1665329"/>
            <a:ext cx="762000" cy="905637"/>
            <a:chOff x="2895600" y="2199376"/>
            <a:chExt cx="762000" cy="905637"/>
          </a:xfrm>
        </p:grpSpPr>
        <p:sp>
          <p:nvSpPr>
            <p:cNvPr id="901" name="Shape 901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05" name="Shape 905"/>
          <p:cNvGrpSpPr/>
          <p:nvPr/>
        </p:nvGrpSpPr>
        <p:grpSpPr>
          <a:xfrm>
            <a:off x="533400" y="1665974"/>
            <a:ext cx="762000" cy="905637"/>
            <a:chOff x="2895600" y="2199376"/>
            <a:chExt cx="762000" cy="905637"/>
          </a:xfrm>
        </p:grpSpPr>
        <p:sp>
          <p:nvSpPr>
            <p:cNvPr id="906" name="Shape 906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3124200" y="1669225"/>
            <a:ext cx="762000" cy="905637"/>
            <a:chOff x="2895600" y="2199376"/>
            <a:chExt cx="762000" cy="905637"/>
          </a:xfrm>
        </p:grpSpPr>
        <p:sp>
          <p:nvSpPr>
            <p:cNvPr id="911" name="Shape 911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15" name="Shape 915"/>
          <p:cNvCxnSpPr/>
          <p:nvPr/>
        </p:nvCxnSpPr>
        <p:spPr>
          <a:xfrm rot="10800000">
            <a:off x="1295524" y="2114010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6" name="Shape 916"/>
          <p:cNvCxnSpPr/>
          <p:nvPr/>
        </p:nvCxnSpPr>
        <p:spPr>
          <a:xfrm rot="10800000">
            <a:off x="2590925" y="2111493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17" name="Shape 917"/>
          <p:cNvGrpSpPr/>
          <p:nvPr/>
        </p:nvGrpSpPr>
        <p:grpSpPr>
          <a:xfrm>
            <a:off x="4572000" y="1669225"/>
            <a:ext cx="1905003" cy="581999"/>
            <a:chOff x="4572000" y="1669225"/>
            <a:chExt cx="1905003" cy="581999"/>
          </a:xfrm>
        </p:grpSpPr>
        <p:sp>
          <p:nvSpPr>
            <p:cNvPr id="918" name="Shape 918"/>
            <p:cNvSpPr/>
            <p:nvPr/>
          </p:nvSpPr>
          <p:spPr>
            <a:xfrm>
              <a:off x="4572000" y="1951524"/>
              <a:ext cx="1905000" cy="299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572003" y="1669225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20" name="Shape 920"/>
          <p:cNvCxnSpPr/>
          <p:nvPr/>
        </p:nvCxnSpPr>
        <p:spPr>
          <a:xfrm flipH="1">
            <a:off x="902525" y="1276350"/>
            <a:ext cx="5257800" cy="1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1" name="Shape 921"/>
          <p:cNvCxnSpPr/>
          <p:nvPr/>
        </p:nvCxnSpPr>
        <p:spPr>
          <a:xfrm>
            <a:off x="914400" y="1276350"/>
            <a:ext cx="0" cy="50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22" name="Shape 922"/>
          <p:cNvCxnSpPr/>
          <p:nvPr/>
        </p:nvCxnSpPr>
        <p:spPr>
          <a:xfrm rot="10800000">
            <a:off x="6160325" y="1276446"/>
            <a:ext cx="0" cy="82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3" name="Shape 923"/>
          <p:cNvCxnSpPr/>
          <p:nvPr/>
        </p:nvCxnSpPr>
        <p:spPr>
          <a:xfrm rot="10800000" flipH="1">
            <a:off x="3886200" y="1669229"/>
            <a:ext cx="685800" cy="22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4" name="Shape 924"/>
          <p:cNvCxnSpPr/>
          <p:nvPr/>
        </p:nvCxnSpPr>
        <p:spPr>
          <a:xfrm>
            <a:off x="3886200" y="2113903"/>
            <a:ext cx="685800" cy="112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422150" y="1873250"/>
            <a:ext cx="2166600" cy="2566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355300" y="1506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7650" y="1151050"/>
            <a:ext cx="3788700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0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pointers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30" name="Shape 930"/>
          <p:cNvGrpSpPr/>
          <p:nvPr/>
        </p:nvGrpSpPr>
        <p:grpSpPr>
          <a:xfrm>
            <a:off x="1828800" y="1665329"/>
            <a:ext cx="762000" cy="905637"/>
            <a:chOff x="2895600" y="2199376"/>
            <a:chExt cx="762000" cy="905637"/>
          </a:xfrm>
        </p:grpSpPr>
        <p:sp>
          <p:nvSpPr>
            <p:cNvPr id="931" name="Shape 931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33400" y="1665974"/>
            <a:ext cx="762000" cy="905637"/>
            <a:chOff x="2895600" y="2199376"/>
            <a:chExt cx="762000" cy="905637"/>
          </a:xfrm>
        </p:grpSpPr>
        <p:sp>
          <p:nvSpPr>
            <p:cNvPr id="936" name="Shape 936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124200" y="1669225"/>
            <a:ext cx="762000" cy="905637"/>
            <a:chOff x="2895600" y="2199376"/>
            <a:chExt cx="762000" cy="905637"/>
          </a:xfrm>
        </p:grpSpPr>
        <p:sp>
          <p:nvSpPr>
            <p:cNvPr id="941" name="Shape 941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3124200" y="3028949"/>
            <a:ext cx="762000" cy="905637"/>
            <a:chOff x="2895600" y="2199376"/>
            <a:chExt cx="762000" cy="905637"/>
          </a:xfrm>
        </p:grpSpPr>
        <p:sp>
          <p:nvSpPr>
            <p:cNvPr id="946" name="Shape 946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50" name="Shape 950"/>
          <p:cNvCxnSpPr/>
          <p:nvPr/>
        </p:nvCxnSpPr>
        <p:spPr>
          <a:xfrm rot="10800000">
            <a:off x="1295524" y="2114010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1" name="Shape 951"/>
          <p:cNvCxnSpPr/>
          <p:nvPr/>
        </p:nvCxnSpPr>
        <p:spPr>
          <a:xfrm rot="10800000">
            <a:off x="2590925" y="2111493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2" name="Shape 952"/>
          <p:cNvCxnSpPr>
            <a:stCxn id="947" idx="1"/>
            <a:endCxn id="933" idx="3"/>
          </p:cNvCxnSpPr>
          <p:nvPr/>
        </p:nvCxnSpPr>
        <p:spPr>
          <a:xfrm rot="10800000">
            <a:off x="2590800" y="2222399"/>
            <a:ext cx="533400" cy="114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53" name="Shape 953"/>
          <p:cNvGrpSpPr/>
          <p:nvPr/>
        </p:nvGrpSpPr>
        <p:grpSpPr>
          <a:xfrm>
            <a:off x="4419600" y="3036510"/>
            <a:ext cx="762000" cy="905637"/>
            <a:chOff x="2895600" y="2199376"/>
            <a:chExt cx="762000" cy="905637"/>
          </a:xfrm>
        </p:grpSpPr>
        <p:sp>
          <p:nvSpPr>
            <p:cNvPr id="954" name="Shape 954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58" name="Shape 958"/>
          <p:cNvCxnSpPr>
            <a:endCxn id="943" idx="3"/>
          </p:cNvCxnSpPr>
          <p:nvPr/>
        </p:nvCxnSpPr>
        <p:spPr>
          <a:xfrm rot="10800000">
            <a:off x="3886200" y="2226249"/>
            <a:ext cx="521400" cy="125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59" name="Shape 959"/>
          <p:cNvGrpSpPr/>
          <p:nvPr/>
        </p:nvGrpSpPr>
        <p:grpSpPr>
          <a:xfrm>
            <a:off x="5715000" y="3036510"/>
            <a:ext cx="762000" cy="905637"/>
            <a:chOff x="2895600" y="2199376"/>
            <a:chExt cx="762000" cy="905637"/>
          </a:xfrm>
        </p:grpSpPr>
        <p:sp>
          <p:nvSpPr>
            <p:cNvPr id="960" name="Shape 960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64" name="Shape 964"/>
          <p:cNvCxnSpPr/>
          <p:nvPr/>
        </p:nvCxnSpPr>
        <p:spPr>
          <a:xfrm rot="10800000">
            <a:off x="5181724" y="3485191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965" name="Shape 965"/>
          <p:cNvGrpSpPr/>
          <p:nvPr/>
        </p:nvGrpSpPr>
        <p:grpSpPr>
          <a:xfrm>
            <a:off x="4572000" y="1669225"/>
            <a:ext cx="1905003" cy="581999"/>
            <a:chOff x="4572000" y="1669225"/>
            <a:chExt cx="1905003" cy="581999"/>
          </a:xfrm>
        </p:grpSpPr>
        <p:sp>
          <p:nvSpPr>
            <p:cNvPr id="966" name="Shape 966"/>
            <p:cNvSpPr/>
            <p:nvPr/>
          </p:nvSpPr>
          <p:spPr>
            <a:xfrm>
              <a:off x="4572000" y="1951524"/>
              <a:ext cx="1905000" cy="299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4572003" y="1669225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68" name="Shape 968"/>
          <p:cNvCxnSpPr/>
          <p:nvPr/>
        </p:nvCxnSpPr>
        <p:spPr>
          <a:xfrm flipH="1">
            <a:off x="902525" y="1276350"/>
            <a:ext cx="5257800" cy="1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9" name="Shape 969"/>
          <p:cNvCxnSpPr/>
          <p:nvPr/>
        </p:nvCxnSpPr>
        <p:spPr>
          <a:xfrm>
            <a:off x="914400" y="1276350"/>
            <a:ext cx="0" cy="50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70" name="Shape 970"/>
          <p:cNvCxnSpPr/>
          <p:nvPr/>
        </p:nvCxnSpPr>
        <p:spPr>
          <a:xfrm rot="10800000">
            <a:off x="6160325" y="1276446"/>
            <a:ext cx="0" cy="82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1" name="Shape 971"/>
          <p:cNvGrpSpPr/>
          <p:nvPr/>
        </p:nvGrpSpPr>
        <p:grpSpPr>
          <a:xfrm>
            <a:off x="533400" y="3336373"/>
            <a:ext cx="1905003" cy="581999"/>
            <a:chOff x="533400" y="3336373"/>
            <a:chExt cx="1905003" cy="581999"/>
          </a:xfrm>
        </p:grpSpPr>
        <p:sp>
          <p:nvSpPr>
            <p:cNvPr id="972" name="Shape 972"/>
            <p:cNvSpPr/>
            <p:nvPr/>
          </p:nvSpPr>
          <p:spPr>
            <a:xfrm>
              <a:off x="533400" y="3618672"/>
              <a:ext cx="1905000" cy="299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33403" y="3336373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74" name="Shape 974"/>
          <p:cNvCxnSpPr/>
          <p:nvPr/>
        </p:nvCxnSpPr>
        <p:spPr>
          <a:xfrm rot="10800000" flipH="1">
            <a:off x="3886200" y="1669229"/>
            <a:ext cx="685800" cy="22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5" name="Shape 975"/>
          <p:cNvCxnSpPr/>
          <p:nvPr/>
        </p:nvCxnSpPr>
        <p:spPr>
          <a:xfrm>
            <a:off x="3886200" y="2113903"/>
            <a:ext cx="685800" cy="112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6" name="Shape 976"/>
          <p:cNvCxnSpPr/>
          <p:nvPr/>
        </p:nvCxnSpPr>
        <p:spPr>
          <a:xfrm>
            <a:off x="2438400" y="3336373"/>
            <a:ext cx="685800" cy="124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7" name="Shape 977"/>
          <p:cNvCxnSpPr/>
          <p:nvPr/>
        </p:nvCxnSpPr>
        <p:spPr>
          <a:xfrm rot="10800000" flipH="1">
            <a:off x="2438400" y="3694301"/>
            <a:ext cx="685800" cy="22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8" name="Shape 978"/>
          <p:cNvCxnSpPr/>
          <p:nvPr/>
        </p:nvCxnSpPr>
        <p:spPr>
          <a:xfrm rot="10800000" flipH="1">
            <a:off x="902526" y="1833450"/>
            <a:ext cx="12000" cy="1043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79" name="Shape 979"/>
          <p:cNvCxnSpPr/>
          <p:nvPr/>
        </p:nvCxnSpPr>
        <p:spPr>
          <a:xfrm flipH="1">
            <a:off x="902400" y="2876550"/>
            <a:ext cx="1231200" cy="3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0" name="Shape 980"/>
          <p:cNvCxnSpPr/>
          <p:nvPr/>
        </p:nvCxnSpPr>
        <p:spPr>
          <a:xfrm rot="10800000">
            <a:off x="2133600" y="2876579"/>
            <a:ext cx="0" cy="912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1" name="Shape 981"/>
          <p:cNvSpPr/>
          <p:nvPr/>
        </p:nvSpPr>
        <p:spPr>
          <a:xfrm>
            <a:off x="6960875" y="2440625"/>
            <a:ext cx="1954500" cy="54270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2" name="Shape 982"/>
          <p:cNvSpPr txBox="1"/>
          <p:nvPr/>
        </p:nvSpPr>
        <p:spPr>
          <a:xfrm>
            <a:off x="441095" y="4476750"/>
            <a:ext cx="535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valid branch</a:t>
            </a:r>
            <a:endParaRPr sz="1800" b="0" i="0" u="sng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n"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merchant’s point of view</a:t>
            </a:r>
            <a:endParaRPr sz="32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88" name="Shape 988"/>
          <p:cNvGrpSpPr/>
          <p:nvPr/>
        </p:nvGrpSpPr>
        <p:grpSpPr>
          <a:xfrm>
            <a:off x="1828800" y="1665329"/>
            <a:ext cx="762000" cy="905637"/>
            <a:chOff x="2895600" y="2199376"/>
            <a:chExt cx="762000" cy="905637"/>
          </a:xfrm>
        </p:grpSpPr>
        <p:sp>
          <p:nvSpPr>
            <p:cNvPr id="989" name="Shape 989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93" name="Shape 993"/>
          <p:cNvGrpSpPr/>
          <p:nvPr/>
        </p:nvGrpSpPr>
        <p:grpSpPr>
          <a:xfrm>
            <a:off x="533400" y="1665974"/>
            <a:ext cx="762000" cy="905637"/>
            <a:chOff x="2895600" y="2199376"/>
            <a:chExt cx="762000" cy="905637"/>
          </a:xfrm>
        </p:grpSpPr>
        <p:sp>
          <p:nvSpPr>
            <p:cNvPr id="994" name="Shape 994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3124200" y="1669225"/>
            <a:ext cx="762000" cy="905637"/>
            <a:chOff x="2895600" y="2199376"/>
            <a:chExt cx="762000" cy="905637"/>
          </a:xfrm>
        </p:grpSpPr>
        <p:sp>
          <p:nvSpPr>
            <p:cNvPr id="999" name="Shape 999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003" name="Shape 1003"/>
          <p:cNvGrpSpPr/>
          <p:nvPr/>
        </p:nvGrpSpPr>
        <p:grpSpPr>
          <a:xfrm>
            <a:off x="3124200" y="3028949"/>
            <a:ext cx="762000" cy="905637"/>
            <a:chOff x="2895600" y="2199376"/>
            <a:chExt cx="762000" cy="905637"/>
          </a:xfrm>
        </p:grpSpPr>
        <p:sp>
          <p:nvSpPr>
            <p:cNvPr id="1004" name="Shape 1004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008" name="Shape 1008"/>
          <p:cNvCxnSpPr/>
          <p:nvPr/>
        </p:nvCxnSpPr>
        <p:spPr>
          <a:xfrm rot="10800000">
            <a:off x="1295524" y="2114010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09" name="Shape 1009"/>
          <p:cNvCxnSpPr/>
          <p:nvPr/>
        </p:nvCxnSpPr>
        <p:spPr>
          <a:xfrm rot="10800000">
            <a:off x="2590925" y="2111493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10" name="Shape 1010"/>
          <p:cNvCxnSpPr>
            <a:stCxn id="1005" idx="1"/>
            <a:endCxn id="991" idx="3"/>
          </p:cNvCxnSpPr>
          <p:nvPr/>
        </p:nvCxnSpPr>
        <p:spPr>
          <a:xfrm rot="10800000">
            <a:off x="2590800" y="2222399"/>
            <a:ext cx="533400" cy="114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011" name="Shape 1011"/>
          <p:cNvGrpSpPr/>
          <p:nvPr/>
        </p:nvGrpSpPr>
        <p:grpSpPr>
          <a:xfrm>
            <a:off x="4419600" y="1665975"/>
            <a:ext cx="762000" cy="905637"/>
            <a:chOff x="2895600" y="2199376"/>
            <a:chExt cx="762000" cy="905637"/>
          </a:xfrm>
        </p:grpSpPr>
        <p:sp>
          <p:nvSpPr>
            <p:cNvPr id="1012" name="Shape 1012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016" name="Shape 1016"/>
          <p:cNvCxnSpPr/>
          <p:nvPr/>
        </p:nvCxnSpPr>
        <p:spPr>
          <a:xfrm rot="10800000">
            <a:off x="3886324" y="2114656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017" name="Shape 1017"/>
          <p:cNvGrpSpPr/>
          <p:nvPr/>
        </p:nvGrpSpPr>
        <p:grpSpPr>
          <a:xfrm>
            <a:off x="5715000" y="1665975"/>
            <a:ext cx="762000" cy="905637"/>
            <a:chOff x="2895600" y="2199376"/>
            <a:chExt cx="762000" cy="905637"/>
          </a:xfrm>
        </p:grpSpPr>
        <p:sp>
          <p:nvSpPr>
            <p:cNvPr id="1018" name="Shape 1018"/>
            <p:cNvSpPr/>
            <p:nvPr/>
          </p:nvSpPr>
          <p:spPr>
            <a:xfrm>
              <a:off x="2895600" y="2199376"/>
              <a:ext cx="762000" cy="2286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895600" y="2427976"/>
              <a:ext cx="762000" cy="2235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895600" y="2647950"/>
              <a:ext cx="762000" cy="2169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895600" y="2864713"/>
              <a:ext cx="762000" cy="2403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022" name="Shape 1022"/>
          <p:cNvCxnSpPr/>
          <p:nvPr/>
        </p:nvCxnSpPr>
        <p:spPr>
          <a:xfrm rot="10800000">
            <a:off x="5181724" y="2114656"/>
            <a:ext cx="521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23" name="Shape 1023"/>
          <p:cNvCxnSpPr/>
          <p:nvPr/>
        </p:nvCxnSpPr>
        <p:spPr>
          <a:xfrm>
            <a:off x="2851563" y="1665329"/>
            <a:ext cx="6000" cy="2506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24" name="Shape 1024"/>
          <p:cNvSpPr txBox="1"/>
          <p:nvPr/>
        </p:nvSpPr>
        <p:spPr>
          <a:xfrm>
            <a:off x="1195414" y="4207575"/>
            <a:ext cx="3360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→ B transaction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25" name="Shape 1025"/>
          <p:cNvCxnSpPr>
            <a:endCxn id="1000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26" name="Shape 1026"/>
          <p:cNvSpPr txBox="1"/>
          <p:nvPr/>
        </p:nvSpPr>
        <p:spPr>
          <a:xfrm>
            <a:off x="2652206" y="1047750"/>
            <a:ext cx="170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confirmation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7" name="Shape 1027"/>
          <p:cNvSpPr txBox="1"/>
          <p:nvPr/>
        </p:nvSpPr>
        <p:spPr>
          <a:xfrm>
            <a:off x="3986150" y="3385094"/>
            <a:ext cx="158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attempt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28" name="Shape 1028"/>
          <p:cNvCxnSpPr>
            <a:endCxn id="1018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29" name="Shape 1029"/>
          <p:cNvSpPr txBox="1"/>
          <p:nvPr/>
        </p:nvSpPr>
        <p:spPr>
          <a:xfrm>
            <a:off x="5196518" y="1047750"/>
            <a:ext cx="17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0" name="Shape 1030"/>
          <p:cNvSpPr txBox="1"/>
          <p:nvPr/>
        </p:nvSpPr>
        <p:spPr>
          <a:xfrm>
            <a:off x="5715000" y="3115299"/>
            <a:ext cx="2819400" cy="1754400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# of confirmations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 confirmations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 properties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invalid transactions is cryptographic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double-spending </a:t>
            </a: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relies on</a:t>
            </a: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consensus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never 100% sure a transaction is in </a:t>
            </a: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blockchain</a:t>
            </a:r>
            <a:endParaRPr/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0593"/>
            <a:ext cx="4010700" cy="16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majority of whom?</a:t>
            </a:r>
            <a:endParaRPr/>
          </a:p>
        </p:txBody>
      </p:sp>
      <p:pic>
        <p:nvPicPr>
          <p:cNvPr id="1043" name="Shape 10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900" y="2564150"/>
            <a:ext cx="1063575" cy="137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 txBox="1"/>
          <p:nvPr/>
        </p:nvSpPr>
        <p:spPr>
          <a:xfrm>
            <a:off x="332100" y="4319725"/>
            <a:ext cx="8354700" cy="60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Recall: addresses can be freely created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5" name="Shape 1045"/>
          <p:cNvPicPr preferRelativeResize="0"/>
          <p:nvPr/>
        </p:nvPicPr>
        <p:blipFill rotWithShape="1">
          <a:blip r:embed="rId4">
            <a:alphaModFix/>
          </a:blip>
          <a:srcRect r="66869"/>
          <a:stretch/>
        </p:blipFill>
        <p:spPr>
          <a:xfrm>
            <a:off x="953475" y="1490675"/>
            <a:ext cx="10287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Shape 1046"/>
          <p:cNvPicPr preferRelativeResize="0"/>
          <p:nvPr/>
        </p:nvPicPr>
        <p:blipFill rotWithShape="1">
          <a:blip r:embed="rId4">
            <a:alphaModFix/>
          </a:blip>
          <a:srcRect l="32281" r="33466"/>
          <a:stretch/>
        </p:blipFill>
        <p:spPr>
          <a:xfrm>
            <a:off x="3188375" y="1325875"/>
            <a:ext cx="106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4">
            <a:alphaModFix/>
          </a:blip>
          <a:srcRect l="66869"/>
          <a:stretch/>
        </p:blipFill>
        <p:spPr>
          <a:xfrm>
            <a:off x="2091700" y="2352675"/>
            <a:ext cx="10287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Shape 10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225" y="592325"/>
            <a:ext cx="1063575" cy="13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Shape 10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00" y="2709250"/>
            <a:ext cx="1063575" cy="13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Shape 1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25" y="2664088"/>
            <a:ext cx="1063575" cy="13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Shape 10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75" y="1098788"/>
            <a:ext cx="1063575" cy="13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Shape 10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25" y="1027513"/>
            <a:ext cx="1063575" cy="137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“vote” by CPU power</a:t>
            </a:r>
            <a:endParaRPr/>
          </a:p>
        </p:txBody>
      </p:sp>
      <p:sp>
        <p:nvSpPr>
          <p:cNvPr id="1058" name="Shape 1058"/>
          <p:cNvSpPr txBox="1"/>
          <p:nvPr/>
        </p:nvSpPr>
        <p:spPr>
          <a:xfrm>
            <a:off x="760100" y="1589400"/>
            <a:ext cx="6552300" cy="2722500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u="sng">
                <a:latin typeface="Trebuchet MS"/>
                <a:ea typeface="Trebuchet MS"/>
                <a:cs typeface="Trebuchet MS"/>
                <a:sym typeface="Trebuchet MS"/>
              </a:rPr>
              <a:t>Bitcoin mining puzzle:</a:t>
            </a:r>
            <a:endParaRPr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Given previous block </a:t>
            </a:r>
            <a:r>
              <a:rPr lang="en" sz="1800" i="1">
                <a:latin typeface="Trebuchet MS"/>
                <a:ea typeface="Trebuchet MS"/>
                <a:cs typeface="Trebuchet MS"/>
                <a:sym typeface="Trebuchet MS"/>
              </a:rPr>
              <a:t>prev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new block </a:t>
            </a:r>
            <a:r>
              <a:rPr lang="en" sz="1800" i="1">
                <a:latin typeface="Trebuchet MS"/>
                <a:ea typeface="Trebuchet MS"/>
                <a:cs typeface="Trebuchet MS"/>
                <a:sym typeface="Trebuchet MS"/>
              </a:rPr>
              <a:t>curr:</a:t>
            </a:r>
            <a:endParaRPr sz="1800"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endParaRPr sz="1800"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Find </a:t>
            </a:r>
            <a:r>
              <a:rPr lang="en" sz="1800" i="1"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such that H(prev|curr|n) &lt; 2</a:t>
            </a:r>
            <a:r>
              <a:rPr lang="en" sz="1800" baseline="30000">
                <a:latin typeface="Trebuchet MS"/>
                <a:ea typeface="Trebuchet MS"/>
                <a:cs typeface="Trebuchet MS"/>
                <a:sym typeface="Trebuchet MS"/>
              </a:rPr>
              <a:t>256-d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i="1"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is a difficulty parameter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First solution wins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Miners are rewarded for solutions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block gets to</a:t>
            </a:r>
            <a:endParaRPr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</a:t>
            </a:r>
            <a:r>
              <a:rPr lang="en" sz="2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block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recipient address of this transaction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“Block reward” currently 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25 BTC, halves every 4 years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Transaction fees also kept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Rewarded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only if block 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 </a:t>
            </a: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eventual</a:t>
            </a:r>
            <a:r>
              <a:rPr lang="en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consensus branch!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0" name="Shape 1070"/>
          <p:cNvSpPr txBox="1"/>
          <p:nvPr/>
        </p:nvSpPr>
        <p:spPr>
          <a:xfrm>
            <a:off x="457200" y="1020000"/>
            <a:ext cx="8229600" cy="4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Bitcoins created by special mining transactions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Bitcoins owned by public keys (addresses)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Bitcoin transfers authorized by digital signatures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Blockchain records all transfers, prevents double spends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Miners extend blockchain by solving proof of work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Miners rewarded by creating new bitcoins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133077" y="1356838"/>
            <a:ext cx="324125" cy="3591875"/>
          </a:xfrm>
          <a:custGeom>
            <a:avLst/>
            <a:gdLst/>
            <a:ahLst/>
            <a:cxnLst/>
            <a:rect l="0" t="0" r="0" b="0"/>
            <a:pathLst>
              <a:path w="12965" h="143675" extrusionOk="0">
                <a:moveTo>
                  <a:pt x="12965" y="0"/>
                </a:moveTo>
                <a:cubicBezTo>
                  <a:pt x="10805" y="12971"/>
                  <a:pt x="233" y="53880"/>
                  <a:pt x="4" y="77826"/>
                </a:cubicBezTo>
                <a:cubicBezTo>
                  <a:pt x="-225" y="101772"/>
                  <a:pt x="9662" y="132700"/>
                  <a:pt x="11593" y="14367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Blockchain: Linked list with hash pointers</a:t>
            </a:r>
            <a:endParaRPr/>
          </a:p>
        </p:txBody>
      </p:sp>
      <p:grpSp>
        <p:nvGrpSpPr>
          <p:cNvPr id="204" name="Shape 204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05" name="Shape 205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08" name="Shape 208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0" name="Shape 210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11" name="Shape 211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12" name="Shape 212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13" name="Shape 213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5" name="Shape 215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16" name="Shape 216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146875" y="4520150"/>
            <a:ext cx="4255200" cy="566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case: tamper-evident log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36025" y="128900"/>
            <a:ext cx="8807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Modifications to any block will propagate forever</a:t>
            </a: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25" name="Shape 225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28" name="Shape 228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0" name="Shape 230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31" name="Shape 231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32" name="Shape 232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33" name="Shape 233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5" name="Shape 235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36" name="Shape 236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38" name="Shape 238"/>
          <p:cNvSpPr/>
          <p:nvPr/>
        </p:nvSpPr>
        <p:spPr>
          <a:xfrm>
            <a:off x="1658475" y="3236250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36025" y="128900"/>
            <a:ext cx="8807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Modifications to any block will propagate forever</a:t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45" name="Shape 245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48" name="Shape 248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1" name="Shape 251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52" name="Shape 252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53" name="Shape 253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6" name="Shape 256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H(  )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58" name="Shape 258"/>
          <p:cNvSpPr/>
          <p:nvPr/>
        </p:nvSpPr>
        <p:spPr>
          <a:xfrm>
            <a:off x="1658475" y="3236250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1354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940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2150" y="128900"/>
            <a:ext cx="89841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/>
              <a:t>Fact: </a:t>
            </a:r>
            <a:endParaRPr u="sng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chains with same hash, different data </a:t>
            </a:r>
            <a:r>
              <a:rPr lang="en" sz="2400" dirty="0"/>
              <a:t>→ </a:t>
            </a:r>
            <a:r>
              <a:rPr lang="en" dirty="0"/>
              <a:t>collision</a:t>
            </a:r>
            <a:endParaRPr dirty="0"/>
          </a:p>
        </p:txBody>
      </p:sp>
      <p:grpSp>
        <p:nvGrpSpPr>
          <p:cNvPr id="266" name="Shape 266"/>
          <p:cNvGrpSpPr/>
          <p:nvPr/>
        </p:nvGrpSpPr>
        <p:grpSpPr>
          <a:xfrm>
            <a:off x="6044125" y="1701878"/>
            <a:ext cx="1344300" cy="1388928"/>
            <a:chOff x="5333050" y="2139900"/>
            <a:chExt cx="1344300" cy="2144400"/>
          </a:xfrm>
        </p:grpSpPr>
        <p:sp>
          <p:nvSpPr>
            <p:cNvPr id="267" name="Shape 26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3685525" y="1701878"/>
            <a:ext cx="1344300" cy="1388928"/>
            <a:chOff x="5333050" y="2139900"/>
            <a:chExt cx="1344300" cy="2144400"/>
          </a:xfrm>
        </p:grpSpPr>
        <p:sp>
          <p:nvSpPr>
            <p:cNvPr id="270" name="Shape 270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72" name="Shape 272"/>
          <p:cNvSpPr/>
          <p:nvPr/>
        </p:nvSpPr>
        <p:spPr>
          <a:xfrm>
            <a:off x="5029825" y="14573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73" name="Shape 273"/>
          <p:cNvSpPr/>
          <p:nvPr/>
        </p:nvSpPr>
        <p:spPr>
          <a:xfrm>
            <a:off x="2674500" y="14573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74" name="Shape 274"/>
          <p:cNvGrpSpPr/>
          <p:nvPr/>
        </p:nvGrpSpPr>
        <p:grpSpPr>
          <a:xfrm>
            <a:off x="1326925" y="1701878"/>
            <a:ext cx="1344300" cy="1388928"/>
            <a:chOff x="5333050" y="2139900"/>
            <a:chExt cx="1344300" cy="2144400"/>
          </a:xfrm>
        </p:grpSpPr>
        <p:sp>
          <p:nvSpPr>
            <p:cNvPr id="275" name="Shape 275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6D9EE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6D9EE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77" name="Shape 277"/>
          <p:cNvSpPr/>
          <p:nvPr/>
        </p:nvSpPr>
        <p:spPr>
          <a:xfrm>
            <a:off x="319175" y="14573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78" name="Shape 278"/>
          <p:cNvGrpSpPr/>
          <p:nvPr/>
        </p:nvGrpSpPr>
        <p:grpSpPr>
          <a:xfrm>
            <a:off x="6107750" y="3576578"/>
            <a:ext cx="1344300" cy="1388928"/>
            <a:chOff x="5333050" y="2139900"/>
            <a:chExt cx="1344300" cy="2144400"/>
          </a:xfrm>
        </p:grpSpPr>
        <p:sp>
          <p:nvSpPr>
            <p:cNvPr id="279" name="Shape 279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3749150" y="3576578"/>
            <a:ext cx="1344300" cy="1388928"/>
            <a:chOff x="5333050" y="2139900"/>
            <a:chExt cx="1344300" cy="2144400"/>
          </a:xfrm>
        </p:grpSpPr>
        <p:sp>
          <p:nvSpPr>
            <p:cNvPr id="282" name="Shape 28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84" name="Shape 284"/>
          <p:cNvSpPr/>
          <p:nvPr/>
        </p:nvSpPr>
        <p:spPr>
          <a:xfrm>
            <a:off x="5093450" y="33320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85" name="Shape 285"/>
          <p:cNvSpPr/>
          <p:nvPr/>
        </p:nvSpPr>
        <p:spPr>
          <a:xfrm>
            <a:off x="2738125" y="33320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grpSp>
        <p:nvGrpSpPr>
          <p:cNvPr id="286" name="Shape 286"/>
          <p:cNvGrpSpPr/>
          <p:nvPr/>
        </p:nvGrpSpPr>
        <p:grpSpPr>
          <a:xfrm>
            <a:off x="1390550" y="3576578"/>
            <a:ext cx="1344300" cy="1388928"/>
            <a:chOff x="5333050" y="2139900"/>
            <a:chExt cx="1344300" cy="2144400"/>
          </a:xfrm>
        </p:grpSpPr>
        <p:sp>
          <p:nvSpPr>
            <p:cNvPr id="287" name="Shape 28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rgbClr val="D5A6B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 sz="24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D5A6BD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prev: H(  )</a:t>
              </a:r>
              <a:endParaRPr sz="1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89" name="Shape 289"/>
          <p:cNvSpPr/>
          <p:nvPr/>
        </p:nvSpPr>
        <p:spPr>
          <a:xfrm>
            <a:off x="382800" y="3332025"/>
            <a:ext cx="2066550" cy="1388825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90" name="Shape 290"/>
          <p:cNvSpPr/>
          <p:nvPr/>
        </p:nvSpPr>
        <p:spPr>
          <a:xfrm>
            <a:off x="7246350" y="2691300"/>
            <a:ext cx="956625" cy="309350"/>
          </a:xfrm>
          <a:custGeom>
            <a:avLst/>
            <a:gdLst/>
            <a:ahLst/>
            <a:cxnLst/>
            <a:rect l="0" t="0" r="0" b="0"/>
            <a:pathLst>
              <a:path w="38265" h="12374" extrusionOk="0">
                <a:moveTo>
                  <a:pt x="38265" y="12374"/>
                </a:moveTo>
                <a:lnTo>
                  <a:pt x="616" y="0"/>
                </a:lnTo>
                <a:lnTo>
                  <a:pt x="888" y="363"/>
                </a:lnTo>
                <a:lnTo>
                  <a:pt x="71" y="0"/>
                </a:lnTo>
                <a:lnTo>
                  <a:pt x="0" y="171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91" name="Shape 291"/>
          <p:cNvSpPr/>
          <p:nvPr/>
        </p:nvSpPr>
        <p:spPr>
          <a:xfrm>
            <a:off x="7388425" y="3417900"/>
            <a:ext cx="805675" cy="738350"/>
          </a:xfrm>
          <a:custGeom>
            <a:avLst/>
            <a:gdLst/>
            <a:ahLst/>
            <a:cxnLst/>
            <a:rect l="0" t="0" r="0" b="0"/>
            <a:pathLst>
              <a:path w="32227" h="29534" extrusionOk="0">
                <a:moveTo>
                  <a:pt x="32227" y="0"/>
                </a:moveTo>
                <a:lnTo>
                  <a:pt x="803" y="29179"/>
                </a:lnTo>
                <a:lnTo>
                  <a:pt x="1158" y="29534"/>
                </a:lnTo>
                <a:lnTo>
                  <a:pt x="93" y="29179"/>
                </a:lnTo>
                <a:lnTo>
                  <a:pt x="0" y="2934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292" name="Shape 292"/>
          <p:cNvSpPr txBox="1"/>
          <p:nvPr/>
        </p:nvSpPr>
        <p:spPr>
          <a:xfrm>
            <a:off x="8194100" y="2846150"/>
            <a:ext cx="52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Merkle tree: binary tree with hash pointers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5641025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02" name="Shape 302"/>
          <p:cNvSpPr/>
          <p:nvPr/>
        </p:nvSpPr>
        <p:spPr>
          <a:xfrm flipH="1">
            <a:off x="4588615" y="1673250"/>
            <a:ext cx="1677735" cy="622200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03" name="Shape 303"/>
          <p:cNvSpPr txBox="1"/>
          <p:nvPr/>
        </p:nvSpPr>
        <p:spPr>
          <a:xfrm>
            <a:off x="6825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687175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77280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H(  )   H(  )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1366600" y="2547850"/>
            <a:ext cx="765916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08" name="Shape 308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09" name="Shape 309"/>
          <p:cNvSpPr/>
          <p:nvPr/>
        </p:nvSpPr>
        <p:spPr>
          <a:xfrm>
            <a:off x="5265550" y="2547850"/>
            <a:ext cx="765916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10" name="Shape 310"/>
          <p:cNvSpPr/>
          <p:nvPr/>
        </p:nvSpPr>
        <p:spPr>
          <a:xfrm flipH="1">
            <a:off x="6704053" y="2547850"/>
            <a:ext cx="748028" cy="688775"/>
          </a:xfrm>
          <a:custGeom>
            <a:avLst/>
            <a:gdLst/>
            <a:ahLst/>
            <a:cxnLst/>
            <a:rect l="0" t="0" r="0" b="0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sp>
      <p:sp>
        <p:nvSpPr>
          <p:cNvPr id="311" name="Shape 311"/>
          <p:cNvSpPr/>
          <p:nvPr/>
        </p:nvSpPr>
        <p:spPr>
          <a:xfrm>
            <a:off x="5794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2" name="Shape 312"/>
          <p:cNvCxnSpPr/>
          <p:nvPr/>
        </p:nvCxnSpPr>
        <p:spPr>
          <a:xfrm flipH="1">
            <a:off x="921900" y="3484275"/>
            <a:ext cx="177900" cy="688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3" name="Shape 313"/>
          <p:cNvSpPr/>
          <p:nvPr/>
        </p:nvSpPr>
        <p:spPr>
          <a:xfrm>
            <a:off x="15750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4" name="Shape 314"/>
          <p:cNvCxnSpPr/>
          <p:nvPr/>
        </p:nvCxnSpPr>
        <p:spPr>
          <a:xfrm>
            <a:off x="172215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5" name="Shape 315"/>
          <p:cNvSpPr/>
          <p:nvPr/>
        </p:nvSpPr>
        <p:spPr>
          <a:xfrm>
            <a:off x="27068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6" name="Shape 316"/>
          <p:cNvCxnSpPr/>
          <p:nvPr/>
        </p:nvCxnSpPr>
        <p:spPr>
          <a:xfrm flipH="1">
            <a:off x="3049300" y="3484275"/>
            <a:ext cx="177900" cy="688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7" name="Shape 317"/>
          <p:cNvSpPr/>
          <p:nvPr/>
        </p:nvSpPr>
        <p:spPr>
          <a:xfrm>
            <a:off x="37024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8" name="Shape 318"/>
          <p:cNvCxnSpPr/>
          <p:nvPr/>
        </p:nvCxnSpPr>
        <p:spPr>
          <a:xfrm>
            <a:off x="384955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9" name="Shape 319"/>
          <p:cNvSpPr/>
          <p:nvPr/>
        </p:nvSpPr>
        <p:spPr>
          <a:xfrm>
            <a:off x="4559125" y="4125600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0" name="Shape 320"/>
          <p:cNvCxnSpPr/>
          <p:nvPr/>
        </p:nvCxnSpPr>
        <p:spPr>
          <a:xfrm flipH="1">
            <a:off x="4901625" y="3457350"/>
            <a:ext cx="177900" cy="688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21" name="Shape 321"/>
          <p:cNvSpPr/>
          <p:nvPr/>
        </p:nvSpPr>
        <p:spPr>
          <a:xfrm>
            <a:off x="5554725" y="4125600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5701875" y="3490725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23" name="Shape 323"/>
          <p:cNvSpPr/>
          <p:nvPr/>
        </p:nvSpPr>
        <p:spPr>
          <a:xfrm>
            <a:off x="664475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4" name="Shape 324"/>
          <p:cNvCxnSpPr/>
          <p:nvPr/>
        </p:nvCxnSpPr>
        <p:spPr>
          <a:xfrm flipH="1">
            <a:off x="6987250" y="3484275"/>
            <a:ext cx="177900" cy="688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25" name="Shape 325"/>
          <p:cNvSpPr/>
          <p:nvPr/>
        </p:nvSpPr>
        <p:spPr>
          <a:xfrm>
            <a:off x="764035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6" name="Shape 326"/>
          <p:cNvCxnSpPr/>
          <p:nvPr/>
        </p:nvCxnSpPr>
        <p:spPr>
          <a:xfrm>
            <a:off x="778750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endCxn id="298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1822</Words>
  <Application>Microsoft Macintosh PowerPoint</Application>
  <PresentationFormat>On-screen Show (16:9)</PresentationFormat>
  <Paragraphs>394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Tahoma</vt:lpstr>
      <vt:lpstr>Trebuchet MS</vt:lpstr>
      <vt:lpstr>Simple Light</vt:lpstr>
      <vt:lpstr>simple-light</vt:lpstr>
      <vt:lpstr>Bitcoin overview</vt:lpstr>
      <vt:lpstr>Recall: Cryptographic Hash Functions</vt:lpstr>
      <vt:lpstr>PowerPoint Presentation</vt:lpstr>
      <vt:lpstr>Hash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Double-spends must be prevented</vt:lpstr>
      <vt:lpstr>Historical approach: talk to the issuer</vt:lpstr>
      <vt:lpstr>Bitcoin’s approach: global ledger</vt:lpstr>
      <vt:lpstr>Bitcoin’s approach: global ledger</vt:lpstr>
      <vt:lpstr>Ledger implementation: blockchain</vt:lpstr>
      <vt:lpstr>PowerPoint Presentation</vt:lpstr>
      <vt:lpstr>PowerPoint Presentation</vt:lpstr>
      <vt:lpstr>A transaction-based ledger (Bitcoin)</vt:lpstr>
      <vt:lpstr>A transaction-based ledger (Bitcoin)</vt:lpstr>
      <vt:lpstr>A transaction-based ledger (Bitcoin)</vt:lpstr>
      <vt:lpstr>Merging value</vt:lpstr>
      <vt:lpstr>Joint payments</vt:lpstr>
      <vt:lpstr>PowerPoint Presentation</vt:lpstr>
      <vt:lpstr>PowerPoint Presentation</vt:lpstr>
      <vt:lpstr>PowerPoint Presentation</vt:lpstr>
      <vt:lpstr>PowerPoint Presentation</vt:lpstr>
      <vt:lpstr>Other Scrooge problems</vt:lpstr>
      <vt:lpstr>Decentralization</vt:lpstr>
      <vt:lpstr>PowerPoint Presentation</vt:lpstr>
      <vt:lpstr>Bitcoin is a peer-to-peer system</vt:lpstr>
      <vt:lpstr>Bitcoin consensus (simplified)</vt:lpstr>
      <vt:lpstr>What can a malicious node do?</vt:lpstr>
      <vt:lpstr>What can a malicious node do?</vt:lpstr>
      <vt:lpstr>From a merchant’s point of view</vt:lpstr>
      <vt:lpstr>Basic properties</vt:lpstr>
      <vt:lpstr>Honest majority of whom?</vt:lpstr>
      <vt:lpstr>Solution: “vote” by CPU power</vt:lpstr>
      <vt:lpstr>Miners are rewarded for solutions</vt:lpstr>
      <vt:lpstr>Recap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overview</dc:title>
  <cp:lastModifiedBy>Nasir Memon</cp:lastModifiedBy>
  <cp:revision>8</cp:revision>
  <dcterms:modified xsi:type="dcterms:W3CDTF">2018-04-06T12:12:08Z</dcterms:modified>
</cp:coreProperties>
</file>