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2F296A-8061-4EC2-A9D2-A2F0E28EFFA3}">
  <a:tblStyle styleId="{B62F296A-8061-4EC2-A9D2-A2F0E28EF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Computer Science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2018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300" y="2050825"/>
            <a:ext cx="3016476" cy="30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Redundancy</a:t>
            </a:r>
            <a:endParaRPr/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 of the primary goals of database design is to reduce redundancy as much as possible.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There should be no columns unrelated to the entity or relationship in a table. Put it in its own table.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46" name="Shape 146"/>
          <p:cNvGraphicFramePr/>
          <p:nvPr/>
        </p:nvGraphicFramePr>
        <p:xfrm>
          <a:off x="40005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{B62F296A-8061-4EC2-A9D2-A2F0E28EFFA3}</a:tableStyleId>
              </a:tblPr>
              <a:tblGrid>
                <a:gridCol w="1389600"/>
                <a:gridCol w="1389600"/>
                <a:gridCol w="1389600"/>
                <a:gridCol w="1389600"/>
                <a:gridCol w="1389600"/>
                <a:gridCol w="13896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n_number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N12345678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abc123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Abigail Carter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01/23/01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Apple Street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N87654321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Frederico Lee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12/30/99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 Green Ave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7" name="Shape 147"/>
          <p:cNvCxnSpPr/>
          <p:nvPr/>
        </p:nvCxnSpPr>
        <p:spPr>
          <a:xfrm>
            <a:off x="6389625" y="3091925"/>
            <a:ext cx="1390500" cy="429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Redundancy</a:t>
            </a:r>
            <a:endParaRPr/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Don’t put the same data in multiple places!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can cause problems when you need to delete or update.</a:t>
            </a:r>
            <a:endParaRPr sz="2400"/>
          </a:p>
        </p:txBody>
      </p:sp>
      <p:graphicFrame>
        <p:nvGraphicFramePr>
          <p:cNvPr id="154" name="Shape 154"/>
          <p:cNvGraphicFramePr/>
          <p:nvPr/>
        </p:nvGraphicFramePr>
        <p:xfrm>
          <a:off x="9525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{B62F296A-8061-4EC2-A9D2-A2F0E28EFFA3}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n_number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N12345678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abc123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Abigail Carter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01/23/01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Apple Street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N87654321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Frederico Lee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12/30/99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 Green Ave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1214875" y="37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{B62F296A-8061-4EC2-A9D2-A2F0E28EFFA3}</a:tableStyleId>
              </a:tblPr>
              <a:tblGrid>
                <a:gridCol w="1629850"/>
                <a:gridCol w="1629850"/>
                <a:gridCol w="1629850"/>
                <a:gridCol w="1629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id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course_id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n_number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N12345678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Abigail Carter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N87654321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Frederico Lee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Normalization</a:t>
            </a:r>
            <a:endParaRPr/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Processes for restructuring database to reduce redundancy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First Normal Form (1NF)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Second Normal Form (2NF)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Third Normal Form (3NF)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Boyce-Codd Normal Form (BCNF)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And lots more!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Query Language (SQL)</a:t>
            </a:r>
            <a:endParaRPr/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used to talk with databases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Human readable</a:t>
            </a:r>
            <a:endParaRPr sz="24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 Literally query strings sent to the server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Used everywhere</a:t>
            </a:r>
            <a:endParaRPr sz="24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 Basically any website that stores data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Different servers implement slightly different dialects</a:t>
            </a:r>
            <a:endParaRPr sz="24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 MySQL is most common and what we’ll be focusing on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 “Core functionality” is defined in SQL-99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net_id, name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students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’A%’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Gets the Net ID and name of all rows where the name starts with “A”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Case insensitive by default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Capitalization of SELECT, FROM, WHERE, LIKE doesn’t matter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SQL statements are typically performed “in the context”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of a specific DB</a:t>
            </a:r>
            <a:endParaRPr sz="2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This is set usually set at connect time or with USE &lt;db_name&gt; statement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Queries can access all databases the connecting user has access to though</a:t>
            </a:r>
            <a:endParaRPr sz="2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➔"/>
            </a:pP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university.students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net_id = </a:t>
            </a:r>
            <a:r>
              <a:rPr lang="en" sz="1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‘abc123’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SELECTs can also select constants or functions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➔"/>
            </a:pP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9,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instructors;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built in functions: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DATABASE()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VERSION()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AVG()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SLEEP()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Subqueries: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course_id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teaches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instructor_id = (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instructor_id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instructors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’Nasir Memon’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Selects the instructor ID that matches the name Nasir Memon.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uses that to find the course_id that he teaches.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Miscellaneous: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SQL comments are “--”</a:t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Semi-colons are optional, except in the CLI</a:t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MySQL runs on port 3306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(cont)</a:t>
            </a:r>
            <a:endParaRPr/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tables: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students(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n_number	</a:t>
            </a:r>
            <a:r>
              <a:rPr lang="en" sz="2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(32),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net_id		</a:t>
            </a:r>
            <a:r>
              <a:rPr lang="en" sz="2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(8),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name			</a:t>
            </a:r>
            <a:r>
              <a:rPr lang="en" sz="2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(64),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dob			</a:t>
            </a:r>
            <a:r>
              <a:rPr lang="en" sz="2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address		</a:t>
            </a:r>
            <a:r>
              <a:rPr lang="en" sz="2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24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(n_number) 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Consider these problems:</a:t>
            </a:r>
            <a:endParaRPr sz="24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1) Storing data in your program variables</a:t>
            </a:r>
            <a:endParaRPr sz="2400"/>
          </a:p>
          <a:p>
            <a:pPr indent="-342900" lvl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➔"/>
            </a:pPr>
            <a:r>
              <a:rPr lang="en" sz="1800">
                <a:solidFill>
                  <a:srgbClr val="E06666"/>
                </a:solidFill>
              </a:rPr>
              <a:t>What if you have a lot of data? Your program will get slow</a:t>
            </a:r>
            <a:endParaRPr sz="1800">
              <a:solidFill>
                <a:srgbClr val="E06666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2) Storing data in files</a:t>
            </a:r>
            <a:endParaRPr sz="2400"/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➔"/>
            </a:pPr>
            <a:r>
              <a:rPr lang="en" sz="1800">
                <a:solidFill>
                  <a:srgbClr val="E06666"/>
                </a:solidFill>
              </a:rPr>
              <a:t>What if multiple people/programs need to access them?</a:t>
            </a:r>
            <a:endParaRPr sz="2400">
              <a:solidFill>
                <a:srgbClr val="E0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3) Concurrent read/writes</a:t>
            </a:r>
            <a:endParaRPr sz="24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➔"/>
            </a:pPr>
            <a:r>
              <a:rPr lang="en" sz="1800">
                <a:solidFill>
                  <a:srgbClr val="E06666"/>
                </a:solidFill>
              </a:rPr>
              <a:t>What if multiple people/programs are trying to read/write the data?</a:t>
            </a:r>
            <a:endParaRPr sz="2400">
              <a:solidFill>
                <a:srgbClr val="E06666"/>
              </a:solidFill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need a database?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CRUD</a:t>
            </a:r>
            <a:endParaRPr/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Create: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table_name(column_name,...)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(val,...);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Read: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column_name,...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Update: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column_name = value;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Delete: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column_name = value;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database to your application</a:t>
            </a:r>
            <a:endParaRPr/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PyMySQL library</a:t>
            </a:r>
            <a:endParaRPr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pymysql.cursors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Connect to the database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connection = pymysql.connect(host='localhost',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user='user',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password='passwd',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db='db_name')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database to your application</a:t>
            </a:r>
            <a:endParaRPr/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311725" y="13352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Running an SQL statement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connection.cursor()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cursor: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sql = 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`students` (`net_id`, `name`) VALUES (%s, %s)"</a:t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cursor.execute(sql, (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'nyu999'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'Andy Hamilton'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connection.commit()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connection.cursor()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cursor: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sql = 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"SELECT `net_id`, `name` FROM `students` WHERE `net_id`=%s"</a:t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cursor.execute(sql, (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'nyu999'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result = cursor.fetchone()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connection.close()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565725" y="1830300"/>
            <a:ext cx="4289100" cy="14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database?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09688"/>
            <a:ext cx="73152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database?</a:t>
            </a:r>
            <a:endParaRPr/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to Excel Spreadsheets but more powerful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Databases allow you to organize data in a way that is efficient, scalable, accessible, and reliable.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Here are some of the most popular ones:</a:t>
            </a:r>
            <a:endParaRPr sz="24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5" y="3646275"/>
            <a:ext cx="2790174" cy="14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675" y="3704475"/>
            <a:ext cx="1506175" cy="13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701" y="4062343"/>
            <a:ext cx="3572898" cy="9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800" y="3064392"/>
            <a:ext cx="2247399" cy="1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database?</a:t>
            </a:r>
            <a:endParaRPr/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Relational databases allow for entity relationships.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NoSQL databases do not have relationships. They are designed to handle flexible/unstructured data models.</a:t>
            </a:r>
            <a:endParaRPr sz="24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5" y="3646275"/>
            <a:ext cx="2790174" cy="14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675" y="3704475"/>
            <a:ext cx="1506175" cy="13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701" y="4062343"/>
            <a:ext cx="3572898" cy="9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800" y="3064392"/>
            <a:ext cx="2247399" cy="1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database</a:t>
            </a:r>
            <a:endParaRPr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Structures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Database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Tables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Columns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Rows</a:t>
            </a:r>
            <a:endParaRPr sz="24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350" y="1571525"/>
            <a:ext cx="4983649" cy="31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database</a:t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 database consists of “tables” dedicated to entities and relationships. Here is an example of a university database:</a:t>
            </a:r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495875" y="2955800"/>
            <a:ext cx="1662600" cy="1701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001075" y="2955800"/>
            <a:ext cx="1500900" cy="1701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201475" y="2955800"/>
            <a:ext cx="1500900" cy="1701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95875" y="2908775"/>
            <a:ext cx="16626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n_number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net_id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dob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address</a:t>
            </a:r>
            <a:endParaRPr sz="1800"/>
          </a:p>
        </p:txBody>
      </p:sp>
      <p:sp>
        <p:nvSpPr>
          <p:cNvPr id="116" name="Shape 116"/>
          <p:cNvSpPr txBox="1"/>
          <p:nvPr/>
        </p:nvSpPr>
        <p:spPr>
          <a:xfrm>
            <a:off x="4001075" y="2908775"/>
            <a:ext cx="15009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course_code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oom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ime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day</a:t>
            </a:r>
            <a:endParaRPr sz="1800"/>
          </a:p>
        </p:txBody>
      </p:sp>
      <p:sp>
        <p:nvSpPr>
          <p:cNvPr id="117" name="Shape 117"/>
          <p:cNvSpPr txBox="1"/>
          <p:nvPr/>
        </p:nvSpPr>
        <p:spPr>
          <a:xfrm>
            <a:off x="7201475" y="2908775"/>
            <a:ext cx="15009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Instructor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instructor_id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dob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ddress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salary</a:t>
            </a:r>
            <a:endParaRPr sz="1800"/>
          </a:p>
        </p:txBody>
      </p:sp>
      <p:sp>
        <p:nvSpPr>
          <p:cNvPr id="118" name="Shape 118"/>
          <p:cNvSpPr/>
          <p:nvPr/>
        </p:nvSpPr>
        <p:spPr>
          <a:xfrm>
            <a:off x="2521450" y="3181019"/>
            <a:ext cx="1137600" cy="1157100"/>
          </a:xfrm>
          <a:prstGeom prst="diamon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798050" y="3181019"/>
            <a:ext cx="1137600" cy="1157100"/>
          </a:xfrm>
          <a:prstGeom prst="diamond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712750" y="3548900"/>
            <a:ext cx="816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takes</a:t>
            </a:r>
            <a:endParaRPr b="1" sz="1800"/>
          </a:p>
        </p:txBody>
      </p:sp>
      <p:sp>
        <p:nvSpPr>
          <p:cNvPr id="121" name="Shape 121"/>
          <p:cNvSpPr txBox="1"/>
          <p:nvPr/>
        </p:nvSpPr>
        <p:spPr>
          <a:xfrm>
            <a:off x="5870525" y="3501869"/>
            <a:ext cx="1065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teaches</a:t>
            </a:r>
            <a:endParaRPr b="1" sz="1800"/>
          </a:p>
        </p:txBody>
      </p:sp>
      <p:cxnSp>
        <p:nvCxnSpPr>
          <p:cNvPr id="122" name="Shape 122"/>
          <p:cNvCxnSpPr>
            <a:stCxn id="118" idx="1"/>
            <a:endCxn id="115" idx="3"/>
          </p:cNvCxnSpPr>
          <p:nvPr/>
        </p:nvCxnSpPr>
        <p:spPr>
          <a:xfrm rot="10800000">
            <a:off x="2158450" y="3759569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18" idx="3"/>
            <a:endCxn id="116" idx="1"/>
          </p:cNvCxnSpPr>
          <p:nvPr/>
        </p:nvCxnSpPr>
        <p:spPr>
          <a:xfrm>
            <a:off x="3659050" y="3759569"/>
            <a:ext cx="3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116" idx="3"/>
            <a:endCxn id="119" idx="1"/>
          </p:cNvCxnSpPr>
          <p:nvPr/>
        </p:nvCxnSpPr>
        <p:spPr>
          <a:xfrm>
            <a:off x="5501975" y="37595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endCxn id="117" idx="1"/>
          </p:cNvCxnSpPr>
          <p:nvPr/>
        </p:nvCxnSpPr>
        <p:spPr>
          <a:xfrm flipH="1" rot="10800000">
            <a:off x="6935375" y="3759575"/>
            <a:ext cx="266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database</a:t>
            </a:r>
            <a:endParaRPr/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Each table contains columns that represents attributes of the entity or relationship. Columns can contain text, integers, etc.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Every table must have a </a:t>
            </a:r>
            <a:r>
              <a:rPr b="1" lang="en" sz="2400"/>
              <a:t>primary key</a:t>
            </a:r>
            <a:r>
              <a:rPr lang="en" sz="2400"/>
              <a:t>, which uniquely identifies each row in the table (there cannot be duplicate primary keys).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Foreign keys</a:t>
            </a:r>
            <a:r>
              <a:rPr lang="en" sz="2400"/>
              <a:t> refer to the primary keys of another table. These are used to represent relationships between tables/entities.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11725" y="1487625"/>
            <a:ext cx="8499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students table: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takes table: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38" name="Shape 1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{B62F296A-8061-4EC2-A9D2-A2F0E28EFFA3}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n_number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N12345678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abc123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Abigail Carter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01/23/01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Apple Street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N87654321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Frederico Lee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12/30/99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 Green Ave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1650675" y="38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{B62F296A-8061-4EC2-A9D2-A2F0E28EFFA3}</a:tableStyleId>
              </a:tblPr>
              <a:tblGrid>
                <a:gridCol w="1977075"/>
                <a:gridCol w="1977075"/>
                <a:gridCol w="197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id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course_id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n_number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N12345678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 1122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N87654321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