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Corbel"/>
      <p:regular r:id="rId25"/>
      <p:bold r:id="rId26"/>
      <p:italic r:id="rId27"/>
      <p:boldItalic r:id="rId28"/>
    </p:embeddedFont>
    <p:embeddedFont>
      <p:font typeface="Indie Flower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bel-bold.fntdata"/><Relationship Id="rId25" Type="http://schemas.openxmlformats.org/officeDocument/2006/relationships/font" Target="fonts/Corbel-regular.fntdata"/><Relationship Id="rId28" Type="http://schemas.openxmlformats.org/officeDocument/2006/relationships/font" Target="fonts/Corbel-boldItalic.fntdata"/><Relationship Id="rId27" Type="http://schemas.openxmlformats.org/officeDocument/2006/relationships/font" Target="fonts/Corbel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dieFlow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Shape 15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6" name="Shape 1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Shape 20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110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11" name="Shape 1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Shape 129"/>
          <p:cNvSpPr txBox="1"/>
          <p:nvPr>
            <p:ph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Shape 135"/>
          <p:cNvGrpSpPr/>
          <p:nvPr/>
        </p:nvGrpSpPr>
        <p:grpSpPr>
          <a:xfrm>
            <a:off x="1142115" y="1514475"/>
            <a:ext cx="7929295" cy="64008"/>
            <a:chOff x="1522413" y="1514475"/>
            <a:chExt cx="10569575" cy="64008"/>
          </a:xfrm>
        </p:grpSpPr>
        <p:sp>
          <p:nvSpPr>
            <p:cNvPr id="136" name="Shape 136"/>
            <p:cNvSpPr/>
            <p:nvPr/>
          </p:nvSpPr>
          <p:spPr>
            <a:xfrm>
              <a:off x="12028488" y="1525554"/>
              <a:ext cx="63500" cy="4924"/>
            </a:xfrm>
            <a:custGeom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2022138" y="1532939"/>
              <a:ext cx="19050" cy="1231"/>
            </a:xfrm>
            <a:custGeom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2041188" y="1531708"/>
              <a:ext cx="39687" cy="6155"/>
            </a:xfrm>
            <a:custGeom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1831638" y="1526784"/>
              <a:ext cx="42862" cy="4924"/>
            </a:xfrm>
            <a:custGeom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1809413" y="1531708"/>
              <a:ext cx="41275" cy="2462"/>
            </a:xfrm>
            <a:custGeom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2003088" y="1537863"/>
              <a:ext cx="77787" cy="3693"/>
            </a:xfrm>
            <a:custGeom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1664950" y="1523092"/>
              <a:ext cx="39687" cy="4924"/>
            </a:xfrm>
            <a:custGeom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1506200" y="1521861"/>
              <a:ext cx="92075" cy="4924"/>
            </a:xfrm>
            <a:custGeom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1471275" y="1525554"/>
              <a:ext cx="34925" cy="3693"/>
            </a:xfrm>
            <a:custGeom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1710988" y="1529246"/>
              <a:ext cx="30162" cy="4924"/>
            </a:xfrm>
            <a:custGeom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1691938" y="1532939"/>
              <a:ext cx="34925" cy="1231"/>
            </a:xfrm>
            <a:custGeom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1741150" y="1534170"/>
              <a:ext cx="4762" cy="0"/>
            </a:xfrm>
            <a:custGeom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1841163" y="1537863"/>
              <a:ext cx="71437" cy="8617"/>
            </a:xfrm>
            <a:custGeom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1764963" y="1535401"/>
              <a:ext cx="44450" cy="3693"/>
            </a:xfrm>
            <a:custGeom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1744325" y="1537863"/>
              <a:ext cx="20637" cy="2462"/>
            </a:xfrm>
            <a:custGeom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1482388" y="1531708"/>
              <a:ext cx="85725" cy="3693"/>
            </a:xfrm>
            <a:custGeom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1626850" y="1532939"/>
              <a:ext cx="4762" cy="1231"/>
            </a:xfrm>
            <a:custGeom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1261725" y="1534170"/>
              <a:ext cx="4762" cy="0"/>
            </a:xfrm>
            <a:custGeom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1553825" y="1534170"/>
              <a:ext cx="44450" cy="2462"/>
            </a:xfrm>
            <a:custGeom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1409363" y="1529246"/>
              <a:ext cx="31750" cy="2462"/>
            </a:xfrm>
            <a:custGeom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1618913" y="1531708"/>
              <a:ext cx="6350" cy="0"/>
            </a:xfrm>
            <a:custGeom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1598275" y="1531708"/>
              <a:ext cx="28575" cy="2462"/>
            </a:xfrm>
            <a:custGeom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137900" y="1534170"/>
              <a:ext cx="188912" cy="23388"/>
            </a:xfrm>
            <a:custGeom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266488" y="1529246"/>
              <a:ext cx="95250" cy="4924"/>
            </a:xfrm>
            <a:custGeom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1361738" y="1531708"/>
              <a:ext cx="134937" cy="12309"/>
            </a:xfrm>
            <a:custGeom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1834813" y="1552634"/>
              <a:ext cx="9525" cy="1231"/>
            </a:xfrm>
            <a:custGeom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1764963" y="1542787"/>
              <a:ext cx="117475" cy="9847"/>
            </a:xfrm>
            <a:custGeom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1555413" y="1544017"/>
              <a:ext cx="69850" cy="4924"/>
            </a:xfrm>
            <a:custGeom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1223625" y="1528016"/>
              <a:ext cx="38100" cy="6155"/>
            </a:xfrm>
            <a:custGeom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1145838" y="1529246"/>
              <a:ext cx="22225" cy="2462"/>
            </a:xfrm>
            <a:custGeom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197600" y="1566174"/>
              <a:ext cx="20637" cy="1231"/>
            </a:xfrm>
            <a:custGeom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356350" y="1564943"/>
              <a:ext cx="9525" cy="1231"/>
            </a:xfrm>
            <a:custGeom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950325" y="1521861"/>
              <a:ext cx="61912" cy="7386"/>
            </a:xfrm>
            <a:custGeom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537450" y="1546479"/>
              <a:ext cx="28575" cy="3693"/>
            </a:xfrm>
            <a:custGeom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478713" y="1562481"/>
              <a:ext cx="38100" cy="2462"/>
            </a:xfrm>
            <a:custGeom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410200" y="1568636"/>
              <a:ext cx="36512" cy="3693"/>
            </a:xfrm>
            <a:custGeom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0206038" y="1530477"/>
              <a:ext cx="61912" cy="4924"/>
            </a:xfrm>
            <a:custGeom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257925" y="1525554"/>
              <a:ext cx="19050" cy="2462"/>
            </a:xfrm>
            <a:custGeom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0134600" y="1528016"/>
              <a:ext cx="71437" cy="3693"/>
            </a:xfrm>
            <a:custGeom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582863" y="1560020"/>
              <a:ext cx="7937" cy="1231"/>
            </a:xfrm>
            <a:custGeom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762125" y="1521861"/>
              <a:ext cx="34925" cy="1231"/>
            </a:xfrm>
            <a:custGeom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0812463" y="1529246"/>
              <a:ext cx="19050" cy="1231"/>
            </a:xfrm>
            <a:custGeom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0896600" y="1545248"/>
              <a:ext cx="7937" cy="2462"/>
            </a:xfrm>
            <a:custGeom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9947275" y="1553865"/>
              <a:ext cx="4762" cy="1231"/>
            </a:xfrm>
            <a:custGeom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0817225" y="1531708"/>
              <a:ext cx="23812" cy="0"/>
            </a:xfrm>
            <a:custGeom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0836275" y="1529246"/>
              <a:ext cx="19050" cy="1231"/>
            </a:xfrm>
            <a:custGeom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0787063" y="1530477"/>
              <a:ext cx="30162" cy="1231"/>
            </a:xfrm>
            <a:custGeom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092575" y="1552634"/>
              <a:ext cx="20637" cy="2462"/>
            </a:xfrm>
            <a:custGeom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528050" y="1567405"/>
              <a:ext cx="3175" cy="1231"/>
            </a:xfrm>
            <a:custGeom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8461375" y="1556326"/>
              <a:ext cx="66675" cy="14771"/>
            </a:xfrm>
            <a:custGeom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562100" y="1514475"/>
              <a:ext cx="9563103" cy="64008"/>
            </a:xfrm>
            <a:custGeom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508875" y="1560020"/>
              <a:ext cx="11112" cy="3693"/>
            </a:xfrm>
            <a:custGeom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5434013" y="1567405"/>
              <a:ext cx="4762" cy="1231"/>
            </a:xfrm>
            <a:custGeom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9672638" y="1567405"/>
              <a:ext cx="25400" cy="2462"/>
            </a:xfrm>
            <a:custGeom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0966450" y="1529246"/>
              <a:ext cx="39687" cy="2462"/>
            </a:xfrm>
            <a:custGeom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1329988" y="1552634"/>
              <a:ext cx="44450" cy="2462"/>
            </a:xfrm>
            <a:custGeom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1042650" y="1540325"/>
              <a:ext cx="60325" cy="6155"/>
            </a:xfrm>
            <a:custGeom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1106150" y="1542787"/>
              <a:ext cx="28575" cy="1231"/>
            </a:xfrm>
            <a:custGeom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0679113" y="1525554"/>
              <a:ext cx="103187" cy="9847"/>
            </a:xfrm>
            <a:custGeom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1039475" y="1550172"/>
              <a:ext cx="26987" cy="4924"/>
            </a:xfrm>
            <a:custGeom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0841038" y="1548941"/>
              <a:ext cx="58737" cy="2462"/>
            </a:xfrm>
            <a:custGeom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0899775" y="1550172"/>
              <a:ext cx="36512" cy="1231"/>
            </a:xfrm>
            <a:custGeom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0958513" y="1555096"/>
              <a:ext cx="46037" cy="0"/>
            </a:xfrm>
            <a:custGeom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0304463" y="1548941"/>
              <a:ext cx="61912" cy="3693"/>
            </a:xfrm>
            <a:custGeom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0483850" y="1557558"/>
              <a:ext cx="23812" cy="6155"/>
            </a:xfrm>
            <a:custGeom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0291763" y="1563712"/>
              <a:ext cx="117475" cy="2462"/>
            </a:xfrm>
            <a:custGeom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9621838" y="1546479"/>
              <a:ext cx="11112" cy="8617"/>
            </a:xfrm>
            <a:custGeom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8951913" y="1568636"/>
              <a:ext cx="96837" cy="8617"/>
            </a:xfrm>
            <a:custGeom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9005888" y="1566174"/>
              <a:ext cx="17462" cy="2462"/>
            </a:xfrm>
            <a:custGeom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587500" y="1516937"/>
              <a:ext cx="38100" cy="3693"/>
            </a:xfrm>
            <a:custGeom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522413" y="1519399"/>
              <a:ext cx="30162" cy="4924"/>
            </a:xfrm>
            <a:custGeom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6650038" y="1573559"/>
              <a:ext cx="33337" cy="3693"/>
            </a:xfrm>
            <a:custGeom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6162675" y="1566174"/>
              <a:ext cx="15875" cy="4924"/>
            </a:xfrm>
            <a:custGeom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738813" y="1571097"/>
              <a:ext cx="60325" cy="6155"/>
            </a:xfrm>
            <a:custGeom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0" name="Shape 210"/>
          <p:cNvSpPr txBox="1"/>
          <p:nvPr>
            <p:ph type="title"/>
          </p:nvPr>
        </p:nvSpPr>
        <p:spPr>
          <a:xfrm>
            <a:off x="1142108" y="274638"/>
            <a:ext cx="68598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i="0" sz="3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142108" y="1905000"/>
            <a:ext cx="6859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0" type="dt"/>
          </p:nvPr>
        </p:nvSpPr>
        <p:spPr>
          <a:xfrm>
            <a:off x="6058287" y="6400801"/>
            <a:ext cx="933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1" type="ftr"/>
          </p:nvPr>
        </p:nvSpPr>
        <p:spPr>
          <a:xfrm>
            <a:off x="1142107" y="6400801"/>
            <a:ext cx="47448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7144419" y="6400801"/>
            <a:ext cx="857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5" name="Shape 2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hape 4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7" name="Shape 4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Shape 49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Shape 53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4" name="Shape 5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Shape 5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2" name="Shape 6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8" name="Shape 6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Shape 70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5" name="Shape 7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7" name="Shape 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Shape 9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 104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5" name="Shape 10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Shape 107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aws.amazon.com/free/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ws.amazon.com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subTitle"/>
          </p:nvPr>
        </p:nvSpPr>
        <p:spPr>
          <a:xfrm>
            <a:off x="1513100" y="4946000"/>
            <a:ext cx="49890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latin typeface="Indie Flower"/>
                <a:ea typeface="Indie Flower"/>
                <a:cs typeface="Indie Flower"/>
                <a:sym typeface="Indie Flower"/>
              </a:rPr>
              <a:t>Original Author: 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Shadi Khalifa </a:t>
            </a:r>
            <a:endParaRPr b="0" i="0" sz="24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( Heavily Modified for</a:t>
            </a:r>
            <a:r>
              <a:rPr lang="en-US" sz="2400">
                <a:latin typeface="Indie Flower"/>
                <a:ea typeface="Indie Flower"/>
                <a:cs typeface="Indie Flower"/>
                <a:sym typeface="Indie Flower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CS1122)</a:t>
            </a:r>
            <a:endParaRPr b="0" i="0" sz="24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Database Systems Laboratory (DSL)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khalifa@cs.queensu.ca</a:t>
            </a:r>
            <a:endParaRPr b="0" i="0" sz="24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pic>
        <p:nvPicPr>
          <p:cNvPr descr="http://www.queensu.ca/mc_administrator/sites/default/files/assets/pages/QueensLogo_colour.png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00" y="0"/>
            <a:ext cx="2455102" cy="186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2180" y="1847417"/>
            <a:ext cx="6029220" cy="261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294508" y="350838"/>
            <a:ext cx="7849492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Indie Flower"/>
              <a:buNone/>
            </a:pPr>
            <a:r>
              <a:rPr b="0" i="0" lang="en-US" sz="324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Amazon Relational Database Service (RDS)</a:t>
            </a:r>
            <a:endParaRPr b="0" i="0" sz="324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735525" y="1607200"/>
            <a:ext cx="7677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C416"/>
              </a:buClr>
              <a:buSzPts val="1800"/>
              <a:buFont typeface="Arial"/>
              <a:buChar char="▪"/>
            </a:pP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Amazon RDS 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is a web service that makes it easy to set up, operate, and scale a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relational database in the cloud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. </a:t>
            </a:r>
            <a:endParaRPr b="0" i="0" sz="18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274320" lvl="0" marL="27432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Amazon RDS gives access to the capabilities of a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familiar MySQL, Oracle or Microsoft SQL Server database engine. </a:t>
            </a:r>
            <a:endParaRPr b="1" i="0" sz="1800" u="none" cap="none" strike="noStrike">
              <a:solidFill>
                <a:srgbClr val="EEC416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274320" lvl="1" marL="54864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</a:pPr>
            <a:r>
              <a:rPr b="0" i="0" lang="en-US" sz="1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Code, applications, and tools already </a:t>
            </a:r>
            <a:r>
              <a:rPr b="1" i="0" lang="en-US" sz="16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used with existing databases can be used with RDS</a:t>
            </a:r>
            <a:r>
              <a:rPr b="0" i="0" lang="en-US" sz="1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. </a:t>
            </a:r>
            <a:endParaRPr b="0" i="0" sz="16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274320" lvl="0" marL="27432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Amazon RDS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automatically patches the database software and backs up the database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,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storing the backups for a user-defined retention period 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and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enabling point-in-time recovery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. </a:t>
            </a:r>
            <a:endParaRPr b="0" i="0" sz="18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9" name="Shape 309"/>
          <p:cNvGrpSpPr/>
          <p:nvPr/>
        </p:nvGrpSpPr>
        <p:grpSpPr>
          <a:xfrm rot="-2554227">
            <a:off x="-134694" y="383730"/>
            <a:ext cx="2068930" cy="858371"/>
            <a:chOff x="3616036" y="3453674"/>
            <a:chExt cx="3013364" cy="1118326"/>
          </a:xfrm>
        </p:grpSpPr>
        <p:pic>
          <p:nvPicPr>
            <p:cNvPr descr="C:\Users\shadi\Desktop\hd-blogshapes\hd-blogshapes\circle-transp-red6.png" id="310" name="Shape 3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16036" y="3453674"/>
              <a:ext cx="3013364" cy="1118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Shape 311"/>
            <p:cNvSpPr txBox="1"/>
            <p:nvPr/>
          </p:nvSpPr>
          <p:spPr>
            <a:xfrm>
              <a:off x="3901929" y="3793736"/>
              <a:ext cx="2441577" cy="413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99D6EF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Platform Services</a:t>
              </a:r>
              <a:endParaRPr b="1" sz="1600">
                <a:solidFill>
                  <a:srgbClr val="99D6EF"/>
                </a:solidFill>
                <a:latin typeface="Indie Flower"/>
                <a:ea typeface="Indie Flower"/>
                <a:cs typeface="Indie Flower"/>
                <a:sym typeface="Indie Flower"/>
              </a:endParaRPr>
            </a:p>
          </p:txBody>
        </p:sp>
      </p:grpSp>
      <p:pic>
        <p:nvPicPr>
          <p:cNvPr id="312" name="Shape 3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9521" y="122044"/>
            <a:ext cx="3227503" cy="563756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142108" y="274638"/>
            <a:ext cx="6859800" cy="10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ndie Flower"/>
                <a:ea typeface="Indie Flower"/>
                <a:cs typeface="Indie Flower"/>
                <a:sym typeface="Indie Flower"/>
              </a:rPr>
              <a:t>RDS</a:t>
            </a:r>
            <a:endParaRPr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980699" y="1758275"/>
            <a:ext cx="7308300" cy="4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just"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Amazon RDS provides </a:t>
            </a: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scaling</a:t>
            </a: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 the </a:t>
            </a: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compute resources </a:t>
            </a: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or </a:t>
            </a: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storage capacity </a:t>
            </a: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associated with the Database Instance.</a:t>
            </a:r>
            <a:endParaRPr/>
          </a:p>
          <a:p>
            <a:pPr indent="-274320" lvl="0" marL="274320" rtl="0">
              <a:spcBef>
                <a:spcPts val="1800"/>
              </a:spcBef>
              <a:spcAft>
                <a:spcPts val="0"/>
              </a:spcAft>
              <a:buClr>
                <a:srgbClr val="EEC416"/>
              </a:buClr>
              <a:buSzPts val="1800"/>
              <a:buChar char="▪"/>
            </a:pP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Pay</a:t>
            </a: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 only for the resources actually consumed, </a:t>
            </a: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based on the DB Instance hours consumed</a:t>
            </a: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, </a:t>
            </a: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database storage</a:t>
            </a: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, </a:t>
            </a: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backup storage, </a:t>
            </a: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and </a:t>
            </a: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data transfer</a:t>
            </a: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.</a:t>
            </a:r>
            <a:endParaRPr/>
          </a:p>
          <a:p>
            <a:pPr indent="-274320" lvl="1" marL="548640" rtl="0">
              <a:spcBef>
                <a:spcPts val="600"/>
              </a:spcBef>
              <a:spcAft>
                <a:spcPts val="0"/>
              </a:spcAft>
              <a:buClr>
                <a:srgbClr val="EEC416"/>
              </a:buClr>
              <a:buSzPts val="1600"/>
              <a:buChar char="–"/>
            </a:pPr>
            <a:r>
              <a:rPr b="1" lang="en-US" sz="16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On-Demand DB Instances</a:t>
            </a:r>
            <a:r>
              <a:rPr lang="en-US" sz="16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 </a:t>
            </a:r>
            <a:r>
              <a:rPr lang="en-US" sz="1600">
                <a:latin typeface="Indie Flower"/>
                <a:ea typeface="Indie Flower"/>
                <a:cs typeface="Indie Flower"/>
                <a:sym typeface="Indie Flower"/>
              </a:rPr>
              <a:t>let you pay for compute capacity by the hour with no long-term commitments. </a:t>
            </a:r>
            <a:endParaRPr sz="1600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274320" lvl="1" marL="548640" rtl="0">
              <a:spcBef>
                <a:spcPts val="600"/>
              </a:spcBef>
              <a:spcAft>
                <a:spcPts val="0"/>
              </a:spcAft>
              <a:buClr>
                <a:srgbClr val="EEC416"/>
              </a:buClr>
              <a:buSzPts val="1600"/>
              <a:buChar char="–"/>
            </a:pPr>
            <a:r>
              <a:rPr b="1" lang="en-US" sz="16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Reserved DB Instances</a:t>
            </a:r>
            <a:r>
              <a:rPr lang="en-US" sz="16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 </a:t>
            </a:r>
            <a:r>
              <a:rPr lang="en-US" sz="1600">
                <a:latin typeface="Indie Flower"/>
                <a:ea typeface="Indie Flower"/>
                <a:cs typeface="Indie Flower"/>
                <a:sym typeface="Indie Flower"/>
              </a:rPr>
              <a:t>give the option to make a low, one-time payment for each DB Instance and in turn receive a significant discount on the hourly usage charge for that DB Instance</a:t>
            </a:r>
            <a:r>
              <a:rPr lang="en-US" sz="1400">
                <a:latin typeface="Indie Flower"/>
                <a:ea typeface="Indie Flower"/>
                <a:cs typeface="Indie Flower"/>
                <a:sym typeface="Indie Flower"/>
              </a:rPr>
              <a:t>. </a:t>
            </a:r>
            <a:endParaRPr/>
          </a:p>
          <a:p>
            <a:pPr indent="0" lvl="0" marL="0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7144419" y="6400801"/>
            <a:ext cx="857400" cy="27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9521" y="122044"/>
            <a:ext cx="3227400" cy="5637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12" kx="0" rotWithShape="0" algn="bl" stA="38000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die Flower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AWS Free Usage Tier</a:t>
            </a:r>
            <a:endParaRPr b="1" i="0" sz="36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2057400" y="4139407"/>
            <a:ext cx="510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▪"/>
            </a:pPr>
            <a:r>
              <a:rPr b="0" i="0" lang="en-US" sz="2800" u="sng" cap="none" strike="noStrike">
                <a:solidFill>
                  <a:schemeClr val="hlink"/>
                </a:solidFill>
                <a:latin typeface="Indie Flower"/>
                <a:ea typeface="Indie Flower"/>
                <a:cs typeface="Indie Flower"/>
                <a:sym typeface="Indie Flower"/>
                <a:hlinkClick r:id="rId3"/>
              </a:rPr>
              <a:t>http://aws.amazon.com/free/</a:t>
            </a:r>
            <a:endParaRPr b="0" i="0" sz="28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96520" lvl="0" marL="274320" marR="0" rtl="0" algn="just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hadi\Desktop\hd-blogshapes\hd-blogshapes\moreinfo1.png" id="329" name="Shape 3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3198848"/>
            <a:ext cx="1292225" cy="93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die Flower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Who is Amazon !!</a:t>
            </a:r>
            <a:endParaRPr b="1" i="0" sz="36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04800" y="18288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American international multibillion dollar electronic commerce company with headquarters in Seattle, Washington, USA.</a:t>
            </a:r>
            <a:endParaRPr/>
          </a:p>
          <a:p>
            <a:pPr indent="-274320" lvl="1" marL="54864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started in </a:t>
            </a:r>
            <a:r>
              <a:rPr b="1" i="0" lang="en-US" sz="24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1995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 by </a:t>
            </a:r>
            <a:r>
              <a:rPr b="1" i="0" lang="en-US" sz="24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Jeff Bezos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 as an </a:t>
            </a:r>
            <a:r>
              <a:rPr b="1" i="0" lang="en-US" sz="24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online bookstore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.</a:t>
            </a:r>
            <a:endParaRPr b="0" i="0" sz="24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274320" lvl="1" marL="54864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but </a:t>
            </a:r>
            <a:r>
              <a:rPr b="1" i="0" lang="en-US" sz="24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soon diversified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, selling DVDs, VHSs, CDs, video and MP3 downloads/streaming, software, video games, electronics, apparel, furniture, food, toys, and jewelry. </a:t>
            </a:r>
            <a:endParaRPr b="0" i="0" sz="24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274320" lvl="1" marL="54864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The company also </a:t>
            </a:r>
            <a:r>
              <a:rPr b="1" i="0" lang="en-US" sz="24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produces consumer electronics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: Kindle    e-book reader and the Kindle Fire tablet computer.</a:t>
            </a:r>
            <a:endParaRPr/>
          </a:p>
          <a:p>
            <a:pPr indent="-274320" lvl="1" marL="548640" marR="0" rtl="0" algn="just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Consolas"/>
              <a:buChar char="–"/>
            </a:pP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In </a:t>
            </a:r>
            <a:r>
              <a:rPr b="1" i="0" lang="en-US" sz="24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2006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, Amazon officially </a:t>
            </a:r>
            <a:r>
              <a:rPr b="1" i="0" lang="en-US" sz="24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launched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 the </a:t>
            </a:r>
            <a:r>
              <a:rPr b="1" i="0" lang="en-US" sz="24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Amazon Web Services (AWS)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 to became a </a:t>
            </a:r>
            <a:r>
              <a:rPr b="1" i="0" lang="en-US" sz="24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major provider of cloud computing services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.</a:t>
            </a:r>
            <a:endParaRPr/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142108" y="274638"/>
            <a:ext cx="6859785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die Flower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What is Amazon Web Services ?</a:t>
            </a:r>
            <a:endParaRPr b="1" i="0" sz="36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04800" y="1676400"/>
            <a:ext cx="8534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EC416"/>
              </a:buClr>
              <a:buSzPts val="1760"/>
              <a:buFont typeface="Arial"/>
              <a:buChar char="▪"/>
            </a:pPr>
            <a:r>
              <a:rPr b="1" i="0" lang="en-US" sz="176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Amazon Web Services (AWS) </a:t>
            </a:r>
            <a:r>
              <a:rPr b="0" i="0" lang="en-US" sz="176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is a collection of </a:t>
            </a:r>
            <a:r>
              <a:rPr b="1" i="0" lang="en-US" sz="176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remote computing services (web services) </a:t>
            </a:r>
            <a:r>
              <a:rPr b="0" i="0" lang="en-US" sz="176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that together make up a </a:t>
            </a:r>
            <a:r>
              <a:rPr b="1" i="0" lang="en-US" sz="176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cloud computing platform</a:t>
            </a:r>
            <a:r>
              <a:rPr b="0" i="0" lang="en-US" sz="176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, offered over the Internet by Amazon.com. </a:t>
            </a:r>
            <a:endParaRPr b="0" i="0" sz="176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274320" lvl="0" marL="274320" marR="0" rtl="0" algn="just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Char char="▪"/>
            </a:pPr>
            <a:r>
              <a:rPr b="0" i="0" lang="en-US" sz="176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Website: 	</a:t>
            </a:r>
            <a:r>
              <a:rPr b="0" i="0" lang="en-US" sz="1760" u="sng" cap="none" strike="noStrike">
                <a:solidFill>
                  <a:schemeClr val="hlink"/>
                </a:solidFill>
                <a:latin typeface="Indie Flower"/>
                <a:ea typeface="Indie Flower"/>
                <a:cs typeface="Indie Flower"/>
                <a:sym typeface="Indie Flower"/>
                <a:hlinkClick r:id="rId3"/>
              </a:rPr>
              <a:t>http://aws.amazon.com</a:t>
            </a:r>
            <a:endParaRPr b="0" i="0" sz="176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274320" lvl="0" marL="274320" marR="0" rtl="0" algn="just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Char char="▪"/>
            </a:pPr>
            <a:r>
              <a:rPr b="0" i="0" lang="en-US" sz="176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AWS is located in </a:t>
            </a:r>
            <a:r>
              <a:rPr b="1" i="0" lang="en-US" sz="176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9 geographical 'Regions</a:t>
            </a:r>
            <a:r>
              <a:rPr b="0" i="0" lang="en-US" sz="176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‘. Each Region is </a:t>
            </a:r>
            <a:r>
              <a:rPr b="1" i="0" lang="en-US" sz="176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wholly contained within a single country</a:t>
            </a:r>
            <a:r>
              <a:rPr b="0" i="0" lang="en-US" sz="176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 and all of its data and services </a:t>
            </a:r>
            <a:r>
              <a:rPr b="1" i="0" lang="en-US" sz="176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stay</a:t>
            </a:r>
            <a:r>
              <a:rPr b="0" i="0" lang="en-US" sz="176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 within the designated Region.</a:t>
            </a:r>
            <a:endParaRPr/>
          </a:p>
          <a:p>
            <a:pPr indent="-274320" lvl="0" marL="274320" marR="0" rtl="0" algn="just">
              <a:lnSpc>
                <a:spcPct val="70000"/>
              </a:lnSpc>
              <a:spcBef>
                <a:spcPts val="1800"/>
              </a:spcBef>
              <a:spcAft>
                <a:spcPts val="1600"/>
              </a:spcAft>
              <a:buClr>
                <a:schemeClr val="lt1"/>
              </a:buClr>
              <a:buSzPts val="1760"/>
              <a:buFont typeface="Arial"/>
              <a:buChar char="▪"/>
            </a:pPr>
            <a:r>
              <a:rPr b="0" i="0" lang="en-US" sz="176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Each Region has </a:t>
            </a:r>
            <a:r>
              <a:rPr b="1" i="0" lang="en-US" sz="176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multiple 'Availability Zones</a:t>
            </a:r>
            <a:r>
              <a:rPr b="0" i="0" lang="en-US" sz="176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', which are </a:t>
            </a:r>
            <a:r>
              <a:rPr b="1" i="0" lang="en-US" sz="176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distinct data centers </a:t>
            </a:r>
            <a:r>
              <a:rPr b="0" i="0" lang="en-US" sz="176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providing AWS services. Availability Zones are </a:t>
            </a:r>
            <a:r>
              <a:rPr b="1" i="0" lang="en-US" sz="176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isolated from each other </a:t>
            </a:r>
            <a:r>
              <a:rPr b="0" i="0" lang="en-US" sz="176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to prevent outages from spreading between Zones. However, Several services </a:t>
            </a:r>
            <a:r>
              <a:rPr b="1" i="0" lang="en-US" sz="176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operate across </a:t>
            </a:r>
            <a:r>
              <a:rPr b="0" i="0" lang="en-US" sz="176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Availability Zones (e.g. S3, DynamoDB).</a:t>
            </a:r>
            <a:endParaRPr b="0" i="0" sz="176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grpSp>
        <p:nvGrpSpPr>
          <p:cNvPr id="235" name="Shape 235"/>
          <p:cNvGrpSpPr/>
          <p:nvPr/>
        </p:nvGrpSpPr>
        <p:grpSpPr>
          <a:xfrm>
            <a:off x="3670731" y="5162674"/>
            <a:ext cx="3873337" cy="1552294"/>
            <a:chOff x="1581150" y="4267200"/>
            <a:chExt cx="5962650" cy="2371725"/>
          </a:xfrm>
        </p:grpSpPr>
        <p:pic>
          <p:nvPicPr>
            <p:cNvPr id="236" name="Shape 2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81150" y="4267200"/>
              <a:ext cx="5962650" cy="2371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Shape 237"/>
            <p:cNvPicPr preferRelativeResize="0"/>
            <p:nvPr/>
          </p:nvPicPr>
          <p:blipFill rotWithShape="1">
            <a:blip r:embed="rId5">
              <a:alphaModFix/>
            </a:blip>
            <a:srcRect b="0" l="40705" r="0" t="0"/>
            <a:stretch/>
          </p:blipFill>
          <p:spPr>
            <a:xfrm>
              <a:off x="1676400" y="6096000"/>
              <a:ext cx="1174750" cy="293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Shape 238"/>
            <p:cNvPicPr preferRelativeResize="0"/>
            <p:nvPr/>
          </p:nvPicPr>
          <p:blipFill rotWithShape="1">
            <a:blip r:embed="rId5">
              <a:alphaModFix/>
            </a:blip>
            <a:srcRect b="0" l="0" r="64057" t="0"/>
            <a:stretch/>
          </p:blipFill>
          <p:spPr>
            <a:xfrm>
              <a:off x="1723572" y="5791200"/>
              <a:ext cx="712107" cy="2935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Shape 239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294508" y="350838"/>
            <a:ext cx="7849492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die Flower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Amazon Elastic Compute Cloud (EC2)</a:t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838200" y="1600200"/>
            <a:ext cx="8153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A web service that provides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resizable compute capacity 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in the cloud.</a:t>
            </a:r>
            <a:endParaRPr/>
          </a:p>
          <a:p>
            <a:pPr indent="-274320" lvl="0" marL="27432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EC2 allows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creating Virtual Machines (VM) on-demand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. Pre-configured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templated Amazon Machine Image (AMI) 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can be used get running immediately. Creating and sharing your own AMI is also possible via the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AWS Marketplace.</a:t>
            </a:r>
            <a:endParaRPr/>
          </a:p>
          <a:p>
            <a:pPr indent="-274320" lvl="0" marL="27432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EC416"/>
              </a:buClr>
              <a:buSzPts val="1800"/>
              <a:buFont typeface="Arial"/>
              <a:buChar char="▪"/>
            </a:pP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Auto Scaling 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allows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automatically scale of the capacity up 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seamlessly during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demand spikes 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to maintain performance, and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scales down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during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demand lulls 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to minimize costs.</a:t>
            </a:r>
            <a:endParaRPr/>
          </a:p>
          <a:p>
            <a:pPr indent="-160020" lvl="0" marL="274320" marR="0" rtl="0" algn="just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7" name="Shape 247"/>
          <p:cNvGrpSpPr/>
          <p:nvPr/>
        </p:nvGrpSpPr>
        <p:grpSpPr>
          <a:xfrm rot="-2048016">
            <a:off x="30459" y="263056"/>
            <a:ext cx="1407464" cy="887049"/>
            <a:chOff x="3679414" y="4725030"/>
            <a:chExt cx="2111786" cy="1066170"/>
          </a:xfrm>
        </p:grpSpPr>
        <p:pic>
          <p:nvPicPr>
            <p:cNvPr descr="C:\Users\shadi\Desktop\hd-blogshapes\Circles\The Effortless Blog (37).png" id="248" name="Shape 2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79414" y="4725030"/>
              <a:ext cx="2111786" cy="10661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Shape 249"/>
            <p:cNvSpPr txBox="1"/>
            <p:nvPr/>
          </p:nvSpPr>
          <p:spPr>
            <a:xfrm>
              <a:off x="3713484" y="4989953"/>
              <a:ext cx="2001589" cy="643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Infrastructure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Services</a:t>
              </a:r>
              <a:endParaRPr b="1" sz="1600">
                <a:solidFill>
                  <a:srgbClr val="7030A0"/>
                </a:solidFill>
                <a:latin typeface="Indie Flower"/>
                <a:ea typeface="Indie Flower"/>
                <a:cs typeface="Indie Flower"/>
                <a:sym typeface="Indie Flower"/>
              </a:endParaRPr>
            </a:p>
          </p:txBody>
        </p:sp>
      </p:grpSp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155493"/>
            <a:ext cx="2667000" cy="59968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142108" y="274638"/>
            <a:ext cx="6859800" cy="10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ndie Flower"/>
                <a:ea typeface="Indie Flower"/>
                <a:cs typeface="Indie Flower"/>
                <a:sym typeface="Indie Flower"/>
              </a:rPr>
              <a:t>EC2</a:t>
            </a:r>
            <a:endParaRPr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142108" y="1905000"/>
            <a:ext cx="685980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 algn="just">
              <a:spcBef>
                <a:spcPts val="1800"/>
              </a:spcBef>
              <a:spcAft>
                <a:spcPts val="0"/>
              </a:spcAft>
              <a:buClr>
                <a:srgbClr val="EEC416"/>
              </a:buClr>
              <a:buSzPts val="1800"/>
              <a:buChar char="▪"/>
            </a:pP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Elastic Load Balancing</a:t>
            </a: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 automatically distributes incoming application traffic across multiple Amazon EC2 instances. </a:t>
            </a:r>
            <a:endParaRPr/>
          </a:p>
          <a:p>
            <a:pPr indent="-274320" lvl="0" marL="274320" rtl="0" algn="just"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Provide tools to build </a:t>
            </a: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failure resilient applications </a:t>
            </a: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by launching application instances in </a:t>
            </a: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separate Availability Zones</a:t>
            </a: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.</a:t>
            </a:r>
            <a:endParaRPr/>
          </a:p>
          <a:p>
            <a:pPr indent="-274320" lvl="0" marL="274320" rtl="0" algn="just"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Pay only for resources actually consume, </a:t>
            </a: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instance-hours.</a:t>
            </a:r>
            <a:endParaRPr/>
          </a:p>
          <a:p>
            <a:pPr indent="-274320" lvl="0" marL="274320" rtl="0">
              <a:spcBef>
                <a:spcPts val="1800"/>
              </a:spcBef>
              <a:spcAft>
                <a:spcPts val="0"/>
              </a:spcAft>
              <a:buClr>
                <a:srgbClr val="EEC416"/>
              </a:buClr>
              <a:buSzPts val="1800"/>
              <a:buChar char="▪"/>
            </a:pP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VM Import/Export</a:t>
            </a:r>
            <a:r>
              <a:rPr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 </a:t>
            </a: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enables you to easily import virtual machine images from your existing environment to Amazon EC2 instances and export them back at any time. </a:t>
            </a:r>
            <a:endParaRPr/>
          </a:p>
          <a:p>
            <a:pPr indent="-160020" lvl="0" marL="274320" rtl="0" algn="just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7144419" y="6400801"/>
            <a:ext cx="857400" cy="27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294508" y="350838"/>
            <a:ext cx="7849492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die Flower"/>
              <a:buNone/>
            </a:pPr>
            <a:r>
              <a:rPr lang="en-US" sz="3600">
                <a:latin typeface="Indie Flower"/>
                <a:ea typeface="Indie Flower"/>
                <a:cs typeface="Indie Flower"/>
                <a:sym typeface="Indie Flower"/>
              </a:rPr>
              <a:t>Ec2 Instances</a:t>
            </a:r>
            <a:endParaRPr b="0" i="0" sz="36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293" y="1524000"/>
            <a:ext cx="8946307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C416"/>
              </a:buClr>
              <a:buSzPts val="2000"/>
              <a:buFont typeface="Arial"/>
              <a:buChar char="▪"/>
            </a:pPr>
            <a:r>
              <a:rPr b="1" i="0" lang="en-US" sz="20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Micro instances (t1.micro):</a:t>
            </a:r>
            <a:endParaRPr/>
          </a:p>
          <a:p>
            <a:pPr indent="-274320" lvl="1" marL="54864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</a:pPr>
            <a:r>
              <a:rPr b="0" i="0" lang="en-US" sz="1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Micro Instance 613 MiB of memory, up to 2 ECUs (for short periodic bursts), EBS storage only, 32-bit or 64-bit platform.</a:t>
            </a:r>
            <a:endParaRPr/>
          </a:p>
          <a:p>
            <a:pPr indent="-274320" lvl="0" marL="27432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EC416"/>
              </a:buClr>
              <a:buSzPts val="2000"/>
              <a:buFont typeface="Arial"/>
              <a:buChar char="▪"/>
            </a:pPr>
            <a:r>
              <a:rPr b="1" i="0" lang="en-US" sz="20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Standard Instances </a:t>
            </a:r>
            <a:r>
              <a:rPr b="0" i="0" lang="en-US" sz="20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provide customers with a balanced set of resources and a low cost platform.</a:t>
            </a:r>
            <a:endParaRPr/>
          </a:p>
          <a:p>
            <a:pPr indent="-274320" lvl="1" marL="54864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EC416"/>
              </a:buClr>
              <a:buSzPts val="1600"/>
              <a:buFont typeface="Consolas"/>
              <a:buChar char="–"/>
            </a:pPr>
            <a:r>
              <a:rPr b="1" i="0" lang="en-US" sz="16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M1 Small Instance (Default) </a:t>
            </a:r>
            <a:r>
              <a:rPr b="0" i="0" lang="en-US" sz="1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1.7 GiB of memory, 1 EC2 Compute Unit (1 virtual core with 1 EC2 Compute Unit), 160 GB of local instance storage, 32-bit or 64-bit platform</a:t>
            </a:r>
            <a:endParaRPr/>
          </a:p>
          <a:p>
            <a:pPr indent="-274320" lvl="1" marL="54864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EC416"/>
              </a:buClr>
              <a:buSzPts val="1600"/>
              <a:buFont typeface="Consolas"/>
              <a:buChar char="–"/>
            </a:pPr>
            <a:r>
              <a:rPr b="1" i="0" lang="en-US" sz="16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M1 Medium Instance </a:t>
            </a:r>
            <a:r>
              <a:rPr b="0" i="0" lang="en-US" sz="1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3.75 GiB of memory, 2 EC2 Compute Units (1 virtual core with 2 EC2 Compute Units each), 410 GB of local instance storage, 32-bit or 64-bit platform</a:t>
            </a:r>
            <a:endParaRPr/>
          </a:p>
          <a:p>
            <a:pPr indent="-274320" lvl="1" marL="54864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EEC416"/>
              </a:buClr>
              <a:buSzPts val="1600"/>
              <a:buFont typeface="Consolas"/>
              <a:buChar char="–"/>
            </a:pPr>
            <a:r>
              <a:rPr b="1" i="0" lang="en-US" sz="16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M1 Large Instance </a:t>
            </a:r>
            <a:r>
              <a:rPr b="0" i="0" lang="en-US" sz="1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7.5 GiB of memory, 4 EC2 Compute Units (2 virtual cores with 2 EC2 Compute Units each), 850 GB of local instance storage, 64-bit platform</a:t>
            </a:r>
            <a:endParaRPr b="0" i="0" sz="16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248920" lvl="0" marL="27432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die Flower"/>
              <a:buChar char="▪"/>
            </a:pPr>
            <a:r>
              <a:rPr lang="en-US" sz="1600">
                <a:latin typeface="Indie Flower"/>
                <a:ea typeface="Indie Flower"/>
                <a:cs typeface="Indie Flower"/>
                <a:sym typeface="Indie Flower"/>
              </a:rPr>
              <a:t>Amazon also offers: </a:t>
            </a:r>
            <a:r>
              <a:rPr b="1" lang="en-US" sz="1600">
                <a:solidFill>
                  <a:srgbClr val="F4CCCC"/>
                </a:solidFill>
                <a:latin typeface="Indie Flower"/>
                <a:ea typeface="Indie Flower"/>
                <a:cs typeface="Indie Flower"/>
                <a:sym typeface="Indie Flower"/>
              </a:rPr>
              <a:t>High Performance Instances with much greater computational, memory, or storage capabilities depending on your needs.</a:t>
            </a:r>
            <a:endParaRPr b="1" sz="1600">
              <a:solidFill>
                <a:srgbClr val="F4CCCC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4CCCC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6" name="Shape 266"/>
          <p:cNvGrpSpPr/>
          <p:nvPr/>
        </p:nvGrpSpPr>
        <p:grpSpPr>
          <a:xfrm rot="-2048016">
            <a:off x="30459" y="263056"/>
            <a:ext cx="1407464" cy="887049"/>
            <a:chOff x="3679414" y="4725030"/>
            <a:chExt cx="2111786" cy="1066170"/>
          </a:xfrm>
        </p:grpSpPr>
        <p:pic>
          <p:nvPicPr>
            <p:cNvPr descr="C:\Users\shadi\Desktop\hd-blogshapes\Circles\The Effortless Blog (37).png" id="267" name="Shape 2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79414" y="4725030"/>
              <a:ext cx="2111786" cy="10661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Shape 268"/>
            <p:cNvSpPr txBox="1"/>
            <p:nvPr/>
          </p:nvSpPr>
          <p:spPr>
            <a:xfrm>
              <a:off x="3713484" y="4989953"/>
              <a:ext cx="2001589" cy="643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Infrastructure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Services</a:t>
              </a:r>
              <a:endParaRPr b="1" sz="1600">
                <a:solidFill>
                  <a:srgbClr val="7030A0"/>
                </a:solidFill>
                <a:latin typeface="Indie Flower"/>
                <a:ea typeface="Indie Flower"/>
                <a:cs typeface="Indie Flower"/>
                <a:sym typeface="Indie Flower"/>
              </a:endParaRPr>
            </a:p>
          </p:txBody>
        </p:sp>
      </p:grpSp>
      <p:sp>
        <p:nvSpPr>
          <p:cNvPr id="269" name="Shape 269"/>
          <p:cNvSpPr/>
          <p:nvPr/>
        </p:nvSpPr>
        <p:spPr>
          <a:xfrm>
            <a:off x="1981200" y="6258580"/>
            <a:ext cx="4953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Indie Flower"/>
                <a:ea typeface="Indie Flower"/>
                <a:cs typeface="Indie Flower"/>
                <a:sym typeface="Indie Flower"/>
              </a:rPr>
              <a:t>One EC2 Compute Unit (ECU) provides the equivalent CPU capacity of a 1.0-1.2 GHz 2007 Opteron or 2007 Xeon processor.</a:t>
            </a:r>
            <a:endParaRPr/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155493"/>
            <a:ext cx="2667000" cy="5997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12" kx="0" rotWithShape="0" algn="bl" stA="38000" stPos="0" sy="-100000" ky="0"/>
          </a:effectLst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294508" y="350838"/>
            <a:ext cx="7849492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die Flower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	EC2 Payment methods</a:t>
            </a:r>
            <a:endParaRPr b="0" i="0" sz="36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142108" y="1905000"/>
            <a:ext cx="7544692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9BCD"/>
              </a:buClr>
              <a:buSzPts val="2400"/>
              <a:buFont typeface="Arial"/>
              <a:buChar char="▪"/>
            </a:pPr>
            <a:r>
              <a:rPr b="1" i="0" lang="en-US" sz="2400" u="none" cap="none" strike="noStrike">
                <a:solidFill>
                  <a:srgbClr val="1F9BCD"/>
                </a:solidFill>
                <a:latin typeface="Indie Flower"/>
                <a:ea typeface="Indie Flower"/>
                <a:cs typeface="Indie Flower"/>
                <a:sym typeface="Indie Flower"/>
              </a:rPr>
              <a:t>On-Demand Instances</a:t>
            </a:r>
            <a:r>
              <a:rPr b="0" i="0" lang="en-US" sz="2400" u="none" cap="none" strike="noStrike">
                <a:solidFill>
                  <a:srgbClr val="1F9BCD"/>
                </a:solidFill>
                <a:latin typeface="Indie Flower"/>
                <a:ea typeface="Indie Flower"/>
                <a:cs typeface="Indie Flower"/>
                <a:sym typeface="Indie Flower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let you </a:t>
            </a:r>
            <a:r>
              <a:rPr b="1" i="0" lang="en-US" sz="24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pay for compute capacity by the hour 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with </a:t>
            </a:r>
            <a:r>
              <a:rPr b="1" i="0" lang="en-US" sz="24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no long-term commitments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. </a:t>
            </a:r>
            <a:endParaRPr b="0" i="0" sz="24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274320" lvl="0" marL="27432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F9BCD"/>
              </a:buClr>
              <a:buSzPts val="2400"/>
              <a:buFont typeface="Arial"/>
              <a:buChar char="▪"/>
            </a:pPr>
            <a:r>
              <a:rPr b="1" i="0" lang="en-US" sz="2400" u="none" cap="none" strike="noStrike">
                <a:solidFill>
                  <a:srgbClr val="1F9BCD"/>
                </a:solidFill>
                <a:latin typeface="Indie Flower"/>
                <a:ea typeface="Indie Flower"/>
                <a:cs typeface="Indie Flower"/>
                <a:sym typeface="Indie Flower"/>
              </a:rPr>
              <a:t>Reserved Instances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 give you the option to </a:t>
            </a:r>
            <a:r>
              <a:rPr b="1" i="0" lang="en-US" sz="24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make a low, one-time payment for each instance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 you want to reserve and in turn </a:t>
            </a:r>
            <a:r>
              <a:rPr b="1" i="0" lang="en-US" sz="24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receive a significant discount on the hourly charge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 for that instance. </a:t>
            </a:r>
            <a:endParaRPr b="0" i="0" sz="24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274320" lvl="0" marL="274320" marR="0" rtl="0" algn="just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F9BCD"/>
              </a:buClr>
              <a:buSzPts val="2400"/>
              <a:buFont typeface="Arial"/>
              <a:buChar char="▪"/>
            </a:pPr>
            <a:r>
              <a:rPr b="1" i="0" lang="en-US" sz="2400" u="none" cap="none" strike="noStrike">
                <a:solidFill>
                  <a:srgbClr val="1F9BCD"/>
                </a:solidFill>
                <a:latin typeface="Indie Flower"/>
                <a:ea typeface="Indie Flower"/>
                <a:cs typeface="Indie Flower"/>
                <a:sym typeface="Indie Flower"/>
              </a:rPr>
              <a:t>Spot Instances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 allow customers to </a:t>
            </a:r>
            <a:r>
              <a:rPr b="1" i="0" lang="en-US" sz="24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bid on unused Amazon EC2 capacity 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and </a:t>
            </a:r>
            <a:r>
              <a:rPr b="1" i="0" lang="en-US" sz="24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run those instances for as long as their bid exceeds the current Spot Price</a:t>
            </a:r>
            <a:r>
              <a:rPr b="0" i="0" lang="en-US" sz="24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. </a:t>
            </a:r>
            <a:endParaRPr b="0" i="0" sz="24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121920" lvl="0" marL="274320" marR="0" rtl="0" algn="just">
              <a:lnSpc>
                <a:spcPct val="90000"/>
              </a:lnSpc>
              <a:spcBef>
                <a:spcPts val="18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8" name="Shape 278"/>
          <p:cNvGrpSpPr/>
          <p:nvPr/>
        </p:nvGrpSpPr>
        <p:grpSpPr>
          <a:xfrm rot="-2048016">
            <a:off x="30459" y="263056"/>
            <a:ext cx="1407464" cy="887049"/>
            <a:chOff x="3679414" y="4725030"/>
            <a:chExt cx="2111786" cy="1066170"/>
          </a:xfrm>
        </p:grpSpPr>
        <p:pic>
          <p:nvPicPr>
            <p:cNvPr descr="C:\Users\shadi\Desktop\hd-blogshapes\Circles\The Effortless Blog (37).png" id="279" name="Shape 2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79414" y="4725030"/>
              <a:ext cx="2111786" cy="10661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Shape 280"/>
            <p:cNvSpPr txBox="1"/>
            <p:nvPr/>
          </p:nvSpPr>
          <p:spPr>
            <a:xfrm>
              <a:off x="3713484" y="4989953"/>
              <a:ext cx="2001589" cy="643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Infrastructure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Services</a:t>
              </a:r>
              <a:endParaRPr b="1" sz="1600">
                <a:solidFill>
                  <a:srgbClr val="7030A0"/>
                </a:solidFill>
                <a:latin typeface="Indie Flower"/>
                <a:ea typeface="Indie Flower"/>
                <a:cs typeface="Indie Flower"/>
                <a:sym typeface="Indie Flower"/>
              </a:endParaRPr>
            </a:p>
          </p:txBody>
        </p:sp>
      </p:grpSp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155493"/>
            <a:ext cx="2667000" cy="5997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12" kx="0" rotWithShape="0" algn="bl" stA="38000" stPos="0" sy="-100000" ky="0"/>
          </a:effectLst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294508" y="350838"/>
            <a:ext cx="7620892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die Flower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Amazon Simple Storage Service (S3)</a:t>
            </a:r>
            <a:endParaRPr b="0" i="0" sz="36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04800" y="16764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Amazon S3 provides a simple web services interface that can be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used to store and retrieve </a:t>
            </a:r>
            <a:r>
              <a:rPr b="1" i="0" lang="en-US" sz="1800" u="none" cap="none" strike="noStrike">
                <a:solidFill>
                  <a:srgbClr val="1F9BCD"/>
                </a:solidFill>
                <a:latin typeface="Indie Flower"/>
                <a:ea typeface="Indie Flower"/>
                <a:cs typeface="Indie Flower"/>
                <a:sym typeface="Indie Flower"/>
              </a:rPr>
              <a:t>any amount of data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, </a:t>
            </a:r>
            <a:r>
              <a:rPr b="1" i="0" lang="en-US" sz="1800" u="none" cap="none" strike="noStrike">
                <a:solidFill>
                  <a:srgbClr val="1F9BCD"/>
                </a:solidFill>
                <a:latin typeface="Indie Flower"/>
                <a:ea typeface="Indie Flower"/>
                <a:cs typeface="Indie Flower"/>
                <a:sym typeface="Indie Flower"/>
              </a:rPr>
              <a:t>at any time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, </a:t>
            </a:r>
            <a:r>
              <a:rPr b="1" i="0" lang="en-US" sz="1800" u="none" cap="none" strike="noStrike">
                <a:solidFill>
                  <a:srgbClr val="1F9BCD"/>
                </a:solidFill>
                <a:latin typeface="Indie Flower"/>
                <a:ea typeface="Indie Flower"/>
                <a:cs typeface="Indie Flower"/>
                <a:sym typeface="Indie Flower"/>
              </a:rPr>
              <a:t>from anywhere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on the web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. </a:t>
            </a:r>
            <a:endParaRPr b="0" i="0" sz="18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Write, read, and delete objects containing from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1 byte to 5 terabytes of data each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. The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number of objects 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you can store is </a:t>
            </a:r>
            <a:r>
              <a:rPr b="1" i="0" lang="en-US" sz="18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unlimited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.</a:t>
            </a:r>
            <a:endParaRPr/>
          </a:p>
          <a:p>
            <a:pPr indent="-274320" lvl="0" marL="27432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Each object is stored in a </a:t>
            </a:r>
            <a:r>
              <a:rPr b="1" i="0" lang="en-US" sz="1800" u="none" cap="none" strike="noStrike">
                <a:solidFill>
                  <a:srgbClr val="1F9BCD"/>
                </a:solidFill>
                <a:latin typeface="Indie Flower"/>
                <a:ea typeface="Indie Flower"/>
                <a:cs typeface="Indie Flower"/>
                <a:sym typeface="Indie Flower"/>
              </a:rPr>
              <a:t>bucket</a:t>
            </a:r>
            <a:r>
              <a:rPr b="0" i="0" lang="en-US" sz="1800" u="none" cap="none" strike="noStrike">
                <a:solidFill>
                  <a:srgbClr val="1F9BCD"/>
                </a:solidFill>
                <a:latin typeface="Indie Flower"/>
                <a:ea typeface="Indie Flower"/>
                <a:cs typeface="Indie Flower"/>
                <a:sym typeface="Indie Flower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and retrieved via a unique, developer-assigned </a:t>
            </a:r>
            <a:r>
              <a:rPr b="1" i="0" lang="en-US" sz="1800" u="none" cap="none" strike="noStrike">
                <a:solidFill>
                  <a:srgbClr val="1F9BCD"/>
                </a:solidFill>
                <a:latin typeface="Indie Flower"/>
                <a:ea typeface="Indie Flower"/>
                <a:cs typeface="Indie Flower"/>
                <a:sym typeface="Indie Flower"/>
              </a:rPr>
              <a:t>key</a:t>
            </a:r>
            <a:r>
              <a:rPr b="0" i="0" lang="en-US" sz="18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.</a:t>
            </a:r>
            <a:endParaRPr/>
          </a:p>
          <a:p>
            <a:pPr indent="-274320" lvl="1" marL="54864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</a:pPr>
            <a:r>
              <a:rPr b="0" i="0" lang="en-US" sz="1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A bucket can be stored in </a:t>
            </a:r>
            <a:r>
              <a:rPr b="1" i="0" lang="en-US" sz="16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one of several Regions</a:t>
            </a:r>
            <a:r>
              <a:rPr b="0" i="0" lang="en-US" sz="1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. </a:t>
            </a:r>
            <a:endParaRPr b="0" i="0" sz="16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274320" lvl="1" marL="54864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</a:pPr>
            <a:r>
              <a:rPr b="0" i="0" lang="en-US" sz="1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You can </a:t>
            </a:r>
            <a:r>
              <a:rPr b="1" i="0" lang="en-US" sz="16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choose a Region </a:t>
            </a:r>
            <a:r>
              <a:rPr b="0" i="0" lang="en-US" sz="1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to </a:t>
            </a:r>
            <a:r>
              <a:rPr b="1" i="0" lang="en-US" sz="16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optimize for latency, minimize costs, or address regulatory requirements</a:t>
            </a:r>
            <a:r>
              <a:rPr b="0" i="0" lang="en-US" sz="1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. </a:t>
            </a:r>
            <a:endParaRPr b="0" i="0" sz="1600" u="none" cap="none" strike="noStrike">
              <a:solidFill>
                <a:schemeClr val="lt1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-274320" lvl="1" marL="54864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</a:pPr>
            <a:r>
              <a:rPr b="0" i="0" lang="en-US" sz="1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Objects stored in a Region </a:t>
            </a:r>
            <a:r>
              <a:rPr b="1" i="0" lang="en-US" sz="1600" u="none" cap="none" strike="noStrike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never leave the Region </a:t>
            </a:r>
            <a:r>
              <a:rPr b="0" i="0" lang="en-US" sz="1600" u="none" cap="none" strike="noStrike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rPr>
              <a:t>unless you transfer them out. </a:t>
            </a:r>
            <a:endParaRPr b="1" i="0" sz="1800" u="none" cap="none" strike="noStrike">
              <a:solidFill>
                <a:srgbClr val="EEC416"/>
              </a:solidFill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7144419" y="6400801"/>
            <a:ext cx="857475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9" name="Shape 289"/>
          <p:cNvGrpSpPr/>
          <p:nvPr/>
        </p:nvGrpSpPr>
        <p:grpSpPr>
          <a:xfrm rot="-2048016">
            <a:off x="30459" y="263056"/>
            <a:ext cx="1407464" cy="887049"/>
            <a:chOff x="3679414" y="4725030"/>
            <a:chExt cx="2111786" cy="1066170"/>
          </a:xfrm>
        </p:grpSpPr>
        <p:pic>
          <p:nvPicPr>
            <p:cNvPr descr="C:\Users\shadi\Desktop\hd-blogshapes\Circles\The Effortless Blog (37).png" id="290" name="Shape 2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79414" y="4725030"/>
              <a:ext cx="2111786" cy="10661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Shape 291"/>
            <p:cNvSpPr txBox="1"/>
            <p:nvPr/>
          </p:nvSpPr>
          <p:spPr>
            <a:xfrm>
              <a:off x="3713484" y="4989953"/>
              <a:ext cx="2001589" cy="643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Infrastructure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7030A0"/>
                  </a:solidFill>
                  <a:latin typeface="Indie Flower"/>
                  <a:ea typeface="Indie Flower"/>
                  <a:cs typeface="Indie Flower"/>
                  <a:sym typeface="Indie Flower"/>
                </a:rPr>
                <a:t>Services</a:t>
              </a:r>
              <a:endParaRPr b="1" sz="1600">
                <a:solidFill>
                  <a:srgbClr val="7030A0"/>
                </a:solidFill>
                <a:latin typeface="Indie Flower"/>
                <a:ea typeface="Indie Flower"/>
                <a:cs typeface="Indie Flower"/>
                <a:sym typeface="Indie Flower"/>
              </a:endParaRPr>
            </a:p>
          </p:txBody>
        </p:sp>
      </p:grpSp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152400"/>
            <a:ext cx="2473500" cy="5541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12" kx="0" rotWithShape="0" algn="bl" stA="38000" stPos="0" sy="-100000" ky="0"/>
          </a:effectLst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42108" y="274638"/>
            <a:ext cx="6859800" cy="10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ndie Flower"/>
                <a:ea typeface="Indie Flower"/>
                <a:cs typeface="Indie Flower"/>
                <a:sym typeface="Indie Flower"/>
              </a:rPr>
              <a:t>S3</a:t>
            </a:r>
            <a:endParaRPr>
              <a:latin typeface="Indie Flower"/>
              <a:ea typeface="Indie Flower"/>
              <a:cs typeface="Indie Flower"/>
              <a:sym typeface="Indie Flower"/>
            </a:endParaRP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839849" y="1912000"/>
            <a:ext cx="7651800" cy="4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274320" rtl="0">
              <a:spcBef>
                <a:spcPts val="1800"/>
              </a:spcBef>
              <a:spcAft>
                <a:spcPts val="0"/>
              </a:spcAft>
              <a:buClr>
                <a:srgbClr val="EEC416"/>
              </a:buClr>
              <a:buSzPts val="1800"/>
              <a:buChar char="▪"/>
            </a:pP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Authentication mechanisms </a:t>
            </a: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are provided to ensure that data is kept secure from unauthorized access. </a:t>
            </a:r>
            <a:endParaRPr sz="1800">
              <a:latin typeface="Indie Flower"/>
              <a:ea typeface="Indie Flower"/>
              <a:cs typeface="Indie Flower"/>
              <a:sym typeface="Indie Flower"/>
            </a:endParaRPr>
          </a:p>
          <a:p>
            <a:pPr indent="-274320" lvl="1" marL="548640" rtl="0">
              <a:spcBef>
                <a:spcPts val="600"/>
              </a:spcBef>
              <a:spcAft>
                <a:spcPts val="0"/>
              </a:spcAft>
              <a:buSzPts val="1600"/>
              <a:buChar char="–"/>
            </a:pPr>
            <a:r>
              <a:rPr lang="en-US" sz="1600">
                <a:latin typeface="Indie Flower"/>
                <a:ea typeface="Indie Flower"/>
                <a:cs typeface="Indie Flower"/>
                <a:sym typeface="Indie Flower"/>
              </a:rPr>
              <a:t>Objects can be made </a:t>
            </a:r>
            <a:r>
              <a:rPr b="1" lang="en-US" sz="16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private or public, and rights can be granted to specific users</a:t>
            </a:r>
            <a:r>
              <a:rPr lang="en-US" sz="1600">
                <a:latin typeface="Indie Flower"/>
                <a:ea typeface="Indie Flower"/>
                <a:cs typeface="Indie Flower"/>
                <a:sym typeface="Indie Flower"/>
              </a:rPr>
              <a:t>.</a:t>
            </a:r>
            <a:endParaRPr/>
          </a:p>
          <a:p>
            <a:pPr indent="-274320" lvl="0" marL="274320" rtl="0"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S3 charges based on </a:t>
            </a: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per GB-month </a:t>
            </a: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AND </a:t>
            </a: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per I/O requests </a:t>
            </a:r>
            <a:r>
              <a:rPr lang="en-US" sz="1800">
                <a:latin typeface="Indie Flower"/>
                <a:ea typeface="Indie Flower"/>
                <a:cs typeface="Indie Flower"/>
                <a:sym typeface="Indie Flower"/>
              </a:rPr>
              <a:t>AND</a:t>
            </a:r>
            <a:r>
              <a:rPr b="1" lang="en-US" sz="1800">
                <a:solidFill>
                  <a:srgbClr val="EEC416"/>
                </a:solidFill>
                <a:latin typeface="Indie Flower"/>
                <a:ea typeface="Indie Flower"/>
                <a:cs typeface="Indie Flower"/>
                <a:sym typeface="Indie Flower"/>
              </a:rPr>
              <a:t> per data modification requests.</a:t>
            </a:r>
            <a:endParaRPr b="1" sz="1800">
              <a:solidFill>
                <a:srgbClr val="EEC416"/>
              </a:solidFill>
              <a:latin typeface="Indie Flower"/>
              <a:ea typeface="Indie Flower"/>
              <a:cs typeface="Indie Flower"/>
              <a:sym typeface="Indie Flower"/>
            </a:endParaRPr>
          </a:p>
          <a:p>
            <a:pPr indent="0" lvl="0" marL="0" rtl="0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7144419" y="6400801"/>
            <a:ext cx="857400" cy="27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52400"/>
            <a:ext cx="2473500" cy="5541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12" kx="0" rotWithShape="0" algn="bl" stA="38000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