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Shape 13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Shape 18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Shape 19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Shape 20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Shape 20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Shape 21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Shape 22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Shape 22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Shape 23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Shape 13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Shape 23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Shape 14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Shape 15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Shape 15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Shape 16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Shape 16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Shape 17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Shape 16"/>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4000"/>
              <a:buFont typeface="Montserrat"/>
              <a:buNone/>
              <a:defRPr b="0" i="0" sz="40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4000"/>
              <a:buFont typeface="Montserrat"/>
              <a:buNone/>
              <a:defRPr b="0" i="0" sz="40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4000"/>
              <a:buFont typeface="Montserrat"/>
              <a:buNone/>
              <a:defRPr b="0" i="0" sz="40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4000"/>
              <a:buFont typeface="Montserrat"/>
              <a:buNone/>
              <a:defRPr b="0" i="0" sz="40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4000"/>
              <a:buFont typeface="Montserrat"/>
              <a:buNone/>
              <a:defRPr b="0" i="0" sz="40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4000"/>
              <a:buFont typeface="Montserrat"/>
              <a:buNone/>
              <a:defRPr b="0" i="0" sz="40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4000"/>
              <a:buFont typeface="Montserrat"/>
              <a:buNone/>
              <a:defRPr b="0" i="0" sz="40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4000"/>
              <a:buFont typeface="Montserrat"/>
              <a:buNone/>
              <a:defRPr b="0" i="0" sz="40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4000"/>
              <a:buFont typeface="Montserrat"/>
              <a:buNone/>
              <a:defRPr b="0" i="0" sz="4000" u="none" cap="none" strike="noStrike">
                <a:solidFill>
                  <a:schemeClr val="lt1"/>
                </a:solidFill>
                <a:latin typeface="Montserrat"/>
                <a:ea typeface="Montserrat"/>
                <a:cs typeface="Montserrat"/>
                <a:sym typeface="Montserrat"/>
              </a:defRPr>
            </a:lvl9pPr>
          </a:lstStyle>
          <a:p/>
        </p:txBody>
      </p:sp>
      <p:sp>
        <p:nvSpPr>
          <p:cNvPr id="17" name="Shape 17"/>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lvl="1"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2pPr>
            <a:lvl3pPr lvl="2"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3pPr>
            <a:lvl4pPr lvl="3"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4pPr>
            <a:lvl5pPr lvl="4"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5pPr>
            <a:lvl6pPr lvl="5"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6pPr>
            <a:lvl7pPr lvl="6"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7pPr>
            <a:lvl8pPr lvl="7"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8pPr>
            <a:lvl9pPr lvl="8"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9pPr>
          </a:lstStyle>
          <a:p/>
        </p:txBody>
      </p:sp>
      <p:sp>
        <p:nvSpPr>
          <p:cNvPr id="18" name="Shape 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6" name="Shape 116"/>
        <p:cNvGrpSpPr/>
        <p:nvPr/>
      </p:nvGrpSpPr>
      <p:grpSpPr>
        <a:xfrm>
          <a:off x="0" y="0"/>
          <a:ext cx="0" cy="0"/>
          <a:chOff x="0" y="0"/>
          <a:chExt cx="0" cy="0"/>
        </a:xfrm>
      </p:grpSpPr>
      <p:grpSp>
        <p:nvGrpSpPr>
          <p:cNvPr id="117" name="Shape 117"/>
          <p:cNvGrpSpPr/>
          <p:nvPr/>
        </p:nvGrpSpPr>
        <p:grpSpPr>
          <a:xfrm>
            <a:off x="0" y="381001"/>
            <a:ext cx="1037850" cy="1016288"/>
            <a:chOff x="0" y="381001"/>
            <a:chExt cx="1037850" cy="1016288"/>
          </a:xfrm>
        </p:grpSpPr>
        <p:sp>
          <p:nvSpPr>
            <p:cNvPr id="118" name="Shape 1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Shape 1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 name="Shape 120"/>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9pPr>
          </a:lstStyle>
          <a:p/>
        </p:txBody>
      </p:sp>
      <p:sp>
        <p:nvSpPr>
          <p:cNvPr id="121" name="Shape 121"/>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lvl="1"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2pPr>
            <a:lvl3pPr lvl="2"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3pPr>
            <a:lvl4pPr lvl="3"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4pPr>
            <a:lvl5pPr lvl="4"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5pPr>
            <a:lvl6pPr lvl="5"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6pPr>
            <a:lvl7pPr lvl="6"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7pPr>
            <a:lvl8pPr lvl="7"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8pPr>
            <a:lvl9pPr lvl="8"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9pPr>
          </a:lstStyle>
          <a:p/>
        </p:txBody>
      </p:sp>
      <p:sp>
        <p:nvSpPr>
          <p:cNvPr id="122" name="Shape 122"/>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23" name="Shape 1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4" name="Shape 124"/>
        <p:cNvGrpSpPr/>
        <p:nvPr/>
      </p:nvGrpSpPr>
      <p:grpSpPr>
        <a:xfrm>
          <a:off x="0" y="0"/>
          <a:ext cx="0" cy="0"/>
          <a:chOff x="0" y="0"/>
          <a:chExt cx="0" cy="0"/>
        </a:xfrm>
      </p:grpSpPr>
      <p:grpSp>
        <p:nvGrpSpPr>
          <p:cNvPr id="125" name="Shape 125"/>
          <p:cNvGrpSpPr/>
          <p:nvPr/>
        </p:nvGrpSpPr>
        <p:grpSpPr>
          <a:xfrm>
            <a:off x="0" y="4128572"/>
            <a:ext cx="698925" cy="684657"/>
            <a:chOff x="0" y="3785672"/>
            <a:chExt cx="698925" cy="684657"/>
          </a:xfrm>
        </p:grpSpPr>
        <p:sp>
          <p:nvSpPr>
            <p:cNvPr id="126" name="Shape 126"/>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Shape 127"/>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 name="Shape 128"/>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29" name="Shape 1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Shape 20"/>
          <p:cNvGrpSpPr/>
          <p:nvPr/>
        </p:nvGrpSpPr>
        <p:grpSpPr>
          <a:xfrm>
            <a:off x="0" y="381001"/>
            <a:ext cx="1037850" cy="1016288"/>
            <a:chOff x="0" y="381001"/>
            <a:chExt cx="1037850" cy="1016288"/>
          </a:xfrm>
        </p:grpSpPr>
        <p:sp>
          <p:nvSpPr>
            <p:cNvPr id="21" name="Shape 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Shape 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9pPr>
          </a:lstStyle>
          <a:p/>
        </p:txBody>
      </p:sp>
      <p:sp>
        <p:nvSpPr>
          <p:cNvPr id="24" name="Shape 2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25" name="Shape 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6" name="Shape 26"/>
        <p:cNvGrpSpPr/>
        <p:nvPr/>
      </p:nvGrpSpPr>
      <p:grpSpPr>
        <a:xfrm>
          <a:off x="0" y="0"/>
          <a:ext cx="0" cy="0"/>
          <a:chOff x="0" y="0"/>
          <a:chExt cx="0" cy="0"/>
        </a:xfrm>
      </p:grpSpPr>
      <p:grpSp>
        <p:nvGrpSpPr>
          <p:cNvPr id="27" name="Shape 27"/>
          <p:cNvGrpSpPr/>
          <p:nvPr/>
        </p:nvGrpSpPr>
        <p:grpSpPr>
          <a:xfrm>
            <a:off x="4406400" y="0"/>
            <a:ext cx="4737600" cy="5143500"/>
            <a:chOff x="4406400" y="0"/>
            <a:chExt cx="4737600" cy="5143500"/>
          </a:xfrm>
        </p:grpSpPr>
        <p:sp>
          <p:nvSpPr>
            <p:cNvPr id="28" name="Shape 2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Shape 30"/>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Shape 32"/>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Shape 36"/>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Shape 40"/>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Shape 46"/>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47" name="Shape 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grpSp>
        <p:nvGrpSpPr>
          <p:cNvPr id="49" name="Shape 49"/>
          <p:cNvGrpSpPr/>
          <p:nvPr/>
        </p:nvGrpSpPr>
        <p:grpSpPr>
          <a:xfrm>
            <a:off x="4406400" y="0"/>
            <a:ext cx="4737600" cy="5143065"/>
            <a:chOff x="4406400" y="0"/>
            <a:chExt cx="4737600" cy="5143065"/>
          </a:xfrm>
        </p:grpSpPr>
        <p:sp>
          <p:nvSpPr>
            <p:cNvPr id="50" name="Shape 50"/>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Shape 52"/>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Shape 53"/>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Shape 5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Shape 5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Shape 5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Shape 5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Shape 58"/>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Shape 60"/>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Shape 6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Shape 6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Shape 6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Shape 67"/>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Shape 68"/>
          <p:cNvSpPr txBox="1"/>
          <p:nvPr>
            <p:ph type="title"/>
          </p:nvPr>
        </p:nvSpPr>
        <p:spPr>
          <a:xfrm>
            <a:off x="823850" y="1284675"/>
            <a:ext cx="4776000" cy="1300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8000"/>
              <a:buFont typeface="Montserrat"/>
              <a:buNone/>
              <a:defRPr b="0" i="0" sz="80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8000"/>
              <a:buFont typeface="Montserrat"/>
              <a:buNone/>
              <a:defRPr b="0" i="0" sz="80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8000"/>
              <a:buFont typeface="Montserrat"/>
              <a:buNone/>
              <a:defRPr b="0" i="0" sz="80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8000"/>
              <a:buFont typeface="Montserrat"/>
              <a:buNone/>
              <a:defRPr b="0" i="0" sz="80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8000"/>
              <a:buFont typeface="Montserrat"/>
              <a:buNone/>
              <a:defRPr b="0" i="0" sz="80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8000"/>
              <a:buFont typeface="Montserrat"/>
              <a:buNone/>
              <a:defRPr b="0" i="0" sz="80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8000"/>
              <a:buFont typeface="Montserrat"/>
              <a:buNone/>
              <a:defRPr b="0" i="0" sz="80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8000"/>
              <a:buFont typeface="Montserrat"/>
              <a:buNone/>
              <a:defRPr b="0" i="0" sz="80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8000"/>
              <a:buFont typeface="Montserrat"/>
              <a:buNone/>
              <a:defRPr b="0" i="0" sz="8000" u="none" cap="none" strike="noStrike">
                <a:solidFill>
                  <a:schemeClr val="lt1"/>
                </a:solidFill>
                <a:latin typeface="Montserrat"/>
                <a:ea typeface="Montserrat"/>
                <a:cs typeface="Montserrat"/>
                <a:sym typeface="Montserrat"/>
              </a:defRPr>
            </a:lvl9pPr>
          </a:lstStyle>
          <a:p/>
        </p:txBody>
      </p:sp>
      <p:sp>
        <p:nvSpPr>
          <p:cNvPr id="69" name="Shape 69"/>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70" name="Shape 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1" name="Shape 71"/>
        <p:cNvGrpSpPr/>
        <p:nvPr/>
      </p:nvGrpSpPr>
      <p:grpSpPr>
        <a:xfrm>
          <a:off x="0" y="0"/>
          <a:ext cx="0" cy="0"/>
          <a:chOff x="0" y="0"/>
          <a:chExt cx="0" cy="0"/>
        </a:xfrm>
      </p:grpSpPr>
      <p:sp>
        <p:nvSpPr>
          <p:cNvPr id="72" name="Shape 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3" name="Shape 73"/>
        <p:cNvGrpSpPr/>
        <p:nvPr/>
      </p:nvGrpSpPr>
      <p:grpSpPr>
        <a:xfrm>
          <a:off x="0" y="0"/>
          <a:ext cx="0" cy="0"/>
          <a:chOff x="0" y="0"/>
          <a:chExt cx="0" cy="0"/>
        </a:xfrm>
      </p:grpSpPr>
      <p:grpSp>
        <p:nvGrpSpPr>
          <p:cNvPr id="74" name="Shape 74"/>
          <p:cNvGrpSpPr/>
          <p:nvPr/>
        </p:nvGrpSpPr>
        <p:grpSpPr>
          <a:xfrm>
            <a:off x="4406400" y="0"/>
            <a:ext cx="4737600" cy="5143065"/>
            <a:chOff x="4406400" y="0"/>
            <a:chExt cx="4737600" cy="5143065"/>
          </a:xfrm>
        </p:grpSpPr>
        <p:sp>
          <p:nvSpPr>
            <p:cNvPr id="75" name="Shape 7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Shape 77"/>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Shape 8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Shape 8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Shape 90"/>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Shape 92"/>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Shape 93"/>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94" name="Shape 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5" name="Shape 95"/>
        <p:cNvGrpSpPr/>
        <p:nvPr/>
      </p:nvGrpSpPr>
      <p:grpSpPr>
        <a:xfrm>
          <a:off x="0" y="0"/>
          <a:ext cx="0" cy="0"/>
          <a:chOff x="0" y="0"/>
          <a:chExt cx="0" cy="0"/>
        </a:xfrm>
      </p:grpSpPr>
      <p:grpSp>
        <p:nvGrpSpPr>
          <p:cNvPr id="96" name="Shape 96"/>
          <p:cNvGrpSpPr/>
          <p:nvPr/>
        </p:nvGrpSpPr>
        <p:grpSpPr>
          <a:xfrm>
            <a:off x="0" y="381001"/>
            <a:ext cx="1037850" cy="1016288"/>
            <a:chOff x="0" y="381001"/>
            <a:chExt cx="1037850" cy="1016288"/>
          </a:xfrm>
        </p:grpSpPr>
        <p:sp>
          <p:nvSpPr>
            <p:cNvPr id="97" name="Shape 9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Shape 9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9pPr>
          </a:lstStyle>
          <a:p/>
        </p:txBody>
      </p:sp>
      <p:sp>
        <p:nvSpPr>
          <p:cNvPr id="100" name="Shape 100"/>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01" name="Shape 101"/>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02" name="Shape 10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3" name="Shape 103"/>
        <p:cNvGrpSpPr/>
        <p:nvPr/>
      </p:nvGrpSpPr>
      <p:grpSpPr>
        <a:xfrm>
          <a:off x="0" y="0"/>
          <a:ext cx="0" cy="0"/>
          <a:chOff x="0" y="0"/>
          <a:chExt cx="0" cy="0"/>
        </a:xfrm>
      </p:grpSpPr>
      <p:grpSp>
        <p:nvGrpSpPr>
          <p:cNvPr id="104" name="Shape 104"/>
          <p:cNvGrpSpPr/>
          <p:nvPr/>
        </p:nvGrpSpPr>
        <p:grpSpPr>
          <a:xfrm>
            <a:off x="0" y="381001"/>
            <a:ext cx="1037850" cy="1016288"/>
            <a:chOff x="0" y="381001"/>
            <a:chExt cx="1037850" cy="1016288"/>
          </a:xfrm>
        </p:grpSpPr>
        <p:sp>
          <p:nvSpPr>
            <p:cNvPr id="105" name="Shape 10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Shape 10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Shape 10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9pPr>
          </a:lstStyle>
          <a:p/>
        </p:txBody>
      </p:sp>
      <p:sp>
        <p:nvSpPr>
          <p:cNvPr id="108" name="Shape 10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9" name="Shape 109"/>
        <p:cNvGrpSpPr/>
        <p:nvPr/>
      </p:nvGrpSpPr>
      <p:grpSpPr>
        <a:xfrm>
          <a:off x="0" y="0"/>
          <a:ext cx="0" cy="0"/>
          <a:chOff x="0" y="0"/>
          <a:chExt cx="0" cy="0"/>
        </a:xfrm>
      </p:grpSpPr>
      <p:grpSp>
        <p:nvGrpSpPr>
          <p:cNvPr id="110" name="Shape 110"/>
          <p:cNvGrpSpPr/>
          <p:nvPr/>
        </p:nvGrpSpPr>
        <p:grpSpPr>
          <a:xfrm>
            <a:off x="0" y="381001"/>
            <a:ext cx="1037850" cy="1016288"/>
            <a:chOff x="0" y="381001"/>
            <a:chExt cx="1037850" cy="1016288"/>
          </a:xfrm>
        </p:grpSpPr>
        <p:sp>
          <p:nvSpPr>
            <p:cNvPr id="111" name="Shape 11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Shape 11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Shape 113"/>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9pPr>
          </a:lstStyle>
          <a:p/>
        </p:txBody>
      </p:sp>
      <p:sp>
        <p:nvSpPr>
          <p:cNvPr id="114" name="Shape 114"/>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15" name="Shape 1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000"/>
              <a:buFont typeface="Montserrat"/>
              <a:buNone/>
            </a:pPr>
            <a:r>
              <a:rPr b="0" i="0" lang="en" sz="4000" u="none" cap="none" strike="noStrike">
                <a:solidFill>
                  <a:schemeClr val="lt1"/>
                </a:solidFill>
                <a:latin typeface="Montserrat"/>
                <a:ea typeface="Montserrat"/>
                <a:cs typeface="Montserrat"/>
                <a:sym typeface="Montserrat"/>
              </a:rPr>
              <a:t>Tips for Cleaner Code</a:t>
            </a:r>
            <a:endParaRPr b="0" i="0" sz="4000" u="none" cap="none" strike="noStrike">
              <a:solidFill>
                <a:schemeClr val="lt1"/>
              </a:solidFill>
              <a:latin typeface="Montserrat"/>
              <a:ea typeface="Montserrat"/>
              <a:cs typeface="Montserrat"/>
              <a:sym typeface="Montserrat"/>
            </a:endParaRPr>
          </a:p>
        </p:txBody>
      </p:sp>
      <p:sp>
        <p:nvSpPr>
          <p:cNvPr id="135" name="Shape 135"/>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300"/>
              <a:buFont typeface="Lato"/>
              <a:buNone/>
            </a:pPr>
            <a:r>
              <a:rPr b="0" i="0" lang="en" sz="1300" u="none" cap="none" strike="noStrike">
                <a:solidFill>
                  <a:schemeClr val="lt1"/>
                </a:solidFill>
                <a:latin typeface="Lato"/>
                <a:ea typeface="Lato"/>
                <a:cs typeface="Lato"/>
                <a:sym typeface="Lato"/>
              </a:rPr>
              <a:t>CS1122 Lecture 6</a:t>
            </a:r>
            <a:endParaRPr b="0" i="0" sz="1300" u="none" cap="none" strike="noStrike">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823850" y="1284675"/>
            <a:ext cx="5095800" cy="130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8000"/>
              <a:buFont typeface="Montserrat"/>
              <a:buNone/>
            </a:pPr>
            <a:r>
              <a:rPr b="0" i="0" lang="en" sz="8000" u="none" cap="none" strike="noStrike">
                <a:solidFill>
                  <a:schemeClr val="lt1"/>
                </a:solidFill>
                <a:latin typeface="Montserrat"/>
                <a:ea typeface="Montserrat"/>
                <a:cs typeface="Montserrat"/>
                <a:sym typeface="Montserrat"/>
              </a:rPr>
              <a:t>Example:</a:t>
            </a:r>
            <a:endParaRPr b="0" i="0" sz="8000" u="none" cap="none" strike="noStrike">
              <a:solidFill>
                <a:schemeClr val="lt1"/>
              </a:solidFill>
              <a:latin typeface="Montserrat"/>
              <a:ea typeface="Montserrat"/>
              <a:cs typeface="Montserrat"/>
              <a:sym typeface="Montserrat"/>
            </a:endParaRPr>
          </a:p>
        </p:txBody>
      </p:sp>
      <p:sp>
        <p:nvSpPr>
          <p:cNvPr id="187" name="Shape 187"/>
          <p:cNvSpPr txBox="1"/>
          <p:nvPr>
            <p:ph idx="1" type="body"/>
          </p:nvPr>
        </p:nvSpPr>
        <p:spPr>
          <a:xfrm>
            <a:off x="749600" y="2643124"/>
            <a:ext cx="4776000" cy="121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lt1"/>
              </a:buClr>
              <a:buSzPts val="1300"/>
              <a:buFont typeface="Lato"/>
              <a:buNone/>
            </a:pPr>
            <a:r>
              <a:rPr b="0" i="0" lang="en" sz="6000" u="none" cap="none" strike="noStrike">
                <a:solidFill>
                  <a:schemeClr val="lt1"/>
                </a:solidFill>
                <a:latin typeface="Lato"/>
                <a:ea typeface="Lato"/>
                <a:cs typeface="Lato"/>
                <a:sym typeface="Lato"/>
              </a:rPr>
              <a:t>“Dry”ed Code</a:t>
            </a:r>
            <a:endParaRPr b="0" i="0" sz="6000" u="none" cap="none" strike="noStrike">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Shape 192"/>
          <p:cNvPicPr preferRelativeResize="0"/>
          <p:nvPr/>
        </p:nvPicPr>
        <p:blipFill rotWithShape="1">
          <a:blip r:embed="rId3">
            <a:alphaModFix/>
          </a:blip>
          <a:srcRect b="0" l="0" r="0" t="0"/>
          <a:stretch/>
        </p:blipFill>
        <p:spPr>
          <a:xfrm>
            <a:off x="543900" y="152400"/>
            <a:ext cx="7971088"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Break Up Overly Long Code</a:t>
            </a:r>
            <a:endParaRPr b="0" i="0" sz="2400" u="none" cap="none" strike="noStrike">
              <a:solidFill>
                <a:schemeClr val="lt1"/>
              </a:solidFill>
              <a:latin typeface="Montserrat"/>
              <a:ea typeface="Montserrat"/>
              <a:cs typeface="Montserrat"/>
              <a:sym typeface="Montserrat"/>
            </a:endParaRPr>
          </a:p>
        </p:txBody>
      </p:sp>
      <p:sp>
        <p:nvSpPr>
          <p:cNvPr id="198" name="Shape 19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Lato"/>
              <a:buChar char="●"/>
            </a:pPr>
            <a:r>
              <a:rPr b="0" i="0" lang="en" sz="2400" u="none" cap="none" strike="noStrike">
                <a:solidFill>
                  <a:schemeClr val="lt1"/>
                </a:solidFill>
                <a:latin typeface="Lato"/>
                <a:ea typeface="Lato"/>
                <a:cs typeface="Lato"/>
                <a:sym typeface="Lato"/>
              </a:rPr>
              <a:t>Sometimes breaking up a longer function that has clear subroutines is the best thing to do.</a:t>
            </a:r>
            <a:endParaRPr b="0" i="0" sz="2400" u="none" cap="none" strike="noStrike">
              <a:solidFill>
                <a:schemeClr val="lt1"/>
              </a:solidFill>
              <a:latin typeface="Lato"/>
              <a:ea typeface="Lato"/>
              <a:cs typeface="Lato"/>
              <a:sym typeface="Lato"/>
            </a:endParaRPr>
          </a:p>
          <a:p>
            <a:pPr indent="-381000" lvl="0" marL="457200" marR="0" rtl="0" algn="l">
              <a:lnSpc>
                <a:spcPct val="115000"/>
              </a:lnSpc>
              <a:spcBef>
                <a:spcPts val="0"/>
              </a:spcBef>
              <a:spcAft>
                <a:spcPts val="0"/>
              </a:spcAft>
              <a:buClr>
                <a:schemeClr val="lt1"/>
              </a:buClr>
              <a:buSzPts val="2400"/>
              <a:buFont typeface="Lato"/>
              <a:buChar char="●"/>
            </a:pPr>
            <a:r>
              <a:rPr b="0" i="0" lang="en" sz="2400" u="none" cap="none" strike="noStrike">
                <a:solidFill>
                  <a:schemeClr val="lt1"/>
                </a:solidFill>
                <a:latin typeface="Lato"/>
                <a:ea typeface="Lato"/>
                <a:cs typeface="Lato"/>
                <a:sym typeface="Lato"/>
              </a:rPr>
              <a:t>Through naming your subroutines you may be able to quickly convey what your algorithm is attempting to do.</a:t>
            </a:r>
            <a:endParaRPr b="0" i="0" sz="2400" u="none" cap="none" strike="noStrike">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Shape 203"/>
          <p:cNvPicPr preferRelativeResize="0"/>
          <p:nvPr/>
        </p:nvPicPr>
        <p:blipFill rotWithShape="1">
          <a:blip r:embed="rId3">
            <a:alphaModFix/>
          </a:blip>
          <a:srcRect b="0" l="0" r="0" t="0"/>
          <a:stretch/>
        </p:blipFill>
        <p:spPr>
          <a:xfrm>
            <a:off x="1147500" y="152400"/>
            <a:ext cx="6628501"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Shape 208"/>
          <p:cNvPicPr preferRelativeResize="0"/>
          <p:nvPr/>
        </p:nvPicPr>
        <p:blipFill rotWithShape="1">
          <a:blip r:embed="rId3">
            <a:alphaModFix/>
          </a:blip>
          <a:srcRect b="0" l="0" r="0" t="0"/>
          <a:stretch/>
        </p:blipFill>
        <p:spPr>
          <a:xfrm>
            <a:off x="924750" y="152400"/>
            <a:ext cx="7067251"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Shape 213"/>
          <p:cNvPicPr preferRelativeResize="0"/>
          <p:nvPr/>
        </p:nvPicPr>
        <p:blipFill rotWithShape="1">
          <a:blip r:embed="rId3">
            <a:alphaModFix/>
          </a:blip>
          <a:srcRect b="0" l="0" r="0" t="0"/>
          <a:stretch/>
        </p:blipFill>
        <p:spPr>
          <a:xfrm>
            <a:off x="152400" y="152400"/>
            <a:ext cx="8839201" cy="4383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Name your functions and variables clearly.</a:t>
            </a:r>
            <a:endParaRPr b="0" i="0" sz="2400" u="none" cap="none" strike="noStrike">
              <a:solidFill>
                <a:schemeClr val="lt1"/>
              </a:solidFill>
              <a:latin typeface="Montserrat"/>
              <a:ea typeface="Montserrat"/>
              <a:cs typeface="Montserrat"/>
              <a:sym typeface="Montserrat"/>
            </a:endParaRPr>
          </a:p>
        </p:txBody>
      </p:sp>
      <p:sp>
        <p:nvSpPr>
          <p:cNvPr id="219" name="Shape 21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Lato"/>
              <a:buChar char="●"/>
            </a:pPr>
            <a:r>
              <a:rPr b="0" i="0" lang="en" sz="2400" u="none" cap="none" strike="noStrike">
                <a:solidFill>
                  <a:schemeClr val="lt1"/>
                </a:solidFill>
                <a:latin typeface="Lato"/>
                <a:ea typeface="Lato"/>
                <a:cs typeface="Lato"/>
                <a:sym typeface="Lato"/>
              </a:rPr>
              <a:t>Stated earlier people will read your code very often.</a:t>
            </a:r>
            <a:endParaRPr b="0" i="0" sz="2400" u="none" cap="none" strike="noStrike">
              <a:solidFill>
                <a:schemeClr val="lt1"/>
              </a:solidFill>
              <a:latin typeface="Lato"/>
              <a:ea typeface="Lato"/>
              <a:cs typeface="Lato"/>
              <a:sym typeface="Lato"/>
            </a:endParaRPr>
          </a:p>
          <a:p>
            <a:pPr indent="-381000" lvl="0" marL="457200" marR="0" rtl="0" algn="l">
              <a:lnSpc>
                <a:spcPct val="115000"/>
              </a:lnSpc>
              <a:spcBef>
                <a:spcPts val="0"/>
              </a:spcBef>
              <a:spcAft>
                <a:spcPts val="0"/>
              </a:spcAft>
              <a:buClr>
                <a:schemeClr val="lt1"/>
              </a:buClr>
              <a:buSzPts val="2400"/>
              <a:buFont typeface="Lato"/>
              <a:buChar char="●"/>
            </a:pPr>
            <a:r>
              <a:rPr b="0" i="0" lang="en" sz="2400" u="none" cap="none" strike="noStrike">
                <a:solidFill>
                  <a:schemeClr val="lt1"/>
                </a:solidFill>
                <a:latin typeface="Lato"/>
                <a:ea typeface="Lato"/>
                <a:cs typeface="Lato"/>
                <a:sym typeface="Lato"/>
              </a:rPr>
              <a:t>If your names are one letter or don’t convey what your function accomplishes this makes it harder for the people reading your code.</a:t>
            </a:r>
            <a:endParaRPr b="0" i="0" sz="2400" u="none" cap="none" strike="noStrike">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823850" y="1284675"/>
            <a:ext cx="5095800" cy="130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8000"/>
              <a:buFont typeface="Montserrat"/>
              <a:buNone/>
            </a:pPr>
            <a:r>
              <a:rPr b="0" i="0" lang="en" sz="8000" u="none" cap="none" strike="noStrike">
                <a:solidFill>
                  <a:schemeClr val="lt1"/>
                </a:solidFill>
                <a:latin typeface="Montserrat"/>
                <a:ea typeface="Montserrat"/>
                <a:cs typeface="Montserrat"/>
                <a:sym typeface="Montserrat"/>
              </a:rPr>
              <a:t>Example:</a:t>
            </a:r>
            <a:endParaRPr b="0" i="0" sz="8000" u="none" cap="none" strike="noStrike">
              <a:solidFill>
                <a:schemeClr val="lt1"/>
              </a:solidFill>
              <a:latin typeface="Montserrat"/>
              <a:ea typeface="Montserrat"/>
              <a:cs typeface="Montserrat"/>
              <a:sym typeface="Montserrat"/>
            </a:endParaRPr>
          </a:p>
        </p:txBody>
      </p:sp>
      <p:sp>
        <p:nvSpPr>
          <p:cNvPr id="225" name="Shape 225"/>
          <p:cNvSpPr txBox="1"/>
          <p:nvPr>
            <p:ph idx="1" type="body"/>
          </p:nvPr>
        </p:nvSpPr>
        <p:spPr>
          <a:xfrm>
            <a:off x="749600" y="2643124"/>
            <a:ext cx="4776000" cy="121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lt1"/>
              </a:buClr>
              <a:buSzPts val="1300"/>
              <a:buFont typeface="Lato"/>
              <a:buNone/>
            </a:pPr>
            <a:r>
              <a:rPr b="0" i="0" lang="en" sz="6000" u="none" cap="none" strike="noStrike">
                <a:solidFill>
                  <a:schemeClr val="lt1"/>
                </a:solidFill>
                <a:latin typeface="Lato"/>
                <a:ea typeface="Lato"/>
                <a:cs typeface="Lato"/>
                <a:sym typeface="Lato"/>
              </a:rPr>
              <a:t>Huh?</a:t>
            </a:r>
            <a:endParaRPr b="0" i="0" sz="6000" u="none" cap="none" strike="noStrike">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Shape 230"/>
          <p:cNvPicPr preferRelativeResize="0"/>
          <p:nvPr/>
        </p:nvPicPr>
        <p:blipFill rotWithShape="1">
          <a:blip r:embed="rId3">
            <a:alphaModFix/>
          </a:blip>
          <a:srcRect b="0" l="0" r="0" t="0"/>
          <a:stretch/>
        </p:blipFill>
        <p:spPr>
          <a:xfrm>
            <a:off x="152400" y="901650"/>
            <a:ext cx="8839199" cy="26392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823850" y="1284675"/>
            <a:ext cx="5095800" cy="130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8000"/>
              <a:buFont typeface="Montserrat"/>
              <a:buNone/>
            </a:pPr>
            <a:r>
              <a:rPr b="0" i="0" lang="en" sz="8000" u="none" cap="none" strike="noStrike">
                <a:solidFill>
                  <a:schemeClr val="lt1"/>
                </a:solidFill>
                <a:latin typeface="Montserrat"/>
                <a:ea typeface="Montserrat"/>
                <a:cs typeface="Montserrat"/>
                <a:sym typeface="Montserrat"/>
              </a:rPr>
              <a:t>Example:</a:t>
            </a:r>
            <a:endParaRPr b="0" i="0" sz="8000" u="none" cap="none" strike="noStrike">
              <a:solidFill>
                <a:schemeClr val="lt1"/>
              </a:solidFill>
              <a:latin typeface="Montserrat"/>
              <a:ea typeface="Montserrat"/>
              <a:cs typeface="Montserrat"/>
              <a:sym typeface="Montserrat"/>
            </a:endParaRPr>
          </a:p>
        </p:txBody>
      </p:sp>
      <p:sp>
        <p:nvSpPr>
          <p:cNvPr id="236" name="Shape 236"/>
          <p:cNvSpPr txBox="1"/>
          <p:nvPr>
            <p:ph idx="1" type="body"/>
          </p:nvPr>
        </p:nvSpPr>
        <p:spPr>
          <a:xfrm>
            <a:off x="749600" y="2643124"/>
            <a:ext cx="4776000" cy="121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lt1"/>
              </a:buClr>
              <a:buSzPts val="1300"/>
              <a:buFont typeface="Lato"/>
              <a:buNone/>
            </a:pPr>
            <a:r>
              <a:rPr b="0" i="0" lang="en" sz="6000" u="none" cap="none" strike="noStrike">
                <a:solidFill>
                  <a:schemeClr val="lt1"/>
                </a:solidFill>
                <a:latin typeface="Lato"/>
                <a:ea typeface="Lato"/>
                <a:cs typeface="Lato"/>
                <a:sym typeface="Lato"/>
              </a:rPr>
              <a:t>Ohhh</a:t>
            </a:r>
            <a:endParaRPr b="0" i="0" sz="6000" u="none" cap="none" strike="noStrike">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Why is clean code important?</a:t>
            </a:r>
            <a:endParaRPr b="0" i="0" sz="2400" u="none" cap="none" strike="noStrike">
              <a:solidFill>
                <a:schemeClr val="lt1"/>
              </a:solidFill>
              <a:latin typeface="Montserrat"/>
              <a:ea typeface="Montserrat"/>
              <a:cs typeface="Montserrat"/>
              <a:sym typeface="Montserrat"/>
            </a:endParaRPr>
          </a:p>
        </p:txBody>
      </p:sp>
      <p:sp>
        <p:nvSpPr>
          <p:cNvPr id="141" name="Shape 14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Lato"/>
              <a:buChar char="●"/>
            </a:pPr>
            <a:r>
              <a:rPr b="0" i="0" lang="en" sz="2400" u="none" cap="none" strike="noStrike">
                <a:solidFill>
                  <a:schemeClr val="lt1"/>
                </a:solidFill>
                <a:latin typeface="Lato"/>
                <a:ea typeface="Lato"/>
                <a:cs typeface="Lato"/>
                <a:sym typeface="Lato"/>
              </a:rPr>
              <a:t>People will read your code significantly more times than you imagine.</a:t>
            </a:r>
            <a:endParaRPr b="0" i="0" sz="2400" u="none" cap="none" strike="noStrike">
              <a:solidFill>
                <a:schemeClr val="lt1"/>
              </a:solidFill>
              <a:latin typeface="Lato"/>
              <a:ea typeface="Lato"/>
              <a:cs typeface="Lato"/>
              <a:sym typeface="Lato"/>
            </a:endParaRPr>
          </a:p>
          <a:p>
            <a:pPr indent="-381000" lvl="0" marL="457200" marR="0" rtl="0" algn="l">
              <a:lnSpc>
                <a:spcPct val="115000"/>
              </a:lnSpc>
              <a:spcBef>
                <a:spcPts val="0"/>
              </a:spcBef>
              <a:spcAft>
                <a:spcPts val="0"/>
              </a:spcAft>
              <a:buClr>
                <a:schemeClr val="lt1"/>
              </a:buClr>
              <a:buSzPts val="2400"/>
              <a:buFont typeface="Lato"/>
              <a:buChar char="●"/>
            </a:pPr>
            <a:r>
              <a:rPr b="0" i="0" lang="en" sz="2400" u="none" cap="none" strike="noStrike">
                <a:solidFill>
                  <a:schemeClr val="lt1"/>
                </a:solidFill>
                <a:latin typeface="Lato"/>
                <a:ea typeface="Lato"/>
                <a:cs typeface="Lato"/>
                <a:sym typeface="Lato"/>
              </a:rPr>
              <a:t>Even if you are the only person working on your code, assume that if you don’t make it clean you will have no idea what you were doing when you come back to the code later on.</a:t>
            </a:r>
            <a:endParaRPr b="0" i="0" sz="2400" u="none" cap="none" strike="noStrike">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Shape 241"/>
          <p:cNvPicPr preferRelativeResize="0"/>
          <p:nvPr/>
        </p:nvPicPr>
        <p:blipFill rotWithShape="1">
          <a:blip r:embed="rId3">
            <a:alphaModFix/>
          </a:blip>
          <a:srcRect b="0" l="0" r="0" t="0"/>
          <a:stretch/>
        </p:blipFill>
        <p:spPr>
          <a:xfrm>
            <a:off x="152400" y="1275749"/>
            <a:ext cx="8839200" cy="283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Why is clean code important?</a:t>
            </a:r>
            <a:endParaRPr b="0" i="0" sz="2400" u="none" cap="none" strike="noStrike">
              <a:solidFill>
                <a:schemeClr val="lt1"/>
              </a:solidFill>
              <a:latin typeface="Montserrat"/>
              <a:ea typeface="Montserrat"/>
              <a:cs typeface="Montserrat"/>
              <a:sym typeface="Montserrat"/>
            </a:endParaRPr>
          </a:p>
        </p:txBody>
      </p:sp>
      <p:sp>
        <p:nvSpPr>
          <p:cNvPr id="147" name="Shape 14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Lato"/>
              <a:buChar char="●"/>
            </a:pPr>
            <a:r>
              <a:rPr b="0" i="0" lang="en" sz="2400" u="none" cap="none" strike="noStrike">
                <a:solidFill>
                  <a:schemeClr val="lt1"/>
                </a:solidFill>
                <a:latin typeface="Lato"/>
                <a:ea typeface="Lato"/>
                <a:cs typeface="Lato"/>
                <a:sym typeface="Lato"/>
              </a:rPr>
              <a:t>When you are working on a project that lasts a long time, the amount of code can grow very large.</a:t>
            </a:r>
            <a:endParaRPr b="0" i="0" sz="2400" u="none" cap="none" strike="noStrike">
              <a:solidFill>
                <a:schemeClr val="lt1"/>
              </a:solidFill>
              <a:latin typeface="Lato"/>
              <a:ea typeface="Lato"/>
              <a:cs typeface="Lato"/>
              <a:sym typeface="Lato"/>
            </a:endParaRPr>
          </a:p>
          <a:p>
            <a:pPr indent="-381000" lvl="0" marL="457200" marR="0" rtl="0" algn="l">
              <a:lnSpc>
                <a:spcPct val="115000"/>
              </a:lnSpc>
              <a:spcBef>
                <a:spcPts val="0"/>
              </a:spcBef>
              <a:spcAft>
                <a:spcPts val="0"/>
              </a:spcAft>
              <a:buClr>
                <a:schemeClr val="lt1"/>
              </a:buClr>
              <a:buSzPts val="2400"/>
              <a:buFont typeface="Lato"/>
              <a:buChar char="●"/>
            </a:pPr>
            <a:r>
              <a:rPr b="0" i="0" lang="en" sz="2400" u="none" cap="none" strike="noStrike">
                <a:solidFill>
                  <a:schemeClr val="lt1"/>
                </a:solidFill>
                <a:latin typeface="Lato"/>
                <a:ea typeface="Lato"/>
                <a:cs typeface="Lato"/>
                <a:sym typeface="Lato"/>
              </a:rPr>
              <a:t>It may make it easier to expose bugs in the code.</a:t>
            </a:r>
            <a:endParaRPr b="0" i="0" sz="2400" u="none" cap="none" strike="noStrike">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General Tips</a:t>
            </a:r>
            <a:endParaRPr b="0" i="0" sz="2400" u="none" cap="none" strike="noStrike">
              <a:solidFill>
                <a:schemeClr val="lt1"/>
              </a:solidFill>
              <a:latin typeface="Montserrat"/>
              <a:ea typeface="Montserrat"/>
              <a:cs typeface="Montserrat"/>
              <a:sym typeface="Montserrat"/>
            </a:endParaRPr>
          </a:p>
        </p:txBody>
      </p:sp>
      <p:sp>
        <p:nvSpPr>
          <p:cNvPr id="153" name="Shape 15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Lato"/>
              <a:buChar char="●"/>
            </a:pPr>
            <a:r>
              <a:rPr b="0" i="0" lang="en" sz="2400" u="none" cap="none" strike="noStrike">
                <a:solidFill>
                  <a:schemeClr val="lt1"/>
                </a:solidFill>
                <a:latin typeface="Lato"/>
                <a:ea typeface="Lato"/>
                <a:cs typeface="Lato"/>
                <a:sym typeface="Lato"/>
              </a:rPr>
              <a:t>Have others review your code.</a:t>
            </a:r>
            <a:endParaRPr b="0" i="0" sz="2400" u="none" cap="none" strike="noStrike">
              <a:solidFill>
                <a:schemeClr val="lt1"/>
              </a:solidFill>
              <a:latin typeface="Lato"/>
              <a:ea typeface="Lato"/>
              <a:cs typeface="Lato"/>
              <a:sym typeface="Lato"/>
            </a:endParaRPr>
          </a:p>
          <a:p>
            <a:pPr indent="-381000" lvl="1" marL="914400" marR="0" rtl="0" algn="l">
              <a:lnSpc>
                <a:spcPct val="115000"/>
              </a:lnSpc>
              <a:spcBef>
                <a:spcPts val="0"/>
              </a:spcBef>
              <a:spcAft>
                <a:spcPts val="0"/>
              </a:spcAft>
              <a:buClr>
                <a:schemeClr val="lt1"/>
              </a:buClr>
              <a:buSzPts val="2400"/>
              <a:buFont typeface="Lato"/>
              <a:buChar char="○"/>
            </a:pPr>
            <a:r>
              <a:rPr b="0" i="0" lang="en" sz="2400" u="none" cap="none" strike="noStrike">
                <a:solidFill>
                  <a:schemeClr val="lt1"/>
                </a:solidFill>
                <a:latin typeface="Lato"/>
                <a:ea typeface="Lato"/>
                <a:cs typeface="Lato"/>
                <a:sym typeface="Lato"/>
              </a:rPr>
              <a:t>In most companies this is a mandatory step before your work is considered finished.</a:t>
            </a:r>
            <a:endParaRPr b="0" i="0" sz="2400" u="none" cap="none" strike="noStrike">
              <a:solidFill>
                <a:schemeClr val="lt1"/>
              </a:solidFill>
              <a:latin typeface="Lato"/>
              <a:ea typeface="Lato"/>
              <a:cs typeface="Lato"/>
              <a:sym typeface="Lato"/>
            </a:endParaRPr>
          </a:p>
          <a:p>
            <a:pPr indent="-381000" lvl="0" marL="457200" marR="0" rtl="0" algn="l">
              <a:lnSpc>
                <a:spcPct val="115000"/>
              </a:lnSpc>
              <a:spcBef>
                <a:spcPts val="0"/>
              </a:spcBef>
              <a:spcAft>
                <a:spcPts val="0"/>
              </a:spcAft>
              <a:buClr>
                <a:schemeClr val="lt1"/>
              </a:buClr>
              <a:buSzPts val="2400"/>
              <a:buFont typeface="Lato"/>
              <a:buChar char="●"/>
            </a:pPr>
            <a:r>
              <a:rPr b="0" i="0" lang="en" sz="2400" u="none" cap="none" strike="noStrike">
                <a:solidFill>
                  <a:schemeClr val="lt1"/>
                </a:solidFill>
                <a:latin typeface="Lato"/>
                <a:ea typeface="Lato"/>
                <a:cs typeface="Lato"/>
                <a:sym typeface="Lato"/>
              </a:rPr>
              <a:t>Be verbose.</a:t>
            </a:r>
            <a:endParaRPr b="0" i="0" sz="2400" u="none" cap="none" strike="noStrike">
              <a:solidFill>
                <a:schemeClr val="lt1"/>
              </a:solidFill>
              <a:latin typeface="Lato"/>
              <a:ea typeface="Lato"/>
              <a:cs typeface="Lato"/>
              <a:sym typeface="Lato"/>
            </a:endParaRPr>
          </a:p>
          <a:p>
            <a:pPr indent="-381000" lvl="1" marL="914400" marR="0" rtl="0" algn="l">
              <a:lnSpc>
                <a:spcPct val="115000"/>
              </a:lnSpc>
              <a:spcBef>
                <a:spcPts val="0"/>
              </a:spcBef>
              <a:spcAft>
                <a:spcPts val="0"/>
              </a:spcAft>
              <a:buClr>
                <a:schemeClr val="lt1"/>
              </a:buClr>
              <a:buSzPts val="2400"/>
              <a:buFont typeface="Lato"/>
              <a:buChar char="○"/>
            </a:pPr>
            <a:r>
              <a:rPr b="0" i="0" lang="en" sz="2400" u="none" cap="none" strike="noStrike">
                <a:solidFill>
                  <a:schemeClr val="lt1"/>
                </a:solidFill>
                <a:latin typeface="Lato"/>
                <a:ea typeface="Lato"/>
                <a:cs typeface="Lato"/>
                <a:sym typeface="Lato"/>
              </a:rPr>
              <a:t>More descriptive is almost always better than vague.</a:t>
            </a:r>
            <a:endParaRPr b="0" i="0" sz="2400" u="none" cap="none" strike="noStrike">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General Tips</a:t>
            </a:r>
            <a:endParaRPr b="0" i="0" sz="2400" u="none" cap="none" strike="noStrike">
              <a:solidFill>
                <a:schemeClr val="lt1"/>
              </a:solidFill>
              <a:latin typeface="Montserrat"/>
              <a:ea typeface="Montserrat"/>
              <a:cs typeface="Montserrat"/>
              <a:sym typeface="Montserrat"/>
            </a:endParaRPr>
          </a:p>
        </p:txBody>
      </p:sp>
      <p:sp>
        <p:nvSpPr>
          <p:cNvPr id="159" name="Shape 15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Lato"/>
              <a:buChar char="●"/>
            </a:pPr>
            <a:r>
              <a:rPr b="0" i="0" lang="en" sz="2400" u="none" cap="none" strike="noStrike">
                <a:solidFill>
                  <a:schemeClr val="lt1"/>
                </a:solidFill>
                <a:latin typeface="Lato"/>
                <a:ea typeface="Lato"/>
                <a:cs typeface="Lato"/>
                <a:sym typeface="Lato"/>
              </a:rPr>
              <a:t>Try to understand that other people reading your code may have a very different coding style from you.</a:t>
            </a:r>
            <a:endParaRPr b="0" i="0" sz="2400" u="none" cap="none" strike="noStrike">
              <a:solidFill>
                <a:schemeClr val="lt1"/>
              </a:solidFill>
              <a:latin typeface="Lato"/>
              <a:ea typeface="Lato"/>
              <a:cs typeface="Lato"/>
              <a:sym typeface="Lato"/>
            </a:endParaRPr>
          </a:p>
          <a:p>
            <a:pPr indent="-381000" lvl="1" marL="914400" marR="0" rtl="0" algn="l">
              <a:lnSpc>
                <a:spcPct val="115000"/>
              </a:lnSpc>
              <a:spcBef>
                <a:spcPts val="0"/>
              </a:spcBef>
              <a:spcAft>
                <a:spcPts val="0"/>
              </a:spcAft>
              <a:buClr>
                <a:schemeClr val="lt1"/>
              </a:buClr>
              <a:buSzPts val="2400"/>
              <a:buFont typeface="Lato"/>
              <a:buChar char="○"/>
            </a:pPr>
            <a:r>
              <a:rPr b="0" i="0" lang="en" sz="2400" u="none" cap="none" strike="noStrike">
                <a:solidFill>
                  <a:schemeClr val="lt1"/>
                </a:solidFill>
                <a:latin typeface="Lato"/>
                <a:ea typeface="Lato"/>
                <a:cs typeface="Lato"/>
                <a:sym typeface="Lato"/>
              </a:rPr>
              <a:t>In-fact I can almost guarantee that is going to be true.</a:t>
            </a:r>
            <a:endParaRPr b="0" i="0" sz="2400" u="none" cap="none" strike="noStrike">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2800"/>
              <a:buFont typeface="Montserrat"/>
              <a:buNone/>
            </a:pPr>
            <a:r>
              <a:rPr b="0" i="0" lang="en" sz="2800" u="none" cap="none" strike="noStrike">
                <a:solidFill>
                  <a:schemeClr val="lt1"/>
                </a:solidFill>
                <a:latin typeface="Montserrat"/>
                <a:ea typeface="Montserrat"/>
                <a:cs typeface="Montserrat"/>
                <a:sym typeface="Montserrat"/>
              </a:rPr>
              <a:t>3 Simple Things You Can Do To have Cleaner Code</a:t>
            </a:r>
            <a:endParaRPr b="0" i="0" sz="28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“DRY” out your code.</a:t>
            </a:r>
            <a:endParaRPr b="0" i="0" sz="2400" u="none" cap="none" strike="noStrike">
              <a:solidFill>
                <a:schemeClr val="lt1"/>
              </a:solidFill>
              <a:latin typeface="Montserrat"/>
              <a:ea typeface="Montserrat"/>
              <a:cs typeface="Montserrat"/>
              <a:sym typeface="Montserrat"/>
            </a:endParaRPr>
          </a:p>
        </p:txBody>
      </p:sp>
      <p:sp>
        <p:nvSpPr>
          <p:cNvPr id="170" name="Shape 17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Lato"/>
              <a:buChar char="●"/>
            </a:pPr>
            <a:r>
              <a:rPr b="0" i="0" lang="en" sz="2400" u="none" cap="none" strike="noStrike">
                <a:solidFill>
                  <a:schemeClr val="lt1"/>
                </a:solidFill>
                <a:latin typeface="Lato"/>
                <a:ea typeface="Lato"/>
                <a:cs typeface="Lato"/>
                <a:sym typeface="Lato"/>
              </a:rPr>
              <a:t>DRY: </a:t>
            </a:r>
            <a:r>
              <a:rPr b="0" i="0" lang="en" sz="2400" u="none" cap="none" strike="noStrike">
                <a:solidFill>
                  <a:srgbClr val="FF0000"/>
                </a:solidFill>
                <a:latin typeface="Lato"/>
                <a:ea typeface="Lato"/>
                <a:cs typeface="Lato"/>
                <a:sym typeface="Lato"/>
              </a:rPr>
              <a:t>D</a:t>
            </a:r>
            <a:r>
              <a:rPr b="0" i="0" lang="en" sz="2400" u="none" cap="none" strike="noStrike">
                <a:solidFill>
                  <a:schemeClr val="lt1"/>
                </a:solidFill>
                <a:latin typeface="Lato"/>
                <a:ea typeface="Lato"/>
                <a:cs typeface="Lato"/>
                <a:sym typeface="Lato"/>
              </a:rPr>
              <a:t>on’t </a:t>
            </a:r>
            <a:r>
              <a:rPr b="0" i="0" lang="en" sz="2400" u="none" cap="none" strike="noStrike">
                <a:solidFill>
                  <a:srgbClr val="FF0000"/>
                </a:solidFill>
                <a:latin typeface="Lato"/>
                <a:ea typeface="Lato"/>
                <a:cs typeface="Lato"/>
                <a:sym typeface="Lato"/>
              </a:rPr>
              <a:t>R</a:t>
            </a:r>
            <a:r>
              <a:rPr b="0" i="0" lang="en" sz="2400" u="none" cap="none" strike="noStrike">
                <a:solidFill>
                  <a:schemeClr val="lt1"/>
                </a:solidFill>
                <a:latin typeface="Lato"/>
                <a:ea typeface="Lato"/>
                <a:cs typeface="Lato"/>
                <a:sym typeface="Lato"/>
              </a:rPr>
              <a:t>epeat </a:t>
            </a:r>
            <a:r>
              <a:rPr b="0" i="0" lang="en" sz="2400" u="none" cap="none" strike="noStrike">
                <a:solidFill>
                  <a:srgbClr val="FF0000"/>
                </a:solidFill>
                <a:latin typeface="Lato"/>
                <a:ea typeface="Lato"/>
                <a:cs typeface="Lato"/>
                <a:sym typeface="Lato"/>
              </a:rPr>
              <a:t>Y</a:t>
            </a:r>
            <a:r>
              <a:rPr b="0" i="0" lang="en" sz="2400" u="none" cap="none" strike="noStrike">
                <a:solidFill>
                  <a:schemeClr val="lt1"/>
                </a:solidFill>
                <a:latin typeface="Lato"/>
                <a:ea typeface="Lato"/>
                <a:cs typeface="Lato"/>
                <a:sym typeface="Lato"/>
              </a:rPr>
              <a:t>ourself</a:t>
            </a:r>
            <a:endParaRPr b="0" i="0" sz="2400" u="none" cap="none" strike="noStrike">
              <a:solidFill>
                <a:schemeClr val="lt1"/>
              </a:solidFill>
              <a:latin typeface="Lato"/>
              <a:ea typeface="Lato"/>
              <a:cs typeface="Lato"/>
              <a:sym typeface="Lato"/>
            </a:endParaRPr>
          </a:p>
          <a:p>
            <a:pPr indent="-381000" lvl="0" marL="457200" marR="0" rtl="0" algn="l">
              <a:lnSpc>
                <a:spcPct val="115000"/>
              </a:lnSpc>
              <a:spcBef>
                <a:spcPts val="0"/>
              </a:spcBef>
              <a:spcAft>
                <a:spcPts val="0"/>
              </a:spcAft>
              <a:buClr>
                <a:schemeClr val="lt1"/>
              </a:buClr>
              <a:buSzPts val="2400"/>
              <a:buFont typeface="Lato"/>
              <a:buChar char="●"/>
            </a:pPr>
            <a:r>
              <a:rPr b="0" i="0" lang="en" sz="2400" u="none" cap="none" strike="noStrike">
                <a:solidFill>
                  <a:schemeClr val="lt1"/>
                </a:solidFill>
                <a:latin typeface="Lato"/>
                <a:ea typeface="Lato"/>
                <a:cs typeface="Lato"/>
                <a:sym typeface="Lato"/>
              </a:rPr>
              <a:t>If you find yourself writing the same logic over and over, maybe consolidate it into a single function.</a:t>
            </a:r>
            <a:endParaRPr b="0" i="0" sz="2400" u="none" cap="none" strike="noStrike">
              <a:solidFill>
                <a:schemeClr val="lt1"/>
              </a:solidFill>
              <a:latin typeface="Lato"/>
              <a:ea typeface="Lato"/>
              <a:cs typeface="Lato"/>
              <a:sym typeface="Lato"/>
            </a:endParaRPr>
          </a:p>
          <a:p>
            <a:pPr indent="-381000" lvl="0" marL="457200" marR="0" rtl="0" algn="l">
              <a:lnSpc>
                <a:spcPct val="115000"/>
              </a:lnSpc>
              <a:spcBef>
                <a:spcPts val="0"/>
              </a:spcBef>
              <a:spcAft>
                <a:spcPts val="0"/>
              </a:spcAft>
              <a:buClr>
                <a:schemeClr val="lt1"/>
              </a:buClr>
              <a:buSzPts val="2400"/>
              <a:buFont typeface="Lato"/>
              <a:buChar char="●"/>
            </a:pPr>
            <a:r>
              <a:rPr b="0" i="0" lang="en" sz="2400" u="none" cap="none" strike="noStrike">
                <a:solidFill>
                  <a:schemeClr val="lt1"/>
                </a:solidFill>
                <a:latin typeface="Lato"/>
                <a:ea typeface="Lato"/>
                <a:cs typeface="Lato"/>
                <a:sym typeface="Lato"/>
              </a:rPr>
              <a:t>Now if a bug exists in that code you only have to fix it once.</a:t>
            </a:r>
            <a:endParaRPr b="0" i="0" sz="2400" u="none" cap="none" strike="noStrike">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823850" y="1284675"/>
            <a:ext cx="5095800" cy="130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8000"/>
              <a:buFont typeface="Montserrat"/>
              <a:buNone/>
            </a:pPr>
            <a:r>
              <a:rPr b="0" i="0" lang="en" sz="8000" u="none" cap="none" strike="noStrike">
                <a:solidFill>
                  <a:schemeClr val="lt1"/>
                </a:solidFill>
                <a:latin typeface="Montserrat"/>
                <a:ea typeface="Montserrat"/>
                <a:cs typeface="Montserrat"/>
                <a:sym typeface="Montserrat"/>
              </a:rPr>
              <a:t>Example:</a:t>
            </a:r>
            <a:endParaRPr b="0" i="0" sz="8000" u="none" cap="none" strike="noStrike">
              <a:solidFill>
                <a:schemeClr val="lt1"/>
              </a:solidFill>
              <a:latin typeface="Montserrat"/>
              <a:ea typeface="Montserrat"/>
              <a:cs typeface="Montserrat"/>
              <a:sym typeface="Montserrat"/>
            </a:endParaRPr>
          </a:p>
        </p:txBody>
      </p:sp>
      <p:sp>
        <p:nvSpPr>
          <p:cNvPr id="176" name="Shape 176"/>
          <p:cNvSpPr txBox="1"/>
          <p:nvPr>
            <p:ph idx="1" type="body"/>
          </p:nvPr>
        </p:nvSpPr>
        <p:spPr>
          <a:xfrm>
            <a:off x="749600" y="2643124"/>
            <a:ext cx="4776000" cy="121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lt1"/>
              </a:buClr>
              <a:buSzPts val="1300"/>
              <a:buFont typeface="Lato"/>
              <a:buNone/>
            </a:pPr>
            <a:r>
              <a:rPr b="0" i="0" lang="en" sz="6000" u="none" cap="none" strike="noStrike">
                <a:solidFill>
                  <a:schemeClr val="lt1"/>
                </a:solidFill>
                <a:latin typeface="Lato"/>
                <a:ea typeface="Lato"/>
                <a:cs typeface="Lato"/>
                <a:sym typeface="Lato"/>
              </a:rPr>
              <a:t>Wet Code</a:t>
            </a:r>
            <a:endParaRPr b="0" i="0" sz="6000" u="none" cap="none" strike="noStrike">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Shape 181"/>
          <p:cNvPicPr preferRelativeResize="0"/>
          <p:nvPr/>
        </p:nvPicPr>
        <p:blipFill rotWithShape="1">
          <a:blip r:embed="rId3">
            <a:alphaModFix/>
          </a:blip>
          <a:srcRect b="0" l="0" r="0" t="0"/>
          <a:stretch/>
        </p:blipFill>
        <p:spPr>
          <a:xfrm>
            <a:off x="1005750" y="182250"/>
            <a:ext cx="6540749" cy="4664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