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57" r:id="rId5"/>
    <p:sldId id="274" r:id="rId6"/>
    <p:sldId id="273" r:id="rId7"/>
    <p:sldId id="268" r:id="rId8"/>
    <p:sldId id="275" r:id="rId9"/>
    <p:sldId id="277" r:id="rId10"/>
    <p:sldId id="278" r:id="rId11"/>
    <p:sldId id="276" r:id="rId12"/>
    <p:sldId id="272" r:id="rId13"/>
    <p:sldId id="267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69" r:id="rId23"/>
    <p:sldId id="287" r:id="rId24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77F8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2316" autoAdjust="0"/>
  </p:normalViewPr>
  <p:slideViewPr>
    <p:cSldViewPr>
      <p:cViewPr varScale="1">
        <p:scale>
          <a:sx n="101" d="100"/>
          <a:sy n="101" d="100"/>
        </p:scale>
        <p:origin x="798" y="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2017/8/22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2017/8/22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0023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ng 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9741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661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7756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2075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082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5579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0037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kern="12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只有异步操作的结果，可以决定当前是哪一种状态</a:t>
            </a:r>
            <a:r>
              <a:rPr lang="zh-CN" altLang="en-US"/>
              <a:t> 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6058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9165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正则表达式、</a:t>
            </a:r>
            <a:r>
              <a:rPr lang="en-US" altLang="zh-CN" dirty="0"/>
              <a:t>NAN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8045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学术研究 发行日期 </a:t>
            </a:r>
            <a:r>
              <a:rPr lang="en-US" altLang="zh-CN" dirty="0"/>
              <a:t>git changelog.md </a:t>
            </a:r>
            <a:r>
              <a:rPr lang="zh-CN" altLang="en-US" dirty="0"/>
              <a:t>一些资源 核心概念 </a:t>
            </a:r>
            <a:r>
              <a:rPr lang="en-US" altLang="zh-CN" dirty="0"/>
              <a:t>git</a:t>
            </a:r>
            <a:r>
              <a:rPr lang="zh-CN" altLang="en-US" dirty="0"/>
              <a:t>工具</a:t>
            </a:r>
            <a:r>
              <a:rPr lang="en-US" altLang="zh-CN" dirty="0" err="1"/>
              <a:t>echarts</a:t>
            </a:r>
            <a:r>
              <a:rPr lang="en-US" altLang="zh-CN" dirty="0"/>
              <a:t> </a:t>
            </a:r>
            <a:r>
              <a:rPr lang="zh-CN" altLang="en-US" dirty="0"/>
              <a:t>勇敢、源码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15336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正则表达式、</a:t>
            </a:r>
            <a:r>
              <a:rPr lang="en-US" altLang="zh-CN" dirty="0"/>
              <a:t>NAN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3421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0385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main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4135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5558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一切都是从模块开始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5137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Element scope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8984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6555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官网 </a:t>
            </a:r>
            <a:r>
              <a:rPr lang="en-US" altLang="zh-CN" dirty="0"/>
              <a:t>guide databinding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0148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基线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任意多边形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任意多边形(F)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2017/8/22</a:t>
            </a:fld>
            <a:endParaRPr lang="zh-CN" altLang="en-US" dirty="0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24" name="幻灯片编号占位符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2017/8/22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2017/8/22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2017/8/22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接连接符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接连接符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2017/8/22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2017/8/22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2017/8/22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2017/8/22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2017/8/22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2017/8/22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2017/8/22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侧行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任意多边形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(F)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dirty="0"/>
              <a:t>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2017/8/22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angularjs.org/1.6.4/docs/api/ng/function/angular.elemen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angularjs.org/1.6.4/docs/api/ng/directive/ngRepeat" TargetMode="External"/><Relationship Id="rId7" Type="http://schemas.openxmlformats.org/officeDocument/2006/relationships/hyperlink" Target="https://code.angularjs.org/1.6.4/docs/api/ng/directive/ngOption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angularjs.org/1.6.4/docs/api/ng/directive/ngClass" TargetMode="External"/><Relationship Id="rId5" Type="http://schemas.openxmlformats.org/officeDocument/2006/relationships/hyperlink" Target="https://code.angularjs.org/1.6.4/docs/api/ng/directive/ngClick" TargetMode="External"/><Relationship Id="rId4" Type="http://schemas.openxmlformats.org/officeDocument/2006/relationships/hyperlink" Target="https://code.angularjs.org/1.6.4/docs/api/ng/directive/ngI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angularjs.org/1.6.4/docs/api/ng/filter/filte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angularjs.org/1.6.4/docs/api/ng/type/ngModel.NgModelController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angularjs.org/1.6.4/docs/api/ng/service/$http" TargetMode="External"/><Relationship Id="rId7" Type="http://schemas.openxmlformats.org/officeDocument/2006/relationships/hyperlink" Target="https://code.angularjs.org/1.6.4/docs/api/ng/service/$sc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angularjs.org/1.6.4/docs/api/ng/service/$q" TargetMode="External"/><Relationship Id="rId5" Type="http://schemas.openxmlformats.org/officeDocument/2006/relationships/hyperlink" Target="https://code.angularjs.org/1.6.4/docs/api/ng/service/$compile" TargetMode="External"/><Relationship Id="rId4" Type="http://schemas.openxmlformats.org/officeDocument/2006/relationships/hyperlink" Target="https://code.angularjs.org/1.6.4/docs/api/ng/service/$jsonpCallback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angularjs.org/1.6.4/docs/ap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angularjs.org/1.6.4/docs/api/ng/type/angular.Modul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ular/angular.js/wiki/Understanding-Scop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rome.google.com/webstore/detail/angularjs-inspector/gjhmfjbfdbeeekiijofbikifokdkfhcc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</a:rPr>
              <a:t>angularJS</a:t>
            </a:r>
            <a:r>
              <a:rPr lang="zh-CN" altLang="en-US" dirty="0">
                <a:latin typeface="Salesforce Sans"/>
                <a:sym typeface="Salesforce Sans"/>
              </a:rPr>
              <a:t>讲解与回顾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alesforce Sans"/>
                <a:sym typeface="Salesforce Sans"/>
              </a:rPr>
              <a:t>华苏科技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</a:rPr>
              <a:t>DOM</a:t>
            </a:r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操作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E0FC688-B6A9-4652-972D-C58BCA6F9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只在指令里操作</a:t>
            </a:r>
            <a:r>
              <a:rPr lang="en-US" altLang="zh-CN" dirty="0"/>
              <a:t>DOM</a:t>
            </a:r>
          </a:p>
          <a:p>
            <a:r>
              <a:rPr lang="zh-CN" altLang="en-US" dirty="0"/>
              <a:t>数据驱动、单元测试、丰富和可扩展的指令</a:t>
            </a:r>
            <a:endParaRPr lang="en-US" altLang="zh-CN" dirty="0"/>
          </a:p>
          <a:p>
            <a:r>
              <a:rPr lang="en-US" altLang="zh-CN" dirty="0" err="1"/>
              <a:t>angular.element</a:t>
            </a:r>
            <a:r>
              <a:rPr lang="zh-CN" altLang="en-US" dirty="0"/>
              <a:t>：将原始的</a:t>
            </a:r>
            <a:r>
              <a:rPr lang="en-US" altLang="zh-CN" dirty="0"/>
              <a:t>DOM</a:t>
            </a:r>
            <a:r>
              <a:rPr lang="zh-CN" altLang="en-US" dirty="0"/>
              <a:t>包装成</a:t>
            </a:r>
            <a:r>
              <a:rPr lang="en-US" altLang="zh-CN" dirty="0"/>
              <a:t>jQuery</a:t>
            </a:r>
            <a:r>
              <a:rPr lang="zh-CN" altLang="en-US" dirty="0"/>
              <a:t>元素</a:t>
            </a:r>
            <a:endParaRPr lang="en-US" altLang="zh-CN" dirty="0"/>
          </a:p>
          <a:p>
            <a:r>
              <a:rPr lang="en-US" altLang="zh-CN" dirty="0" err="1"/>
              <a:t>jqLite</a:t>
            </a:r>
            <a:r>
              <a:rPr lang="zh-CN" altLang="en-US" dirty="0"/>
              <a:t>：简化的</a:t>
            </a:r>
            <a:r>
              <a:rPr lang="en-US" altLang="zh-CN" dirty="0"/>
              <a:t>jQuery</a:t>
            </a:r>
            <a:r>
              <a:rPr lang="zh-CN" altLang="en-US" dirty="0"/>
              <a:t>，支持的</a:t>
            </a:r>
            <a:r>
              <a:rPr lang="zh-CN" altLang="en-US" dirty="0">
                <a:hlinkClick r:id="rId3"/>
              </a:rPr>
              <a:t>方法</a:t>
            </a:r>
            <a:endParaRPr lang="en-US" altLang="zh-CN" dirty="0"/>
          </a:p>
          <a:p>
            <a:r>
              <a:rPr lang="zh-CN" altLang="en-US" dirty="0"/>
              <a:t>如果引入</a:t>
            </a:r>
            <a:r>
              <a:rPr lang="en-US" altLang="zh-CN" dirty="0"/>
              <a:t>jQuery</a:t>
            </a:r>
            <a:r>
              <a:rPr lang="zh-CN" altLang="en-US" dirty="0"/>
              <a:t>必须在</a:t>
            </a:r>
            <a:r>
              <a:rPr lang="en-US" altLang="zh-CN" dirty="0"/>
              <a:t>angular</a:t>
            </a:r>
            <a:r>
              <a:rPr lang="zh-CN" altLang="en-US" dirty="0"/>
              <a:t>之前引入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指令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E0FC688-B6A9-4652-972D-C58BCA6F9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6"/>
            <a:ext cx="10636169" cy="5039571"/>
          </a:xfrm>
        </p:spPr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DOM</a:t>
            </a:r>
            <a:r>
              <a:rPr lang="zh-CN" altLang="en-US" dirty="0"/>
              <a:t>元素上的标记指示</a:t>
            </a:r>
            <a:r>
              <a:rPr lang="en-US" altLang="zh-CN" dirty="0"/>
              <a:t>NG</a:t>
            </a:r>
            <a:r>
              <a:rPr lang="zh-CN" altLang="en-US" dirty="0"/>
              <a:t>的</a:t>
            </a:r>
            <a:r>
              <a:rPr lang="en-US" altLang="zh-CN" dirty="0"/>
              <a:t>HTML</a:t>
            </a:r>
            <a:r>
              <a:rPr lang="zh-CN" altLang="en-US" dirty="0"/>
              <a:t>编译器（</a:t>
            </a:r>
            <a:r>
              <a:rPr lang="en-US" altLang="zh-CN" dirty="0"/>
              <a:t>$compile</a:t>
            </a:r>
            <a:r>
              <a:rPr lang="zh-CN" altLang="en-US" dirty="0"/>
              <a:t>）将指定的行为附加到该</a:t>
            </a:r>
            <a:r>
              <a:rPr lang="en-US" altLang="zh-CN" dirty="0"/>
              <a:t>DOM</a:t>
            </a:r>
            <a:r>
              <a:rPr lang="zh-CN" altLang="en-US" dirty="0"/>
              <a:t>元素</a:t>
            </a:r>
            <a:endParaRPr lang="en-US" altLang="zh-CN" dirty="0"/>
          </a:p>
          <a:p>
            <a:r>
              <a:rPr lang="zh-CN" altLang="en-US" dirty="0"/>
              <a:t>指令的命名采用驼峰命名法，并且在调用时必须转化为</a:t>
            </a:r>
            <a:r>
              <a:rPr lang="en-US" altLang="zh-CN" dirty="0"/>
              <a:t>-</a:t>
            </a:r>
            <a:r>
              <a:rPr lang="zh-CN" altLang="en-US" dirty="0"/>
              <a:t>命名，即</a:t>
            </a:r>
            <a:r>
              <a:rPr lang="en-US" altLang="zh-CN" dirty="0" err="1"/>
              <a:t>headerNav</a:t>
            </a:r>
            <a:r>
              <a:rPr lang="en-US" altLang="zh-CN" dirty="0"/>
              <a:t> </a:t>
            </a:r>
            <a:r>
              <a:rPr lang="zh-CN" altLang="en-US" dirty="0"/>
              <a:t>转 </a:t>
            </a:r>
            <a:r>
              <a:rPr lang="en-US" altLang="zh-CN" dirty="0"/>
              <a:t>header-</a:t>
            </a:r>
            <a:r>
              <a:rPr lang="en-US" altLang="zh-CN" dirty="0" err="1"/>
              <a:t>nav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ng-repeat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ng-if</a:t>
            </a:r>
            <a:r>
              <a:rPr lang="zh-CN" altLang="en-US" dirty="0"/>
              <a:t>、</a:t>
            </a:r>
            <a:r>
              <a:rPr lang="en-US" altLang="zh-CN" dirty="0"/>
              <a:t>ng-show</a:t>
            </a:r>
            <a:r>
              <a:rPr lang="zh-CN" altLang="en-US" dirty="0"/>
              <a:t>、</a:t>
            </a:r>
            <a:r>
              <a:rPr lang="en-US" altLang="zh-CN" dirty="0"/>
              <a:t>ng-hide</a:t>
            </a:r>
            <a:r>
              <a:rPr lang="zh-CN" altLang="en-US" dirty="0"/>
              <a:t>、</a:t>
            </a:r>
            <a:r>
              <a:rPr lang="en-US" altLang="zh-CN" dirty="0"/>
              <a:t>ng-switch</a:t>
            </a:r>
          </a:p>
          <a:p>
            <a:r>
              <a:rPr lang="en-US" altLang="zh-CN" dirty="0">
                <a:hlinkClick r:id="rId5"/>
              </a:rPr>
              <a:t>ng-click</a:t>
            </a:r>
            <a:r>
              <a:rPr lang="zh-CN" altLang="en-US" dirty="0"/>
              <a:t>、</a:t>
            </a:r>
            <a:r>
              <a:rPr lang="en-US" altLang="zh-CN" dirty="0"/>
              <a:t>ng-blur</a:t>
            </a:r>
            <a:r>
              <a:rPr lang="zh-CN" altLang="en-US" dirty="0"/>
              <a:t>、</a:t>
            </a:r>
            <a:r>
              <a:rPr lang="en-US" altLang="zh-CN" dirty="0"/>
              <a:t>ng-copy</a:t>
            </a:r>
            <a:r>
              <a:rPr lang="zh-CN" altLang="en-US" dirty="0"/>
              <a:t>、</a:t>
            </a:r>
            <a:r>
              <a:rPr lang="en-US" altLang="zh-CN" dirty="0"/>
              <a:t>ng-</a:t>
            </a:r>
            <a:r>
              <a:rPr lang="en-US" altLang="zh-CN" dirty="0" err="1"/>
              <a:t>keydown</a:t>
            </a:r>
            <a:r>
              <a:rPr lang="zh-CN" altLang="en-US" dirty="0"/>
              <a:t>、</a:t>
            </a:r>
            <a:r>
              <a:rPr lang="en-US" altLang="zh-CN" dirty="0"/>
              <a:t>ng-</a:t>
            </a:r>
            <a:r>
              <a:rPr lang="en-US" altLang="zh-CN" dirty="0" err="1"/>
              <a:t>mouseover</a:t>
            </a:r>
            <a:endParaRPr lang="en-US" altLang="zh-CN" dirty="0"/>
          </a:p>
          <a:p>
            <a:r>
              <a:rPr lang="en-US" altLang="zh-CN" dirty="0">
                <a:hlinkClick r:id="rId6"/>
              </a:rPr>
              <a:t>ng-class</a:t>
            </a:r>
            <a:r>
              <a:rPr lang="zh-CN" altLang="en-US" dirty="0"/>
              <a:t>、</a:t>
            </a:r>
            <a:r>
              <a:rPr lang="en-US" altLang="zh-CN" dirty="0"/>
              <a:t>ng-style</a:t>
            </a:r>
          </a:p>
          <a:p>
            <a:r>
              <a:rPr lang="en-US" altLang="zh-CN" dirty="0">
                <a:hlinkClick r:id="rId7"/>
              </a:rPr>
              <a:t>ng-options</a:t>
            </a:r>
            <a:r>
              <a:rPr lang="zh-CN" altLang="en-US" dirty="0"/>
              <a:t>、</a:t>
            </a:r>
            <a:r>
              <a:rPr lang="en-US" altLang="zh-CN" dirty="0"/>
              <a:t> ng-selected</a:t>
            </a:r>
          </a:p>
        </p:txBody>
      </p:sp>
    </p:spTree>
    <p:extLst>
      <p:ext uri="{BB962C8B-B14F-4D97-AF65-F5344CB8AC3E}">
        <p14:creationId xmlns:p14="http://schemas.microsoft.com/office/powerpoint/2010/main" val="408901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alesforce Sans"/>
                <a:sym typeface="Salesforce Sans"/>
              </a:rPr>
              <a:t>自定义指令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8F9C8A9-E10F-4FF9-A117-5AB557790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41884" y="1700808"/>
            <a:ext cx="8283816" cy="44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7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过滤器（</a:t>
            </a:r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</a:rPr>
              <a:t>filter</a:t>
            </a:r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）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E0FC688-B6A9-4652-972D-C58BCA6F9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895555"/>
          </a:xfrm>
        </p:spPr>
        <p:txBody>
          <a:bodyPr/>
          <a:lstStyle/>
          <a:p>
            <a:r>
              <a:rPr lang="zh-CN" altLang="en-US" dirty="0"/>
              <a:t>用于格式化表达式的值</a:t>
            </a:r>
            <a:endParaRPr lang="en-US" altLang="zh-CN" dirty="0"/>
          </a:p>
          <a:p>
            <a:r>
              <a:rPr lang="zh-CN" altLang="en-US" dirty="0"/>
              <a:t>在视图里和</a:t>
            </a:r>
            <a:r>
              <a:rPr lang="en-US" altLang="zh-CN" dirty="0"/>
              <a:t>JS</a:t>
            </a:r>
            <a:r>
              <a:rPr lang="zh-CN" altLang="en-US" dirty="0"/>
              <a:t>里都可以使用</a:t>
            </a:r>
            <a:endParaRPr lang="en-US" altLang="zh-CN" dirty="0"/>
          </a:p>
          <a:p>
            <a:r>
              <a:rPr lang="en-US" altLang="zh-CN" dirty="0"/>
              <a:t>date</a:t>
            </a:r>
          </a:p>
          <a:p>
            <a:r>
              <a:rPr lang="en-US" altLang="zh-CN" dirty="0" err="1"/>
              <a:t>limitTo</a:t>
            </a:r>
            <a:endParaRPr lang="en-US" altLang="zh-CN" dirty="0"/>
          </a:p>
          <a:p>
            <a:r>
              <a:rPr lang="en-US" altLang="zh-CN" dirty="0"/>
              <a:t>lowercase</a:t>
            </a:r>
            <a:r>
              <a:rPr lang="zh-CN" altLang="en-US" dirty="0"/>
              <a:t>、</a:t>
            </a:r>
            <a:r>
              <a:rPr lang="en-US" altLang="zh-CN" dirty="0"/>
              <a:t> uppercase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orderBy</a:t>
            </a:r>
            <a:r>
              <a:rPr lang="zh-CN" altLang="en-US" dirty="0"/>
              <a:t>、</a:t>
            </a:r>
            <a:endParaRPr lang="en-US" altLang="zh-CN" dirty="0"/>
          </a:p>
          <a:p>
            <a:r>
              <a:rPr lang="en-US" altLang="zh-CN" dirty="0"/>
              <a:t>number</a:t>
            </a:r>
            <a:r>
              <a:rPr lang="zh-CN" altLang="en-US" dirty="0"/>
              <a:t>：返回的是字符串且带千位分隔符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filter</a:t>
            </a:r>
            <a:endParaRPr lang="en-US" altLang="zh-CN" dirty="0"/>
          </a:p>
          <a:p>
            <a:r>
              <a:rPr lang="zh-CN" altLang="en-US" dirty="0"/>
              <a:t>可以连续过滤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EB364D-D296-40D6-96C1-DE0BA79F7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4012" y="2996952"/>
            <a:ext cx="5076190" cy="2571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0FAE8AF-895C-4418-BD9C-0019C140D0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7821" y="3573016"/>
            <a:ext cx="4228571" cy="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6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自定义</a:t>
            </a:r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</a:rPr>
              <a:t>filter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4E7C7D1-52EB-499D-B700-48E6198E1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CEE4543-AB13-41CE-A100-0217E1332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884" y="1628800"/>
            <a:ext cx="8819048" cy="4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9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表单验证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E0FC688-B6A9-4652-972D-C58BCA6F9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6"/>
            <a:ext cx="10780185" cy="4679532"/>
          </a:xfrm>
        </p:spPr>
        <p:txBody>
          <a:bodyPr>
            <a:normAutofit/>
          </a:bodyPr>
          <a:lstStyle/>
          <a:p>
            <a:r>
              <a:rPr lang="zh-CN" altLang="en-US" dirty="0"/>
              <a:t>每一个</a:t>
            </a:r>
            <a:r>
              <a:rPr lang="en-US" altLang="zh-CN" dirty="0"/>
              <a:t>form</a:t>
            </a:r>
            <a:r>
              <a:rPr lang="zh-CN" altLang="en-US" dirty="0"/>
              <a:t>指令都会创建一个</a:t>
            </a:r>
            <a:r>
              <a:rPr lang="en-US" altLang="zh-CN" dirty="0" err="1"/>
              <a:t>FormController</a:t>
            </a:r>
            <a:r>
              <a:rPr lang="zh-CN" altLang="en-US" dirty="0"/>
              <a:t>，用于跟踪和状态检测</a:t>
            </a:r>
            <a:endParaRPr lang="en-US" altLang="zh-CN" dirty="0"/>
          </a:p>
          <a:p>
            <a:r>
              <a:rPr lang="zh-CN" altLang="en-US" dirty="0"/>
              <a:t>必须添加</a:t>
            </a:r>
            <a:r>
              <a:rPr lang="en-US" altLang="zh-CN" dirty="0"/>
              <a:t>name</a:t>
            </a:r>
            <a:r>
              <a:rPr lang="zh-CN" altLang="en-US" dirty="0"/>
              <a:t>属性，以指明记录状态的变量</a:t>
            </a:r>
            <a:endParaRPr lang="en-US" altLang="zh-CN" dirty="0"/>
          </a:p>
          <a:p>
            <a:r>
              <a:rPr lang="zh-CN" altLang="en-US" dirty="0"/>
              <a:t>状态：</a:t>
            </a:r>
            <a:r>
              <a:rPr lang="en-US" altLang="zh-CN" dirty="0"/>
              <a:t>$dirty</a:t>
            </a:r>
            <a:r>
              <a:rPr lang="zh-CN" altLang="en-US" dirty="0"/>
              <a:t>、</a:t>
            </a:r>
            <a:r>
              <a:rPr lang="en-US" altLang="zh-CN" dirty="0"/>
              <a:t>$invalid</a:t>
            </a:r>
            <a:r>
              <a:rPr lang="zh-CN" altLang="en-US" dirty="0"/>
              <a:t>、</a:t>
            </a:r>
            <a:r>
              <a:rPr lang="en-US" altLang="zh-CN" dirty="0"/>
              <a:t>$error</a:t>
            </a:r>
            <a:r>
              <a:rPr lang="zh-CN" altLang="en-US" dirty="0"/>
              <a:t>、</a:t>
            </a:r>
            <a:r>
              <a:rPr lang="en-US" altLang="zh-CN" dirty="0"/>
              <a:t>$submitted</a:t>
            </a:r>
          </a:p>
          <a:p>
            <a:r>
              <a:rPr lang="en-US" altLang="zh-CN" dirty="0"/>
              <a:t>class</a:t>
            </a:r>
            <a:r>
              <a:rPr lang="zh-CN" altLang="en-US" dirty="0"/>
              <a:t>：</a:t>
            </a:r>
            <a:r>
              <a:rPr lang="en-US" altLang="zh-CN" dirty="0"/>
              <a:t>ng-valid</a:t>
            </a:r>
            <a:r>
              <a:rPr lang="zh-CN" altLang="en-US" dirty="0"/>
              <a:t>、</a:t>
            </a:r>
            <a:r>
              <a:rPr lang="en-US" altLang="zh-CN" dirty="0"/>
              <a:t>ng-submitted</a:t>
            </a:r>
          </a:p>
          <a:p>
            <a:r>
              <a:rPr lang="zh-CN" altLang="en-US" dirty="0"/>
              <a:t>方法：</a:t>
            </a:r>
            <a:r>
              <a:rPr lang="en-US" altLang="zh-CN" dirty="0"/>
              <a:t>$</a:t>
            </a:r>
            <a:r>
              <a:rPr lang="en-US" altLang="zh-CN" dirty="0" err="1"/>
              <a:t>setPristine</a:t>
            </a:r>
            <a:r>
              <a:rPr lang="zh-CN" altLang="en-US" dirty="0"/>
              <a:t>、</a:t>
            </a:r>
            <a:r>
              <a:rPr lang="en-US" altLang="zh-CN" dirty="0"/>
              <a:t>$</a:t>
            </a:r>
            <a:r>
              <a:rPr lang="en-US" altLang="zh-CN" dirty="0" err="1"/>
              <a:t>setDirty</a:t>
            </a:r>
            <a:r>
              <a:rPr lang="zh-CN" altLang="en-US" dirty="0"/>
              <a:t>、</a:t>
            </a:r>
            <a:r>
              <a:rPr lang="en-US" altLang="zh-CN" dirty="0"/>
              <a:t>$</a:t>
            </a:r>
            <a:r>
              <a:rPr lang="en-US" altLang="zh-CN" dirty="0" err="1"/>
              <a:t>setUntouched</a:t>
            </a:r>
            <a:endParaRPr lang="en-US" altLang="zh-CN" dirty="0"/>
          </a:p>
          <a:p>
            <a:r>
              <a:rPr lang="en-US" altLang="zh-CN" dirty="0"/>
              <a:t>ng-pattern</a:t>
            </a:r>
            <a:r>
              <a:rPr lang="zh-CN" altLang="en-US" dirty="0"/>
              <a:t>：如果不是</a:t>
            </a:r>
            <a:r>
              <a:rPr lang="en-US" altLang="zh-CN" dirty="0" err="1"/>
              <a:t>RegExp</a:t>
            </a:r>
            <a:r>
              <a:rPr lang="zh-CN" altLang="en-US" dirty="0"/>
              <a:t>对象，则</a:t>
            </a:r>
            <a:r>
              <a:rPr lang="en-US" altLang="zh-CN" dirty="0"/>
              <a:t>new </a:t>
            </a:r>
            <a:r>
              <a:rPr lang="en-US" altLang="zh-CN" dirty="0" err="1"/>
              <a:t>RegExp</a:t>
            </a:r>
            <a:r>
              <a:rPr lang="en-US" altLang="zh-CN" dirty="0"/>
              <a:t>(‘^</a:t>
            </a:r>
            <a:r>
              <a:rPr lang="en-US" altLang="zh-CN" dirty="0" err="1"/>
              <a:t>str</a:t>
            </a:r>
            <a:r>
              <a:rPr lang="en-US" altLang="zh-CN" dirty="0"/>
              <a:t>$’)</a:t>
            </a:r>
            <a:r>
              <a:rPr lang="zh-CN" altLang="en-US" dirty="0"/>
              <a:t>，并且不使用</a:t>
            </a:r>
            <a:r>
              <a:rPr lang="en-US" altLang="zh-CN" dirty="0"/>
              <a:t>g</a:t>
            </a:r>
            <a:r>
              <a:rPr lang="zh-CN" altLang="en-US" dirty="0"/>
              <a:t>修饰符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003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自定义表单验证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283DE1FC-8793-484B-8973-8F5EC6266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41884" y="1556792"/>
            <a:ext cx="5544616" cy="526120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6D482A7-5076-4E7C-82BF-B5DEA6FE03B6}"/>
              </a:ext>
            </a:extLst>
          </p:cNvPr>
          <p:cNvSpPr txBox="1"/>
          <p:nvPr/>
        </p:nvSpPr>
        <p:spPr>
          <a:xfrm>
            <a:off x="7318548" y="6165304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hlinkClick r:id="rId4"/>
              </a:rPr>
              <a:t>链接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7385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服务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E0FC688-B6A9-4652-972D-C58BCA6F9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895555"/>
          </a:xfrm>
        </p:spPr>
        <p:txBody>
          <a:bodyPr/>
          <a:lstStyle/>
          <a:p>
            <a:r>
              <a:rPr lang="en-US" altLang="zh-CN" dirty="0">
                <a:hlinkClick r:id="rId3"/>
              </a:rPr>
              <a:t>$http</a:t>
            </a:r>
            <a:r>
              <a:rPr lang="zh-CN" altLang="en-US" dirty="0"/>
              <a:t>、</a:t>
            </a:r>
            <a:r>
              <a:rPr lang="en-US" altLang="zh-CN" dirty="0">
                <a:hlinkClick r:id="rId4"/>
              </a:rPr>
              <a:t>$</a:t>
            </a:r>
            <a:r>
              <a:rPr lang="en-US" altLang="zh-CN" dirty="0" err="1">
                <a:hlinkClick r:id="rId4"/>
              </a:rPr>
              <a:t>jsonpCallbacks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$compile</a:t>
            </a:r>
            <a:r>
              <a:rPr lang="zh-CN" altLang="en-US" dirty="0"/>
              <a:t>、</a:t>
            </a:r>
            <a:r>
              <a:rPr lang="en-US" altLang="zh-CN" dirty="0"/>
              <a:t>$</a:t>
            </a:r>
            <a:r>
              <a:rPr lang="en-US" altLang="zh-CN" dirty="0" err="1"/>
              <a:t>templateCache</a:t>
            </a:r>
            <a:r>
              <a:rPr lang="zh-CN" altLang="en-US" dirty="0"/>
              <a:t>、</a:t>
            </a:r>
            <a:r>
              <a:rPr lang="en-US" altLang="zh-CN" dirty="0"/>
              <a:t>$timeout</a:t>
            </a:r>
          </a:p>
          <a:p>
            <a:r>
              <a:rPr lang="en-US" altLang="zh-CN" dirty="0">
                <a:hlinkClick r:id="rId6"/>
              </a:rPr>
              <a:t>$q</a:t>
            </a:r>
            <a:endParaRPr lang="en-US" altLang="zh-CN" dirty="0"/>
          </a:p>
          <a:p>
            <a:r>
              <a:rPr lang="en-US" altLang="zh-CN" dirty="0">
                <a:hlinkClick r:id="rId7"/>
              </a:rPr>
              <a:t>$</a:t>
            </a:r>
            <a:r>
              <a:rPr lang="en-US" altLang="zh-CN" dirty="0" err="1">
                <a:hlinkClick r:id="rId7"/>
              </a:rPr>
              <a:t>sce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638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自定义服务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FE345625-0919-4C54-BE53-74CEE6D67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41884" y="1628799"/>
            <a:ext cx="8280920" cy="521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0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常用函数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360501" cy="4962480"/>
          </a:xfrm>
        </p:spPr>
        <p:txBody>
          <a:bodyPr rtlCol="0"/>
          <a:lstStyle/>
          <a:p>
            <a:r>
              <a:rPr lang="en-US" altLang="zh-CN" dirty="0" err="1"/>
              <a:t>angular.copy</a:t>
            </a:r>
            <a:r>
              <a:rPr lang="en-US" altLang="zh-CN" dirty="0"/>
              <a:t>(source, [destination]);</a:t>
            </a:r>
          </a:p>
          <a:p>
            <a:r>
              <a:rPr lang="en-US" altLang="zh-CN" dirty="0" err="1"/>
              <a:t>angular.equals</a:t>
            </a:r>
            <a:r>
              <a:rPr lang="en-US" altLang="zh-CN" dirty="0"/>
              <a:t>(o1, o2);</a:t>
            </a:r>
          </a:p>
          <a:p>
            <a:r>
              <a:rPr lang="en-US" altLang="zh-CN" dirty="0" err="1"/>
              <a:t>angular.forEach</a:t>
            </a:r>
            <a:r>
              <a:rPr lang="en-US" altLang="zh-CN" dirty="0"/>
              <a:t>(</a:t>
            </a:r>
            <a:r>
              <a:rPr lang="en-US" altLang="zh-CN" dirty="0" err="1"/>
              <a:t>obj</a:t>
            </a:r>
            <a:r>
              <a:rPr lang="en-US" altLang="zh-CN" dirty="0"/>
              <a:t>, iterator, [context]);</a:t>
            </a:r>
          </a:p>
          <a:p>
            <a:r>
              <a:rPr lang="en-US" altLang="zh-CN" dirty="0" err="1"/>
              <a:t>angular.isObject</a:t>
            </a:r>
            <a:r>
              <a:rPr lang="en-US" altLang="zh-CN" dirty="0"/>
              <a:t>(value);</a:t>
            </a:r>
          </a:p>
          <a:p>
            <a:r>
              <a:rPr lang="en-US" altLang="zh-CN" dirty="0" err="1"/>
              <a:t>angular.extend</a:t>
            </a:r>
            <a:r>
              <a:rPr lang="en-US" altLang="zh-CN" dirty="0"/>
              <a:t>(</a:t>
            </a:r>
            <a:r>
              <a:rPr lang="en-US" altLang="zh-CN" dirty="0" err="1"/>
              <a:t>dst</a:t>
            </a:r>
            <a:r>
              <a:rPr lang="en-US" altLang="zh-CN" dirty="0"/>
              <a:t>, </a:t>
            </a:r>
            <a:r>
              <a:rPr lang="en-US" altLang="zh-CN" dirty="0" err="1"/>
              <a:t>src</a:t>
            </a:r>
            <a:r>
              <a:rPr lang="en-US" altLang="zh-CN" dirty="0"/>
              <a:t>);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课程说明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2272"/>
          </a:xfrm>
        </p:spPr>
        <p:txBody>
          <a:bodyPr rtlCol="0"/>
          <a:lstStyle/>
          <a:p>
            <a:r>
              <a:rPr lang="zh-CN" altLang="en-US" dirty="0"/>
              <a:t>对实战负责，不对说法负责，谨请异步</a:t>
            </a:r>
            <a:r>
              <a:rPr lang="en-US" altLang="zh-CN" dirty="0">
                <a:hlinkClick r:id="rId3"/>
              </a:rPr>
              <a:t>angular</a:t>
            </a:r>
            <a:r>
              <a:rPr lang="zh-CN" altLang="en-US" dirty="0">
                <a:hlinkClick r:id="rId3"/>
              </a:rPr>
              <a:t>官网</a:t>
            </a:r>
            <a:endParaRPr lang="en-US" altLang="zh-CN" dirty="0"/>
          </a:p>
          <a:p>
            <a:r>
              <a:rPr lang="en-US" altLang="zh-CN" dirty="0"/>
              <a:t>angularJS –v 1.6.4</a:t>
            </a:r>
          </a:p>
          <a:p>
            <a:r>
              <a:rPr lang="zh-CN" altLang="en-US" dirty="0"/>
              <a:t>配合</a:t>
            </a:r>
            <a:r>
              <a:rPr lang="en-US" altLang="zh-CN" dirty="0"/>
              <a:t>angular-</a:t>
            </a:r>
            <a:r>
              <a:rPr lang="en-US" altLang="zh-CN" dirty="0" err="1"/>
              <a:t>ui</a:t>
            </a:r>
            <a:r>
              <a:rPr lang="en-US" altLang="zh-CN" dirty="0"/>
              <a:t>-router –v 1.0.3</a:t>
            </a:r>
            <a:r>
              <a:rPr lang="zh-CN" altLang="en-US" dirty="0"/>
              <a:t>做路由</a:t>
            </a:r>
          </a:p>
        </p:txBody>
      </p:sp>
    </p:spTree>
    <p:extLst>
      <p:ext uri="{BB962C8B-B14F-4D97-AF65-F5344CB8AC3E}">
        <p14:creationId xmlns:p14="http://schemas.microsoft.com/office/powerpoint/2010/main" val="69289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387F61A8-885D-41AC-9511-9CC66C80D435}"/>
              </a:ext>
            </a:extLst>
          </p:cNvPr>
          <p:cNvSpPr txBox="1"/>
          <p:nvPr/>
        </p:nvSpPr>
        <p:spPr>
          <a:xfrm>
            <a:off x="2349996" y="1484784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感谢</a:t>
            </a:r>
          </a:p>
        </p:txBody>
      </p:sp>
    </p:spTree>
    <p:extLst>
      <p:ext uri="{BB962C8B-B14F-4D97-AF65-F5344CB8AC3E}">
        <p14:creationId xmlns:p14="http://schemas.microsoft.com/office/powerpoint/2010/main" val="348587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</a:rPr>
              <a:t>angularJS</a:t>
            </a:r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的简单介绍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2272"/>
          </a:xfrm>
        </p:spPr>
        <p:txBody>
          <a:bodyPr rtlCol="0"/>
          <a:lstStyle/>
          <a:p>
            <a:r>
              <a:rPr lang="zh-CN" altLang="en-US" dirty="0"/>
              <a:t>用来开发</a:t>
            </a:r>
            <a:r>
              <a:rPr lang="en-US" altLang="zh-CN" dirty="0"/>
              <a:t>SPA</a:t>
            </a:r>
            <a:r>
              <a:rPr lang="zh-CN" altLang="en-US" dirty="0"/>
              <a:t>的</a:t>
            </a:r>
            <a:endParaRPr lang="en-US" altLang="zh-CN" dirty="0"/>
          </a:p>
          <a:p>
            <a:r>
              <a:rPr lang="zh-CN" altLang="en-US" dirty="0"/>
              <a:t>吸收了</a:t>
            </a:r>
            <a:r>
              <a:rPr lang="en-US" altLang="zh-CN" dirty="0"/>
              <a:t>MVC</a:t>
            </a:r>
            <a:r>
              <a:rPr lang="zh-CN" altLang="en-US" dirty="0"/>
              <a:t>思想的</a:t>
            </a:r>
            <a:r>
              <a:rPr lang="en-US" altLang="zh-CN" dirty="0"/>
              <a:t>JS</a:t>
            </a:r>
            <a:r>
              <a:rPr lang="zh-CN" altLang="en-US" dirty="0"/>
              <a:t>框架</a:t>
            </a:r>
            <a:endParaRPr lang="en-US" altLang="zh-CN" dirty="0"/>
          </a:p>
          <a:p>
            <a:r>
              <a:rPr lang="zh-CN" altLang="en-US" dirty="0"/>
              <a:t>扩展了</a:t>
            </a:r>
            <a:r>
              <a:rPr lang="en-US" altLang="zh-CN" dirty="0"/>
              <a:t>HTML</a:t>
            </a:r>
          </a:p>
          <a:p>
            <a:r>
              <a:rPr lang="zh-CN" altLang="en-US" dirty="0"/>
              <a:t>提供了一个非常快速的前端开发解决方案</a:t>
            </a:r>
          </a:p>
        </p:txBody>
      </p:sp>
    </p:spTree>
    <p:extLst>
      <p:ext uri="{BB962C8B-B14F-4D97-AF65-F5344CB8AC3E}">
        <p14:creationId xmlns:p14="http://schemas.microsoft.com/office/powerpoint/2010/main" val="51162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启动应用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2272"/>
          </a:xfrm>
        </p:spPr>
        <p:txBody>
          <a:bodyPr rtlCol="0"/>
          <a:lstStyle/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引入</a:t>
            </a:r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</a:rPr>
              <a:t>angularJS</a:t>
            </a:r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（下简</a:t>
            </a:r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</a:rPr>
              <a:t>NG</a:t>
            </a:r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）和路由</a:t>
            </a:r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</a:rPr>
              <a:t>JS</a:t>
            </a:r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文件</a:t>
            </a:r>
            <a:endParaRPr lang="en-US" altLang="zh-CN" dirty="0">
              <a:latin typeface="Salesforce Sans"/>
              <a:ea typeface="微软雅黑" panose="020B0503020204020204" pitchFamily="34" charset="-122"/>
              <a:sym typeface="Salesforce Sans"/>
            </a:endParaRPr>
          </a:p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指明</a:t>
            </a:r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</a:rPr>
              <a:t>NG</a:t>
            </a:r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应用的根元素</a:t>
            </a:r>
            <a:endParaRPr lang="en-US" altLang="zh-CN" dirty="0">
              <a:latin typeface="Salesforce Sans"/>
              <a:ea typeface="微软雅黑" panose="020B0503020204020204" pitchFamily="34" charset="-122"/>
              <a:sym typeface="Salesforce Sans"/>
            </a:endParaRPr>
          </a:p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配置</a:t>
            </a:r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</a:rPr>
              <a:t>NG</a:t>
            </a:r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的接口，根模块</a:t>
            </a:r>
            <a:endParaRPr lang="en-US" altLang="zh-CN" dirty="0">
              <a:latin typeface="Salesforce Sans"/>
              <a:ea typeface="微软雅黑" panose="020B0503020204020204" pitchFamily="34" charset="-122"/>
              <a:sym typeface="Salesforce Sans"/>
            </a:endParaRPr>
          </a:p>
          <a:p>
            <a:pPr rtl="0"/>
            <a:r>
              <a:rPr lang="zh-CN" altLang="en-US" dirty="0">
                <a:latin typeface="Salesforce Sans"/>
                <a:sym typeface="Salesforce Sans"/>
              </a:rPr>
              <a:t>手动启动</a:t>
            </a:r>
            <a:r>
              <a:rPr lang="en-US" altLang="zh-CN" dirty="0">
                <a:latin typeface="Salesforce Sans"/>
                <a:sym typeface="Salesforce Sans"/>
              </a:rPr>
              <a:t>NG</a:t>
            </a:r>
            <a:r>
              <a:rPr lang="zh-CN" altLang="en-US" dirty="0">
                <a:latin typeface="Salesforce Sans"/>
                <a:sym typeface="Salesforce Sans"/>
              </a:rPr>
              <a:t>应用 </a:t>
            </a:r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 </a:t>
            </a:r>
            <a:endParaRPr lang="en-US" altLang="zh-CN" dirty="0">
              <a:latin typeface="Salesforce Sans"/>
              <a:ea typeface="微软雅黑" panose="020B0503020204020204" pitchFamily="34" charset="-122"/>
              <a:sym typeface="Salesforce Sans"/>
            </a:endParaRPr>
          </a:p>
          <a:p>
            <a:pPr rtl="0"/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F7217E-293C-4457-8BFA-22C6FEAE5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292" y="2420888"/>
            <a:ext cx="3447619" cy="2476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AA096B1-2176-4F7C-ACE9-0F01EBFC1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332" y="2960667"/>
            <a:ext cx="5000000" cy="2857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A56FF11-D261-4A37-A408-FA3B4007F6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4212" y="3573016"/>
            <a:ext cx="5076190" cy="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路由配置</a:t>
            </a:r>
          </a:p>
        </p:txBody>
      </p:sp>
      <p:pic>
        <p:nvPicPr>
          <p:cNvPr id="2" name="内容占位符 1">
            <a:extLst>
              <a:ext uri="{FF2B5EF4-FFF2-40B4-BE49-F238E27FC236}">
                <a16:creationId xmlns:a16="http://schemas.microsoft.com/office/drawing/2014/main" id="{F5497810-65F3-438F-AECC-FF7109843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41884" y="1498599"/>
            <a:ext cx="7416824" cy="532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29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  <a:hlinkClick r:id="rId3"/>
              </a:rPr>
              <a:t>Models</a:t>
            </a:r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和</a:t>
            </a:r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</a:rPr>
              <a:t>controller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2272"/>
          </a:xfrm>
        </p:spPr>
        <p:txBody>
          <a:bodyPr rtlCol="0"/>
          <a:lstStyle/>
          <a:p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新建模块</a:t>
            </a:r>
            <a:endParaRPr lang="en-US" altLang="zh-CN" dirty="0">
              <a:latin typeface="Salesforce Sans"/>
              <a:ea typeface="微软雅黑" panose="020B0503020204020204" pitchFamily="34" charset="-122"/>
              <a:sym typeface="Salesforce Sans"/>
            </a:endParaRPr>
          </a:p>
          <a:p>
            <a:r>
              <a:rPr lang="zh-CN" altLang="en-US" dirty="0"/>
              <a:t>没有主要模块，而是声明性地指定应该如何引导</a:t>
            </a:r>
            <a:endParaRPr lang="en-US" altLang="zh-CN" dirty="0"/>
          </a:p>
          <a:p>
            <a:r>
              <a:rPr lang="zh-CN" altLang="en-US" dirty="0">
                <a:latin typeface="Salesforce Sans"/>
                <a:sym typeface="Salesforce Sans"/>
              </a:rPr>
              <a:t>新建</a:t>
            </a:r>
            <a:r>
              <a:rPr lang="en-US" altLang="zh-CN" dirty="0">
                <a:latin typeface="Salesforce Sans"/>
                <a:sym typeface="Salesforce Sans"/>
              </a:rPr>
              <a:t>controller</a:t>
            </a:r>
          </a:p>
          <a:p>
            <a:r>
              <a:rPr lang="zh-CN" altLang="en-US" dirty="0"/>
              <a:t>通过</a:t>
            </a:r>
            <a:r>
              <a:rPr lang="en-US" altLang="zh-CN" dirty="0"/>
              <a:t>ng-controller </a:t>
            </a:r>
            <a:r>
              <a:rPr lang="zh-CN" altLang="en-US" dirty="0"/>
              <a:t>指令指明要控制的</a:t>
            </a:r>
            <a:r>
              <a:rPr lang="en-US" altLang="zh-CN" dirty="0"/>
              <a:t>DOM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D2785D-CC51-4B47-AAD9-0F15E736C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2644" y="1772816"/>
            <a:ext cx="5000000" cy="28571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5C1A35F-E1D3-46AC-8081-5F245B4F40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2164" y="2996952"/>
            <a:ext cx="8123809" cy="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6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Salesforce Sans"/>
                <a:sym typeface="Salesforce Sans"/>
              </a:rPr>
              <a:t>作用域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2272"/>
          </a:xfrm>
        </p:spPr>
        <p:txBody>
          <a:bodyPr rtlCol="0"/>
          <a:lstStyle/>
          <a:p>
            <a:r>
              <a:rPr lang="zh-CN" altLang="en-US" dirty="0">
                <a:latin typeface="Salesforce Sans"/>
                <a:sym typeface="Salesforce Sans"/>
              </a:rPr>
              <a:t>创建新作用域并以原型继承：</a:t>
            </a:r>
            <a:r>
              <a:rPr lang="en-US" altLang="zh-CN" dirty="0">
                <a:latin typeface="Salesforce Sans"/>
                <a:sym typeface="Salesforce Sans"/>
              </a:rPr>
              <a:t>ng-repeat</a:t>
            </a:r>
            <a:r>
              <a:rPr lang="zh-CN" altLang="en-US" dirty="0">
                <a:latin typeface="Salesforce Sans"/>
                <a:sym typeface="Salesforce Sans"/>
              </a:rPr>
              <a:t>，</a:t>
            </a:r>
            <a:r>
              <a:rPr lang="en-US" altLang="zh-CN" dirty="0">
                <a:latin typeface="Salesforce Sans"/>
                <a:sym typeface="Salesforce Sans"/>
              </a:rPr>
              <a:t>ng-include</a:t>
            </a:r>
            <a:r>
              <a:rPr lang="zh-CN" altLang="en-US" dirty="0">
                <a:latin typeface="Salesforce Sans"/>
                <a:sym typeface="Salesforce Sans"/>
              </a:rPr>
              <a:t>，</a:t>
            </a:r>
            <a:r>
              <a:rPr lang="en-US" altLang="zh-CN" dirty="0">
                <a:latin typeface="Salesforce Sans"/>
                <a:sym typeface="Salesforce Sans"/>
              </a:rPr>
              <a:t>ng-switch</a:t>
            </a:r>
            <a:r>
              <a:rPr lang="zh-CN" altLang="en-US" dirty="0">
                <a:latin typeface="Salesforce Sans"/>
                <a:sym typeface="Salesforce Sans"/>
              </a:rPr>
              <a:t>，</a:t>
            </a:r>
            <a:r>
              <a:rPr lang="en-US" altLang="zh-CN" dirty="0">
                <a:latin typeface="Salesforce Sans"/>
                <a:sym typeface="Salesforce Sans"/>
              </a:rPr>
              <a:t>ng-view</a:t>
            </a:r>
            <a:r>
              <a:rPr lang="zh-CN" altLang="en-US" dirty="0">
                <a:latin typeface="Salesforce Sans"/>
                <a:sym typeface="Salesforce Sans"/>
              </a:rPr>
              <a:t>，</a:t>
            </a:r>
            <a:r>
              <a:rPr lang="en-US" altLang="zh-CN" dirty="0">
                <a:latin typeface="Salesforce Sans"/>
                <a:sym typeface="Salesforce Sans"/>
              </a:rPr>
              <a:t>ng-controller</a:t>
            </a:r>
            <a:r>
              <a:rPr lang="zh-CN" altLang="en-US" dirty="0">
                <a:latin typeface="Salesforce Sans"/>
                <a:sym typeface="Salesforce Sans"/>
              </a:rPr>
              <a:t>，</a:t>
            </a:r>
            <a:r>
              <a:rPr lang="en-US" altLang="zh-CN" dirty="0">
                <a:latin typeface="Salesforce Sans"/>
                <a:sym typeface="Salesforce Sans"/>
              </a:rPr>
              <a:t>ng-if</a:t>
            </a:r>
            <a:r>
              <a:rPr lang="zh-CN" altLang="en-US" dirty="0">
                <a:latin typeface="Salesforce Sans"/>
                <a:sym typeface="Salesforce Sans"/>
              </a:rPr>
              <a:t>，</a:t>
            </a:r>
            <a:r>
              <a:rPr lang="en-US" altLang="zh-CN" dirty="0">
                <a:latin typeface="Salesforce Sans"/>
                <a:sym typeface="Salesforce Sans"/>
              </a:rPr>
              <a:t>scope: true</a:t>
            </a:r>
            <a:r>
              <a:rPr lang="zh-CN" altLang="en-US" dirty="0">
                <a:latin typeface="Salesforce Sans"/>
                <a:sym typeface="Salesforce Sans"/>
              </a:rPr>
              <a:t>或</a:t>
            </a:r>
            <a:r>
              <a:rPr lang="en-US" altLang="zh-CN" dirty="0" err="1">
                <a:latin typeface="Salesforce Sans"/>
                <a:sym typeface="Salesforce Sans"/>
              </a:rPr>
              <a:t>transclude</a:t>
            </a:r>
            <a:r>
              <a:rPr lang="en-US" altLang="zh-CN" dirty="0">
                <a:latin typeface="Salesforce Sans"/>
                <a:sym typeface="Salesforce Sans"/>
              </a:rPr>
              <a:t>: true</a:t>
            </a:r>
            <a:r>
              <a:rPr lang="zh-CN" altLang="en-US" dirty="0">
                <a:latin typeface="Salesforce Sans"/>
                <a:sym typeface="Salesforce Sans"/>
              </a:rPr>
              <a:t>的指令</a:t>
            </a:r>
            <a:endParaRPr lang="en-US" altLang="zh-CN" dirty="0">
              <a:latin typeface="Salesforce Sans"/>
              <a:sym typeface="Salesforce Sans"/>
            </a:endParaRPr>
          </a:p>
          <a:p>
            <a:r>
              <a:rPr lang="zh-CN" altLang="en-US" dirty="0">
                <a:latin typeface="Salesforce Sans"/>
                <a:sym typeface="Salesforce Sans"/>
              </a:rPr>
              <a:t>创建新作用域但</a:t>
            </a:r>
            <a:r>
              <a:rPr lang="zh-CN" altLang="en-US" dirty="0"/>
              <a:t>不会原型继承：</a:t>
            </a:r>
            <a:r>
              <a:rPr lang="en-US" altLang="zh-CN" dirty="0">
                <a:latin typeface="Salesforce Sans"/>
                <a:sym typeface="Salesforce Sans"/>
              </a:rPr>
              <a:t> scope</a:t>
            </a:r>
            <a:r>
              <a:rPr lang="zh-CN" altLang="en-US" dirty="0">
                <a:latin typeface="Salesforce Sans"/>
                <a:sym typeface="Salesforce Sans"/>
              </a:rPr>
              <a:t>：</a:t>
            </a:r>
            <a:r>
              <a:rPr lang="en-US" altLang="zh-CN" dirty="0">
                <a:latin typeface="Salesforce Sans"/>
                <a:sym typeface="Salesforce Sans"/>
              </a:rPr>
              <a:t>{}</a:t>
            </a:r>
            <a:r>
              <a:rPr lang="zh-CN" altLang="en-US" dirty="0">
                <a:latin typeface="Salesforce Sans"/>
                <a:sym typeface="Salesforce Sans"/>
              </a:rPr>
              <a:t>的指令</a:t>
            </a:r>
            <a:endParaRPr lang="en-US" altLang="zh-CN" dirty="0">
              <a:latin typeface="Salesforce Sans"/>
              <a:sym typeface="Salesforce Sans"/>
            </a:endParaRPr>
          </a:p>
          <a:p>
            <a:r>
              <a:rPr lang="zh-CN" altLang="en-US" dirty="0">
                <a:latin typeface="Salesforce Sans"/>
                <a:sym typeface="Salesforce Sans"/>
                <a:hlinkClick r:id="rId3"/>
              </a:rPr>
              <a:t>作用域的说明</a:t>
            </a:r>
            <a:r>
              <a:rPr lang="zh-CN" altLang="en-US" dirty="0">
                <a:latin typeface="Salesforce Sans"/>
                <a:sym typeface="Salesforce Sans"/>
              </a:rPr>
              <a:t>、</a:t>
            </a:r>
            <a:r>
              <a:rPr lang="en-US" altLang="zh-CN" dirty="0">
                <a:latin typeface="Salesforce Sans"/>
                <a:sym typeface="Salesforce Sans"/>
                <a:hlinkClick r:id="rId4"/>
              </a:rPr>
              <a:t>AngularJS Inspector</a:t>
            </a:r>
            <a:endParaRPr lang="en-US" altLang="zh-CN" dirty="0">
              <a:latin typeface="Salesforce Sans"/>
              <a:sym typeface="Salesforce Sans"/>
            </a:endParaRPr>
          </a:p>
          <a:p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96256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latin typeface="Salesforce Sans"/>
                <a:sym typeface="Salesforce Sans"/>
              </a:rPr>
              <a:t>NG</a:t>
            </a:r>
            <a:r>
              <a:rPr lang="zh-CN" altLang="en-US" dirty="0">
                <a:latin typeface="Salesforce Sans"/>
                <a:sym typeface="Salesforce Sans"/>
              </a:rPr>
              <a:t>表达式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2272"/>
          </a:xfrm>
        </p:spPr>
        <p:txBody>
          <a:bodyPr rtlCol="0"/>
          <a:lstStyle/>
          <a:p>
            <a:r>
              <a:rPr lang="zh-CN" altLang="en-US" dirty="0"/>
              <a:t>类似</a:t>
            </a:r>
            <a:r>
              <a:rPr lang="en-US" altLang="zh-CN" dirty="0"/>
              <a:t>JavaScript</a:t>
            </a:r>
            <a:r>
              <a:rPr lang="zh-CN" altLang="en-US" dirty="0"/>
              <a:t>的代码片段</a:t>
            </a:r>
            <a:endParaRPr lang="en-US" altLang="zh-CN" dirty="0"/>
          </a:p>
          <a:p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以</a:t>
            </a:r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</a:rPr>
              <a:t>undefined</a:t>
            </a:r>
            <a:r>
              <a:rPr lang="zh-CN" altLang="en-US" dirty="0">
                <a:latin typeface="Salesforce Sans"/>
                <a:sym typeface="Salesforce Sans"/>
              </a:rPr>
              <a:t>或</a:t>
            </a:r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</a:rPr>
              <a:t>null</a:t>
            </a:r>
            <a:r>
              <a:rPr lang="zh-CN" altLang="en-US" dirty="0">
                <a:latin typeface="Salesforce Sans"/>
                <a:sym typeface="Salesforce Sans"/>
              </a:rPr>
              <a:t>代替</a:t>
            </a:r>
            <a:r>
              <a:rPr lang="en-US" altLang="zh-CN" dirty="0">
                <a:latin typeface="Salesforce Sans"/>
                <a:sym typeface="Salesforce Sans"/>
              </a:rPr>
              <a:t>JS</a:t>
            </a:r>
            <a:r>
              <a:rPr lang="zh-CN" altLang="en-US" dirty="0">
                <a:latin typeface="Salesforce Sans"/>
                <a:sym typeface="Salesforce Sans"/>
              </a:rPr>
              <a:t>的</a:t>
            </a:r>
            <a:r>
              <a:rPr lang="en-US" altLang="zh-CN" dirty="0" err="1">
                <a:latin typeface="Salesforce Sans"/>
                <a:sym typeface="Salesforce Sans"/>
              </a:rPr>
              <a:t>ReferenceError</a:t>
            </a:r>
            <a:r>
              <a:rPr lang="en-US" altLang="zh-CN" dirty="0">
                <a:latin typeface="Salesforce Sans"/>
                <a:sym typeface="Salesforce Sans"/>
              </a:rPr>
              <a:t> </a:t>
            </a:r>
            <a:r>
              <a:rPr lang="zh-CN" altLang="en-US" dirty="0">
                <a:latin typeface="Salesforce Sans"/>
                <a:sym typeface="Salesforce Sans"/>
              </a:rPr>
              <a:t>或</a:t>
            </a:r>
            <a:r>
              <a:rPr lang="en-US" altLang="zh-CN" dirty="0" err="1">
                <a:latin typeface="Salesforce Sans"/>
                <a:sym typeface="Salesforce Sans"/>
              </a:rPr>
              <a:t>TypeError</a:t>
            </a:r>
            <a:endParaRPr lang="en-US" altLang="zh-CN" dirty="0">
              <a:latin typeface="Salesforce Sans"/>
              <a:sym typeface="Salesforce Sans"/>
            </a:endParaRPr>
          </a:p>
          <a:p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不能使用函数声明、条件、循环、正则、</a:t>
            </a:r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</a:rPr>
              <a:t>new</a:t>
            </a:r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、位运算</a:t>
            </a:r>
            <a:endParaRPr lang="en-US" altLang="zh-CN" dirty="0">
              <a:latin typeface="Salesforce Sans"/>
              <a:ea typeface="微软雅黑" panose="020B0503020204020204" pitchFamily="34" charset="-122"/>
              <a:sym typeface="Salesforce Sans"/>
            </a:endParaRPr>
          </a:p>
          <a:p>
            <a:r>
              <a:rPr lang="zh-CN" altLang="en-US" dirty="0">
                <a:latin typeface="Salesforce Sans"/>
                <a:sym typeface="Salesforce Sans"/>
              </a:rPr>
              <a:t>通常以简单计算、三元运算符、插值绑定的形式出现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50884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Salesforce Sans"/>
                <a:sym typeface="Salesforce Sans"/>
              </a:rPr>
              <a:t>双向数据绑定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2272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数据层和视图层同步更新</a:t>
            </a:r>
            <a:endParaRPr lang="en-US" altLang="zh-CN" dirty="0">
              <a:latin typeface="Salesforce Sans"/>
              <a:ea typeface="微软雅黑" panose="020B0503020204020204" pitchFamily="34" charset="-122"/>
              <a:sym typeface="Salesforce Sans"/>
            </a:endParaRPr>
          </a:p>
          <a:p>
            <a:pPr rtl="0"/>
            <a:r>
              <a:rPr lang="zh-CN" altLang="en-US" dirty="0">
                <a:latin typeface="Salesforce Sans"/>
                <a:sym typeface="Salesforce Sans"/>
              </a:rPr>
              <a:t>一次性绑定</a:t>
            </a:r>
            <a:endParaRPr lang="en-US" altLang="zh-CN" dirty="0">
              <a:latin typeface="Salesforce Sans"/>
              <a:sym typeface="Salesforce Sans"/>
            </a:endParaRPr>
          </a:p>
          <a:p>
            <a:r>
              <a:rPr lang="zh-CN" altLang="en-US" dirty="0">
                <a:latin typeface="Salesforce Sans"/>
                <a:sym typeface="Salesforce Sans"/>
              </a:rPr>
              <a:t>只有发生在</a:t>
            </a:r>
            <a:r>
              <a:rPr lang="en-US" altLang="zh-CN" dirty="0">
                <a:latin typeface="Salesforce Sans"/>
                <a:sym typeface="Salesforce Sans"/>
              </a:rPr>
              <a:t>NG</a:t>
            </a:r>
            <a:r>
              <a:rPr lang="zh-CN" altLang="en-US" dirty="0">
                <a:latin typeface="Salesforce Sans"/>
                <a:sym typeface="Salesforce Sans"/>
              </a:rPr>
              <a:t>上下文环境中的变更才会做出自动地响应</a:t>
            </a:r>
            <a:endParaRPr lang="en-US" altLang="zh-CN" dirty="0">
              <a:latin typeface="Salesforce Sans"/>
              <a:sym typeface="Salesforce Sans"/>
            </a:endParaRPr>
          </a:p>
          <a:p>
            <a:r>
              <a:rPr lang="zh-CN" altLang="en-US" dirty="0">
                <a:latin typeface="Salesforce Sans"/>
                <a:sym typeface="Salesforce Sans"/>
              </a:rPr>
              <a:t>延伸了</a:t>
            </a:r>
            <a:r>
              <a:rPr lang="en-US" altLang="zh-CN" dirty="0">
                <a:latin typeface="Salesforce Sans"/>
                <a:sym typeface="Salesforce Sans"/>
              </a:rPr>
              <a:t>JS</a:t>
            </a:r>
            <a:r>
              <a:rPr lang="zh-CN" altLang="en-US" dirty="0">
                <a:latin typeface="Salesforce Sans"/>
                <a:sym typeface="Salesforce Sans"/>
              </a:rPr>
              <a:t>事件</a:t>
            </a:r>
            <a:r>
              <a:rPr lang="en-US" altLang="zh-CN" dirty="0">
                <a:latin typeface="Salesforce Sans"/>
                <a:sym typeface="Salesforce Sans"/>
              </a:rPr>
              <a:t>——$digest</a:t>
            </a:r>
            <a:r>
              <a:rPr lang="zh-CN" altLang="en-US" dirty="0">
                <a:latin typeface="Salesforce Sans"/>
                <a:sym typeface="Salesforce Sans"/>
              </a:rPr>
              <a:t>循环（包括</a:t>
            </a:r>
            <a:r>
              <a:rPr lang="en-US" altLang="zh-CN" dirty="0">
                <a:latin typeface="Salesforce Sans"/>
                <a:sym typeface="Salesforce Sans"/>
              </a:rPr>
              <a:t>$watch</a:t>
            </a:r>
            <a:r>
              <a:rPr lang="zh-CN" altLang="en-US" dirty="0">
                <a:latin typeface="Salesforce Sans"/>
                <a:sym typeface="Salesforce Sans"/>
              </a:rPr>
              <a:t>队列）</a:t>
            </a:r>
            <a:r>
              <a:rPr lang="en-US" altLang="zh-CN" dirty="0">
                <a:latin typeface="Salesforce Sans"/>
                <a:sym typeface="Salesforce Sans"/>
              </a:rPr>
              <a:t>——$apply</a:t>
            </a:r>
          </a:p>
          <a:p>
            <a:r>
              <a:rPr lang="en-US" altLang="zh-CN" dirty="0">
                <a:latin typeface="Salesforce Sans"/>
                <a:sym typeface="Salesforce Sans"/>
              </a:rPr>
              <a:t>input</a:t>
            </a:r>
            <a:r>
              <a:rPr lang="zh-CN" altLang="en-US" dirty="0">
                <a:latin typeface="Salesforce Sans"/>
                <a:sym typeface="Salesforce Sans"/>
              </a:rPr>
              <a:t>，</a:t>
            </a:r>
            <a:r>
              <a:rPr lang="en-US" altLang="zh-CN" dirty="0">
                <a:latin typeface="Salesforce Sans"/>
                <a:sym typeface="Salesforce Sans"/>
              </a:rPr>
              <a:t>select</a:t>
            </a:r>
            <a:r>
              <a:rPr lang="zh-CN" altLang="en-US" dirty="0">
                <a:latin typeface="Salesforce Sans"/>
                <a:sym typeface="Salesforce Sans"/>
              </a:rPr>
              <a:t>，</a:t>
            </a:r>
            <a:r>
              <a:rPr lang="en-US" altLang="zh-CN" dirty="0" err="1">
                <a:latin typeface="Salesforce Sans"/>
                <a:sym typeface="Salesforce Sans"/>
              </a:rPr>
              <a:t>textarea</a:t>
            </a:r>
            <a:r>
              <a:rPr lang="zh-CN" altLang="en-US" dirty="0">
                <a:latin typeface="Salesforce Sans"/>
                <a:sym typeface="Salesforce Sans"/>
              </a:rPr>
              <a:t>上的</a:t>
            </a:r>
            <a:r>
              <a:rPr lang="en-US" altLang="zh-CN" dirty="0">
                <a:latin typeface="Salesforce Sans"/>
                <a:sym typeface="Salesforce Sans"/>
              </a:rPr>
              <a:t>ng-model</a:t>
            </a:r>
          </a:p>
          <a:p>
            <a:r>
              <a:rPr lang="zh-CN" altLang="en-US" dirty="0">
                <a:latin typeface="Salesforce Sans"/>
                <a:sym typeface="Salesforce Sans"/>
              </a:rPr>
              <a:t>配置</a:t>
            </a:r>
            <a:r>
              <a:rPr lang="en-US" altLang="zh-CN" dirty="0">
                <a:latin typeface="Salesforce Sans"/>
                <a:sym typeface="Salesforce Sans"/>
              </a:rPr>
              <a:t>model</a:t>
            </a:r>
            <a:r>
              <a:rPr lang="zh-CN" altLang="en-US" dirty="0">
                <a:latin typeface="Salesforce Sans"/>
                <a:sym typeface="Salesforce Sans"/>
              </a:rPr>
              <a:t>：</a:t>
            </a:r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</a:rPr>
              <a:t>ng-model-options</a:t>
            </a:r>
          </a:p>
          <a:p>
            <a:pPr rtl="0"/>
            <a:r>
              <a:rPr lang="zh-CN" altLang="en-US" dirty="0">
                <a:latin typeface="Salesforce Sans"/>
                <a:sym typeface="Salesforce Sans"/>
              </a:rPr>
              <a:t>相关：</a:t>
            </a:r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</a:rPr>
              <a:t>$watch</a:t>
            </a:r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、</a:t>
            </a:r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</a:rPr>
              <a:t>ng-change</a:t>
            </a:r>
          </a:p>
          <a:p>
            <a:pPr rtl="0"/>
            <a:r>
              <a:rPr lang="zh-CN" altLang="en-US" dirty="0">
                <a:latin typeface="Salesforce Sans"/>
                <a:sym typeface="Salesforce Sans"/>
              </a:rPr>
              <a:t>最佳实践：采用对象形式绑定数据</a:t>
            </a:r>
            <a:endParaRPr lang="en-US" altLang="zh-CN" dirty="0">
              <a:latin typeface="Salesforce Sans"/>
              <a:sym typeface="Salesforce San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0A7A256-85DA-4AB9-A270-403F85E40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419" y="2420888"/>
            <a:ext cx="2885714" cy="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1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技术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0_TF02787990" id="{B92BC9B5-738B-4CC2-8CA1-E55E4DE48376}" vid="{E13EDB6E-3155-482C-B196-DB94B90BA714}"/>
    </a:ext>
  </a:extLst>
</a:theme>
</file>

<file path=ppt/theme/theme2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三条电路线演示文稿（宽屏）</Template>
  <TotalTime>965</TotalTime>
  <Words>611</Words>
  <Application>Microsoft Office PowerPoint</Application>
  <PresentationFormat>自定义</PresentationFormat>
  <Paragraphs>117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Salesforce Sans</vt:lpstr>
      <vt:lpstr>微软雅黑</vt:lpstr>
      <vt:lpstr>幼圆</vt:lpstr>
      <vt:lpstr>Arial</vt:lpstr>
      <vt:lpstr>Calibri</vt:lpstr>
      <vt:lpstr>技术 16x9</vt:lpstr>
      <vt:lpstr>angularJS讲解与回顾</vt:lpstr>
      <vt:lpstr>课程说明</vt:lpstr>
      <vt:lpstr>angularJS的简单介绍</vt:lpstr>
      <vt:lpstr>启动应用</vt:lpstr>
      <vt:lpstr>路由配置</vt:lpstr>
      <vt:lpstr>Models和controller</vt:lpstr>
      <vt:lpstr>作用域</vt:lpstr>
      <vt:lpstr>NG表达式</vt:lpstr>
      <vt:lpstr>双向数据绑定</vt:lpstr>
      <vt:lpstr>DOM操作</vt:lpstr>
      <vt:lpstr>指令</vt:lpstr>
      <vt:lpstr>自定义指令</vt:lpstr>
      <vt:lpstr>过滤器（filter）</vt:lpstr>
      <vt:lpstr>自定义filter</vt:lpstr>
      <vt:lpstr>表单验证</vt:lpstr>
      <vt:lpstr>自定义表单验证</vt:lpstr>
      <vt:lpstr>服务</vt:lpstr>
      <vt:lpstr>自定义服务</vt:lpstr>
      <vt:lpstr>常用函数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angularJS讲解</dc:title>
  <dc:creator>. Gauch</dc:creator>
  <cp:lastModifiedBy>. Gauch</cp:lastModifiedBy>
  <cp:revision>52</cp:revision>
  <dcterms:created xsi:type="dcterms:W3CDTF">2017-08-14T01:24:57Z</dcterms:created>
  <dcterms:modified xsi:type="dcterms:W3CDTF">2017-08-22T09:58:39Z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