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endParaRPr lang="en-US" dirty="0"/>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endParaRPr lang="en-US" dirty="0"/>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cap="all"/>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endParaRPr lang="en-US" dirty="0"/>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endParaRPr lang="en-US"/>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720000"/>
            <a:ext cx="6050807" cy="2804400"/>
          </a:xfrm>
        </p:spPr>
        <p:txBody>
          <a:bodyPr>
            <a:normAutofit/>
          </a:bodyPr>
          <a:lstStyle/>
          <a:p>
            <a:r>
              <a:rPr lang="en-US" sz="3600" dirty="0">
                <a:ea typeface="+mj-lt"/>
                <a:cs typeface="+mj-lt"/>
              </a:rPr>
              <a:t>Deep Learning-Based Classification of</a:t>
            </a:r>
            <a:endParaRPr lang="en-US" sz="3600">
              <a:cs typeface="Calibri Light" panose="020F0302020204030204"/>
            </a:endParaRPr>
          </a:p>
          <a:p>
            <a:r>
              <a:rPr lang="en-US" sz="3600" dirty="0">
                <a:ea typeface="+mj-lt"/>
                <a:cs typeface="+mj-lt"/>
              </a:rPr>
              <a:t>Liver Cancer Histopathology Images</a:t>
            </a:r>
            <a:endParaRPr lang="en-US" sz="3600">
              <a:cs typeface="Calibri Light" panose="020F0302020204030204"/>
            </a:endParaRPr>
          </a:p>
          <a:p>
            <a:r>
              <a:rPr lang="en-US" sz="3600" dirty="0">
                <a:ea typeface="+mj-lt"/>
                <a:cs typeface="+mj-lt"/>
              </a:rPr>
              <a:t>Using Only Global Labels</a:t>
            </a:r>
            <a:endParaRPr lang="en-US" sz="3600">
              <a:cs typeface="Calibri Light" panose="020F0302020204030204"/>
            </a:endParaRPr>
          </a:p>
        </p:txBody>
      </p:sp>
      <p:sp>
        <p:nvSpPr>
          <p:cNvPr id="3" name="Subtitle 2"/>
          <p:cNvSpPr>
            <a:spLocks noGrp="1"/>
          </p:cNvSpPr>
          <p:nvPr>
            <p:ph type="subTitle" idx="1"/>
          </p:nvPr>
        </p:nvSpPr>
        <p:spPr>
          <a:xfrm>
            <a:off x="720000" y="3830399"/>
            <a:ext cx="6223336" cy="2612535"/>
          </a:xfrm>
        </p:spPr>
        <p:txBody>
          <a:bodyPr vert="horz" lIns="0" tIns="0" rIns="0" bIns="0" rtlCol="0" anchor="t">
            <a:normAutofit fontScale="92500" lnSpcReduction="10000"/>
          </a:bodyPr>
          <a:lstStyle/>
          <a:p>
            <a:pPr algn="l"/>
            <a:r>
              <a:rPr lang="en-US" sz="2000" b="1" dirty="0">
                <a:solidFill>
                  <a:srgbClr val="FFFFFF"/>
                </a:solidFill>
                <a:latin typeface="Arial Black" panose="020B0A04020102020204"/>
                <a:cs typeface="Calibri" panose="020F0502020204030204"/>
              </a:rPr>
              <a:t>AUTHORS: </a:t>
            </a:r>
            <a:r>
              <a:rPr lang="en-US" sz="2400" b="1" dirty="0" err="1">
                <a:solidFill>
                  <a:schemeClr val="tx1"/>
                </a:solidFill>
                <a:latin typeface="Sagona Book"/>
                <a:cs typeface="Calibri" panose="020F0502020204030204"/>
              </a:rPr>
              <a:t>H</a:t>
            </a:r>
            <a:r>
              <a:rPr lang="en-US" sz="2400" dirty="0" err="1">
                <a:solidFill>
                  <a:schemeClr val="tx1"/>
                </a:solidFill>
                <a:latin typeface="Sagona Book"/>
                <a:cs typeface="Calibri" panose="020F0502020204030204"/>
              </a:rPr>
              <a:t>unli</a:t>
            </a:r>
            <a:r>
              <a:rPr lang="en-US" sz="2000" dirty="0">
                <a:solidFill>
                  <a:schemeClr val="tx1"/>
                </a:solidFill>
                <a:ea typeface="+mn-lt"/>
                <a:cs typeface="+mn-lt"/>
              </a:rPr>
              <a:t> Sun, </a:t>
            </a:r>
            <a:r>
              <a:rPr lang="en-US" sz="2000" dirty="0" err="1">
                <a:solidFill>
                  <a:schemeClr val="tx1"/>
                </a:solidFill>
                <a:ea typeface="+mn-lt"/>
                <a:cs typeface="+mn-lt"/>
              </a:rPr>
              <a:t>Ao</a:t>
            </a:r>
            <a:r>
              <a:rPr lang="en-US" sz="2000" dirty="0">
                <a:solidFill>
                  <a:schemeClr val="tx1"/>
                </a:solidFill>
                <a:ea typeface="+mn-lt"/>
                <a:cs typeface="+mn-lt"/>
              </a:rPr>
              <a:t> Xu, Dong Liu , Zhiwei Xiong, Feng Zhao , and Weiping Ding</a:t>
            </a:r>
            <a:endParaRPr lang="en-US" sz="2000" dirty="0">
              <a:solidFill>
                <a:schemeClr val="tx1"/>
              </a:solidFill>
              <a:ea typeface="+mn-lt"/>
              <a:cs typeface="+mn-lt"/>
            </a:endParaRPr>
          </a:p>
          <a:p>
            <a:pPr algn="l"/>
            <a:r>
              <a:rPr lang="en-US" sz="2400" b="1" dirty="0">
                <a:solidFill>
                  <a:schemeClr val="tx1"/>
                </a:solidFill>
                <a:latin typeface="Sagona Book"/>
                <a:cs typeface="Calibri" panose="020F0502020204030204"/>
              </a:rPr>
              <a:t>Team: </a:t>
            </a:r>
            <a:endParaRPr lang="en-US" sz="2400" b="1" dirty="0">
              <a:solidFill>
                <a:schemeClr val="tx1"/>
              </a:solidFill>
              <a:latin typeface="Sagona Book"/>
              <a:cs typeface="Calibri" panose="020F0502020204030204"/>
            </a:endParaRPr>
          </a:p>
          <a:p>
            <a:pPr algn="l"/>
            <a:r>
              <a:rPr lang="en-US" sz="2000" dirty="0">
                <a:solidFill>
                  <a:schemeClr val="tx1"/>
                </a:solidFill>
                <a:latin typeface="Sagona Book"/>
                <a:cs typeface="Calibri" panose="020F0502020204030204"/>
              </a:rPr>
              <a:t>1. M Sampath Kumar (1806142)</a:t>
            </a:r>
            <a:endParaRPr lang="en-US" sz="2000" dirty="0">
              <a:solidFill>
                <a:schemeClr val="tx1"/>
              </a:solidFill>
              <a:latin typeface="Sagona Book"/>
              <a:cs typeface="Calibri" panose="020F0502020204030204"/>
            </a:endParaRPr>
          </a:p>
          <a:p>
            <a:pPr algn="l"/>
            <a:r>
              <a:rPr lang="en-US" sz="2000" dirty="0">
                <a:solidFill>
                  <a:schemeClr val="tx1"/>
                </a:solidFill>
                <a:latin typeface="Sagona Book"/>
                <a:cs typeface="Calibri" panose="020F0502020204030204"/>
              </a:rPr>
              <a:t>2. M Vamsi (1806127)</a:t>
            </a:r>
            <a:endParaRPr lang="en-US" sz="2000" dirty="0">
              <a:solidFill>
                <a:schemeClr val="tx1"/>
              </a:solidFill>
              <a:latin typeface="Sagona Book"/>
              <a:cs typeface="Calibri" panose="020F0502020204030204"/>
            </a:endParaRPr>
          </a:p>
          <a:p>
            <a:pPr algn="l"/>
            <a:r>
              <a:rPr lang="en-US" sz="2000" dirty="0">
                <a:solidFill>
                  <a:schemeClr val="tx1"/>
                </a:solidFill>
                <a:latin typeface="Sagona Book"/>
                <a:cs typeface="Calibri" panose="020F0502020204030204"/>
              </a:rPr>
              <a:t>3. Gaurav (1806146)</a:t>
            </a:r>
            <a:endParaRPr lang="en-US" sz="2000" dirty="0">
              <a:solidFill>
                <a:schemeClr val="tx1"/>
              </a:solidFill>
              <a:latin typeface="Sagona Book"/>
              <a:cs typeface="Calibri" panose="020F0502020204030204"/>
            </a:endParaRPr>
          </a:p>
          <a:p>
            <a:pPr algn="l"/>
            <a:endParaRPr lang="en-US" sz="2000" b="1" dirty="0">
              <a:solidFill>
                <a:schemeClr val="tx1"/>
              </a:solidFill>
              <a:latin typeface="Arial Black" panose="020B0A04020102020204"/>
              <a:cs typeface="Calibri" panose="020F0502020204030204"/>
            </a:endParaRPr>
          </a:p>
          <a:p>
            <a:pPr algn="l"/>
            <a:endParaRPr lang="en-US" sz="2000" b="1" dirty="0">
              <a:solidFill>
                <a:schemeClr val="tx1"/>
              </a:solidFill>
              <a:latin typeface="Arial Black" panose="020B0A04020102020204"/>
              <a:cs typeface="Calibri" panose="020F0502020204030204"/>
            </a:endParaRPr>
          </a:p>
        </p:txBody>
      </p:sp>
      <p:pic>
        <p:nvPicPr>
          <p:cNvPr id="12" name="Picture 3"/>
          <p:cNvPicPr>
            <a:picLocks noChangeAspect="1"/>
          </p:cNvPicPr>
          <p:nvPr/>
        </p:nvPicPr>
        <p:blipFill rotWithShape="1">
          <a:blip r:embed="rId1"/>
          <a:srcRect l="24402" r="24401" b="-1"/>
          <a:stretch>
            <a:fillRect/>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000" y="1554630"/>
            <a:ext cx="5015638" cy="1969770"/>
          </a:xfrm>
        </p:spPr>
        <p:txBody>
          <a:bodyPr vert="horz" wrap="square" lIns="0" tIns="0" rIns="0" bIns="0" rtlCol="0" anchor="b" anchorCtr="0">
            <a:normAutofit/>
          </a:bodyPr>
          <a:lstStyle/>
          <a:p>
            <a:pPr algn="ctr">
              <a:lnSpc>
                <a:spcPct val="100000"/>
              </a:lnSpc>
            </a:pPr>
            <a:r>
              <a:rPr lang="en-US" sz="5600" spc="-100"/>
              <a:t>THANK YOU</a:t>
            </a:r>
            <a:endParaRPr lang="en-US" sz="5600" spc="-100"/>
          </a:p>
        </p:txBody>
      </p:sp>
      <p:pic>
        <p:nvPicPr>
          <p:cNvPr id="6" name="Graphic 5" descr="Accept"/>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0" name="Group 14"/>
          <p:cNvGrpSpPr>
            <a:grpSpLocks noGrp="1" noRot="1" noChangeAspect="1" noMove="1" noResize="1" noUngrp="1"/>
          </p:cNvGrpSpPr>
          <p:nvPr/>
        </p:nvGrpSpPr>
        <p:grpSpPr>
          <a:xfrm rot="10800000">
            <a:off x="7909203" y="317452"/>
            <a:ext cx="2117174" cy="588806"/>
            <a:chOff x="4549904" y="5078157"/>
            <a:chExt cx="3023338" cy="840818"/>
          </a:xfrm>
        </p:grpSpPr>
        <p:sp>
          <p:nvSpPr>
            <p:cNvPr id="16" name="Freeform 80"/>
            <p:cNvSpPr/>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lstStyle/>
            <a:p>
              <a:endParaRPr lang="en-US">
                <a:solidFill>
                  <a:schemeClr val="accent3"/>
                </a:solidFill>
              </a:endParaRPr>
            </a:p>
          </p:txBody>
        </p:sp>
        <p:sp>
          <p:nvSpPr>
            <p:cNvPr id="17" name="Freeform 84"/>
            <p:cNvSpPr/>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lstStyle/>
            <a:p>
              <a:endParaRPr lang="en-US">
                <a:solidFill>
                  <a:schemeClr val="accent3"/>
                </a:solidFill>
              </a:endParaRPr>
            </a:p>
          </p:txBody>
        </p:sp>
        <p:sp>
          <p:nvSpPr>
            <p:cNvPr id="18" name="Freeform 87"/>
            <p:cNvSpPr/>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lstStyle/>
            <a:p>
              <a:endParaRPr lang="en-US">
                <a:solidFill>
                  <a:schemeClr val="accent3"/>
                </a:solidFill>
              </a:endParaRPr>
            </a:p>
          </p:txBody>
        </p:sp>
      </p:grpSp>
      <p:grpSp>
        <p:nvGrpSpPr>
          <p:cNvPr id="20" name="Group 19"/>
          <p:cNvGrpSpPr>
            <a:grpSpLocks noGrp="1" noRot="1" noChangeAspect="1" noMove="1" noResize="1" noUngrp="1"/>
          </p:cNvGrpSpPr>
          <p:nvPr/>
        </p:nvGrpSpPr>
        <p:grpSpPr>
          <a:xfrm rot="10800000">
            <a:off x="7990093" y="5372723"/>
            <a:ext cx="2088038" cy="719230"/>
            <a:chOff x="4532666" y="505937"/>
            <a:chExt cx="2981730" cy="1027064"/>
          </a:xfrm>
        </p:grpSpPr>
        <p:sp>
          <p:nvSpPr>
            <p:cNvPr id="21" name="Freeform 78"/>
            <p:cNvSpPr/>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lstStyle/>
            <a:p>
              <a:endParaRPr lang="en-US">
                <a:solidFill>
                  <a:schemeClr val="accent3"/>
                </a:solidFill>
              </a:endParaRPr>
            </a:p>
          </p:txBody>
        </p:sp>
        <p:sp>
          <p:nvSpPr>
            <p:cNvPr id="22" name="Freeform 79"/>
            <p:cNvSpPr/>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lstStyle/>
            <a:p>
              <a:endParaRPr lang="en-US">
                <a:solidFill>
                  <a:schemeClr val="accent3"/>
                </a:solidFill>
              </a:endParaRPr>
            </a:p>
          </p:txBody>
        </p:sp>
        <p:sp>
          <p:nvSpPr>
            <p:cNvPr id="12" name="Freeform 85"/>
            <p:cNvSpPr/>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lstStyle/>
            <a:p>
              <a:endParaRPr lang="en-US">
                <a:solidFill>
                  <a:schemeClr val="accent3"/>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lstStyle/>
          <a:p>
            <a:endParaRPr lang="en-US">
              <a:solidFill>
                <a:schemeClr val="tx1"/>
              </a:solidFill>
            </a:endParaRPr>
          </a:p>
        </p:txBody>
      </p:sp>
      <p:sp>
        <p:nvSpPr>
          <p:cNvPr id="2" name="Title 1"/>
          <p:cNvSpPr>
            <a:spLocks noGrp="1"/>
          </p:cNvSpPr>
          <p:nvPr>
            <p:ph type="title"/>
          </p:nvPr>
        </p:nvSpPr>
        <p:spPr>
          <a:xfrm>
            <a:off x="720000" y="619200"/>
            <a:ext cx="6911974" cy="1477328"/>
          </a:xfrm>
        </p:spPr>
        <p:txBody>
          <a:bodyPr>
            <a:normAutofit/>
          </a:bodyPr>
          <a:lstStyle/>
          <a:p>
            <a:r>
              <a:rPr lang="en-US" sz="3200"/>
              <a:t>QUESTION PROBLEM:</a:t>
            </a:r>
            <a:endParaRPr lang="en-US" sz="3200"/>
          </a:p>
        </p:txBody>
      </p:sp>
      <p:sp>
        <p:nvSpPr>
          <p:cNvPr id="3" name="Content Placeholder 2"/>
          <p:cNvSpPr>
            <a:spLocks noGrp="1"/>
          </p:cNvSpPr>
          <p:nvPr>
            <p:ph idx="1"/>
          </p:nvPr>
        </p:nvSpPr>
        <p:spPr>
          <a:xfrm>
            <a:off x="720000" y="2448000"/>
            <a:ext cx="10716487" cy="3320975"/>
          </a:xfrm>
        </p:spPr>
        <p:txBody>
          <a:bodyPr vert="horz" lIns="0" tIns="0" rIns="0" bIns="0" rtlCol="0">
            <a:normAutofit/>
          </a:bodyPr>
          <a:lstStyle/>
          <a:p>
            <a:pPr>
              <a:lnSpc>
                <a:spcPct val="110000"/>
              </a:lnSpc>
            </a:pPr>
            <a:r>
              <a:rPr lang="en-US" sz="2600">
                <a:ea typeface="+mn-lt"/>
                <a:cs typeface="+mn-lt"/>
              </a:rPr>
              <a:t>Liver cancer detection is time consuming process as it is mostly done manually. As of now it is the major causes of death all over the world. To reduce the time consumption for the tumor detection manually and accurate prediction of the tumor is to be made. The problem is to reduce the time consumption and accurate prediction of the tumor using the deep learning.</a:t>
            </a:r>
            <a:endParaRPr lang="en-US"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389163"/>
            <a:ext cx="10728322" cy="1477328"/>
          </a:xfrm>
        </p:spPr>
        <p:txBody>
          <a:bodyPr/>
          <a:lstStyle/>
          <a:p>
            <a:r>
              <a:rPr lang="en-US" b="1" dirty="0"/>
              <a:t>DATASET:</a:t>
            </a:r>
            <a:endParaRPr lang="en-US" dirty="0"/>
          </a:p>
        </p:txBody>
      </p:sp>
      <p:sp>
        <p:nvSpPr>
          <p:cNvPr id="3" name="Content Placeholder 2"/>
          <p:cNvSpPr>
            <a:spLocks noGrp="1"/>
          </p:cNvSpPr>
          <p:nvPr>
            <p:ph idx="1"/>
          </p:nvPr>
        </p:nvSpPr>
        <p:spPr>
          <a:xfrm>
            <a:off x="748755" y="1362657"/>
            <a:ext cx="10728325" cy="3903110"/>
          </a:xfrm>
        </p:spPr>
        <p:txBody>
          <a:bodyPr vert="horz" lIns="0" tIns="0" rIns="0" bIns="0" rtlCol="0" anchor="t">
            <a:normAutofit/>
          </a:bodyPr>
          <a:lstStyle/>
          <a:p>
            <a:r>
              <a:rPr lang="en-US" dirty="0">
                <a:solidFill>
                  <a:srgbClr val="FFFFFF"/>
                </a:solidFill>
              </a:rPr>
              <a:t>The dataset was downloaded from the GDC portal.</a:t>
            </a:r>
            <a:endParaRPr lang="en-US" dirty="0">
              <a:solidFill>
                <a:srgbClr val="FFFFFF">
                  <a:alpha val="58000"/>
                </a:srgbClr>
              </a:solidFill>
            </a:endParaRPr>
          </a:p>
          <a:p>
            <a:r>
              <a:rPr lang="en-US">
                <a:solidFill>
                  <a:srgbClr val="FFFFFF"/>
                </a:solidFill>
              </a:rPr>
              <a:t>It consists of whole slide images of liver tissue and are labelled and are available in SVS format.</a:t>
            </a:r>
            <a:endParaRPr lang="en-US">
              <a:solidFill>
                <a:srgbClr val="FFFFFF">
                  <a:alpha val="58000"/>
                </a:srgbClr>
              </a:solidFill>
            </a:endParaRPr>
          </a:p>
          <a:p>
            <a:r>
              <a:rPr lang="en-US" dirty="0">
                <a:solidFill>
                  <a:srgbClr val="FFFFFF"/>
                </a:solidFill>
              </a:rPr>
              <a:t>The dataset consists of 105 abnormal files and 65 normal files.</a:t>
            </a:r>
            <a:endParaRPr lang="en-US" dirty="0">
              <a:solidFill>
                <a:srgbClr val="FFFFFF"/>
              </a:solidFill>
            </a:endParaRPr>
          </a:p>
          <a:p>
            <a:r>
              <a:rPr lang="en-US" dirty="0">
                <a:solidFill>
                  <a:srgbClr val="FFFFFF"/>
                </a:solidFill>
                <a:ea typeface="+mn-lt"/>
                <a:cs typeface="+mn-lt"/>
              </a:rPr>
              <a:t>The tissue slides were obtained at a fixed zoom level of 0.5 µm/pixel, corresponding to slides scanned at 20X magnification.</a:t>
            </a:r>
            <a:endParaRPr lang="en-US" dirty="0">
              <a:solidFill>
                <a:srgbClr val="FFFFFF"/>
              </a:solidFill>
              <a:ea typeface="+mn-lt"/>
              <a:cs typeface="+mn-lt"/>
            </a:endParaRPr>
          </a:p>
          <a:p>
            <a:r>
              <a:rPr lang="en-US" dirty="0">
                <a:solidFill>
                  <a:srgbClr val="FFFFFF"/>
                </a:solidFill>
                <a:ea typeface="+mn-lt"/>
                <a:cs typeface="+mn-lt"/>
              </a:rPr>
              <a:t>The histopathological images were randomly split into three datasets of 0.7 and 0.15, 0.15 corresponding to training, validation and testing dataset. </a:t>
            </a:r>
            <a:endParaRPr lang="en-US" dirty="0">
              <a:solidFill>
                <a:srgbClr val="FFFFFF"/>
              </a:solidFill>
              <a:ea typeface="+mn-lt"/>
              <a:cs typeface="+mn-lt"/>
            </a:endParaRPr>
          </a:p>
          <a:p>
            <a:endParaRPr lang="en-US" dirty="0">
              <a:solidFill>
                <a:srgbClr val="FFFFFF"/>
              </a:solidFill>
            </a:endParaRPr>
          </a:p>
        </p:txBody>
      </p:sp>
      <p:graphicFrame>
        <p:nvGraphicFramePr>
          <p:cNvPr id="4" name="Table 4"/>
          <p:cNvGraphicFramePr>
            <a:graphicFrameLocks noGrp="1"/>
          </p:cNvGraphicFramePr>
          <p:nvPr/>
        </p:nvGraphicFramePr>
        <p:xfrm>
          <a:off x="1854679" y="5060830"/>
          <a:ext cx="8168640" cy="1183530"/>
        </p:xfrm>
        <a:graphic>
          <a:graphicData uri="http://schemas.openxmlformats.org/drawingml/2006/table">
            <a:tbl>
              <a:tblPr firstRow="1" bandRow="1">
                <a:tableStyleId>{5C22544A-7EE6-4342-B048-85BDC9FD1C3A}</a:tableStyleId>
              </a:tblPr>
              <a:tblGrid>
                <a:gridCol w="2722880"/>
                <a:gridCol w="2722880"/>
                <a:gridCol w="2722880"/>
              </a:tblGrid>
              <a:tr h="591765">
                <a:tc>
                  <a:txBody>
                    <a:bodyPr/>
                    <a:lstStyle/>
                    <a:p>
                      <a:r>
                        <a:rPr lang="en-US" dirty="0"/>
                        <a:t>Slide Images</a:t>
                      </a:r>
                      <a:endParaRPr lang="en-US" dirty="0"/>
                    </a:p>
                  </a:txBody>
                  <a:tcPr/>
                </a:tc>
                <a:tc>
                  <a:txBody>
                    <a:bodyPr/>
                    <a:lstStyle/>
                    <a:p>
                      <a:r>
                        <a:rPr lang="en-US" dirty="0"/>
                        <a:t>Normal</a:t>
                      </a:r>
                      <a:endParaRPr lang="en-US" dirty="0"/>
                    </a:p>
                  </a:txBody>
                  <a:tcPr/>
                </a:tc>
                <a:tc>
                  <a:txBody>
                    <a:bodyPr/>
                    <a:lstStyle/>
                    <a:p>
                      <a:r>
                        <a:rPr lang="en-US" dirty="0"/>
                        <a:t>Abnormal</a:t>
                      </a:r>
                      <a:endParaRPr lang="en-US" dirty="0"/>
                    </a:p>
                  </a:txBody>
                  <a:tcPr/>
                </a:tc>
              </a:tr>
              <a:tr h="591765">
                <a:tc>
                  <a:txBody>
                    <a:bodyPr/>
                    <a:lstStyle/>
                    <a:p>
                      <a:r>
                        <a:rPr lang="en-US" dirty="0"/>
                        <a:t>No. Of Images</a:t>
                      </a:r>
                      <a:endParaRPr lang="en-US" dirty="0"/>
                    </a:p>
                  </a:txBody>
                  <a:tcPr/>
                </a:tc>
                <a:tc>
                  <a:txBody>
                    <a:bodyPr/>
                    <a:lstStyle/>
                    <a:p>
                      <a:r>
                        <a:rPr lang="en-US" dirty="0"/>
                        <a:t>65</a:t>
                      </a:r>
                      <a:endParaRPr lang="en-US" dirty="0"/>
                    </a:p>
                  </a:txBody>
                  <a:tcPr/>
                </a:tc>
                <a:tc>
                  <a:txBody>
                    <a:bodyPr/>
                    <a:lstStyle/>
                    <a:p>
                      <a:r>
                        <a:rPr lang="en-US" dirty="0"/>
                        <a:t>105</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1"/>
          <p:cNvSpPr>
            <a:spLocks noGrp="1" noRot="1" noChangeAspect="1" noMove="1" noResize="1" noEditPoints="1" noAdjustHandles="1" noChangeArrowheads="1" noChangeShapeType="1" noTextEdit="1"/>
          </p:cNvSpPr>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lstStyle/>
          <a:p>
            <a:endParaRPr lang="en-US">
              <a:solidFill>
                <a:schemeClr val="tx1"/>
              </a:solidFill>
            </a:endParaRPr>
          </a:p>
        </p:txBody>
      </p:sp>
      <p:sp>
        <p:nvSpPr>
          <p:cNvPr id="2" name="Title 1"/>
          <p:cNvSpPr>
            <a:spLocks noGrp="1"/>
          </p:cNvSpPr>
          <p:nvPr>
            <p:ph type="title"/>
          </p:nvPr>
        </p:nvSpPr>
        <p:spPr>
          <a:xfrm>
            <a:off x="733922" y="639268"/>
            <a:ext cx="6923813" cy="1477328"/>
          </a:xfrm>
        </p:spPr>
        <p:txBody>
          <a:bodyPr>
            <a:normAutofit/>
          </a:bodyPr>
          <a:lstStyle/>
          <a:p>
            <a:r>
              <a:rPr lang="en-US" sz="3600" b="1" dirty="0"/>
              <a:t>PREPROCESSING:</a:t>
            </a:r>
            <a:endParaRPr lang="en-US" sz="3600" b="1" dirty="0"/>
          </a:p>
        </p:txBody>
      </p:sp>
      <p:sp>
        <p:nvSpPr>
          <p:cNvPr id="3" name="Content Placeholder 2"/>
          <p:cNvSpPr>
            <a:spLocks noGrp="1"/>
          </p:cNvSpPr>
          <p:nvPr>
            <p:ph idx="1"/>
          </p:nvPr>
        </p:nvSpPr>
        <p:spPr>
          <a:xfrm>
            <a:off x="738187" y="1516611"/>
            <a:ext cx="10716487" cy="4255502"/>
          </a:xfrm>
        </p:spPr>
        <p:txBody>
          <a:bodyPr vert="horz" lIns="0" tIns="0" rIns="0" bIns="0" rtlCol="0" anchor="t">
            <a:normAutofit/>
          </a:bodyPr>
          <a:lstStyle/>
          <a:p>
            <a:pPr>
              <a:lnSpc>
                <a:spcPct val="110000"/>
              </a:lnSpc>
            </a:pPr>
            <a:r>
              <a:rPr lang="en-US" dirty="0">
                <a:solidFill>
                  <a:srgbClr val="FFFFFF"/>
                </a:solidFill>
              </a:rPr>
              <a:t>The original RGB image is converted to the HSV format for thresholding.</a:t>
            </a:r>
            <a:endParaRPr lang="en-US" dirty="0">
              <a:solidFill>
                <a:srgbClr val="FFFFFF"/>
              </a:solidFill>
            </a:endParaRPr>
          </a:p>
          <a:p>
            <a:pPr>
              <a:lnSpc>
                <a:spcPct val="110000"/>
              </a:lnSpc>
            </a:pPr>
            <a:r>
              <a:rPr lang="en-US" dirty="0">
                <a:solidFill>
                  <a:srgbClr val="FFFFFF"/>
                </a:solidFill>
              </a:rPr>
              <a:t>The H and S are </a:t>
            </a:r>
            <a:r>
              <a:rPr lang="en-US" dirty="0" err="1">
                <a:solidFill>
                  <a:srgbClr val="FFFFFF"/>
                </a:solidFill>
              </a:rPr>
              <a:t>thresholded</a:t>
            </a:r>
            <a:r>
              <a:rPr lang="en-US" dirty="0">
                <a:solidFill>
                  <a:srgbClr val="FFFFFF"/>
                </a:solidFill>
              </a:rPr>
              <a:t> using Otsu's binarization technique.</a:t>
            </a:r>
            <a:endParaRPr lang="en-US" dirty="0">
              <a:solidFill>
                <a:srgbClr val="FFFFFF"/>
              </a:solidFill>
            </a:endParaRPr>
          </a:p>
          <a:p>
            <a:pPr>
              <a:lnSpc>
                <a:spcPct val="110000"/>
              </a:lnSpc>
            </a:pPr>
            <a:r>
              <a:rPr lang="en-US" dirty="0">
                <a:solidFill>
                  <a:srgbClr val="FFFFFF"/>
                </a:solidFill>
              </a:rPr>
              <a:t>The masked H and S layers are merged with the V layer to get the HSV image again.</a:t>
            </a:r>
            <a:endParaRPr lang="en-US" dirty="0">
              <a:solidFill>
                <a:srgbClr val="FFFFFF"/>
              </a:solidFill>
            </a:endParaRPr>
          </a:p>
          <a:p>
            <a:pPr>
              <a:lnSpc>
                <a:spcPct val="110000"/>
              </a:lnSpc>
            </a:pPr>
            <a:r>
              <a:rPr lang="en-US" dirty="0">
                <a:solidFill>
                  <a:srgbClr val="FFFFFF"/>
                </a:solidFill>
              </a:rPr>
              <a:t>The resultant HSV image is then converted to the LAB format for color normalization.</a:t>
            </a:r>
            <a:endParaRPr lang="en-US" dirty="0">
              <a:solidFill>
                <a:srgbClr val="FFFFFF"/>
              </a:solidFill>
            </a:endParaRPr>
          </a:p>
          <a:p>
            <a:pPr>
              <a:lnSpc>
                <a:spcPct val="110000"/>
              </a:lnSpc>
            </a:pPr>
            <a:r>
              <a:rPr lang="en-US" dirty="0">
                <a:solidFill>
                  <a:srgbClr val="FFFFFF"/>
                </a:solidFill>
              </a:rPr>
              <a:t>Color normalization is performed by adaptive histogram equalization (AHEA).</a:t>
            </a:r>
            <a:endParaRPr lang="en-US" dirty="0">
              <a:solidFill>
                <a:srgbClr val="FFFFFF"/>
              </a:solidFill>
            </a:endParaRPr>
          </a:p>
          <a:p>
            <a:pPr>
              <a:lnSpc>
                <a:spcPct val="110000"/>
              </a:lnSpc>
            </a:pPr>
            <a:r>
              <a:rPr lang="en-US" dirty="0">
                <a:solidFill>
                  <a:srgbClr val="FFFFFF"/>
                </a:solidFill>
              </a:rPr>
              <a:t>AHEA is applied only for the L layer of the LAB image and then again merged.</a:t>
            </a:r>
            <a:endParaRPr lang="en-US" dirty="0">
              <a:solidFill>
                <a:srgbClr val="FFFFFF"/>
              </a:solidFill>
            </a:endParaRPr>
          </a:p>
          <a:p>
            <a:pPr>
              <a:lnSpc>
                <a:spcPct val="110000"/>
              </a:lnSpc>
            </a:pPr>
            <a:r>
              <a:rPr lang="en-US" dirty="0">
                <a:solidFill>
                  <a:srgbClr val="FFFFFF"/>
                </a:solidFill>
              </a:rPr>
              <a:t>The final image is then converted to the RGB format to get the preprocessed image.</a:t>
            </a:r>
            <a:endParaRPr lang="en-US" dirty="0">
              <a:solidFill>
                <a:srgbClr val="FFFFFF"/>
              </a:solidFill>
            </a:endParaRPr>
          </a:p>
          <a:p>
            <a:pPr>
              <a:lnSpc>
                <a:spcPct val="110000"/>
              </a:lnSpc>
            </a:pPr>
            <a:r>
              <a:rPr lang="en-US" dirty="0">
                <a:solidFill>
                  <a:srgbClr val="FFFFFF"/>
                </a:solidFill>
              </a:rPr>
              <a:t>The final image is then converted to the patches of size 224*224 and then each patch is given input to the ResNet50 as input.</a:t>
            </a:r>
            <a:endParaRPr lang="en-US"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p:cNvSpPr>
            <a:spLocks noGrp="1" noRot="1" noChangeAspect="1" noMove="1" noResize="1" noEditPoints="1" noAdjustHandles="1" noChangeArrowheads="1" noChangeShapeType="1" noTextEdit="1"/>
          </p:cNvSpPr>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lstStyle/>
          <a:p>
            <a:endParaRPr lang="en-US">
              <a:solidFill>
                <a:schemeClr val="tx1"/>
              </a:solidFill>
            </a:endParaRPr>
          </a:p>
        </p:txBody>
      </p:sp>
      <p:sp>
        <p:nvSpPr>
          <p:cNvPr id="2" name="Title 1"/>
          <p:cNvSpPr>
            <a:spLocks noGrp="1"/>
          </p:cNvSpPr>
          <p:nvPr>
            <p:ph type="title"/>
          </p:nvPr>
        </p:nvSpPr>
        <p:spPr>
          <a:xfrm>
            <a:off x="720000" y="619200"/>
            <a:ext cx="6923813" cy="1477328"/>
          </a:xfrm>
        </p:spPr>
        <p:txBody>
          <a:bodyPr>
            <a:normAutofit/>
          </a:bodyPr>
          <a:lstStyle/>
          <a:p>
            <a:r>
              <a:rPr lang="en-US" sz="3200" b="1" dirty="0"/>
              <a:t>Feature Extraction and Feature Selection:</a:t>
            </a:r>
            <a:endParaRPr lang="en-US" sz="3200" b="1" dirty="0"/>
          </a:p>
        </p:txBody>
      </p:sp>
      <p:sp>
        <p:nvSpPr>
          <p:cNvPr id="3" name="Content Placeholder 2"/>
          <p:cNvSpPr>
            <a:spLocks noGrp="1"/>
          </p:cNvSpPr>
          <p:nvPr>
            <p:ph idx="1"/>
          </p:nvPr>
        </p:nvSpPr>
        <p:spPr>
          <a:xfrm>
            <a:off x="720000" y="2448000"/>
            <a:ext cx="10716487" cy="3320975"/>
          </a:xfrm>
        </p:spPr>
        <p:txBody>
          <a:bodyPr vert="horz" lIns="0" tIns="0" rIns="0" bIns="0" rtlCol="0" anchor="t">
            <a:normAutofit/>
          </a:bodyPr>
          <a:lstStyle/>
          <a:p>
            <a:pPr>
              <a:lnSpc>
                <a:spcPct val="110000"/>
              </a:lnSpc>
            </a:pPr>
            <a:r>
              <a:rPr lang="en-US" sz="2300" dirty="0">
                <a:solidFill>
                  <a:srgbClr val="FFFFFF"/>
                </a:solidFill>
              </a:rPr>
              <a:t>The patch level feature vectors are obtained as output from the ResNet50.</a:t>
            </a:r>
            <a:endParaRPr lang="en-US" sz="2300" dirty="0">
              <a:solidFill>
                <a:srgbClr val="FFFFFF"/>
              </a:solidFill>
            </a:endParaRPr>
          </a:p>
          <a:p>
            <a:pPr>
              <a:lnSpc>
                <a:spcPct val="110000"/>
              </a:lnSpc>
            </a:pPr>
            <a:r>
              <a:rPr lang="en-US" sz="2300" dirty="0">
                <a:solidFill>
                  <a:srgbClr val="FFFFFF"/>
                </a:solidFill>
              </a:rPr>
              <a:t>Image level feature vectors are obtained by aggregating the patch level feature vectors by p-norm pooling, where p=3.</a:t>
            </a:r>
            <a:endParaRPr lang="en-US" sz="2300" dirty="0">
              <a:solidFill>
                <a:srgbClr val="FFFFFF"/>
              </a:solidFill>
            </a:endParaRPr>
          </a:p>
          <a:p>
            <a:pPr>
              <a:lnSpc>
                <a:spcPct val="110000"/>
              </a:lnSpc>
            </a:pPr>
            <a:r>
              <a:rPr lang="en-US" sz="2300" dirty="0">
                <a:solidFill>
                  <a:srgbClr val="FFFFFF"/>
                </a:solidFill>
              </a:rPr>
              <a:t>The final image level feature vector is of size 2048*1.</a:t>
            </a:r>
            <a:endParaRPr lang="en-US" sz="2300" dirty="0">
              <a:solidFill>
                <a:srgbClr val="FFFFFF"/>
              </a:solidFill>
            </a:endParaRPr>
          </a:p>
          <a:p>
            <a:pPr>
              <a:lnSpc>
                <a:spcPct val="110000"/>
              </a:lnSpc>
            </a:pPr>
            <a:r>
              <a:rPr lang="en-US" sz="2300" dirty="0">
                <a:solidFill>
                  <a:srgbClr val="FFFFFF"/>
                </a:solidFill>
              </a:rPr>
              <a:t>To remove the irrelevant features we take the top k values and bottom k values from the feature vector obtained. Here k=104.</a:t>
            </a:r>
            <a:endParaRPr lang="en-US" sz="2300" dirty="0">
              <a:solidFill>
                <a:srgbClr val="FFFFFF"/>
              </a:solidFill>
            </a:endParaRPr>
          </a:p>
          <a:p>
            <a:pPr>
              <a:lnSpc>
                <a:spcPct val="110000"/>
              </a:lnSpc>
            </a:pPr>
            <a:endParaRPr lang="en-US"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62" y="331832"/>
            <a:ext cx="10958360" cy="1462951"/>
          </a:xfrm>
        </p:spPr>
        <p:txBody>
          <a:bodyPr/>
          <a:lstStyle/>
          <a:p>
            <a:r>
              <a:rPr lang="en-US" dirty="0"/>
              <a:t>Multi Layer Perceptron:</a:t>
            </a:r>
            <a:endParaRPr lang="en-US" dirty="0"/>
          </a:p>
        </p:txBody>
      </p:sp>
      <p:sp>
        <p:nvSpPr>
          <p:cNvPr id="3" name="Content Placeholder 2"/>
          <p:cNvSpPr>
            <a:spLocks noGrp="1"/>
          </p:cNvSpPr>
          <p:nvPr>
            <p:ph sz="half" idx="1"/>
          </p:nvPr>
        </p:nvSpPr>
        <p:spPr>
          <a:xfrm>
            <a:off x="489962" y="1190670"/>
            <a:ext cx="6283385" cy="5290534"/>
          </a:xfrm>
        </p:spPr>
        <p:txBody>
          <a:bodyPr vert="horz" lIns="0" tIns="0" rIns="0" bIns="0" rtlCol="0" anchor="t">
            <a:normAutofit/>
          </a:bodyPr>
          <a:lstStyle/>
          <a:p>
            <a:r>
              <a:rPr lang="en-US" dirty="0">
                <a:solidFill>
                  <a:srgbClr val="FFFFFF"/>
                </a:solidFill>
              </a:rPr>
              <a:t>The model has an input layer of size 2*K and has two hidden layers and an output layer.</a:t>
            </a:r>
            <a:endParaRPr lang="en-US" dirty="0">
              <a:solidFill>
                <a:srgbClr val="FFFFFF">
                  <a:alpha val="58000"/>
                </a:srgbClr>
              </a:solidFill>
            </a:endParaRPr>
          </a:p>
          <a:p>
            <a:r>
              <a:rPr lang="en-US" dirty="0">
                <a:solidFill>
                  <a:srgbClr val="FFFFFF"/>
                </a:solidFill>
              </a:rPr>
              <a:t>The first hidden layer consists of 200 neurons, activation function as </a:t>
            </a:r>
            <a:r>
              <a:rPr lang="en-US" dirty="0" err="1">
                <a:solidFill>
                  <a:srgbClr val="FFFFFF"/>
                </a:solidFill>
              </a:rPr>
              <a:t>relu</a:t>
            </a:r>
            <a:r>
              <a:rPr lang="en-US" dirty="0">
                <a:solidFill>
                  <a:srgbClr val="FFFFFF"/>
                </a:solidFill>
              </a:rPr>
              <a:t> and kernel initializer as he-uniform.</a:t>
            </a:r>
            <a:endParaRPr lang="en-US" dirty="0">
              <a:solidFill>
                <a:srgbClr val="FFFFFF"/>
              </a:solidFill>
            </a:endParaRPr>
          </a:p>
          <a:p>
            <a:r>
              <a:rPr lang="en-US" dirty="0">
                <a:solidFill>
                  <a:srgbClr val="FFFFFF"/>
                </a:solidFill>
                <a:ea typeface="+mn-lt"/>
                <a:cs typeface="+mn-lt"/>
              </a:rPr>
              <a:t>The second hidden layer consists of 100 neurons, activation function as </a:t>
            </a:r>
            <a:r>
              <a:rPr lang="en-US" dirty="0" err="1">
                <a:solidFill>
                  <a:srgbClr val="FFFFFF"/>
                </a:solidFill>
                <a:ea typeface="+mn-lt"/>
                <a:cs typeface="+mn-lt"/>
              </a:rPr>
              <a:t>relu</a:t>
            </a:r>
            <a:r>
              <a:rPr lang="en-US" dirty="0">
                <a:solidFill>
                  <a:srgbClr val="FFFFFF"/>
                </a:solidFill>
                <a:ea typeface="+mn-lt"/>
                <a:cs typeface="+mn-lt"/>
              </a:rPr>
              <a:t> and kernel initializer as he-uniform.</a:t>
            </a:r>
            <a:endParaRPr lang="en-US" dirty="0">
              <a:solidFill>
                <a:srgbClr val="FFFFFF"/>
              </a:solidFill>
              <a:ea typeface="+mn-lt"/>
              <a:cs typeface="+mn-lt"/>
            </a:endParaRPr>
          </a:p>
          <a:p>
            <a:r>
              <a:rPr lang="en-US" dirty="0">
                <a:solidFill>
                  <a:srgbClr val="FFFFFF"/>
                </a:solidFill>
              </a:rPr>
              <a:t>The output layer contains two neurons and has an activation function as SoftMax.</a:t>
            </a:r>
            <a:endParaRPr lang="en-US" dirty="0"/>
          </a:p>
          <a:p>
            <a:r>
              <a:rPr lang="en-US" dirty="0">
                <a:solidFill>
                  <a:srgbClr val="FFFFFF"/>
                </a:solidFill>
                <a:ea typeface="+mn-lt"/>
                <a:cs typeface="+mn-lt"/>
              </a:rPr>
              <a:t>We adopted the Adam optimizer [58] with a minimum batch size of 24 and a learning rate of 0.001 to optimize the binary cross-entropy loss.</a:t>
            </a:r>
            <a:endParaRPr lang="en-US" dirty="0">
              <a:solidFill>
                <a:srgbClr val="FFFFFF"/>
              </a:solidFill>
            </a:endParaRPr>
          </a:p>
          <a:p>
            <a:endParaRPr lang="en-US" dirty="0">
              <a:solidFill>
                <a:srgbClr val="FFFFFF">
                  <a:alpha val="58000"/>
                </a:srgbClr>
              </a:solidFill>
            </a:endParaRPr>
          </a:p>
        </p:txBody>
      </p:sp>
      <p:pic>
        <p:nvPicPr>
          <p:cNvPr id="5" name="Picture 5"/>
          <p:cNvPicPr>
            <a:picLocks noGrp="1" noChangeAspect="1"/>
          </p:cNvPicPr>
          <p:nvPr>
            <p:ph sz="half" idx="2"/>
          </p:nvPr>
        </p:nvPicPr>
        <p:blipFill>
          <a:blip r:embed="rId1"/>
          <a:stretch>
            <a:fillRect/>
          </a:stretch>
        </p:blipFill>
        <p:spPr>
          <a:xfrm>
            <a:off x="6932853" y="2101816"/>
            <a:ext cx="4989424" cy="312210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13"/>
          <p:cNvSpPr>
            <a:spLocks noGrp="1" noRot="1" noChangeAspect="1" noMove="1" noResize="1" noEditPoints="1" noAdjustHandles="1" noChangeArrowheads="1" noChangeShapeType="1" noTextEdit="1"/>
          </p:cNvSpPr>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noAutofit/>
          </a:bodyPr>
          <a:lstStyle/>
          <a:p>
            <a:endParaRPr lang="en-US">
              <a:solidFill>
                <a:schemeClr val="tx1"/>
              </a:solidFill>
            </a:endParaRPr>
          </a:p>
        </p:txBody>
      </p:sp>
      <p:sp>
        <p:nvSpPr>
          <p:cNvPr id="2" name="Title 1"/>
          <p:cNvSpPr>
            <a:spLocks noGrp="1"/>
          </p:cNvSpPr>
          <p:nvPr>
            <p:ph type="title"/>
          </p:nvPr>
        </p:nvSpPr>
        <p:spPr>
          <a:xfrm>
            <a:off x="561849" y="619200"/>
            <a:ext cx="6923812" cy="1477328"/>
          </a:xfrm>
        </p:spPr>
        <p:txBody>
          <a:bodyPr wrap="square" anchor="ctr">
            <a:normAutofit/>
          </a:bodyPr>
          <a:lstStyle/>
          <a:p>
            <a:r>
              <a:rPr lang="en-US" sz="3200"/>
              <a:t>Ensemble Model:</a:t>
            </a:r>
            <a:endParaRPr lang="en-US" sz="3200"/>
          </a:p>
        </p:txBody>
      </p:sp>
      <p:sp>
        <p:nvSpPr>
          <p:cNvPr id="3" name="Content Placeholder 2"/>
          <p:cNvSpPr>
            <a:spLocks noGrp="1"/>
          </p:cNvSpPr>
          <p:nvPr>
            <p:ph idx="1"/>
          </p:nvPr>
        </p:nvSpPr>
        <p:spPr>
          <a:xfrm>
            <a:off x="561848" y="2340318"/>
            <a:ext cx="10532529" cy="3532574"/>
          </a:xfrm>
        </p:spPr>
        <p:txBody>
          <a:bodyPr vert="horz" lIns="0" tIns="0" rIns="0" bIns="0" rtlCol="0" anchor="t">
            <a:noAutofit/>
          </a:bodyPr>
          <a:lstStyle/>
          <a:p>
            <a:pPr>
              <a:lnSpc>
                <a:spcPct val="110000"/>
              </a:lnSpc>
            </a:pPr>
            <a:r>
              <a:rPr lang="en-US" sz="2200" dirty="0">
                <a:solidFill>
                  <a:srgbClr val="FFFFFF"/>
                </a:solidFill>
              </a:rPr>
              <a:t>We used Ensemble model for achieving better classification performance.</a:t>
            </a:r>
            <a:endParaRPr lang="en-US" sz="2200" dirty="0">
              <a:solidFill>
                <a:srgbClr val="FFFFFF"/>
              </a:solidFill>
            </a:endParaRPr>
          </a:p>
          <a:p>
            <a:pPr>
              <a:lnSpc>
                <a:spcPct val="110000"/>
              </a:lnSpc>
            </a:pPr>
            <a:r>
              <a:rPr lang="en-US" sz="2200" dirty="0">
                <a:solidFill>
                  <a:srgbClr val="FFFFFF"/>
                </a:solidFill>
              </a:rPr>
              <a:t>We trained 10 model with model with different weights.</a:t>
            </a:r>
            <a:endParaRPr lang="en-US" sz="2200" dirty="0">
              <a:solidFill>
                <a:srgbClr val="FFFFFF"/>
              </a:solidFill>
            </a:endParaRPr>
          </a:p>
          <a:p>
            <a:pPr>
              <a:lnSpc>
                <a:spcPct val="110000"/>
              </a:lnSpc>
            </a:pPr>
            <a:r>
              <a:rPr lang="en-US" sz="2200" dirty="0">
                <a:solidFill>
                  <a:srgbClr val="FFFFFF"/>
                </a:solidFill>
              </a:rPr>
              <a:t>The prediction for histopathological images is the mean of these 10 model predictions.</a:t>
            </a:r>
            <a:endParaRPr lang="en-US" sz="2200" dirty="0">
              <a:solidFill>
                <a:srgbClr val="FFFFFF"/>
              </a:solidFill>
            </a:endParaRPr>
          </a:p>
          <a:p>
            <a:pPr>
              <a:lnSpc>
                <a:spcPct val="110000"/>
              </a:lnSpc>
            </a:pPr>
            <a:r>
              <a:rPr lang="en-US" sz="2200" dirty="0">
                <a:solidFill>
                  <a:srgbClr val="FFFFFF"/>
                </a:solidFill>
              </a:rPr>
              <a:t>L2  regularizations and dropout were both used in these 10 models to prevent overfitting.</a:t>
            </a:r>
            <a:endParaRPr lang="en-US" sz="2200"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227" y="115993"/>
            <a:ext cx="5135734" cy="1980535"/>
          </a:xfrm>
        </p:spPr>
        <p:txBody>
          <a:bodyPr wrap="square" anchor="ctr">
            <a:normAutofit/>
          </a:bodyPr>
          <a:lstStyle/>
          <a:p>
            <a:r>
              <a:rPr lang="en-US" sz="3200" b="1"/>
              <a:t>Results:</a:t>
            </a:r>
            <a:endParaRPr lang="en-US" sz="3200" b="1"/>
          </a:p>
        </p:txBody>
      </p:sp>
      <p:sp>
        <p:nvSpPr>
          <p:cNvPr id="3" name="Content Placeholder 2"/>
          <p:cNvSpPr>
            <a:spLocks noGrp="1"/>
          </p:cNvSpPr>
          <p:nvPr>
            <p:ph idx="1"/>
          </p:nvPr>
        </p:nvSpPr>
        <p:spPr>
          <a:xfrm>
            <a:off x="576227" y="1549564"/>
            <a:ext cx="5337018" cy="4855290"/>
          </a:xfrm>
        </p:spPr>
        <p:txBody>
          <a:bodyPr vert="horz" lIns="0" tIns="0" rIns="0" bIns="0" rtlCol="0" anchor="t">
            <a:normAutofit/>
          </a:bodyPr>
          <a:lstStyle/>
          <a:p>
            <a:pPr>
              <a:lnSpc>
                <a:spcPct val="110000"/>
              </a:lnSpc>
            </a:pPr>
            <a:r>
              <a:rPr lang="en-US">
                <a:solidFill>
                  <a:srgbClr val="FFFFFF"/>
                </a:solidFill>
              </a:rPr>
              <a:t>As we used OpenCV library instead of OpenSlide library, the results are different.</a:t>
            </a:r>
            <a:endParaRPr lang="en-US">
              <a:solidFill>
                <a:srgbClr val="FFFFFF"/>
              </a:solidFill>
            </a:endParaRPr>
          </a:p>
          <a:p>
            <a:pPr>
              <a:lnSpc>
                <a:spcPct val="110000"/>
              </a:lnSpc>
            </a:pPr>
            <a:r>
              <a:rPr lang="en-US">
                <a:solidFill>
                  <a:srgbClr val="FFFFFF"/>
                </a:solidFill>
              </a:rPr>
              <a:t>The results are as shown in table.</a:t>
            </a:r>
            <a:endParaRPr lang="en-US">
              <a:solidFill>
                <a:srgbClr val="FFFFFF"/>
              </a:solidFill>
            </a:endParaRPr>
          </a:p>
          <a:p>
            <a:pPr marL="0" indent="0">
              <a:lnSpc>
                <a:spcPct val="110000"/>
              </a:lnSpc>
              <a:buNone/>
            </a:pPr>
            <a:endParaRPr lang="en-US" sz="1600"/>
          </a:p>
          <a:p>
            <a:pPr marL="0" indent="0">
              <a:lnSpc>
                <a:spcPct val="110000"/>
              </a:lnSpc>
              <a:buNone/>
            </a:pPr>
            <a:r>
              <a:rPr lang="en-US" sz="3200" b="1">
                <a:solidFill>
                  <a:srgbClr val="FFFFFF"/>
                </a:solidFill>
              </a:rPr>
              <a:t>Differences:</a:t>
            </a:r>
            <a:endParaRPr lang="en-US" sz="3200" b="1">
              <a:solidFill>
                <a:srgbClr val="FFFFFF"/>
              </a:solidFill>
            </a:endParaRPr>
          </a:p>
          <a:p>
            <a:pPr>
              <a:lnSpc>
                <a:spcPct val="110000"/>
              </a:lnSpc>
            </a:pPr>
            <a:r>
              <a:rPr lang="en-US">
                <a:solidFill>
                  <a:srgbClr val="FFFFFF"/>
                </a:solidFill>
              </a:rPr>
              <a:t>As the RAM in Google colab is not sufficient for using OpenSlide library, we converted the SVS files to PNG format and used the OpenCV library and scikit learn library for image preprocessing.</a:t>
            </a:r>
            <a:endParaRPr lang="en-US">
              <a:solidFill>
                <a:srgbClr val="FFFFFF"/>
              </a:solidFill>
            </a:endParaRPr>
          </a:p>
        </p:txBody>
      </p:sp>
      <p:graphicFrame>
        <p:nvGraphicFramePr>
          <p:cNvPr id="4" name="Table 4"/>
          <p:cNvGraphicFramePr>
            <a:graphicFrameLocks noGrp="1"/>
          </p:cNvGraphicFramePr>
          <p:nvPr/>
        </p:nvGraphicFramePr>
        <p:xfrm>
          <a:off x="6918978" y="2445517"/>
          <a:ext cx="5014804" cy="2073324"/>
        </p:xfrm>
        <a:graphic>
          <a:graphicData uri="http://schemas.openxmlformats.org/drawingml/2006/table">
            <a:tbl>
              <a:tblPr firstRow="1" bandRow="1">
                <a:solidFill>
                  <a:schemeClr val="bg1"/>
                </a:solidFill>
                <a:tableStyleId>{5C22544A-7EE6-4342-B048-85BDC9FD1C3A}</a:tableStyleId>
              </a:tblPr>
              <a:tblGrid>
                <a:gridCol w="1008734"/>
                <a:gridCol w="1136075"/>
                <a:gridCol w="1136075"/>
                <a:gridCol w="883090"/>
                <a:gridCol w="850830"/>
              </a:tblGrid>
              <a:tr h="691108">
                <a:tc>
                  <a:txBody>
                    <a:bodyPr/>
                    <a:lstStyle/>
                    <a:p>
                      <a:pPr algn="ctr"/>
                      <a:endParaRPr lang="en-US" sz="1500" b="0" cap="none" spc="0">
                        <a:solidFill>
                          <a:schemeClr val="bg1"/>
                        </a:solidFill>
                      </a:endParaRPr>
                    </a:p>
                  </a:txBody>
                  <a:tcPr marL="127138" marR="101926" marT="97798" marB="97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r>
                        <a:rPr lang="en-US" sz="1500" b="0" cap="none" spc="0">
                          <a:solidFill>
                            <a:schemeClr val="bg1"/>
                          </a:solidFill>
                        </a:rPr>
                        <a:t>Accuracy</a:t>
                      </a:r>
                      <a:endParaRPr lang="en-US" sz="1500" b="0" cap="none" spc="0">
                        <a:solidFill>
                          <a:schemeClr val="bg1"/>
                        </a:solidFill>
                      </a:endParaRPr>
                    </a:p>
                  </a:txBody>
                  <a:tcPr marL="127138" marR="101926" marT="97798" marB="97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r>
                        <a:rPr lang="en-US" sz="1500" b="0" cap="none" spc="0">
                          <a:solidFill>
                            <a:schemeClr val="bg1"/>
                          </a:solidFill>
                        </a:rPr>
                        <a:t>Precision</a:t>
                      </a:r>
                      <a:endParaRPr lang="en-US" sz="1500" b="0" cap="none" spc="0">
                        <a:solidFill>
                          <a:schemeClr val="bg1"/>
                        </a:solidFill>
                      </a:endParaRPr>
                    </a:p>
                  </a:txBody>
                  <a:tcPr marL="127138" marR="101926" marT="97798" marB="97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r>
                        <a:rPr lang="en-US" sz="1500" b="0" cap="none" spc="0">
                          <a:solidFill>
                            <a:schemeClr val="bg1"/>
                          </a:solidFill>
                        </a:rPr>
                        <a:t>Recall</a:t>
                      </a:r>
                      <a:endParaRPr lang="en-US" sz="1500" b="0" cap="none" spc="0">
                        <a:solidFill>
                          <a:schemeClr val="bg1"/>
                        </a:solidFill>
                      </a:endParaRPr>
                    </a:p>
                  </a:txBody>
                  <a:tcPr marL="127138" marR="101926" marT="97798" marB="97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a:r>
                        <a:rPr lang="en-US" sz="1500" b="0" cap="none" spc="0">
                          <a:solidFill>
                            <a:schemeClr val="bg1"/>
                          </a:solidFill>
                        </a:rPr>
                        <a:t>F1 Score</a:t>
                      </a:r>
                      <a:endParaRPr lang="en-US" sz="1500" b="0" cap="none" spc="0">
                        <a:solidFill>
                          <a:schemeClr val="bg1"/>
                        </a:solidFill>
                      </a:endParaRPr>
                    </a:p>
                  </a:txBody>
                  <a:tcPr marL="127138" marR="101926" marT="97798" marB="97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r>
              <a:tr h="691108">
                <a:tc>
                  <a:txBody>
                    <a:bodyPr/>
                    <a:lstStyle/>
                    <a:p>
                      <a:pPr algn="ctr"/>
                      <a:r>
                        <a:rPr lang="en-US" sz="1500" cap="none" spc="0">
                          <a:solidFill>
                            <a:schemeClr val="tx1"/>
                          </a:solidFill>
                        </a:rPr>
                        <a:t>Original model</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rPr>
                        <a:t>98.6%</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rPr>
                        <a:t>0.99</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rPr>
                        <a:t>0.99</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en-US" sz="1500" cap="none" spc="0">
                          <a:solidFill>
                            <a:schemeClr val="tx1"/>
                          </a:solidFill>
                        </a:rPr>
                        <a:t>0.99</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r>
              <a:tr h="691108">
                <a:tc>
                  <a:txBody>
                    <a:bodyPr/>
                    <a:lstStyle/>
                    <a:p>
                      <a:pPr algn="ctr"/>
                      <a:r>
                        <a:rPr lang="en-US" sz="1500" cap="none" spc="0">
                          <a:solidFill>
                            <a:schemeClr val="tx1"/>
                          </a:solidFill>
                        </a:rPr>
                        <a:t>Our model</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ctr"/>
                      <a:r>
                        <a:rPr lang="en-US" sz="1500" cap="none" spc="0">
                          <a:solidFill>
                            <a:schemeClr val="tx1"/>
                          </a:solidFill>
                        </a:rPr>
                        <a:t>94.8%</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ctr"/>
                      <a:r>
                        <a:rPr lang="en-US" sz="1500" cap="none" spc="0">
                          <a:solidFill>
                            <a:schemeClr val="tx1"/>
                          </a:solidFill>
                        </a:rPr>
                        <a:t>0.889</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lgn="ctr">
                        <a:buNone/>
                      </a:pPr>
                      <a:r>
                        <a:rPr lang="en-US" sz="1500" cap="none" spc="0">
                          <a:solidFill>
                            <a:schemeClr val="tx1"/>
                          </a:solidFill>
                        </a:rPr>
                        <a:t>0.982</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ctr"/>
                      <a:r>
                        <a:rPr lang="en-US" sz="1500" cap="none" spc="0">
                          <a:solidFill>
                            <a:schemeClr val="tx1"/>
                          </a:solidFill>
                        </a:rPr>
                        <a:t>0.933</a:t>
                      </a:r>
                      <a:endParaRPr lang="en-US" sz="1500" cap="none" spc="0">
                        <a:solidFill>
                          <a:schemeClr val="tx1"/>
                        </a:solidFill>
                      </a:endParaRPr>
                    </a:p>
                  </a:txBody>
                  <a:tcPr marL="127138" marR="101926" marT="97798" marB="97798">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Plots:</a:t>
            </a:r>
            <a:endParaRPr lang="en-US"/>
          </a:p>
        </p:txBody>
      </p:sp>
      <p:pic>
        <p:nvPicPr>
          <p:cNvPr id="3" name="Picture 3"/>
          <p:cNvPicPr>
            <a:picLocks noChangeAspect="1"/>
          </p:cNvPicPr>
          <p:nvPr/>
        </p:nvPicPr>
        <p:blipFill>
          <a:blip r:embed="rId1"/>
          <a:stretch>
            <a:fillRect/>
          </a:stretch>
        </p:blipFill>
        <p:spPr>
          <a:xfrm>
            <a:off x="4077419" y="2502017"/>
            <a:ext cx="4238445" cy="2846004"/>
          </a:xfrm>
          <a:prstGeom prst="rect">
            <a:avLst/>
          </a:prstGeom>
        </p:spPr>
      </p:pic>
      <p:pic>
        <p:nvPicPr>
          <p:cNvPr id="4" name="Picture 4"/>
          <p:cNvPicPr>
            <a:picLocks noChangeAspect="1"/>
          </p:cNvPicPr>
          <p:nvPr/>
        </p:nvPicPr>
        <p:blipFill>
          <a:blip r:embed="rId2"/>
          <a:stretch>
            <a:fillRect/>
          </a:stretch>
        </p:blipFill>
        <p:spPr>
          <a:xfrm>
            <a:off x="8591910" y="2100259"/>
            <a:ext cx="3390181" cy="3246953"/>
          </a:xfrm>
          <a:prstGeom prst="rect">
            <a:avLst/>
          </a:prstGeom>
        </p:spPr>
      </p:pic>
      <p:pic>
        <p:nvPicPr>
          <p:cNvPr id="5" name="Picture 5"/>
          <p:cNvPicPr>
            <a:picLocks noChangeAspect="1"/>
          </p:cNvPicPr>
          <p:nvPr/>
        </p:nvPicPr>
        <p:blipFill>
          <a:blip r:embed="rId3"/>
          <a:stretch>
            <a:fillRect/>
          </a:stretch>
        </p:blipFill>
        <p:spPr>
          <a:xfrm>
            <a:off x="281797" y="2098153"/>
            <a:ext cx="3519577" cy="3251167"/>
          </a:xfrm>
          <a:prstGeom prst="rect">
            <a:avLst/>
          </a:prstGeom>
        </p:spPr>
      </p:pic>
      <p:sp>
        <p:nvSpPr>
          <p:cNvPr id="6" name="TextBox 5"/>
          <p:cNvSpPr txBox="1"/>
          <p:nvPr/>
        </p:nvSpPr>
        <p:spPr>
          <a:xfrm>
            <a:off x="598099" y="5745192"/>
            <a:ext cx="11168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t>Fig 1: Precision, recall, </a:t>
            </a:r>
            <a:r>
              <a:rPr lang="en-US"/>
              <a:t>f1 score and accuracy for test data, Fig 2: ROC curve</a:t>
            </a:r>
            <a:endParaRPr lang="en-US"/>
          </a:p>
          <a:p>
            <a:pPr algn="ctr"/>
            <a:r>
              <a:rPr lang="en-US"/>
              <a:t>Fig 3: Precision, recall and F1 score for test and validation datasets</a:t>
            </a:r>
            <a:endParaRPr lang="en-US" dirty="0"/>
          </a:p>
        </p:txBody>
      </p:sp>
    </p:spTree>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3700</Words>
  <Application>WPS Presentation</Application>
  <PresentationFormat>Widescreen</PresentationFormat>
  <Paragraphs>115</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The Hand Extrablack</vt:lpstr>
      <vt:lpstr>Mongolian Baiti</vt:lpstr>
      <vt:lpstr>Calibri Light</vt:lpstr>
      <vt:lpstr>Arial Black</vt:lpstr>
      <vt:lpstr>Calibri</vt:lpstr>
      <vt:lpstr>Sagona Book</vt:lpstr>
      <vt:lpstr>Segoe Print</vt:lpstr>
      <vt:lpstr>Microsoft YaHei</vt:lpstr>
      <vt:lpstr>Arial Unicode MS</vt:lpstr>
      <vt:lpstr>Sagona Book</vt:lpstr>
      <vt:lpstr>BlobVTI</vt:lpstr>
      <vt:lpstr>Using Only Global Labels</vt:lpstr>
      <vt:lpstr>QUESTION PROBLEM:</vt:lpstr>
      <vt:lpstr>DATASET:</vt:lpstr>
      <vt:lpstr>PREPROCESSING:</vt:lpstr>
      <vt:lpstr>Feature Extraction and Feature Selection:</vt:lpstr>
      <vt:lpstr>Multi Layer Perceptron:</vt:lpstr>
      <vt:lpstr>Ensemble Model:</vt:lpstr>
      <vt:lpstr>Results:</vt:lpstr>
      <vt:lpstr>Plots: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sampa</cp:lastModifiedBy>
  <cp:revision>722</cp:revision>
  <dcterms:created xsi:type="dcterms:W3CDTF">2020-11-07T05:55:00Z</dcterms:created>
  <dcterms:modified xsi:type="dcterms:W3CDTF">2020-11-08T06:51:55Z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