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2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3B72-98AC-4D6A-A371-082D6A38115A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C4E1-FEB9-4967-8255-024228A07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39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3B72-98AC-4D6A-A371-082D6A38115A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C4E1-FEB9-4967-8255-024228A07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50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3B72-98AC-4D6A-A371-082D6A38115A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C4E1-FEB9-4967-8255-024228A072E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0152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3B72-98AC-4D6A-A371-082D6A38115A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C4E1-FEB9-4967-8255-024228A07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001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3B72-98AC-4D6A-A371-082D6A38115A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C4E1-FEB9-4967-8255-024228A072E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9939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3B72-98AC-4D6A-A371-082D6A38115A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C4E1-FEB9-4967-8255-024228A07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442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3B72-98AC-4D6A-A371-082D6A38115A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C4E1-FEB9-4967-8255-024228A07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921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3B72-98AC-4D6A-A371-082D6A38115A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C4E1-FEB9-4967-8255-024228A07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5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3B72-98AC-4D6A-A371-082D6A38115A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C4E1-FEB9-4967-8255-024228A07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52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3B72-98AC-4D6A-A371-082D6A38115A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C4E1-FEB9-4967-8255-024228A07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791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3B72-98AC-4D6A-A371-082D6A38115A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C4E1-FEB9-4967-8255-024228A07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02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3B72-98AC-4D6A-A371-082D6A38115A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C4E1-FEB9-4967-8255-024228A07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68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3B72-98AC-4D6A-A371-082D6A38115A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C4E1-FEB9-4967-8255-024228A07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0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3B72-98AC-4D6A-A371-082D6A38115A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C4E1-FEB9-4967-8255-024228A07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87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3B72-98AC-4D6A-A371-082D6A38115A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C4E1-FEB9-4967-8255-024228A07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26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E3B72-98AC-4D6A-A371-082D6A38115A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DC4E1-FEB9-4967-8255-024228A07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86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E3B72-98AC-4D6A-A371-082D6A38115A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4DC4E1-FEB9-4967-8255-024228A072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816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497E-C153-4A83-A556-640CA57341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  <a:endParaRPr lang="en-IN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87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3775-9A3C-45FC-A049-08CA5C64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Projects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CE979-177F-4A0E-9C86-71BBD91EB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8750"/>
            <a:ext cx="8596668" cy="46126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Requirement Gathering/ Business Requirements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Walkthrough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Connection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Cleaning / Quality Check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Modelling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Processing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DAX Calculations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Dashboard Lay outing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Charts Development and Formatting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Dashboard / Report Development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Insights Generation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474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5DAD-8362-479B-B1EB-98013AECF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02014"/>
            <a:ext cx="8596668" cy="1320800"/>
          </a:xfrm>
        </p:spPr>
        <p:txBody>
          <a:bodyPr/>
          <a:lstStyle/>
          <a:p>
            <a:r>
              <a:rPr lang="en-US" dirty="0"/>
              <a:t>BUSINESS REQUIREMENTS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44CDC-D111-4090-A103-4487ACD03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47257"/>
            <a:ext cx="8596668" cy="3494106"/>
          </a:xfrm>
        </p:spPr>
        <p:txBody>
          <a:bodyPr/>
          <a:lstStyle/>
          <a:p>
            <a:r>
              <a:rPr lang="en-US" dirty="0"/>
              <a:t>The goal of this project is to analyze Shopify sales data in Power BI to uncover meaningful insights into transaction performance customer purchasing behavior, and long-term customer value. By designing an interactive trends to support data-driven decision-making.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81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F523-96FC-4D0E-BAC7-AF048905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KPI’s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C546B-B97F-468B-A130-F42471286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1843"/>
            <a:ext cx="9152466" cy="43595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 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Transaction Performance</a:t>
            </a:r>
          </a:p>
          <a:p>
            <a:pPr marL="0" indent="0">
              <a:buNone/>
            </a:pPr>
            <a:r>
              <a:rPr lang="en-US" dirty="0"/>
              <a:t>This section focuses on evaluating the overall health and effectiveness of sales operations by tracking:</a:t>
            </a:r>
          </a:p>
          <a:p>
            <a:pPr lvl="1"/>
            <a:r>
              <a:rPr lang="en-US" sz="1800" b="1" dirty="0"/>
              <a:t>Net Sales: </a:t>
            </a:r>
            <a:r>
              <a:rPr lang="en-US" sz="1800" dirty="0"/>
              <a:t>Total revenue generated before tax.</a:t>
            </a:r>
          </a:p>
          <a:p>
            <a:pPr lvl="1"/>
            <a:r>
              <a:rPr lang="en-US" sz="1800" b="1" dirty="0"/>
              <a:t>Total Quantity: </a:t>
            </a:r>
            <a:r>
              <a:rPr lang="en-US" sz="1800" dirty="0"/>
              <a:t>The cumulative number of products sold.</a:t>
            </a:r>
          </a:p>
          <a:p>
            <a:pPr lvl="1"/>
            <a:r>
              <a:rPr lang="en-US" sz="1800" b="1" dirty="0"/>
              <a:t>Net Avg Order Value: </a:t>
            </a:r>
            <a:r>
              <a:rPr lang="en-US" sz="1800" dirty="0"/>
              <a:t>The average revenue per transaction, excluding tax.</a:t>
            </a:r>
          </a:p>
          <a:p>
            <a:pPr marL="457200" lvl="1" indent="0">
              <a:buNone/>
            </a:pPr>
            <a:endParaRPr lang="en-US" sz="1800" dirty="0"/>
          </a:p>
          <a:p>
            <a:pPr marL="400050">
              <a:buAutoNum type="arabicPeriod" startAt="2"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Customer Purchase Behavior</a:t>
            </a:r>
          </a:p>
          <a:p>
            <a:pPr marL="57150" indent="0">
              <a:buNone/>
            </a:pPr>
            <a:r>
              <a:rPr lang="en-US" dirty="0"/>
              <a:t>Understanding how customers interact with the business is critical. This section highlights: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Total Customers: </a:t>
            </a:r>
            <a:r>
              <a:rPr lang="en-US" sz="1800" dirty="0"/>
              <a:t>The count of unique buyers.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Single Order Customers: </a:t>
            </a:r>
            <a:r>
              <a:rPr lang="en-US" sz="1800" dirty="0"/>
              <a:t>Customers who placed only one order.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Repeat Customers:</a:t>
            </a:r>
            <a:r>
              <a:rPr lang="en-US" sz="1800" dirty="0"/>
              <a:t> Customers with more than one order, indicating loyalty. 	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120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223D1-9527-4DBA-AC55-322A0A76D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2856"/>
            <a:ext cx="8596668" cy="4326967"/>
          </a:xfrm>
        </p:spPr>
        <p:txBody>
          <a:bodyPr/>
          <a:lstStyle/>
          <a:p>
            <a:pPr marL="57150" indent="0">
              <a:buNone/>
            </a:pPr>
            <a:r>
              <a:rPr lang="en-US" sz="1700" dirty="0"/>
              <a:t>3.   </a:t>
            </a:r>
            <a:r>
              <a:rPr lang="en-US" sz="17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Retention &amp; Value KPIs</a:t>
            </a:r>
          </a:p>
          <a:p>
            <a:pPr marL="57150" indent="0">
              <a:buNone/>
            </a:pPr>
            <a:r>
              <a:rPr lang="en-US" sz="1700" dirty="0"/>
              <a:t>To evaluate long-term growth and customer value, this section includes: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b="1" dirty="0"/>
              <a:t>Lifetime Value(LTV): </a:t>
            </a:r>
            <a:r>
              <a:rPr lang="en-US" sz="1700" dirty="0"/>
              <a:t>The total revenue generated by a customer over time.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b="1" dirty="0"/>
              <a:t>Repeat Rate: </a:t>
            </a:r>
            <a:r>
              <a:rPr lang="en-US" sz="1700" dirty="0"/>
              <a:t>The percentage of customers who return to make another purchase.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b="1" dirty="0"/>
              <a:t>Purchase Frequency: </a:t>
            </a:r>
            <a:r>
              <a:rPr lang="en-US" sz="1700" dirty="0"/>
              <a:t>How often customers place orders, on average.</a:t>
            </a:r>
            <a:endParaRPr lang="en-IN" sz="1700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837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2C2E-EFFB-489C-83E5-7687EFC5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1500"/>
            <a:ext cx="8596668" cy="73478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Charts Requirements</a:t>
            </a:r>
            <a:br>
              <a:rPr lang="en-US" sz="3200" dirty="0"/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D811B-45A3-4F2E-90E9-2BB8FE16E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7"/>
            <a:ext cx="9087152" cy="4735076"/>
          </a:xfrm>
        </p:spPr>
        <p:txBody>
          <a:bodyPr>
            <a:noAutofit/>
          </a:bodyPr>
          <a:lstStyle/>
          <a:p>
            <a:pPr>
              <a:buAutoNum type="arabicPeriod"/>
            </a:pPr>
            <a:r>
              <a:rPr lang="en-US" sz="17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Regional Overview – Province and Cities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700" dirty="0">
                <a:solidFill>
                  <a:srgbClr val="66CCFF"/>
                </a:solidFill>
              </a:rPr>
              <a:t>Filled Map (Province-Level)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700" b="1" dirty="0"/>
              <a:t>Purpose:</a:t>
            </a:r>
            <a:r>
              <a:rPr lang="en-IN" sz="1700" dirty="0"/>
              <a:t> Display province-wise performance using colour saturation based on the selected measure.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700" b="1" dirty="0"/>
              <a:t>Interactivity: </a:t>
            </a:r>
            <a:r>
              <a:rPr lang="en-IN" sz="1700" dirty="0"/>
              <a:t>Changes dynamically with the measure selector.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700" dirty="0">
                <a:solidFill>
                  <a:srgbClr val="66CCFF"/>
                </a:solidFill>
              </a:rPr>
              <a:t>Bubble Map / Density Map (City Level)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700" b="1" dirty="0"/>
              <a:t>Purpose:</a:t>
            </a:r>
            <a:r>
              <a:rPr lang="en-IN" sz="1700" dirty="0"/>
              <a:t> Visually represent sales or customer density at a more granular level.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700" b="1" dirty="0"/>
              <a:t>Bubble Size or Heat Intensity: </a:t>
            </a:r>
            <a:r>
              <a:rPr lang="en-IN" sz="1700" dirty="0"/>
              <a:t>Driven by he selected measure.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700" b="1" dirty="0"/>
              <a:t>Tooltip: </a:t>
            </a:r>
            <a:r>
              <a:rPr lang="en-IN" sz="1700" dirty="0"/>
              <a:t>Shows all key metrics (Net Sales, Quantity, Total Customers, Repeat Customers).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700" dirty="0">
                <a:solidFill>
                  <a:srgbClr val="66CCFF"/>
                </a:solidFill>
              </a:rPr>
              <a:t>Bar Chart (City-Level Performance)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700" b="1" dirty="0"/>
              <a:t>Purpose:</a:t>
            </a:r>
            <a:r>
              <a:rPr lang="en-IN" sz="1700" dirty="0"/>
              <a:t> Compare top-performing cities based on the selected KPI..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700" b="1" dirty="0"/>
              <a:t>Sorted:</a:t>
            </a:r>
            <a:r>
              <a:rPr lang="en-IN" sz="1700" dirty="0"/>
              <a:t> Descending order by selected measure.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700" b="1" dirty="0"/>
              <a:t>Dynamic:</a:t>
            </a:r>
            <a:r>
              <a:rPr lang="en-IN" sz="1700" dirty="0"/>
              <a:t> Interacts with slicers/filters and responds to the KPI selector.</a:t>
            </a:r>
          </a:p>
        </p:txBody>
      </p:sp>
    </p:spTree>
    <p:extLst>
      <p:ext uri="{BB962C8B-B14F-4D97-AF65-F5344CB8AC3E}">
        <p14:creationId xmlns:p14="http://schemas.microsoft.com/office/powerpoint/2010/main" val="332695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B2F5-8CA0-4731-83E2-2B4FDAE1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Charts Requirements</a:t>
            </a:r>
            <a:endParaRPr lang="en-IN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7024F-15B1-4BD0-9B29-4AFFA4BE8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6915"/>
            <a:ext cx="8596668" cy="4604448"/>
          </a:xfrm>
        </p:spPr>
        <p:txBody>
          <a:bodyPr>
            <a:normAutofit/>
          </a:bodyPr>
          <a:lstStyle/>
          <a:p>
            <a:pPr>
              <a:buFont typeface="Wingdings 3" charset="2"/>
              <a:buAutoNum type="arabicPeriod"/>
            </a:pPr>
            <a:r>
              <a:rPr lang="en-US" sz="17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Sales Trend Over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700" dirty="0">
                <a:solidFill>
                  <a:srgbClr val="66CCFF"/>
                </a:solidFill>
              </a:rPr>
              <a:t>Area Chart – Trend by Day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700" b="1" dirty="0"/>
              <a:t>Purpose:</a:t>
            </a:r>
            <a:r>
              <a:rPr lang="en-IN" sz="1700" dirty="0"/>
              <a:t> Show the daily trend of the selected measure (e.g., daily Net Sales or daily Repeat Customers).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700" b="1" dirty="0"/>
              <a:t>Interactivity:</a:t>
            </a:r>
            <a:r>
              <a:rPr lang="en-IN" sz="1700" dirty="0"/>
              <a:t> Changes dynamically based on the selected measure.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sz="1700" dirty="0"/>
          </a:p>
          <a:p>
            <a:pPr marL="400050">
              <a:buFont typeface="Wingdings" panose="05000000000000000000" pitchFamily="2" charset="2"/>
              <a:buChar char="v"/>
            </a:pPr>
            <a:r>
              <a:rPr lang="en-IN" sz="1700" dirty="0">
                <a:solidFill>
                  <a:srgbClr val="66CCFF"/>
                </a:solidFill>
              </a:rPr>
              <a:t>Bar Chart on Line Chart – Trend by Hour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IN" sz="1700" b="1" dirty="0"/>
              <a:t>Purpose:</a:t>
            </a:r>
            <a:r>
              <a:rPr lang="en-IN" sz="1700" dirty="0"/>
              <a:t> Display sales or customer activity by hour of the day (e.g., 0-23 hrs), revealing peak activity periods.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IN" sz="1700" b="1" dirty="0"/>
              <a:t>Use Cases: </a:t>
            </a:r>
            <a:r>
              <a:rPr lang="en-IN" sz="1700" dirty="0"/>
              <a:t>Helps understand time of day behaviour, useful for marketing or operational timing decisions.</a:t>
            </a:r>
          </a:p>
        </p:txBody>
      </p:sp>
    </p:spTree>
    <p:extLst>
      <p:ext uri="{BB962C8B-B14F-4D97-AF65-F5344CB8AC3E}">
        <p14:creationId xmlns:p14="http://schemas.microsoft.com/office/powerpoint/2010/main" val="262400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B2F5-8CA0-4731-83E2-2B4FDAE1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Charts Requirements</a:t>
            </a:r>
            <a:endParaRPr lang="en-IN" sz="2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7024F-15B1-4BD0-9B29-4AFFA4BE8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6915"/>
            <a:ext cx="8596668" cy="4604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3.  </a:t>
            </a:r>
            <a:r>
              <a:rPr lang="en-US" sz="17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Gateway Payment method</a:t>
            </a:r>
            <a:endParaRPr lang="en-IN" sz="17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700" dirty="0"/>
              <a:t>Identify the most and least used payment methods.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700" dirty="0"/>
              <a:t>Detect customer preferences across regions or campaigns.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IN" sz="1700" dirty="0"/>
          </a:p>
          <a:p>
            <a:pPr marL="57150" indent="0">
              <a:buNone/>
            </a:pPr>
            <a:r>
              <a:rPr lang="en-IN" sz="1700" dirty="0"/>
              <a:t>4.  </a:t>
            </a:r>
            <a:r>
              <a:rPr lang="en-IN" sz="17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Product Type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IN" sz="1700" dirty="0"/>
              <a:t>Determine which product types generate the highest revenue and order volume.</a:t>
            </a:r>
          </a:p>
          <a:p>
            <a:pPr marL="800100" lvl="1">
              <a:buFont typeface="Wingdings" panose="05000000000000000000" pitchFamily="2" charset="2"/>
              <a:buChar char="Ø"/>
            </a:pPr>
            <a:r>
              <a:rPr lang="en-IN" sz="1700" dirty="0"/>
              <a:t>Understand how customer engagement varies across different product categories.</a:t>
            </a:r>
          </a:p>
        </p:txBody>
      </p:sp>
    </p:spTree>
    <p:extLst>
      <p:ext uri="{BB962C8B-B14F-4D97-AF65-F5344CB8AC3E}">
        <p14:creationId xmlns:p14="http://schemas.microsoft.com/office/powerpoint/2010/main" val="1484806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0D3A6-ABF6-44F9-88E1-8FB8A6EA6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Provide a dedicated page to display transaction-level or detailed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Allow users to drill through from summary visuals (like charts and KPIs) to see underlying records.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Enable users to explore data at a granular level, such as </a:t>
            </a:r>
            <a:r>
              <a:rPr lang="en-US" sz="1700" b="1" dirty="0"/>
              <a:t>individual</a:t>
            </a:r>
            <a:r>
              <a:rPr lang="en-US" dirty="0"/>
              <a:t> orders, customers, or product types.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Help explain summary trends and validate aggregated metrics with raw data.</a:t>
            </a:r>
          </a:p>
        </p:txBody>
      </p:sp>
    </p:spTree>
    <p:extLst>
      <p:ext uri="{BB962C8B-B14F-4D97-AF65-F5344CB8AC3E}">
        <p14:creationId xmlns:p14="http://schemas.microsoft.com/office/powerpoint/2010/main" val="11345282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1192</TotalTime>
  <Words>586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Segoe UI Black</vt:lpstr>
      <vt:lpstr>Trebuchet MS</vt:lpstr>
      <vt:lpstr>Wingdings</vt:lpstr>
      <vt:lpstr>Wingdings 3</vt:lpstr>
      <vt:lpstr>Facet</vt:lpstr>
      <vt:lpstr>Shopify Analysis</vt:lpstr>
      <vt:lpstr>Steps in Projects </vt:lpstr>
      <vt:lpstr>BUSINESS REQUIREMENTS </vt:lpstr>
      <vt:lpstr>KPI’s Requirements</vt:lpstr>
      <vt:lpstr>PowerPoint Presentation</vt:lpstr>
      <vt:lpstr>Charts Requirements </vt:lpstr>
      <vt:lpstr>Charts Requirements</vt:lpstr>
      <vt:lpstr>Charts Requirements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Shopify Analysis</dc:title>
  <dc:creator>Imran</dc:creator>
  <cp:lastModifiedBy>Imran</cp:lastModifiedBy>
  <cp:revision>15</cp:revision>
  <dcterms:created xsi:type="dcterms:W3CDTF">2025-06-30T17:04:52Z</dcterms:created>
  <dcterms:modified xsi:type="dcterms:W3CDTF">2025-07-01T12:57:15Z</dcterms:modified>
</cp:coreProperties>
</file>