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2" r:id="rId7"/>
    <p:sldId id="263" r:id="rId8"/>
    <p:sldId id="264" r:id="rId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9" autoAdjust="0"/>
    <p:restoredTop sz="94660"/>
  </p:normalViewPr>
  <p:slideViewPr>
    <p:cSldViewPr>
      <p:cViewPr varScale="1">
        <p:scale>
          <a:sx n="112" d="100"/>
          <a:sy n="112" d="100"/>
        </p:scale>
        <p:origin x="-160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86CE1E6A-0202-4B34-AAA8-6BD8009FB782}" type="datetimeFigureOut">
              <a:rPr lang="pl-PL" smtClean="0"/>
              <a:t>2014-05-20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249587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6CE1E6A-0202-4B34-AAA8-6BD8009FB782}" type="datetimeFigureOut">
              <a:rPr lang="pl-PL" smtClean="0"/>
              <a:t>2014-05-20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157668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6CE1E6A-0202-4B34-AAA8-6BD8009FB782}" type="datetimeFigureOut">
              <a:rPr lang="pl-PL" smtClean="0"/>
              <a:t>2014-05-20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212744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6CE1E6A-0202-4B34-AAA8-6BD8009FB782}" type="datetimeFigureOut">
              <a:rPr lang="pl-PL" smtClean="0"/>
              <a:t>2014-05-20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27626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86CE1E6A-0202-4B34-AAA8-6BD8009FB782}" type="datetimeFigureOut">
              <a:rPr lang="pl-PL" smtClean="0"/>
              <a:t>2014-05-20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32957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86CE1E6A-0202-4B34-AAA8-6BD8009FB782}" type="datetimeFigureOut">
              <a:rPr lang="pl-PL" smtClean="0"/>
              <a:t>2014-05-20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54466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6CE1E6A-0202-4B34-AAA8-6BD8009FB782}" type="datetimeFigureOut">
              <a:rPr lang="pl-PL" smtClean="0"/>
              <a:t>2014-05-20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402807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86CE1E6A-0202-4B34-AAA8-6BD8009FB782}" type="datetimeFigureOut">
              <a:rPr lang="pl-PL" smtClean="0"/>
              <a:t>2014-05-20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293009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86CE1E6A-0202-4B34-AAA8-6BD8009FB782}" type="datetimeFigureOut">
              <a:rPr lang="pl-PL" smtClean="0"/>
              <a:t>2014-05-20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240947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6CE1E6A-0202-4B34-AAA8-6BD8009FB782}" type="datetimeFigureOut">
              <a:rPr lang="pl-PL" smtClean="0"/>
              <a:t>2014-05-20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103710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6CE1E6A-0202-4B34-AAA8-6BD8009FB782}" type="datetimeFigureOut">
              <a:rPr lang="pl-PL" smtClean="0"/>
              <a:t>2014-05-20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EEB09126-625B-4AE4-96A0-D56B09857F91}" type="slidenum">
              <a:rPr lang="pl-PL" smtClean="0"/>
              <a:t>‹#›</a:t>
            </a:fld>
            <a:endParaRPr lang="pl-PL"/>
          </a:p>
        </p:txBody>
      </p:sp>
    </p:spTree>
    <p:extLst>
      <p:ext uri="{BB962C8B-B14F-4D97-AF65-F5344CB8AC3E}">
        <p14:creationId xmlns:p14="http://schemas.microsoft.com/office/powerpoint/2010/main" val="136178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E1E6A-0202-4B34-AAA8-6BD8009FB782}" type="datetimeFigureOut">
              <a:rPr lang="pl-PL" smtClean="0"/>
              <a:t>2014-05-20</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09126-625B-4AE4-96A0-D56B09857F91}" type="slidenum">
              <a:rPr lang="pl-PL" smtClean="0"/>
              <a:t>‹#›</a:t>
            </a:fld>
            <a:endParaRPr lang="pl-PL"/>
          </a:p>
        </p:txBody>
      </p:sp>
    </p:spTree>
    <p:extLst>
      <p:ext uri="{BB962C8B-B14F-4D97-AF65-F5344CB8AC3E}">
        <p14:creationId xmlns:p14="http://schemas.microsoft.com/office/powerpoint/2010/main" val="143923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539552" y="404664"/>
            <a:ext cx="7488832" cy="646331"/>
          </a:xfrm>
          <a:prstGeom prst="rect">
            <a:avLst/>
          </a:prstGeom>
          <a:noFill/>
        </p:spPr>
        <p:txBody>
          <a:bodyPr wrap="square" rtlCol="0">
            <a:spAutoFit/>
          </a:bodyPr>
          <a:lstStyle/>
          <a:p>
            <a:pPr algn="ctr"/>
            <a:r>
              <a:rPr lang="pl-PL" sz="3600" b="1" dirty="0" smtClean="0"/>
              <a:t>Turbina wiatrowa – dobór generatora</a:t>
            </a:r>
            <a:endParaRPr lang="pl-PL" sz="3600" b="1" dirty="0"/>
          </a:p>
        </p:txBody>
      </p:sp>
      <p:sp>
        <p:nvSpPr>
          <p:cNvPr id="5" name="Prostokąt 4"/>
          <p:cNvSpPr/>
          <p:nvPr/>
        </p:nvSpPr>
        <p:spPr>
          <a:xfrm>
            <a:off x="574109" y="1194096"/>
            <a:ext cx="7848872" cy="2154436"/>
          </a:xfrm>
          <a:prstGeom prst="rect">
            <a:avLst/>
          </a:prstGeom>
        </p:spPr>
        <p:txBody>
          <a:bodyPr wrap="square">
            <a:spAutoFit/>
          </a:bodyPr>
          <a:lstStyle/>
          <a:p>
            <a:r>
              <a:rPr lang="pl-PL" dirty="0"/>
              <a:t>Najczęściej budowę prądnicy do elektrowni wiatrowej w warunkach amatorskich poprzedza konieczność wyboru miedzy dwoma zasadniczymi rozwiązaniami</a:t>
            </a:r>
            <a:r>
              <a:rPr lang="pl-PL" dirty="0" smtClean="0"/>
              <a:t>:</a:t>
            </a:r>
          </a:p>
          <a:p>
            <a:endParaRPr lang="pl-PL" dirty="0"/>
          </a:p>
          <a:p>
            <a:pPr marL="342900" indent="-342900">
              <a:buFontTx/>
              <a:buChar char="-"/>
            </a:pPr>
            <a:r>
              <a:rPr lang="pl-PL" sz="2000" dirty="0" smtClean="0"/>
              <a:t>prądnica </a:t>
            </a:r>
            <a:r>
              <a:rPr lang="pl-PL" sz="2000" dirty="0"/>
              <a:t>tzw. </a:t>
            </a:r>
            <a:r>
              <a:rPr lang="pl-PL" sz="2000" dirty="0" err="1"/>
              <a:t>pralkowiec</a:t>
            </a:r>
            <a:r>
              <a:rPr lang="pl-PL" sz="2000" dirty="0"/>
              <a:t> - przerobiony silnik od pralki, lub silnik podobnego typu </a:t>
            </a:r>
            <a:endParaRPr lang="pl-PL" sz="2000" dirty="0" smtClean="0"/>
          </a:p>
          <a:p>
            <a:endParaRPr lang="pl-PL" sz="2000" dirty="0"/>
          </a:p>
          <a:p>
            <a:pPr marL="342900" indent="-342900">
              <a:buFontTx/>
              <a:buChar char="-"/>
            </a:pPr>
            <a:r>
              <a:rPr lang="pl-PL" sz="2000" dirty="0" smtClean="0"/>
              <a:t>prądnica </a:t>
            </a:r>
            <a:r>
              <a:rPr lang="pl-PL" sz="2000" dirty="0"/>
              <a:t>tzw. amerykanka </a:t>
            </a:r>
          </a:p>
        </p:txBody>
      </p:sp>
      <p:sp>
        <p:nvSpPr>
          <p:cNvPr id="6" name="Prostokąt 5"/>
          <p:cNvSpPr/>
          <p:nvPr/>
        </p:nvSpPr>
        <p:spPr>
          <a:xfrm>
            <a:off x="358083" y="3573016"/>
            <a:ext cx="8280921" cy="3139321"/>
          </a:xfrm>
          <a:prstGeom prst="rect">
            <a:avLst/>
          </a:prstGeom>
        </p:spPr>
        <p:txBody>
          <a:bodyPr wrap="square">
            <a:spAutoFit/>
          </a:bodyPr>
          <a:lstStyle/>
          <a:p>
            <a:r>
              <a:rPr lang="pl-PL" dirty="0" smtClean="0"/>
              <a:t>Są to rozwiązania dobre dla generatorów dużej mocy (kW) i </a:t>
            </a:r>
            <a:r>
              <a:rPr lang="pl-PL" dirty="0" smtClean="0"/>
              <a:t>wydajności</a:t>
            </a:r>
            <a:endParaRPr lang="pl-PL" dirty="0" smtClean="0"/>
          </a:p>
          <a:p>
            <a:endParaRPr lang="pl-PL" dirty="0"/>
          </a:p>
          <a:p>
            <a:r>
              <a:rPr lang="pl-PL" dirty="0" smtClean="0"/>
              <a:t>W </a:t>
            </a:r>
            <a:r>
              <a:rPr lang="pl-PL" dirty="0"/>
              <a:t>tym przypadku jest potrzeba prądnica która spełni następujące kryteria</a:t>
            </a:r>
          </a:p>
          <a:p>
            <a:r>
              <a:rPr lang="pl-PL" dirty="0"/>
              <a:t> </a:t>
            </a:r>
          </a:p>
          <a:p>
            <a:pPr marL="285750" indent="-285750">
              <a:buFontTx/>
              <a:buChar char="-"/>
            </a:pPr>
            <a:r>
              <a:rPr lang="pl-PL" dirty="0" smtClean="0"/>
              <a:t>wolnobieżność </a:t>
            </a:r>
            <a:r>
              <a:rPr lang="pl-PL" dirty="0"/>
              <a:t>aby uniknąć niepotrzebnych komplikacji mechanicznych (przekładnie</a:t>
            </a:r>
            <a:r>
              <a:rPr lang="pl-PL" dirty="0" smtClean="0"/>
              <a:t>)</a:t>
            </a:r>
          </a:p>
          <a:p>
            <a:endParaRPr lang="pl-PL" dirty="0"/>
          </a:p>
          <a:p>
            <a:pPr marL="285750" indent="-285750">
              <a:buFontTx/>
              <a:buChar char="-"/>
            </a:pPr>
            <a:r>
              <a:rPr lang="pl-PL" dirty="0" smtClean="0"/>
              <a:t>prądnica </a:t>
            </a:r>
            <a:r>
              <a:rPr lang="pl-PL" dirty="0"/>
              <a:t>w którą nie trzeba będzie ingerować (np. przezwajanie</a:t>
            </a:r>
            <a:r>
              <a:rPr lang="pl-PL" dirty="0" smtClean="0"/>
              <a:t>)</a:t>
            </a:r>
          </a:p>
          <a:p>
            <a:pPr marL="285750" indent="-285750">
              <a:buFontTx/>
              <a:buChar char="-"/>
            </a:pPr>
            <a:endParaRPr lang="pl-PL" dirty="0"/>
          </a:p>
          <a:p>
            <a:pPr marL="285750" indent="-285750">
              <a:buFontTx/>
              <a:buChar char="-"/>
            </a:pPr>
            <a:r>
              <a:rPr lang="pl-PL" dirty="0" smtClean="0"/>
              <a:t>brak </a:t>
            </a:r>
            <a:r>
              <a:rPr lang="pl-PL" dirty="0"/>
              <a:t>obsługi (np. wymiana szczotek</a:t>
            </a:r>
            <a:r>
              <a:rPr lang="pl-PL" dirty="0" smtClean="0"/>
              <a:t>)</a:t>
            </a:r>
          </a:p>
          <a:p>
            <a:endParaRPr lang="pl-PL" dirty="0"/>
          </a:p>
        </p:txBody>
      </p:sp>
    </p:spTree>
    <p:extLst>
      <p:ext uri="{BB962C8B-B14F-4D97-AF65-F5344CB8AC3E}">
        <p14:creationId xmlns:p14="http://schemas.microsoft.com/office/powerpoint/2010/main" val="1380764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539552" y="548680"/>
            <a:ext cx="8352928" cy="2031325"/>
          </a:xfrm>
          <a:prstGeom prst="rect">
            <a:avLst/>
          </a:prstGeom>
        </p:spPr>
        <p:txBody>
          <a:bodyPr wrap="square">
            <a:spAutoFit/>
          </a:bodyPr>
          <a:lstStyle/>
          <a:p>
            <a:r>
              <a:rPr lang="pl-PL" dirty="0"/>
              <a:t>Najlepszym wyborem okazało użycie silnika krokowego w dość nietypowej roli generatora. </a:t>
            </a:r>
            <a:endParaRPr lang="pl-PL" dirty="0" smtClean="0"/>
          </a:p>
          <a:p>
            <a:endParaRPr lang="pl-PL" dirty="0"/>
          </a:p>
          <a:p>
            <a:r>
              <a:rPr lang="pl-PL" dirty="0"/>
              <a:t>Silniki krokowe przekształcają impulsy elektryczne w ruchy mechaniczne. Każdy impuls podany na uzwojenia silnika powoduje obrót wirnika o niewielki kąt. W naszym przypadku każdy obrót wirnika </a:t>
            </a:r>
            <a:r>
              <a:rPr lang="pl-PL" dirty="0" err="1"/>
              <a:t>wyindukuje</a:t>
            </a:r>
            <a:r>
              <a:rPr lang="pl-PL" dirty="0"/>
              <a:t> w uzwojeniach stojana napięcie. </a:t>
            </a:r>
          </a:p>
          <a:p>
            <a:r>
              <a:rPr lang="pl-PL" dirty="0"/>
              <a:t> </a:t>
            </a:r>
          </a:p>
        </p:txBody>
      </p:sp>
      <p:graphicFrame>
        <p:nvGraphicFramePr>
          <p:cNvPr id="6" name="Tabela 5"/>
          <p:cNvGraphicFramePr>
            <a:graphicFrameLocks noGrp="1"/>
          </p:cNvGraphicFramePr>
          <p:nvPr>
            <p:extLst>
              <p:ext uri="{D42A27DB-BD31-4B8C-83A1-F6EECF244321}">
                <p14:modId xmlns:p14="http://schemas.microsoft.com/office/powerpoint/2010/main" val="4020237518"/>
              </p:ext>
            </p:extLst>
          </p:nvPr>
        </p:nvGraphicFramePr>
        <p:xfrm>
          <a:off x="755576" y="2580005"/>
          <a:ext cx="7488832" cy="3442671"/>
        </p:xfrm>
        <a:graphic>
          <a:graphicData uri="http://schemas.openxmlformats.org/drawingml/2006/table">
            <a:tbl>
              <a:tblPr firstRow="1" bandRow="1">
                <a:tableStyleId>{5940675A-B579-460E-94D1-54222C63F5DA}</a:tableStyleId>
              </a:tblPr>
              <a:tblGrid>
                <a:gridCol w="3744416"/>
                <a:gridCol w="3744416"/>
              </a:tblGrid>
              <a:tr h="221744">
                <a:tc>
                  <a:txBody>
                    <a:bodyPr/>
                    <a:lstStyle/>
                    <a:p>
                      <a:r>
                        <a:rPr lang="pl-PL" dirty="0" smtClean="0"/>
                        <a:t>Zalety</a:t>
                      </a:r>
                      <a:endParaRPr lang="pl-PL" dirty="0"/>
                    </a:p>
                  </a:txBody>
                  <a:tcPr/>
                </a:tc>
                <a:tc>
                  <a:txBody>
                    <a:bodyPr/>
                    <a:lstStyle/>
                    <a:p>
                      <a:r>
                        <a:rPr lang="pl-PL" dirty="0" smtClean="0"/>
                        <a:t>Wady</a:t>
                      </a:r>
                      <a:endParaRPr lang="pl-PL" dirty="0"/>
                    </a:p>
                  </a:txBody>
                  <a:tcPr/>
                </a:tc>
              </a:tr>
              <a:tr h="3076911">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pl-PL" dirty="0" smtClean="0"/>
                        <a:t>Silniki krokowe, zależnie od przeznaczenia są przystosowane do wykonywania od ułamków obrotu na minutę do kilkuset obrotów na minutę</a:t>
                      </a:r>
                      <a:r>
                        <a:rPr lang="pl-PL" baseline="0" dirty="0" smtClean="0"/>
                        <a:t> dzięki czemu można zbudować prądnice wolnoobrotową co upraszcza mechanikę turbiny</a:t>
                      </a:r>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pl-PL" baseline="0" dirty="0" smtClean="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pl-PL" baseline="0" dirty="0" smtClean="0"/>
                        <a:t>Bezobsługowość (brak komutatora)</a:t>
                      </a:r>
                    </a:p>
                  </a:txBody>
                  <a:tcPr/>
                </a:tc>
                <a:tc>
                  <a:txBody>
                    <a:bodyPr/>
                    <a:lstStyle/>
                    <a:p>
                      <a:pPr marL="285750" indent="-285750">
                        <a:buFontTx/>
                        <a:buChar char="-"/>
                      </a:pPr>
                      <a:r>
                        <a:rPr lang="pl-PL" dirty="0" smtClean="0"/>
                        <a:t>Niska sprawność (</a:t>
                      </a:r>
                      <a:r>
                        <a:rPr lang="pl-PL" baseline="0" dirty="0" smtClean="0"/>
                        <a:t> normalnie </a:t>
                      </a:r>
                      <a:r>
                        <a:rPr lang="pl-PL" dirty="0" smtClean="0"/>
                        <a:t>nie</a:t>
                      </a:r>
                      <a:r>
                        <a:rPr lang="pl-PL" baseline="0" dirty="0" smtClean="0"/>
                        <a:t> przewidziane do pracy generatorowej)</a:t>
                      </a:r>
                    </a:p>
                    <a:p>
                      <a:pPr marL="285750" indent="-285750">
                        <a:buFontTx/>
                        <a:buChar char="-"/>
                      </a:pPr>
                      <a:endParaRPr lang="pl-PL" baseline="0" dirty="0" smtClean="0"/>
                    </a:p>
                    <a:p>
                      <a:pPr marL="285750" indent="-285750">
                        <a:buFontTx/>
                        <a:buChar char="-"/>
                      </a:pPr>
                      <a:r>
                        <a:rPr lang="pl-PL" baseline="0" dirty="0" smtClean="0"/>
                        <a:t>Wysoka jak na generator rezystancja uzwojeń stojana (0,84</a:t>
                      </a:r>
                      <a:r>
                        <a:rPr lang="el-GR" baseline="0" dirty="0" smtClean="0"/>
                        <a:t>Ω</a:t>
                      </a:r>
                      <a:r>
                        <a:rPr lang="pl-PL" baseline="0" dirty="0" smtClean="0"/>
                        <a:t>)</a:t>
                      </a:r>
                      <a:endParaRPr lang="pl-PL" dirty="0"/>
                    </a:p>
                  </a:txBody>
                  <a:tcPr/>
                </a:tc>
              </a:tr>
            </a:tbl>
          </a:graphicData>
        </a:graphic>
      </p:graphicFrame>
    </p:spTree>
    <p:extLst>
      <p:ext uri="{BB962C8B-B14F-4D97-AF65-F5344CB8AC3E}">
        <p14:creationId xmlns:p14="http://schemas.microsoft.com/office/powerpoint/2010/main" val="125187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descr="http://img07.allegroimg.pl/photos/oryginal/41/78/57/79/4178577974"/>
          <p:cNvPicPr/>
          <p:nvPr/>
        </p:nvPicPr>
        <p:blipFill>
          <a:blip r:embed="rId2">
            <a:extLst>
              <a:ext uri="{28A0092B-C50C-407E-A947-70E740481C1C}">
                <a14:useLocalDpi xmlns:a14="http://schemas.microsoft.com/office/drawing/2010/main" val="0"/>
              </a:ext>
            </a:extLst>
          </a:blip>
          <a:srcRect/>
          <a:stretch>
            <a:fillRect/>
          </a:stretch>
        </p:blipFill>
        <p:spPr bwMode="auto">
          <a:xfrm>
            <a:off x="725111" y="1305632"/>
            <a:ext cx="5575081" cy="4245566"/>
          </a:xfrm>
          <a:prstGeom prst="rect">
            <a:avLst/>
          </a:prstGeom>
          <a:noFill/>
          <a:ln>
            <a:noFill/>
          </a:ln>
        </p:spPr>
      </p:pic>
      <p:sp>
        <p:nvSpPr>
          <p:cNvPr id="7" name="pole tekstowe 6"/>
          <p:cNvSpPr txBox="1"/>
          <p:nvPr/>
        </p:nvSpPr>
        <p:spPr>
          <a:xfrm>
            <a:off x="899592" y="260648"/>
            <a:ext cx="7488832" cy="646331"/>
          </a:xfrm>
          <a:prstGeom prst="rect">
            <a:avLst/>
          </a:prstGeom>
          <a:noFill/>
        </p:spPr>
        <p:txBody>
          <a:bodyPr wrap="square" rtlCol="0">
            <a:spAutoFit/>
          </a:bodyPr>
          <a:lstStyle/>
          <a:p>
            <a:pPr algn="ctr"/>
            <a:r>
              <a:rPr lang="pl-PL" sz="3600" b="1" dirty="0" smtClean="0"/>
              <a:t>Turbina wiatrowa – silnik krokowy</a:t>
            </a:r>
            <a:endParaRPr lang="pl-PL" sz="3600" b="1" dirty="0"/>
          </a:p>
        </p:txBody>
      </p:sp>
      <p:sp>
        <p:nvSpPr>
          <p:cNvPr id="5" name="Prostokąt 4"/>
          <p:cNvSpPr/>
          <p:nvPr/>
        </p:nvSpPr>
        <p:spPr>
          <a:xfrm>
            <a:off x="650481" y="5551197"/>
            <a:ext cx="5361677" cy="369332"/>
          </a:xfrm>
          <a:prstGeom prst="rect">
            <a:avLst/>
          </a:prstGeom>
        </p:spPr>
        <p:txBody>
          <a:bodyPr wrap="square">
            <a:spAutoFit/>
          </a:bodyPr>
          <a:lstStyle/>
          <a:p>
            <a:r>
              <a:rPr lang="pl-PL" dirty="0" smtClean="0"/>
              <a:t>Zastosowany silnik  103H7123-0666 firmy SANYO DENKI </a:t>
            </a:r>
            <a:endParaRPr lang="pl-PL" dirty="0"/>
          </a:p>
        </p:txBody>
      </p:sp>
      <p:sp>
        <p:nvSpPr>
          <p:cNvPr id="8" name="pole tekstowe 7"/>
          <p:cNvSpPr txBox="1"/>
          <p:nvPr/>
        </p:nvSpPr>
        <p:spPr>
          <a:xfrm>
            <a:off x="6372200" y="1340768"/>
            <a:ext cx="2681096" cy="4247317"/>
          </a:xfrm>
          <a:prstGeom prst="rect">
            <a:avLst/>
          </a:prstGeom>
          <a:noFill/>
        </p:spPr>
        <p:txBody>
          <a:bodyPr wrap="square" rtlCol="0">
            <a:spAutoFit/>
          </a:bodyPr>
          <a:lstStyle/>
          <a:p>
            <a:r>
              <a:rPr lang="pl-PL" b="1" dirty="0"/>
              <a:t>Dane </a:t>
            </a:r>
            <a:r>
              <a:rPr lang="pl-PL" b="1" dirty="0" smtClean="0"/>
              <a:t>techniczne </a:t>
            </a:r>
          </a:p>
          <a:p>
            <a:r>
              <a:rPr lang="pl-PL" b="1" dirty="0" smtClean="0"/>
              <a:t>(praca jako silnik)</a:t>
            </a:r>
          </a:p>
          <a:p>
            <a:endParaRPr lang="pl-PL" dirty="0"/>
          </a:p>
          <a:p>
            <a:pPr marL="285750" indent="-285750">
              <a:buFontTx/>
              <a:buChar char="-"/>
            </a:pPr>
            <a:r>
              <a:rPr lang="pl-PL" dirty="0" smtClean="0"/>
              <a:t>prąd </a:t>
            </a:r>
            <a:r>
              <a:rPr lang="pl-PL" dirty="0"/>
              <a:t>2,5 </a:t>
            </a:r>
            <a:r>
              <a:rPr lang="pl-PL" dirty="0" smtClean="0"/>
              <a:t>A</a:t>
            </a:r>
          </a:p>
          <a:p>
            <a:pPr marL="285750" indent="-285750">
              <a:buFontTx/>
              <a:buChar char="-"/>
            </a:pPr>
            <a:r>
              <a:rPr lang="pl-PL" dirty="0" smtClean="0"/>
              <a:t>napięcie 2,1V</a:t>
            </a:r>
            <a:endParaRPr lang="pl-PL" dirty="0"/>
          </a:p>
          <a:p>
            <a:pPr marL="285750" indent="-285750">
              <a:buFontTx/>
              <a:buChar char="-"/>
            </a:pPr>
            <a:r>
              <a:rPr lang="pl-PL" dirty="0" smtClean="0"/>
              <a:t>1,8 step</a:t>
            </a:r>
          </a:p>
          <a:p>
            <a:pPr marL="285750" indent="-285750">
              <a:buFontTx/>
              <a:buChar char="-"/>
            </a:pPr>
            <a:r>
              <a:rPr lang="pl-PL" dirty="0" smtClean="0"/>
              <a:t>wyprowadzenie </a:t>
            </a:r>
            <a:r>
              <a:rPr lang="pl-PL" dirty="0"/>
              <a:t>6 prz</a:t>
            </a:r>
            <a:r>
              <a:rPr lang="pl-PL" dirty="0" smtClean="0"/>
              <a:t>.</a:t>
            </a:r>
          </a:p>
          <a:p>
            <a:pPr marL="285750" indent="-285750">
              <a:buFontTx/>
              <a:buChar char="-"/>
            </a:pPr>
            <a:r>
              <a:rPr lang="pl-PL" dirty="0" smtClean="0"/>
              <a:t>długość </a:t>
            </a:r>
            <a:r>
              <a:rPr lang="pl-PL" dirty="0"/>
              <a:t>korpusu 53 </a:t>
            </a:r>
            <a:r>
              <a:rPr lang="pl-PL" dirty="0" smtClean="0"/>
              <a:t>mm</a:t>
            </a:r>
          </a:p>
          <a:p>
            <a:pPr marL="285750" indent="-285750">
              <a:buFontTx/>
              <a:buChar char="-"/>
            </a:pPr>
            <a:r>
              <a:rPr lang="pl-PL" dirty="0" err="1" smtClean="0"/>
              <a:t>szer</a:t>
            </a:r>
            <a:r>
              <a:rPr lang="pl-PL" dirty="0" smtClean="0"/>
              <a:t>/</a:t>
            </a:r>
            <a:r>
              <a:rPr lang="pl-PL" dirty="0" err="1" smtClean="0"/>
              <a:t>wys</a:t>
            </a:r>
            <a:r>
              <a:rPr lang="pl-PL" dirty="0" smtClean="0"/>
              <a:t>  </a:t>
            </a:r>
            <a:r>
              <a:rPr lang="pl-PL" dirty="0"/>
              <a:t>56 </a:t>
            </a:r>
            <a:r>
              <a:rPr lang="pl-PL" dirty="0" smtClean="0"/>
              <a:t>mm</a:t>
            </a:r>
          </a:p>
          <a:p>
            <a:pPr marL="285750" indent="-285750">
              <a:buFontTx/>
              <a:buChar char="-"/>
            </a:pPr>
            <a:r>
              <a:rPr lang="pl-PL" dirty="0" smtClean="0"/>
              <a:t>długość </a:t>
            </a:r>
            <a:r>
              <a:rPr lang="pl-PL" dirty="0"/>
              <a:t>całości 78 </a:t>
            </a:r>
            <a:r>
              <a:rPr lang="pl-PL" dirty="0" smtClean="0"/>
              <a:t>mm</a:t>
            </a:r>
          </a:p>
          <a:p>
            <a:pPr marL="285750" indent="-285750">
              <a:buFontTx/>
              <a:buChar char="-"/>
            </a:pPr>
            <a:r>
              <a:rPr lang="pl-PL" dirty="0" smtClean="0"/>
              <a:t>średnica </a:t>
            </a:r>
            <a:r>
              <a:rPr lang="pl-PL" dirty="0"/>
              <a:t>osi 6 </a:t>
            </a:r>
            <a:r>
              <a:rPr lang="pl-PL" dirty="0" smtClean="0"/>
              <a:t>mm</a:t>
            </a:r>
          </a:p>
          <a:p>
            <a:pPr marL="285750" indent="-285750">
              <a:buFontTx/>
              <a:buChar char="-"/>
            </a:pPr>
            <a:r>
              <a:rPr lang="pl-PL" dirty="0" smtClean="0"/>
              <a:t>średnica </a:t>
            </a:r>
            <a:r>
              <a:rPr lang="pl-PL" dirty="0"/>
              <a:t>zębatki  15 </a:t>
            </a:r>
            <a:r>
              <a:rPr lang="pl-PL" dirty="0" smtClean="0"/>
              <a:t>mm</a:t>
            </a:r>
          </a:p>
          <a:p>
            <a:pPr marL="285750" indent="-285750">
              <a:buFontTx/>
              <a:buChar char="-"/>
            </a:pPr>
            <a:r>
              <a:rPr lang="pl-PL" dirty="0" smtClean="0"/>
              <a:t>waga </a:t>
            </a:r>
            <a:r>
              <a:rPr lang="pl-PL" dirty="0"/>
              <a:t>0,72 </a:t>
            </a:r>
            <a:r>
              <a:rPr lang="pl-PL" dirty="0" smtClean="0"/>
              <a:t>kg</a:t>
            </a:r>
          </a:p>
          <a:p>
            <a:pPr marL="285750" indent="-285750">
              <a:buFontTx/>
              <a:buChar char="-"/>
            </a:pPr>
            <a:endParaRPr lang="pl-PL" dirty="0"/>
          </a:p>
        </p:txBody>
      </p:sp>
    </p:spTree>
    <p:extLst>
      <p:ext uri="{BB962C8B-B14F-4D97-AF65-F5344CB8AC3E}">
        <p14:creationId xmlns:p14="http://schemas.microsoft.com/office/powerpoint/2010/main" val="356499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75" y="1298613"/>
            <a:ext cx="5038948" cy="379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pole tekstowe 5"/>
          <p:cNvSpPr txBox="1"/>
          <p:nvPr/>
        </p:nvSpPr>
        <p:spPr>
          <a:xfrm>
            <a:off x="899592" y="260648"/>
            <a:ext cx="7488832" cy="646331"/>
          </a:xfrm>
          <a:prstGeom prst="rect">
            <a:avLst/>
          </a:prstGeom>
          <a:noFill/>
        </p:spPr>
        <p:txBody>
          <a:bodyPr wrap="square" rtlCol="0">
            <a:spAutoFit/>
          </a:bodyPr>
          <a:lstStyle/>
          <a:p>
            <a:pPr algn="ctr"/>
            <a:r>
              <a:rPr lang="pl-PL" sz="3600" b="1" dirty="0" smtClean="0"/>
              <a:t>Turbina wiatrowa – budowa silnika</a:t>
            </a:r>
            <a:endParaRPr lang="pl-PL" sz="3600" b="1" dirty="0"/>
          </a:p>
        </p:txBody>
      </p:sp>
      <p:pic>
        <p:nvPicPr>
          <p:cNvPr id="7" name="Obraz 6"/>
          <p:cNvPicPr/>
          <p:nvPr/>
        </p:nvPicPr>
        <p:blipFill>
          <a:blip r:embed="rId3">
            <a:extLst>
              <a:ext uri="{28A0092B-C50C-407E-A947-70E740481C1C}">
                <a14:useLocalDpi xmlns:a14="http://schemas.microsoft.com/office/drawing/2010/main" val="0"/>
              </a:ext>
            </a:extLst>
          </a:blip>
          <a:srcRect/>
          <a:stretch>
            <a:fillRect/>
          </a:stretch>
        </p:blipFill>
        <p:spPr bwMode="auto">
          <a:xfrm>
            <a:off x="5266224" y="1938429"/>
            <a:ext cx="3688069" cy="3096344"/>
          </a:xfrm>
          <a:prstGeom prst="rect">
            <a:avLst/>
          </a:prstGeom>
          <a:noFill/>
          <a:ln>
            <a:noFill/>
          </a:ln>
        </p:spPr>
      </p:pic>
      <p:sp>
        <p:nvSpPr>
          <p:cNvPr id="8" name="Prostokąt 7"/>
          <p:cNvSpPr/>
          <p:nvPr/>
        </p:nvSpPr>
        <p:spPr>
          <a:xfrm>
            <a:off x="255561" y="5393653"/>
            <a:ext cx="4446475" cy="369332"/>
          </a:xfrm>
          <a:prstGeom prst="rect">
            <a:avLst/>
          </a:prstGeom>
        </p:spPr>
        <p:txBody>
          <a:bodyPr wrap="square">
            <a:spAutoFit/>
          </a:bodyPr>
          <a:lstStyle/>
          <a:p>
            <a:r>
              <a:rPr lang="pl-PL" dirty="0" smtClean="0"/>
              <a:t>Budowa wewnętrzna silnika krokowego</a:t>
            </a:r>
            <a:endParaRPr lang="pl-PL" dirty="0"/>
          </a:p>
        </p:txBody>
      </p:sp>
      <p:sp>
        <p:nvSpPr>
          <p:cNvPr id="9" name="Prostokąt 8"/>
          <p:cNvSpPr/>
          <p:nvPr/>
        </p:nvSpPr>
        <p:spPr>
          <a:xfrm>
            <a:off x="5370967" y="5090974"/>
            <a:ext cx="3553583" cy="646331"/>
          </a:xfrm>
          <a:prstGeom prst="rect">
            <a:avLst/>
          </a:prstGeom>
        </p:spPr>
        <p:txBody>
          <a:bodyPr wrap="square">
            <a:spAutoFit/>
          </a:bodyPr>
          <a:lstStyle/>
          <a:p>
            <a:r>
              <a:rPr lang="pl-PL" dirty="0"/>
              <a:t>Układ połączenia zastosowanego </a:t>
            </a:r>
            <a:endParaRPr lang="pl-PL" dirty="0" smtClean="0"/>
          </a:p>
          <a:p>
            <a:r>
              <a:rPr lang="pl-PL" dirty="0" smtClean="0"/>
              <a:t>silnika </a:t>
            </a:r>
            <a:r>
              <a:rPr lang="pl-PL" dirty="0"/>
              <a:t>krokowego 6-przewodowego</a:t>
            </a:r>
          </a:p>
        </p:txBody>
      </p:sp>
    </p:spTree>
    <p:extLst>
      <p:ext uri="{BB962C8B-B14F-4D97-AF65-F5344CB8AC3E}">
        <p14:creationId xmlns:p14="http://schemas.microsoft.com/office/powerpoint/2010/main" val="2695402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p:cNvPicPr/>
          <p:nvPr/>
        </p:nvPicPr>
        <p:blipFill>
          <a:blip r:embed="rId2"/>
          <a:stretch>
            <a:fillRect/>
          </a:stretch>
        </p:blipFill>
        <p:spPr>
          <a:xfrm>
            <a:off x="1979712" y="2933832"/>
            <a:ext cx="2376264" cy="3838969"/>
          </a:xfrm>
          <a:prstGeom prst="rect">
            <a:avLst/>
          </a:prstGeom>
        </p:spPr>
      </p:pic>
      <p:pic>
        <p:nvPicPr>
          <p:cNvPr id="12" name="Obraz 11"/>
          <p:cNvPicPr/>
          <p:nvPr/>
        </p:nvPicPr>
        <p:blipFill>
          <a:blip r:embed="rId3"/>
          <a:stretch>
            <a:fillRect/>
          </a:stretch>
        </p:blipFill>
        <p:spPr>
          <a:xfrm>
            <a:off x="5108340" y="3016115"/>
            <a:ext cx="2743953" cy="3456384"/>
          </a:xfrm>
          <a:prstGeom prst="rect">
            <a:avLst/>
          </a:prstGeom>
        </p:spPr>
      </p:pic>
      <p:sp>
        <p:nvSpPr>
          <p:cNvPr id="13" name="pole tekstowe 12"/>
          <p:cNvSpPr txBox="1"/>
          <p:nvPr/>
        </p:nvSpPr>
        <p:spPr>
          <a:xfrm>
            <a:off x="933926" y="423773"/>
            <a:ext cx="7814537" cy="646331"/>
          </a:xfrm>
          <a:prstGeom prst="rect">
            <a:avLst/>
          </a:prstGeom>
          <a:noFill/>
        </p:spPr>
        <p:txBody>
          <a:bodyPr wrap="square" rtlCol="0">
            <a:spAutoFit/>
          </a:bodyPr>
          <a:lstStyle/>
          <a:p>
            <a:pPr algn="ctr"/>
            <a:r>
              <a:rPr lang="pl-PL" sz="3600" b="1" dirty="0" smtClean="0"/>
              <a:t>Turbina wiatrowa – układ prostowniczy</a:t>
            </a:r>
            <a:endParaRPr lang="pl-PL" sz="3600" b="1" dirty="0"/>
          </a:p>
        </p:txBody>
      </p:sp>
      <p:sp>
        <p:nvSpPr>
          <p:cNvPr id="6" name="pole tekstowe 5"/>
          <p:cNvSpPr txBox="1"/>
          <p:nvPr/>
        </p:nvSpPr>
        <p:spPr>
          <a:xfrm>
            <a:off x="683569" y="1070104"/>
            <a:ext cx="8064894" cy="2585323"/>
          </a:xfrm>
          <a:prstGeom prst="rect">
            <a:avLst/>
          </a:prstGeom>
          <a:noFill/>
        </p:spPr>
        <p:txBody>
          <a:bodyPr wrap="square" rtlCol="0">
            <a:spAutoFit/>
          </a:bodyPr>
          <a:lstStyle/>
          <a:p>
            <a:r>
              <a:rPr lang="pl-PL" dirty="0" smtClean="0"/>
              <a:t>- Dwa trójfazowe mostki prostownicze połączone w szereg</a:t>
            </a:r>
          </a:p>
          <a:p>
            <a:r>
              <a:rPr lang="pl-PL" dirty="0" smtClean="0"/>
              <a:t>- Zastosowane diody </a:t>
            </a:r>
            <a:r>
              <a:rPr lang="pl-PL" dirty="0" err="1" smtClean="0"/>
              <a:t>Schottkiego</a:t>
            </a:r>
            <a:r>
              <a:rPr lang="pl-PL" dirty="0" smtClean="0"/>
              <a:t> 1N5819 dla zaoszczędzenia strat mocy oraz niskiego spadku napięcia</a:t>
            </a:r>
          </a:p>
          <a:p>
            <a:endParaRPr lang="pl-PL" dirty="0" smtClean="0"/>
          </a:p>
          <a:p>
            <a:r>
              <a:rPr lang="pl-PL" dirty="0" smtClean="0"/>
              <a:t>Wybrane dane techniczne diody</a:t>
            </a:r>
            <a:endParaRPr lang="pl-PL" dirty="0"/>
          </a:p>
          <a:p>
            <a:r>
              <a:rPr lang="pl-PL" dirty="0" smtClean="0"/>
              <a:t>1N5819: VRRM: 40V, IF(</a:t>
            </a:r>
            <a:r>
              <a:rPr lang="pl-PL" dirty="0" err="1" smtClean="0"/>
              <a:t>av</a:t>
            </a:r>
            <a:r>
              <a:rPr lang="pl-PL" dirty="0" smtClean="0"/>
              <a:t>): 1A, VF: ok. 0.43V @ 500mA</a:t>
            </a:r>
          </a:p>
          <a:p>
            <a:endParaRPr lang="pl-PL" dirty="0" smtClean="0"/>
          </a:p>
          <a:p>
            <a:endParaRPr lang="pl-PL" dirty="0"/>
          </a:p>
          <a:p>
            <a:r>
              <a:rPr lang="pl-PL" dirty="0" smtClean="0"/>
              <a:t>-</a:t>
            </a:r>
            <a:endParaRPr lang="pl-PL" dirty="0"/>
          </a:p>
        </p:txBody>
      </p:sp>
    </p:spTree>
    <p:extLst>
      <p:ext uri="{BB962C8B-B14F-4D97-AF65-F5344CB8AC3E}">
        <p14:creationId xmlns:p14="http://schemas.microsoft.com/office/powerpoint/2010/main" val="163498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933926" y="423773"/>
            <a:ext cx="7814537" cy="646331"/>
          </a:xfrm>
          <a:prstGeom prst="rect">
            <a:avLst/>
          </a:prstGeom>
          <a:noFill/>
        </p:spPr>
        <p:txBody>
          <a:bodyPr wrap="square" rtlCol="0">
            <a:spAutoFit/>
          </a:bodyPr>
          <a:lstStyle/>
          <a:p>
            <a:pPr algn="ctr"/>
            <a:r>
              <a:rPr lang="pl-PL" sz="3600" b="1" dirty="0" smtClean="0"/>
              <a:t>Turbina wiatrowa – budowa wirnika</a:t>
            </a:r>
            <a:endParaRPr lang="pl-PL" sz="3600" b="1" dirty="0"/>
          </a:p>
        </p:txBody>
      </p:sp>
      <p:sp>
        <p:nvSpPr>
          <p:cNvPr id="6" name="pole tekstowe 5"/>
          <p:cNvSpPr txBox="1"/>
          <p:nvPr/>
        </p:nvSpPr>
        <p:spPr>
          <a:xfrm>
            <a:off x="793123" y="1170618"/>
            <a:ext cx="7776864" cy="1754326"/>
          </a:xfrm>
          <a:prstGeom prst="rect">
            <a:avLst/>
          </a:prstGeom>
          <a:noFill/>
        </p:spPr>
        <p:txBody>
          <a:bodyPr wrap="square" rtlCol="0">
            <a:spAutoFit/>
          </a:bodyPr>
          <a:lstStyle/>
          <a:p>
            <a:r>
              <a:rPr lang="pl-PL" dirty="0" smtClean="0"/>
              <a:t>Wirnik ma budowę wielołopatową. </a:t>
            </a:r>
            <a:r>
              <a:rPr lang="pl-PL" dirty="0"/>
              <a:t>Wiatraki wolnobieżne wyróżniają się od innych wiatraków typ że posiadają większą ilość łopatek. Zaletą dużej ilości łopat jest duży moment rozruchowy oraz niewielka prędkość obrotowa łopatek. Ze względu na dużą ilość łopat startują już przy nie wielkim wietrze (duża powierzchnia natarcia dla wiatru), natomiast słabo wykorzystują dużą prędkość wiatru co jest ich wadą. </a:t>
            </a:r>
          </a:p>
        </p:txBody>
      </p:sp>
      <p:pic>
        <p:nvPicPr>
          <p:cNvPr id="7" name="Obraz 6"/>
          <p:cNvPicPr/>
          <p:nvPr/>
        </p:nvPicPr>
        <p:blipFill>
          <a:blip r:embed="rId2"/>
          <a:stretch>
            <a:fillRect/>
          </a:stretch>
        </p:blipFill>
        <p:spPr>
          <a:xfrm>
            <a:off x="933926" y="2941748"/>
            <a:ext cx="5760720" cy="3811270"/>
          </a:xfrm>
          <a:prstGeom prst="rect">
            <a:avLst/>
          </a:prstGeom>
        </p:spPr>
      </p:pic>
    </p:spTree>
    <p:extLst>
      <p:ext uri="{BB962C8B-B14F-4D97-AF65-F5344CB8AC3E}">
        <p14:creationId xmlns:p14="http://schemas.microsoft.com/office/powerpoint/2010/main" val="2123866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55575" y="462534"/>
            <a:ext cx="7814537" cy="646331"/>
          </a:xfrm>
          <a:prstGeom prst="rect">
            <a:avLst/>
          </a:prstGeom>
          <a:noFill/>
        </p:spPr>
        <p:txBody>
          <a:bodyPr wrap="square" rtlCol="0">
            <a:spAutoFit/>
          </a:bodyPr>
          <a:lstStyle/>
          <a:p>
            <a:pPr algn="ctr"/>
            <a:r>
              <a:rPr lang="pl-PL" sz="3600" b="1" dirty="0" smtClean="0"/>
              <a:t>Turbina wiatrowa – wirnik</a:t>
            </a:r>
            <a:endParaRPr lang="pl-PL" sz="3600" b="1" dirty="0"/>
          </a:p>
        </p:txBody>
      </p:sp>
    </p:spTree>
    <p:extLst>
      <p:ext uri="{BB962C8B-B14F-4D97-AF65-F5344CB8AC3E}">
        <p14:creationId xmlns:p14="http://schemas.microsoft.com/office/powerpoint/2010/main" val="1328148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52854" y="404664"/>
            <a:ext cx="7814537" cy="646331"/>
          </a:xfrm>
          <a:prstGeom prst="rect">
            <a:avLst/>
          </a:prstGeom>
          <a:noFill/>
        </p:spPr>
        <p:txBody>
          <a:bodyPr wrap="square" rtlCol="0">
            <a:spAutoFit/>
          </a:bodyPr>
          <a:lstStyle/>
          <a:p>
            <a:pPr algn="ctr"/>
            <a:r>
              <a:rPr lang="pl-PL" sz="3600" b="1" dirty="0" smtClean="0"/>
              <a:t>Turbina wiatrowa – sprzęgło</a:t>
            </a:r>
            <a:endParaRPr lang="pl-PL" sz="3600" b="1" dirty="0"/>
          </a:p>
        </p:txBody>
      </p:sp>
    </p:spTree>
    <p:extLst>
      <p:ext uri="{BB962C8B-B14F-4D97-AF65-F5344CB8AC3E}">
        <p14:creationId xmlns:p14="http://schemas.microsoft.com/office/powerpoint/2010/main" val="1024572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357</Words>
  <Application>Microsoft Office PowerPoint</Application>
  <PresentationFormat>Pokaz na ekranie (4:3)</PresentationFormat>
  <Paragraphs>59</Paragraphs>
  <Slides>8</Slides>
  <Notes>0</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senio</dc:creator>
  <cp:lastModifiedBy>senio</cp:lastModifiedBy>
  <cp:revision>12</cp:revision>
  <dcterms:created xsi:type="dcterms:W3CDTF">2014-05-20T14:44:05Z</dcterms:created>
  <dcterms:modified xsi:type="dcterms:W3CDTF">2014-05-20T23:17:57Z</dcterms:modified>
</cp:coreProperties>
</file>