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10C8E-0398-45D9-B4E2-9B0313D31819}" type="datetimeFigureOut">
              <a:rPr lang="pt-BR" smtClean="0"/>
              <a:t>31/07/2019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749C47-8314-4F8F-BF0A-276BEF436479}" type="slidenum">
              <a:rPr lang="pt-BR" smtClean="0"/>
              <a:t>‹nº›</a:t>
            </a:fld>
            <a:endParaRPr lang="pt-BR"/>
          </a:p>
        </p:txBody>
      </p:sp>
    </p:spTree>
    <p:extLst>
      <p:ext uri="{BB962C8B-B14F-4D97-AF65-F5344CB8AC3E}">
        <p14:creationId xmlns:p14="http://schemas.microsoft.com/office/powerpoint/2010/main" val="3608845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pt-BR" smtClean="0"/>
              <a:t>Clique para editar o título mestre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Date Placeholder 6"/>
          <p:cNvSpPr>
            <a:spLocks noGrp="1"/>
          </p:cNvSpPr>
          <p:nvPr>
            <p:ph type="dt" sz="half" idx="10"/>
          </p:nvPr>
        </p:nvSpPr>
        <p:spPr/>
        <p:txBody>
          <a:bodyPr/>
          <a:lstStyle/>
          <a:p>
            <a:fld id="{F52B2CC7-246D-4E37-A265-01ACE29E9591}" type="datetime1">
              <a:rPr lang="pt-BR" smtClean="0"/>
              <a:t>31/07/2019</a:t>
            </a:fld>
            <a:endParaRPr lang="pt-BR"/>
          </a:p>
        </p:txBody>
      </p:sp>
      <p:sp>
        <p:nvSpPr>
          <p:cNvPr id="8" name="Slide Number Placeholder 7"/>
          <p:cNvSpPr>
            <a:spLocks noGrp="1"/>
          </p:cNvSpPr>
          <p:nvPr>
            <p:ph type="sldNum" sz="quarter" idx="11"/>
          </p:nvPr>
        </p:nvSpPr>
        <p:spPr/>
        <p:txBody>
          <a:bodyPr/>
          <a:lstStyle/>
          <a:p>
            <a:fld id="{676D54F1-DE5D-49A5-BC6F-102B1FB844FF}"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D3BDE2F1-2D45-488E-B01E-F19266F267CF}" type="datetime1">
              <a:rPr lang="pt-BR" smtClean="0"/>
              <a:t>31/07/2019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76D54F1-DE5D-49A5-BC6F-102B1FB844FF}"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E0CA4-BB7B-4225-86DB-0546A75224F8}" type="datetime1">
              <a:rPr lang="pt-BR" smtClean="0"/>
              <a:t>31/07/2019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76D54F1-DE5D-49A5-BC6F-102B1FB844FF}"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4" name="Date Placeholder 3"/>
          <p:cNvSpPr>
            <a:spLocks noGrp="1"/>
          </p:cNvSpPr>
          <p:nvPr>
            <p:ph type="dt" sz="half" idx="10"/>
          </p:nvPr>
        </p:nvSpPr>
        <p:spPr/>
        <p:txBody>
          <a:bodyPr/>
          <a:lstStyle/>
          <a:p>
            <a:fld id="{F680C487-BA27-4C08-9816-29B901D767B8}" type="datetime1">
              <a:rPr lang="pt-BR" smtClean="0"/>
              <a:t>31/07/2019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76D54F1-DE5D-49A5-BC6F-102B1FB844FF}"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001D18F6-337A-445D-B397-B47533910FAB}" type="datetime1">
              <a:rPr lang="pt-BR" smtClean="0"/>
              <a:t>31/07/2019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76D54F1-DE5D-49A5-BC6F-102B1FB844FF}" type="slidenum">
              <a:rPr lang="pt-BR" smtClean="0"/>
              <a:t>‹nº›</a:t>
            </a:fld>
            <a:endParaRPr lang="pt-B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5" name="Date Placeholder 4"/>
          <p:cNvSpPr>
            <a:spLocks noGrp="1"/>
          </p:cNvSpPr>
          <p:nvPr>
            <p:ph type="dt" sz="half" idx="10"/>
          </p:nvPr>
        </p:nvSpPr>
        <p:spPr/>
        <p:txBody>
          <a:bodyPr/>
          <a:lstStyle/>
          <a:p>
            <a:fld id="{ADDDDB1D-444B-4626-8EE7-163407CEA484}" type="datetime1">
              <a:rPr lang="pt-BR" smtClean="0"/>
              <a:t>31/07/2019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76D54F1-DE5D-49A5-BC6F-102B1FB844FF}" type="slidenum">
              <a:rPr lang="pt-BR" smtClean="0"/>
              <a:t>‹nº›</a:t>
            </a:fld>
            <a:endParaRPr lang="pt-BR"/>
          </a:p>
        </p:txBody>
      </p:sp>
      <p:sp>
        <p:nvSpPr>
          <p:cNvPr id="9" name="Content Placeholder 8"/>
          <p:cNvSpPr>
            <a:spLocks noGrp="1"/>
          </p:cNvSpPr>
          <p:nvPr>
            <p:ph sz="quarter" idx="13"/>
          </p:nvPr>
        </p:nvSpPr>
        <p:spPr>
          <a:xfrm>
            <a:off x="365760" y="1600200"/>
            <a:ext cx="4041648" cy="45262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02801132-2D1C-4EBB-9777-D34B42A865C3}" type="datetime1">
              <a:rPr lang="pt-BR" smtClean="0"/>
              <a:t>31/07/2019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76D54F1-DE5D-49A5-BC6F-102B1FB844FF}" type="slidenum">
              <a:rPr lang="pt-BR" smtClean="0"/>
              <a:t>‹nº›</a:t>
            </a:fld>
            <a:endParaRPr lang="pt-BR"/>
          </a:p>
        </p:txBody>
      </p:sp>
      <p:sp>
        <p:nvSpPr>
          <p:cNvPr id="11" name="Content Placeholder 10"/>
          <p:cNvSpPr>
            <a:spLocks noGrp="1"/>
          </p:cNvSpPr>
          <p:nvPr>
            <p:ph sz="quarter" idx="13"/>
          </p:nvPr>
        </p:nvSpPr>
        <p:spPr>
          <a:xfrm>
            <a:off x="457200" y="2212848"/>
            <a:ext cx="4041648" cy="391363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0533F906-7E32-4468-8257-15A06C46F28B}" type="datetime1">
              <a:rPr lang="pt-BR" smtClean="0"/>
              <a:t>31/07/2019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76D54F1-DE5D-49A5-BC6F-102B1FB844FF}"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20C93-8991-4855-AE83-245DC6B16800}" type="datetime1">
              <a:rPr lang="pt-BR" smtClean="0"/>
              <a:t>31/07/2019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76D54F1-DE5D-49A5-BC6F-102B1FB844FF}"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pt-BR" smtClean="0"/>
              <a:t>Clique para editar o título mestre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972317CD-284E-4BEA-9654-3936892735AF}" type="datetime1">
              <a:rPr lang="pt-BR" smtClean="0"/>
              <a:t>31/07/2019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76D54F1-DE5D-49A5-BC6F-102B1FB844FF}"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pt-BR" smtClean="0"/>
              <a:t>Clique para editar o título mestre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DED387E4-0D6D-4312-A034-DCA739F2183C}" type="datetime1">
              <a:rPr lang="pt-BR" smtClean="0"/>
              <a:t>31/07/2019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76D54F1-DE5D-49A5-BC6F-102B1FB844FF}"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80E24CF-88C8-4F2D-85A7-197DC2F305DC}" type="datetime1">
              <a:rPr lang="pt-BR" smtClean="0"/>
              <a:t>31/07/2019</a:t>
            </a:fld>
            <a:endParaRPr lang="pt-B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pt-B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76D54F1-DE5D-49A5-BC6F-102B1FB844FF}" type="slidenum">
              <a:rPr lang="pt-BR" smtClean="0"/>
              <a:t>‹nº›</a:t>
            </a:fld>
            <a:endParaRPr lang="pt-B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609601"/>
            <a:ext cx="7772400" cy="3179439"/>
          </a:xfrm>
        </p:spPr>
        <p:txBody>
          <a:bodyPr/>
          <a:lstStyle/>
          <a:p>
            <a:r>
              <a:rPr lang="pt-BR"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Coffee</a:t>
            </a:r>
            <a:r>
              <a:rPr lang="pt-BR"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r>
              <a:rPr lang="pt-BR"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Project</a:t>
            </a:r>
            <a:endParaRPr lang="pt-BR"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Subtítulo 2"/>
          <p:cNvSpPr>
            <a:spLocks noGrp="1"/>
          </p:cNvSpPr>
          <p:nvPr>
            <p:ph type="subTitle" idx="1"/>
          </p:nvPr>
        </p:nvSpPr>
        <p:spPr>
          <a:xfrm>
            <a:off x="1331640" y="4221088"/>
            <a:ext cx="6400800" cy="1219200"/>
          </a:xfrm>
        </p:spPr>
        <p:txBody>
          <a:bodyPr/>
          <a:lstStyle/>
          <a:p>
            <a:r>
              <a:rPr lang="pt-BR" dirty="0" err="1" smtClean="0"/>
              <a:t>Applied</a:t>
            </a:r>
            <a:r>
              <a:rPr lang="pt-BR" dirty="0" smtClean="0"/>
              <a:t> Data Science </a:t>
            </a:r>
            <a:r>
              <a:rPr lang="pt-BR" dirty="0" err="1" smtClean="0"/>
              <a:t>Capstone</a:t>
            </a:r>
            <a:endParaRPr lang="pt-BR" dirty="0" smtClean="0"/>
          </a:p>
          <a:p>
            <a:r>
              <a:rPr lang="pt-BR" dirty="0" smtClean="0"/>
              <a:t>IBM Data Science Profissional </a:t>
            </a:r>
            <a:r>
              <a:rPr lang="pt-BR" dirty="0" err="1" smtClean="0"/>
              <a:t>Certificate</a:t>
            </a:r>
            <a:endParaRPr lang="pt-BR" dirty="0"/>
          </a:p>
        </p:txBody>
      </p:sp>
    </p:spTree>
    <p:extLst>
      <p:ext uri="{BB962C8B-B14F-4D97-AF65-F5344CB8AC3E}">
        <p14:creationId xmlns:p14="http://schemas.microsoft.com/office/powerpoint/2010/main" val="82327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Analysing</a:t>
            </a:r>
            <a:r>
              <a:rPr lang="pt-BR" dirty="0" smtClean="0"/>
              <a:t> </a:t>
            </a:r>
            <a:r>
              <a:rPr lang="pt-BR" dirty="0" err="1" smtClean="0"/>
              <a:t>the</a:t>
            </a:r>
            <a:r>
              <a:rPr lang="pt-BR" dirty="0" smtClean="0"/>
              <a:t> Data</a:t>
            </a:r>
            <a:endParaRPr lang="pt-BR" dirty="0"/>
          </a:p>
        </p:txBody>
      </p:sp>
      <p:sp>
        <p:nvSpPr>
          <p:cNvPr id="3" name="Espaço Reservado para Conteúdo 2"/>
          <p:cNvSpPr>
            <a:spLocks noGrp="1"/>
          </p:cNvSpPr>
          <p:nvPr>
            <p:ph idx="1"/>
          </p:nvPr>
        </p:nvSpPr>
        <p:spPr>
          <a:xfrm>
            <a:off x="255806" y="1916832"/>
            <a:ext cx="3250704" cy="4525963"/>
          </a:xfrm>
        </p:spPr>
        <p:txBody>
          <a:bodyPr>
            <a:normAutofit fontScale="92500" lnSpcReduction="20000"/>
          </a:bodyPr>
          <a:lstStyle/>
          <a:p>
            <a:pPr algn="just"/>
            <a:r>
              <a:rPr lang="en-US" dirty="0"/>
              <a:t>With both tables we create different analyzes so we can discriminate and answer the questions described in the Business Problem section. </a:t>
            </a:r>
            <a:endParaRPr lang="en-US" dirty="0" smtClean="0"/>
          </a:p>
          <a:p>
            <a:pPr algn="just"/>
            <a:r>
              <a:rPr lang="en-US" dirty="0"/>
              <a:t>The first was determinate the number of Coffee Shops for each borough and neighborhood in Toronto city.</a:t>
            </a:r>
            <a:endParaRPr lang="pt-BR" dirty="0"/>
          </a:p>
          <a:p>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3522031" y="1916832"/>
            <a:ext cx="5400040" cy="3611245"/>
          </a:xfrm>
          <a:prstGeom prst="rect">
            <a:avLst/>
          </a:prstGeom>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10</a:t>
            </a:fld>
            <a:endParaRPr lang="pt-BR"/>
          </a:p>
        </p:txBody>
      </p:sp>
    </p:spTree>
    <p:extLst>
      <p:ext uri="{BB962C8B-B14F-4D97-AF65-F5344CB8AC3E}">
        <p14:creationId xmlns:p14="http://schemas.microsoft.com/office/powerpoint/2010/main" val="271249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Analysing</a:t>
            </a:r>
            <a:r>
              <a:rPr lang="pt-BR" dirty="0"/>
              <a:t> </a:t>
            </a:r>
            <a:r>
              <a:rPr lang="pt-BR" dirty="0" err="1"/>
              <a:t>the</a:t>
            </a:r>
            <a:r>
              <a:rPr lang="pt-BR" dirty="0"/>
              <a:t> Data</a:t>
            </a:r>
          </a:p>
        </p:txBody>
      </p:sp>
      <p:pic>
        <p:nvPicPr>
          <p:cNvPr id="4" name="Espaço Reservado para Conteú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07704" y="1916832"/>
            <a:ext cx="5350460" cy="4525963"/>
          </a:xfrm>
          <a:prstGeom prst="rect">
            <a:avLst/>
          </a:prstGeom>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11</a:t>
            </a:fld>
            <a:endParaRPr lang="pt-BR"/>
          </a:p>
        </p:txBody>
      </p:sp>
    </p:spTree>
    <p:extLst>
      <p:ext uri="{BB962C8B-B14F-4D97-AF65-F5344CB8AC3E}">
        <p14:creationId xmlns:p14="http://schemas.microsoft.com/office/powerpoint/2010/main" val="416056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Analysing</a:t>
            </a:r>
            <a:r>
              <a:rPr lang="pt-BR" dirty="0"/>
              <a:t> </a:t>
            </a:r>
            <a:r>
              <a:rPr lang="pt-BR" dirty="0" err="1"/>
              <a:t>the</a:t>
            </a:r>
            <a:r>
              <a:rPr lang="pt-BR" dirty="0"/>
              <a:t> Data</a:t>
            </a:r>
          </a:p>
        </p:txBody>
      </p:sp>
      <p:sp>
        <p:nvSpPr>
          <p:cNvPr id="3" name="Espaço Reservado para Conteúdo 2"/>
          <p:cNvSpPr>
            <a:spLocks noGrp="1"/>
          </p:cNvSpPr>
          <p:nvPr>
            <p:ph idx="1"/>
          </p:nvPr>
        </p:nvSpPr>
        <p:spPr>
          <a:xfrm>
            <a:off x="457200" y="1600200"/>
            <a:ext cx="8229600" cy="4781128"/>
          </a:xfrm>
        </p:spPr>
        <p:txBody>
          <a:bodyPr>
            <a:normAutofit/>
          </a:bodyPr>
          <a:lstStyle/>
          <a:p>
            <a:pPr algn="just"/>
            <a:r>
              <a:rPr lang="en-US" dirty="0"/>
              <a:t>Further analysis is to know which Coffee shop that has the maximum rating and the maximum number of likes and tips.</a:t>
            </a:r>
            <a:endParaRPr lang="pt-BR" dirty="0"/>
          </a:p>
          <a:p>
            <a:pPr lvl="0"/>
            <a:r>
              <a:rPr lang="en-US" dirty="0"/>
              <a:t>Coffee shops with maximum </a:t>
            </a:r>
            <a:r>
              <a:rPr lang="en-US" dirty="0" smtClean="0"/>
              <a:t>likes: </a:t>
            </a:r>
          </a:p>
          <a:p>
            <a:pPr lvl="0"/>
            <a:endParaRPr lang="en-US" dirty="0"/>
          </a:p>
          <a:p>
            <a:pPr lvl="0"/>
            <a:endParaRPr lang="en-US" dirty="0" smtClean="0"/>
          </a:p>
          <a:p>
            <a:pPr lvl="0"/>
            <a:endParaRPr lang="en-US" dirty="0"/>
          </a:p>
          <a:p>
            <a:pPr lvl="0"/>
            <a:endParaRPr lang="en-US" dirty="0" smtClean="0"/>
          </a:p>
          <a:p>
            <a:pPr marL="0" lvl="0" indent="0">
              <a:buNone/>
            </a:pPr>
            <a:endParaRPr lang="pt-BR" dirty="0"/>
          </a:p>
          <a:p>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944246" y="3429000"/>
            <a:ext cx="5139921" cy="1736973"/>
          </a:xfrm>
          <a:prstGeom prst="rect">
            <a:avLst/>
          </a:prstGeom>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12</a:t>
            </a:fld>
            <a:endParaRPr lang="pt-BR"/>
          </a:p>
        </p:txBody>
      </p:sp>
    </p:spTree>
    <p:extLst>
      <p:ext uri="{BB962C8B-B14F-4D97-AF65-F5344CB8AC3E}">
        <p14:creationId xmlns:p14="http://schemas.microsoft.com/office/powerpoint/2010/main" val="92874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Analysing</a:t>
            </a:r>
            <a:r>
              <a:rPr lang="pt-BR" dirty="0"/>
              <a:t> </a:t>
            </a:r>
            <a:r>
              <a:rPr lang="pt-BR" dirty="0" err="1"/>
              <a:t>the</a:t>
            </a:r>
            <a:r>
              <a:rPr lang="pt-BR" dirty="0"/>
              <a:t> Data</a:t>
            </a:r>
          </a:p>
        </p:txBody>
      </p:sp>
      <p:sp>
        <p:nvSpPr>
          <p:cNvPr id="3" name="Espaço Reservado para Conteúdo 2"/>
          <p:cNvSpPr>
            <a:spLocks noGrp="1"/>
          </p:cNvSpPr>
          <p:nvPr>
            <p:ph idx="1"/>
          </p:nvPr>
        </p:nvSpPr>
        <p:spPr/>
        <p:txBody>
          <a:bodyPr/>
          <a:lstStyle/>
          <a:p>
            <a:pPr lvl="0"/>
            <a:r>
              <a:rPr lang="en-US" dirty="0"/>
              <a:t>Coffee shops with maximum </a:t>
            </a:r>
            <a:r>
              <a:rPr lang="en-US" dirty="0" smtClean="0"/>
              <a:t>Rating:</a:t>
            </a:r>
          </a:p>
          <a:p>
            <a:pPr marL="0" lvl="0" indent="0">
              <a:buNone/>
            </a:pPr>
            <a:endParaRPr lang="en-US" dirty="0" smtClean="0"/>
          </a:p>
          <a:p>
            <a:pPr lvl="0"/>
            <a:endParaRPr lang="pt-BR" dirty="0" smtClean="0"/>
          </a:p>
          <a:p>
            <a:pPr lvl="0"/>
            <a:endParaRPr lang="pt-BR" dirty="0"/>
          </a:p>
          <a:p>
            <a:pPr lvl="0"/>
            <a:endParaRPr lang="pt-BR" dirty="0" smtClean="0"/>
          </a:p>
          <a:p>
            <a:pPr lvl="0"/>
            <a:r>
              <a:rPr lang="en-US" dirty="0" smtClean="0"/>
              <a:t>Coffee </a:t>
            </a:r>
            <a:r>
              <a:rPr lang="en-US" dirty="0"/>
              <a:t>shops with maximum </a:t>
            </a:r>
            <a:r>
              <a:rPr lang="en-US" dirty="0" smtClean="0"/>
              <a:t>Tips:</a:t>
            </a:r>
            <a:endParaRPr lang="pt-BR" dirty="0"/>
          </a:p>
          <a:p>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2699792" y="2222874"/>
            <a:ext cx="4020391" cy="1650107"/>
          </a:xfrm>
          <a:prstGeom prst="rect">
            <a:avLst/>
          </a:prstGeom>
        </p:spPr>
      </p:pic>
      <p:pic>
        <p:nvPicPr>
          <p:cNvPr id="5" name="Imagem 4"/>
          <p:cNvPicPr/>
          <p:nvPr/>
        </p:nvPicPr>
        <p:blipFill>
          <a:blip r:embed="rId3">
            <a:extLst>
              <a:ext uri="{28A0092B-C50C-407E-A947-70E740481C1C}">
                <a14:useLocalDpi xmlns:a14="http://schemas.microsoft.com/office/drawing/2010/main" val="0"/>
              </a:ext>
            </a:extLst>
          </a:blip>
          <a:stretch>
            <a:fillRect/>
          </a:stretch>
        </p:blipFill>
        <p:spPr>
          <a:xfrm>
            <a:off x="2358251" y="4437112"/>
            <a:ext cx="4680520" cy="1693540"/>
          </a:xfrm>
          <a:prstGeom prst="rect">
            <a:avLst/>
          </a:prstGeom>
        </p:spPr>
      </p:pic>
      <p:sp>
        <p:nvSpPr>
          <p:cNvPr id="6" name="Espaço Reservado para Número de Slide 5"/>
          <p:cNvSpPr>
            <a:spLocks noGrp="1"/>
          </p:cNvSpPr>
          <p:nvPr>
            <p:ph type="sldNum" sz="quarter" idx="12"/>
          </p:nvPr>
        </p:nvSpPr>
        <p:spPr/>
        <p:txBody>
          <a:bodyPr/>
          <a:lstStyle/>
          <a:p>
            <a:fld id="{676D54F1-DE5D-49A5-BC6F-102B1FB844FF}" type="slidenum">
              <a:rPr lang="pt-BR" smtClean="0"/>
              <a:t>13</a:t>
            </a:fld>
            <a:endParaRPr lang="pt-BR"/>
          </a:p>
        </p:txBody>
      </p:sp>
    </p:spTree>
    <p:extLst>
      <p:ext uri="{BB962C8B-B14F-4D97-AF65-F5344CB8AC3E}">
        <p14:creationId xmlns:p14="http://schemas.microsoft.com/office/powerpoint/2010/main" val="21441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Analysing</a:t>
            </a:r>
            <a:r>
              <a:rPr lang="pt-BR" dirty="0"/>
              <a:t> </a:t>
            </a:r>
            <a:r>
              <a:rPr lang="pt-BR" dirty="0" err="1"/>
              <a:t>the</a:t>
            </a:r>
            <a:r>
              <a:rPr lang="pt-BR" dirty="0"/>
              <a:t> Data</a:t>
            </a:r>
          </a:p>
        </p:txBody>
      </p:sp>
      <p:sp>
        <p:nvSpPr>
          <p:cNvPr id="3" name="Espaço Reservado para Conteúdo 2"/>
          <p:cNvSpPr>
            <a:spLocks noGrp="1"/>
          </p:cNvSpPr>
          <p:nvPr>
            <p:ph idx="1"/>
          </p:nvPr>
        </p:nvSpPr>
        <p:spPr>
          <a:xfrm>
            <a:off x="467544" y="1780634"/>
            <a:ext cx="3754760" cy="4525963"/>
          </a:xfrm>
        </p:spPr>
        <p:txBody>
          <a:bodyPr/>
          <a:lstStyle/>
          <a:p>
            <a:pPr algn="just"/>
            <a:r>
              <a:rPr lang="en-US" dirty="0"/>
              <a:t>The next analysis is to know average rating of each neighborhood and borough. </a:t>
            </a:r>
            <a:endParaRPr lang="en-US" dirty="0" smtClean="0"/>
          </a:p>
          <a:p>
            <a:pPr algn="just"/>
            <a:r>
              <a:rPr lang="en-US" dirty="0" smtClean="0"/>
              <a:t>For </a:t>
            </a:r>
            <a:r>
              <a:rPr lang="en-US" dirty="0"/>
              <a:t>this we create a table with the average rating and then make a bar chart</a:t>
            </a:r>
            <a:r>
              <a:rPr lang="en-US" dirty="0" smtClean="0"/>
              <a:t>.</a:t>
            </a:r>
          </a:p>
          <a:p>
            <a:pPr algn="just"/>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4355976" y="1772816"/>
            <a:ext cx="4400550" cy="4505325"/>
          </a:xfrm>
          <a:prstGeom prst="rect">
            <a:avLst/>
          </a:prstGeom>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14</a:t>
            </a:fld>
            <a:endParaRPr lang="pt-BR"/>
          </a:p>
        </p:txBody>
      </p:sp>
    </p:spTree>
    <p:extLst>
      <p:ext uri="{BB962C8B-B14F-4D97-AF65-F5344CB8AC3E}">
        <p14:creationId xmlns:p14="http://schemas.microsoft.com/office/powerpoint/2010/main" val="36930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Analysing</a:t>
            </a:r>
            <a:r>
              <a:rPr lang="pt-BR" dirty="0"/>
              <a:t> </a:t>
            </a:r>
            <a:r>
              <a:rPr lang="pt-BR" dirty="0" err="1"/>
              <a:t>the</a:t>
            </a:r>
            <a:r>
              <a:rPr lang="pt-BR" dirty="0"/>
              <a:t> Data</a:t>
            </a:r>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1835696" y="1988840"/>
            <a:ext cx="5400040" cy="4033520"/>
          </a:xfrm>
          <a:prstGeom prst="rect">
            <a:avLst/>
          </a:prstGeom>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15</a:t>
            </a:fld>
            <a:endParaRPr lang="pt-BR"/>
          </a:p>
        </p:txBody>
      </p:sp>
    </p:spTree>
    <p:extLst>
      <p:ext uri="{BB962C8B-B14F-4D97-AF65-F5344CB8AC3E}">
        <p14:creationId xmlns:p14="http://schemas.microsoft.com/office/powerpoint/2010/main" val="17863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Analysing</a:t>
            </a:r>
            <a:r>
              <a:rPr lang="pt-BR" dirty="0"/>
              <a:t> </a:t>
            </a:r>
            <a:r>
              <a:rPr lang="pt-BR" dirty="0" err="1"/>
              <a:t>the</a:t>
            </a:r>
            <a:r>
              <a:rPr lang="pt-BR" dirty="0"/>
              <a:t> Data</a:t>
            </a:r>
          </a:p>
        </p:txBody>
      </p:sp>
      <p:sp>
        <p:nvSpPr>
          <p:cNvPr id="3" name="Espaço Reservado para Conteúdo 2"/>
          <p:cNvSpPr>
            <a:spLocks noGrp="1"/>
          </p:cNvSpPr>
          <p:nvPr>
            <p:ph idx="1"/>
          </p:nvPr>
        </p:nvSpPr>
        <p:spPr/>
        <p:txBody>
          <a:bodyPr/>
          <a:lstStyle/>
          <a:p>
            <a:r>
              <a:rPr lang="en-US" dirty="0"/>
              <a:t>Similarly, we created a table with boroughs and their respective average rating. And then we make another bar chart.</a:t>
            </a:r>
            <a:endParaRPr lang="pt-BR" dirty="0"/>
          </a:p>
          <a:p>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385486" y="2863073"/>
            <a:ext cx="2952328" cy="3199507"/>
          </a:xfrm>
          <a:prstGeom prst="rect">
            <a:avLst/>
          </a:prstGeom>
        </p:spPr>
      </p:pic>
      <p:pic>
        <p:nvPicPr>
          <p:cNvPr id="5" name="Imagem 4"/>
          <p:cNvPicPr/>
          <p:nvPr/>
        </p:nvPicPr>
        <p:blipFill>
          <a:blip r:embed="rId3">
            <a:extLst>
              <a:ext uri="{28A0092B-C50C-407E-A947-70E740481C1C}">
                <a14:useLocalDpi xmlns:a14="http://schemas.microsoft.com/office/drawing/2010/main" val="0"/>
              </a:ext>
            </a:extLst>
          </a:blip>
          <a:stretch>
            <a:fillRect/>
          </a:stretch>
        </p:blipFill>
        <p:spPr>
          <a:xfrm>
            <a:off x="3563888" y="2696765"/>
            <a:ext cx="5184576" cy="3532121"/>
          </a:xfrm>
          <a:prstGeom prst="rect">
            <a:avLst/>
          </a:prstGeom>
        </p:spPr>
      </p:pic>
      <p:sp>
        <p:nvSpPr>
          <p:cNvPr id="6" name="Espaço Reservado para Número de Slide 5"/>
          <p:cNvSpPr>
            <a:spLocks noGrp="1"/>
          </p:cNvSpPr>
          <p:nvPr>
            <p:ph type="sldNum" sz="quarter" idx="12"/>
          </p:nvPr>
        </p:nvSpPr>
        <p:spPr/>
        <p:txBody>
          <a:bodyPr/>
          <a:lstStyle/>
          <a:p>
            <a:fld id="{676D54F1-DE5D-49A5-BC6F-102B1FB844FF}" type="slidenum">
              <a:rPr lang="pt-BR" smtClean="0"/>
              <a:t>16</a:t>
            </a:fld>
            <a:endParaRPr lang="pt-BR"/>
          </a:p>
        </p:txBody>
      </p:sp>
    </p:spTree>
    <p:extLst>
      <p:ext uri="{BB962C8B-B14F-4D97-AF65-F5344CB8AC3E}">
        <p14:creationId xmlns:p14="http://schemas.microsoft.com/office/powerpoint/2010/main" val="48124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Creating</a:t>
            </a:r>
            <a:r>
              <a:rPr lang="pt-BR" dirty="0" smtClean="0"/>
              <a:t> </a:t>
            </a:r>
            <a:r>
              <a:rPr lang="pt-BR" dirty="0" err="1" smtClean="0"/>
              <a:t>Maps</a:t>
            </a:r>
            <a:endParaRPr lang="pt-BR" dirty="0"/>
          </a:p>
        </p:txBody>
      </p:sp>
      <p:sp>
        <p:nvSpPr>
          <p:cNvPr id="3" name="Espaço Reservado para Conteúdo 2"/>
          <p:cNvSpPr>
            <a:spLocks noGrp="1"/>
          </p:cNvSpPr>
          <p:nvPr>
            <p:ph idx="1"/>
          </p:nvPr>
        </p:nvSpPr>
        <p:spPr/>
        <p:txBody>
          <a:bodyPr/>
          <a:lstStyle/>
          <a:p>
            <a:pPr algn="just"/>
            <a:r>
              <a:rPr lang="en-US" dirty="0"/>
              <a:t>The ultimate goal of our project is to build maps that can help analyze coffee shops in Toronto. And the first one of them we built to show the coffee shops in each neighborhood with an average rating above 8.0. </a:t>
            </a:r>
            <a:endParaRPr lang="pt-BR" dirty="0"/>
          </a:p>
          <a:p>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1547664" y="3573016"/>
            <a:ext cx="6480720" cy="2915914"/>
          </a:xfrm>
          <a:prstGeom prst="rect">
            <a:avLst/>
          </a:prstGeom>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17</a:t>
            </a:fld>
            <a:endParaRPr lang="pt-BR"/>
          </a:p>
        </p:txBody>
      </p:sp>
    </p:spTree>
    <p:extLst>
      <p:ext uri="{BB962C8B-B14F-4D97-AF65-F5344CB8AC3E}">
        <p14:creationId xmlns:p14="http://schemas.microsoft.com/office/powerpoint/2010/main" val="684251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Analysing</a:t>
            </a:r>
            <a:r>
              <a:rPr lang="pt-BR" dirty="0"/>
              <a:t> </a:t>
            </a:r>
            <a:r>
              <a:rPr lang="pt-BR" dirty="0" err="1"/>
              <a:t>the</a:t>
            </a:r>
            <a:r>
              <a:rPr lang="pt-BR" dirty="0"/>
              <a:t> Data</a:t>
            </a:r>
          </a:p>
        </p:txBody>
      </p:sp>
      <p:sp>
        <p:nvSpPr>
          <p:cNvPr id="3" name="Espaço Reservado para Conteúdo 2"/>
          <p:cNvSpPr>
            <a:spLocks noGrp="1"/>
          </p:cNvSpPr>
          <p:nvPr>
            <p:ph idx="1"/>
          </p:nvPr>
        </p:nvSpPr>
        <p:spPr/>
        <p:txBody>
          <a:bodyPr/>
          <a:lstStyle/>
          <a:p>
            <a:r>
              <a:rPr lang="pt-BR" dirty="0" err="1" smtClean="0"/>
              <a:t>With</a:t>
            </a:r>
            <a:r>
              <a:rPr lang="pt-BR" dirty="0" smtClean="0"/>
              <a:t> </a:t>
            </a:r>
            <a:r>
              <a:rPr lang="pt-BR" dirty="0" err="1" smtClean="0"/>
              <a:t>plugins</a:t>
            </a:r>
            <a:r>
              <a:rPr lang="pt-BR" dirty="0"/>
              <a:t>:</a:t>
            </a:r>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971600" y="2420888"/>
            <a:ext cx="7128792" cy="3447385"/>
          </a:xfrm>
          <a:prstGeom prst="rect">
            <a:avLst/>
          </a:prstGeom>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18</a:t>
            </a:fld>
            <a:endParaRPr lang="pt-BR"/>
          </a:p>
        </p:txBody>
      </p:sp>
    </p:spTree>
    <p:extLst>
      <p:ext uri="{BB962C8B-B14F-4D97-AF65-F5344CB8AC3E}">
        <p14:creationId xmlns:p14="http://schemas.microsoft.com/office/powerpoint/2010/main" val="201931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Conclusion</a:t>
            </a:r>
            <a:endParaRPr lang="pt-BR" dirty="0"/>
          </a:p>
        </p:txBody>
      </p:sp>
      <p:sp>
        <p:nvSpPr>
          <p:cNvPr id="3" name="Espaço Reservado para Conteúdo 2"/>
          <p:cNvSpPr>
            <a:spLocks noGrp="1"/>
          </p:cNvSpPr>
          <p:nvPr>
            <p:ph idx="1"/>
          </p:nvPr>
        </p:nvSpPr>
        <p:spPr>
          <a:xfrm>
            <a:off x="467544" y="1988840"/>
            <a:ext cx="8229600" cy="4525963"/>
          </a:xfrm>
        </p:spPr>
        <p:txBody>
          <a:bodyPr/>
          <a:lstStyle/>
          <a:p>
            <a:pPr marL="457200" lvl="0" indent="-457200">
              <a:buFont typeface="+mj-lt"/>
              <a:buAutoNum type="arabicPeriod"/>
            </a:pPr>
            <a:r>
              <a:rPr lang="en-US" b="1" dirty="0" smtClean="0"/>
              <a:t>What </a:t>
            </a:r>
            <a:r>
              <a:rPr lang="en-US" b="1" dirty="0"/>
              <a:t>is the best location in Toronto for have a coffee</a:t>
            </a:r>
            <a:r>
              <a:rPr lang="en-US" b="1" dirty="0" smtClean="0"/>
              <a:t>?</a:t>
            </a:r>
            <a:r>
              <a:rPr lang="en-US" dirty="0"/>
              <a:t> </a:t>
            </a:r>
            <a:endParaRPr lang="pt-BR" dirty="0"/>
          </a:p>
          <a:p>
            <a:pPr marL="0" lvl="0" indent="0" algn="just">
              <a:buNone/>
            </a:pPr>
            <a:r>
              <a:rPr lang="en-US" dirty="0"/>
              <a:t>The Adelaide, King, Richmond and </a:t>
            </a:r>
            <a:r>
              <a:rPr lang="en-US" dirty="0" err="1"/>
              <a:t>Berczy</a:t>
            </a:r>
            <a:r>
              <a:rPr lang="en-US" dirty="0"/>
              <a:t> Park are some of the best neighborhoods for have a coffee in Toronto.</a:t>
            </a:r>
            <a:endParaRPr lang="pt-BR" dirty="0"/>
          </a:p>
          <a:p>
            <a:pPr marL="0" lvl="0" indent="0">
              <a:buNone/>
            </a:pPr>
            <a:r>
              <a:rPr lang="en-US" b="1" dirty="0" smtClean="0"/>
              <a:t>2.  Which </a:t>
            </a:r>
            <a:r>
              <a:rPr lang="en-US" b="1" dirty="0"/>
              <a:t>areas have potential Coffee Shop Market</a:t>
            </a:r>
            <a:r>
              <a:rPr lang="en-US" b="1" dirty="0" smtClean="0"/>
              <a:t>?</a:t>
            </a:r>
            <a:endParaRPr lang="pt-BR" dirty="0"/>
          </a:p>
          <a:p>
            <a:pPr marL="0" lvl="0" indent="0" algn="just">
              <a:buNone/>
            </a:pPr>
            <a:r>
              <a:rPr lang="en-US" dirty="0"/>
              <a:t>Queen’s Park is the best borough for have a coffee. The average rating for this borough is around 8.21.</a:t>
            </a:r>
            <a:endParaRPr lang="pt-BR" dirty="0"/>
          </a:p>
          <a:p>
            <a:pPr marL="0" indent="0">
              <a:buNone/>
            </a:pPr>
            <a:endParaRPr lang="pt-BR" dirty="0"/>
          </a:p>
        </p:txBody>
      </p:sp>
      <p:sp>
        <p:nvSpPr>
          <p:cNvPr id="4" name="Espaço Reservado para Número de Slide 3"/>
          <p:cNvSpPr>
            <a:spLocks noGrp="1"/>
          </p:cNvSpPr>
          <p:nvPr>
            <p:ph type="sldNum" sz="quarter" idx="12"/>
          </p:nvPr>
        </p:nvSpPr>
        <p:spPr/>
        <p:txBody>
          <a:bodyPr/>
          <a:lstStyle/>
          <a:p>
            <a:fld id="{676D54F1-DE5D-49A5-BC6F-102B1FB844FF}" type="slidenum">
              <a:rPr lang="pt-BR" smtClean="0"/>
              <a:t>19</a:t>
            </a:fld>
            <a:endParaRPr lang="pt-BR"/>
          </a:p>
        </p:txBody>
      </p:sp>
    </p:spTree>
    <p:extLst>
      <p:ext uri="{BB962C8B-B14F-4D97-AF65-F5344CB8AC3E}">
        <p14:creationId xmlns:p14="http://schemas.microsoft.com/office/powerpoint/2010/main" val="201931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Introduction</a:t>
            </a:r>
            <a:endParaRPr lang="pt-BR" dirty="0"/>
          </a:p>
        </p:txBody>
      </p:sp>
      <p:sp>
        <p:nvSpPr>
          <p:cNvPr id="3" name="Espaço Reservado para Conteúdo 2"/>
          <p:cNvSpPr>
            <a:spLocks noGrp="1"/>
          </p:cNvSpPr>
          <p:nvPr>
            <p:ph idx="1"/>
          </p:nvPr>
        </p:nvSpPr>
        <p:spPr>
          <a:xfrm>
            <a:off x="457200" y="1600200"/>
            <a:ext cx="5194920" cy="4525963"/>
          </a:xfrm>
        </p:spPr>
        <p:txBody>
          <a:bodyPr>
            <a:normAutofit/>
          </a:bodyPr>
          <a:lstStyle/>
          <a:p>
            <a:pPr algn="just"/>
            <a:r>
              <a:rPr lang="en-US" dirty="0"/>
              <a:t>Toronto is the fourth largest city in North America and the (multi)cultural </a:t>
            </a:r>
            <a:r>
              <a:rPr lang="en-US" dirty="0" err="1"/>
              <a:t>centre</a:t>
            </a:r>
            <a:r>
              <a:rPr lang="en-US" dirty="0"/>
              <a:t> of Canada. The city has become an incredibly diverse melting pot for food and drink culture driven by individuals inspired to share their traditions and ideas. But in a city that prides itself on its eclectic offerings, there is one industry that has been a bit late to the party: coffee. </a:t>
            </a:r>
            <a:endParaRPr lang="en-US" dirty="0" smtClean="0"/>
          </a:p>
          <a:p>
            <a:pPr marL="0" indent="0">
              <a:buNone/>
            </a:pPr>
            <a:endParaRPr lang="pt-BR" dirty="0"/>
          </a:p>
        </p:txBody>
      </p:sp>
      <p:pic>
        <p:nvPicPr>
          <p:cNvPr id="4" name="Imagem 3" descr="https://manrepeller-wpengine.netdna-ssl.com/wp-content/uploads/2018/01/Cawfee-man-repeller-jan-2018-457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811552"/>
            <a:ext cx="2808312" cy="4196318"/>
          </a:xfrm>
          <a:prstGeom prst="rect">
            <a:avLst/>
          </a:prstGeom>
          <a:noFill/>
          <a:ln>
            <a:noFill/>
          </a:ln>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2</a:t>
            </a:fld>
            <a:endParaRPr lang="pt-BR"/>
          </a:p>
        </p:txBody>
      </p:sp>
    </p:spTree>
    <p:extLst>
      <p:ext uri="{BB962C8B-B14F-4D97-AF65-F5344CB8AC3E}">
        <p14:creationId xmlns:p14="http://schemas.microsoft.com/office/powerpoint/2010/main" val="134466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Conclusion</a:t>
            </a:r>
            <a:endParaRPr lang="pt-BR" dirty="0"/>
          </a:p>
        </p:txBody>
      </p:sp>
      <p:sp>
        <p:nvSpPr>
          <p:cNvPr id="3" name="Espaço Reservado para Conteúdo 2"/>
          <p:cNvSpPr>
            <a:spLocks noGrp="1"/>
          </p:cNvSpPr>
          <p:nvPr>
            <p:ph idx="1"/>
          </p:nvPr>
        </p:nvSpPr>
        <p:spPr/>
        <p:txBody>
          <a:bodyPr>
            <a:normAutofit lnSpcReduction="10000"/>
          </a:bodyPr>
          <a:lstStyle/>
          <a:p>
            <a:pPr marL="0" lvl="0" indent="0">
              <a:buNone/>
            </a:pPr>
            <a:r>
              <a:rPr lang="en-US" b="1" dirty="0" smtClean="0"/>
              <a:t>3.  Which </a:t>
            </a:r>
            <a:r>
              <a:rPr lang="en-US" b="1" dirty="0"/>
              <a:t>areas lack Coffee Shops</a:t>
            </a:r>
            <a:r>
              <a:rPr lang="en-US" b="1" dirty="0" smtClean="0"/>
              <a:t>?</a:t>
            </a:r>
            <a:endParaRPr lang="pt-BR" dirty="0"/>
          </a:p>
          <a:p>
            <a:pPr marL="0" lvl="0" indent="0" algn="just">
              <a:buNone/>
            </a:pPr>
            <a:r>
              <a:rPr lang="en-US" dirty="0"/>
              <a:t>The area that lacks good Coffee Shops is York with an average rating of 5.45. </a:t>
            </a:r>
            <a:endParaRPr lang="en-US" dirty="0" smtClean="0"/>
          </a:p>
          <a:p>
            <a:pPr marL="0" lvl="0" indent="0">
              <a:buNone/>
            </a:pPr>
            <a:endParaRPr lang="en-US" dirty="0" smtClean="0"/>
          </a:p>
          <a:p>
            <a:pPr marL="0" lvl="0" indent="0">
              <a:buNone/>
            </a:pPr>
            <a:r>
              <a:rPr lang="en-US" b="1" dirty="0" smtClean="0"/>
              <a:t>4.  Which </a:t>
            </a:r>
            <a:r>
              <a:rPr lang="en-US" b="1" dirty="0"/>
              <a:t>is the best borough to stay if I want have a coffee</a:t>
            </a:r>
            <a:r>
              <a:rPr lang="en-US" b="1" dirty="0" smtClean="0"/>
              <a:t>?</a:t>
            </a:r>
            <a:endParaRPr lang="pt-BR" dirty="0"/>
          </a:p>
          <a:p>
            <a:pPr marL="0" lvl="0" indent="0" algn="just">
              <a:buNone/>
            </a:pPr>
            <a:r>
              <a:rPr lang="en-US" dirty="0"/>
              <a:t>For this matter, we need to do additional analysis that encompasses other features to make a better decision. These analyzes are complementary goals for this project. But answering the question with the data in hand, the best neighborhood is the one with the highest average rating, hence Queen's park.</a:t>
            </a:r>
            <a:endParaRPr lang="pt-BR" dirty="0"/>
          </a:p>
          <a:p>
            <a:pPr marL="0" lvl="0" indent="0">
              <a:buNone/>
            </a:pPr>
            <a:endParaRPr lang="pt-BR" dirty="0"/>
          </a:p>
          <a:p>
            <a:endParaRPr lang="pt-BR" dirty="0"/>
          </a:p>
        </p:txBody>
      </p:sp>
      <p:sp>
        <p:nvSpPr>
          <p:cNvPr id="4" name="Espaço Reservado para Número de Slide 3"/>
          <p:cNvSpPr>
            <a:spLocks noGrp="1"/>
          </p:cNvSpPr>
          <p:nvPr>
            <p:ph type="sldNum" sz="quarter" idx="12"/>
          </p:nvPr>
        </p:nvSpPr>
        <p:spPr/>
        <p:txBody>
          <a:bodyPr/>
          <a:lstStyle/>
          <a:p>
            <a:fld id="{676D54F1-DE5D-49A5-BC6F-102B1FB844FF}" type="slidenum">
              <a:rPr lang="pt-BR" smtClean="0"/>
              <a:t>20</a:t>
            </a:fld>
            <a:endParaRPr lang="pt-BR"/>
          </a:p>
        </p:txBody>
      </p:sp>
    </p:spTree>
    <p:extLst>
      <p:ext uri="{BB962C8B-B14F-4D97-AF65-F5344CB8AC3E}">
        <p14:creationId xmlns:p14="http://schemas.microsoft.com/office/powerpoint/2010/main" val="3685463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Conclusion</a:t>
            </a:r>
            <a:endParaRPr lang="pt-BR" dirty="0"/>
          </a:p>
        </p:txBody>
      </p:sp>
      <p:sp>
        <p:nvSpPr>
          <p:cNvPr id="3" name="Espaço Reservado para Conteúdo 2"/>
          <p:cNvSpPr>
            <a:spLocks noGrp="1"/>
          </p:cNvSpPr>
          <p:nvPr>
            <p:ph idx="1"/>
          </p:nvPr>
        </p:nvSpPr>
        <p:spPr>
          <a:xfrm>
            <a:off x="395536" y="2060848"/>
            <a:ext cx="8229600" cy="4525963"/>
          </a:xfrm>
        </p:spPr>
        <p:txBody>
          <a:bodyPr/>
          <a:lstStyle/>
          <a:p>
            <a:pPr marL="0" lvl="0" indent="0">
              <a:buNone/>
            </a:pPr>
            <a:r>
              <a:rPr lang="en-US" b="1" dirty="0" smtClean="0"/>
              <a:t>5.  Which </a:t>
            </a:r>
            <a:r>
              <a:rPr lang="en-US" b="1" dirty="0"/>
              <a:t>is the best Coffee Shop in Toronto</a:t>
            </a:r>
            <a:r>
              <a:rPr lang="en-US" b="1" dirty="0" smtClean="0"/>
              <a:t>?</a:t>
            </a:r>
            <a:endParaRPr lang="pt-BR" dirty="0"/>
          </a:p>
          <a:p>
            <a:pPr marL="0" lvl="0" indent="0" algn="just">
              <a:buNone/>
            </a:pPr>
            <a:r>
              <a:rPr lang="en-US" dirty="0"/>
              <a:t>This question we will answer based on maximum likes, hence Dark Horse Espresso Bar. </a:t>
            </a:r>
            <a:endParaRPr lang="pt-BR" dirty="0"/>
          </a:p>
          <a:p>
            <a:pPr marL="0" indent="0">
              <a:buNone/>
            </a:pPr>
            <a:r>
              <a:rPr lang="en-US" dirty="0"/>
              <a:t> </a:t>
            </a:r>
            <a:endParaRPr lang="pt-BR" dirty="0"/>
          </a:p>
          <a:p>
            <a:pPr marL="0" lvl="0" indent="0">
              <a:buNone/>
            </a:pPr>
            <a:r>
              <a:rPr lang="en-US" b="1" dirty="0" smtClean="0"/>
              <a:t>6.  Which </a:t>
            </a:r>
            <a:r>
              <a:rPr lang="en-US" b="1" dirty="0"/>
              <a:t>Coffee Shop is rated highest in Toronto?</a:t>
            </a:r>
            <a:endParaRPr lang="pt-BR" dirty="0"/>
          </a:p>
          <a:p>
            <a:pPr marL="0" lvl="0" indent="0" algn="just">
              <a:buNone/>
            </a:pPr>
            <a:r>
              <a:rPr lang="en-US" dirty="0"/>
              <a:t>The Coffee Shop in Toronto with the highest rating is </a:t>
            </a:r>
            <a:r>
              <a:rPr lang="en-US" dirty="0" err="1"/>
              <a:t>Arvo</a:t>
            </a:r>
            <a:r>
              <a:rPr lang="en-US" dirty="0"/>
              <a:t>.</a:t>
            </a:r>
            <a:endParaRPr lang="pt-BR" dirty="0"/>
          </a:p>
          <a:p>
            <a:endParaRPr lang="pt-BR" dirty="0"/>
          </a:p>
        </p:txBody>
      </p:sp>
      <p:sp>
        <p:nvSpPr>
          <p:cNvPr id="4" name="Espaço Reservado para Número de Slide 3"/>
          <p:cNvSpPr>
            <a:spLocks noGrp="1"/>
          </p:cNvSpPr>
          <p:nvPr>
            <p:ph type="sldNum" sz="quarter" idx="12"/>
          </p:nvPr>
        </p:nvSpPr>
        <p:spPr/>
        <p:txBody>
          <a:bodyPr/>
          <a:lstStyle/>
          <a:p>
            <a:fld id="{676D54F1-DE5D-49A5-BC6F-102B1FB844FF}" type="slidenum">
              <a:rPr lang="pt-BR" smtClean="0"/>
              <a:t>21</a:t>
            </a:fld>
            <a:endParaRPr lang="pt-BR"/>
          </a:p>
        </p:txBody>
      </p:sp>
    </p:spTree>
    <p:extLst>
      <p:ext uri="{BB962C8B-B14F-4D97-AF65-F5344CB8AC3E}">
        <p14:creationId xmlns:p14="http://schemas.microsoft.com/office/powerpoint/2010/main" val="3592569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67544" y="2780928"/>
            <a:ext cx="8229600" cy="1324744"/>
          </a:xfrm>
        </p:spPr>
        <p:txBody>
          <a:bodyPr>
            <a:normAutofit/>
          </a:bodyPr>
          <a:lstStyle/>
          <a:p>
            <a:pPr marL="0" indent="0" algn="ctr">
              <a:buNone/>
            </a:pPr>
            <a:r>
              <a:rPr lang="pt-BR"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**THANKS**</a:t>
            </a:r>
            <a:endParaRPr lang="pt-BR" sz="72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Espaço Reservado para Número de Slide 3"/>
          <p:cNvSpPr>
            <a:spLocks noGrp="1"/>
          </p:cNvSpPr>
          <p:nvPr>
            <p:ph type="sldNum" sz="quarter" idx="12"/>
          </p:nvPr>
        </p:nvSpPr>
        <p:spPr/>
        <p:txBody>
          <a:bodyPr/>
          <a:lstStyle/>
          <a:p>
            <a:fld id="{676D54F1-DE5D-49A5-BC6F-102B1FB844FF}" type="slidenum">
              <a:rPr lang="pt-BR" smtClean="0"/>
              <a:t>22</a:t>
            </a:fld>
            <a:endParaRPr lang="pt-BR"/>
          </a:p>
        </p:txBody>
      </p:sp>
    </p:spTree>
    <p:extLst>
      <p:ext uri="{BB962C8B-B14F-4D97-AF65-F5344CB8AC3E}">
        <p14:creationId xmlns:p14="http://schemas.microsoft.com/office/powerpoint/2010/main" val="358416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Business </a:t>
            </a:r>
            <a:r>
              <a:rPr lang="pt-BR" dirty="0" err="1" smtClean="0"/>
              <a:t>Problem</a:t>
            </a:r>
            <a:endParaRPr lang="pt-BR" dirty="0"/>
          </a:p>
        </p:txBody>
      </p:sp>
      <p:sp>
        <p:nvSpPr>
          <p:cNvPr id="3" name="Espaço Reservado para Conteúdo 2"/>
          <p:cNvSpPr>
            <a:spLocks noGrp="1"/>
          </p:cNvSpPr>
          <p:nvPr>
            <p:ph idx="1"/>
          </p:nvPr>
        </p:nvSpPr>
        <p:spPr>
          <a:xfrm>
            <a:off x="5508104" y="1628800"/>
            <a:ext cx="3394720" cy="4525963"/>
          </a:xfrm>
        </p:spPr>
        <p:txBody>
          <a:bodyPr>
            <a:normAutofit fontScale="92500"/>
          </a:bodyPr>
          <a:lstStyle/>
          <a:p>
            <a:pPr algn="just"/>
            <a:r>
              <a:rPr lang="en-US" dirty="0"/>
              <a:t>This project aims to target people who are passionate about having coffee to find the best establishments in the city of Toronto and for those who are interested in opening a coffee shop know the best regions to open your business.</a:t>
            </a:r>
            <a:endParaRPr lang="pt-BR" dirty="0"/>
          </a:p>
          <a:p>
            <a:endParaRPr lang="pt-BR" dirty="0"/>
          </a:p>
        </p:txBody>
      </p:sp>
      <p:sp>
        <p:nvSpPr>
          <p:cNvPr id="4" name="AutoShape 2" descr="Resultado de imagem para coffee shop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 name="AutoShape 4" descr="Resultado de imagem para coffee shop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6" descr="Resultado de imagem para coffee shop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8" descr="Resultado de imagem para coffee shop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4" name="Picture 10" descr="Resultado de imagem para coffee sh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772816"/>
            <a:ext cx="4912097" cy="3667699"/>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Número de Slide 7"/>
          <p:cNvSpPr>
            <a:spLocks noGrp="1"/>
          </p:cNvSpPr>
          <p:nvPr>
            <p:ph type="sldNum" sz="quarter" idx="12"/>
          </p:nvPr>
        </p:nvSpPr>
        <p:spPr/>
        <p:txBody>
          <a:bodyPr/>
          <a:lstStyle/>
          <a:p>
            <a:fld id="{676D54F1-DE5D-49A5-BC6F-102B1FB844FF}" type="slidenum">
              <a:rPr lang="pt-BR" smtClean="0"/>
              <a:t>3</a:t>
            </a:fld>
            <a:endParaRPr lang="pt-BR"/>
          </a:p>
        </p:txBody>
      </p:sp>
    </p:spTree>
    <p:extLst>
      <p:ext uri="{BB962C8B-B14F-4D97-AF65-F5344CB8AC3E}">
        <p14:creationId xmlns:p14="http://schemas.microsoft.com/office/powerpoint/2010/main" val="363153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Stakeholders</a:t>
            </a:r>
            <a:r>
              <a:rPr lang="pt-BR" dirty="0" smtClean="0"/>
              <a:t>’ </a:t>
            </a:r>
            <a:r>
              <a:rPr lang="pt-BR" dirty="0" err="1" smtClean="0"/>
              <a:t>Questions</a:t>
            </a:r>
            <a:endParaRPr lang="pt-BR" dirty="0"/>
          </a:p>
        </p:txBody>
      </p:sp>
      <p:sp>
        <p:nvSpPr>
          <p:cNvPr id="3" name="Espaço Reservado para Conteúdo 2"/>
          <p:cNvSpPr>
            <a:spLocks noGrp="1"/>
          </p:cNvSpPr>
          <p:nvPr>
            <p:ph idx="1"/>
          </p:nvPr>
        </p:nvSpPr>
        <p:spPr>
          <a:xfrm>
            <a:off x="457200" y="1988840"/>
            <a:ext cx="8229600" cy="4137323"/>
          </a:xfrm>
        </p:spPr>
        <p:txBody>
          <a:bodyPr/>
          <a:lstStyle/>
          <a:p>
            <a:pPr lvl="0"/>
            <a:r>
              <a:rPr lang="en-US" dirty="0"/>
              <a:t>What is the best location in Toronto for have a coffee?</a:t>
            </a:r>
            <a:endParaRPr lang="pt-BR" dirty="0"/>
          </a:p>
          <a:p>
            <a:pPr lvl="0"/>
            <a:r>
              <a:rPr lang="en-US" dirty="0"/>
              <a:t>Which areas have potential Coffee Shop Market?</a:t>
            </a:r>
            <a:endParaRPr lang="pt-BR" dirty="0"/>
          </a:p>
          <a:p>
            <a:pPr lvl="0"/>
            <a:r>
              <a:rPr lang="en-US" dirty="0"/>
              <a:t>Which areas lack Coffee Shops?</a:t>
            </a:r>
            <a:endParaRPr lang="pt-BR" dirty="0"/>
          </a:p>
          <a:p>
            <a:pPr lvl="0"/>
            <a:r>
              <a:rPr lang="en-US" dirty="0"/>
              <a:t>Which is the best borough to stay if I want have a coffee?</a:t>
            </a:r>
            <a:endParaRPr lang="pt-BR" dirty="0"/>
          </a:p>
          <a:p>
            <a:pPr lvl="0"/>
            <a:r>
              <a:rPr lang="en-US" dirty="0"/>
              <a:t>Which is the best Coffee Shop in Toronto?</a:t>
            </a:r>
            <a:endParaRPr lang="pt-BR" dirty="0"/>
          </a:p>
          <a:p>
            <a:pPr lvl="0"/>
            <a:r>
              <a:rPr lang="en-US" dirty="0"/>
              <a:t>Which Coffee Shop is rated highest in Toronto?</a:t>
            </a:r>
            <a:endParaRPr lang="pt-BR" dirty="0"/>
          </a:p>
          <a:p>
            <a:endParaRPr lang="pt-BR" dirty="0"/>
          </a:p>
        </p:txBody>
      </p:sp>
      <p:sp>
        <p:nvSpPr>
          <p:cNvPr id="4" name="Espaço Reservado para Número de Slide 3"/>
          <p:cNvSpPr>
            <a:spLocks noGrp="1"/>
          </p:cNvSpPr>
          <p:nvPr>
            <p:ph type="sldNum" sz="quarter" idx="12"/>
          </p:nvPr>
        </p:nvSpPr>
        <p:spPr/>
        <p:txBody>
          <a:bodyPr/>
          <a:lstStyle/>
          <a:p>
            <a:fld id="{676D54F1-DE5D-49A5-BC6F-102B1FB844FF}" type="slidenum">
              <a:rPr lang="pt-BR" smtClean="0"/>
              <a:t>4</a:t>
            </a:fld>
            <a:endParaRPr lang="pt-BR"/>
          </a:p>
        </p:txBody>
      </p:sp>
    </p:spTree>
    <p:extLst>
      <p:ext uri="{BB962C8B-B14F-4D97-AF65-F5344CB8AC3E}">
        <p14:creationId xmlns:p14="http://schemas.microsoft.com/office/powerpoint/2010/main" val="121869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Data</a:t>
            </a:r>
            <a:endParaRPr lang="pt-BR" dirty="0"/>
          </a:p>
        </p:txBody>
      </p:sp>
      <p:sp>
        <p:nvSpPr>
          <p:cNvPr id="3" name="Espaço Reservado para Conteúdo 2"/>
          <p:cNvSpPr>
            <a:spLocks noGrp="1"/>
          </p:cNvSpPr>
          <p:nvPr>
            <p:ph idx="1"/>
          </p:nvPr>
        </p:nvSpPr>
        <p:spPr>
          <a:xfrm>
            <a:off x="457200" y="1600200"/>
            <a:ext cx="8229600" cy="4781128"/>
          </a:xfrm>
        </p:spPr>
        <p:txBody>
          <a:bodyPr>
            <a:normAutofit fontScale="92500"/>
          </a:bodyPr>
          <a:lstStyle/>
          <a:p>
            <a:pPr lvl="0"/>
            <a:r>
              <a:rPr lang="en-US" b="1" dirty="0"/>
              <a:t>Toronto data that contains list of Boroughs, Neighborhoods</a:t>
            </a:r>
            <a:r>
              <a:rPr lang="en-US" b="1" dirty="0" smtClean="0"/>
              <a:t>.</a:t>
            </a:r>
          </a:p>
          <a:p>
            <a:pPr lvl="0">
              <a:buFont typeface="Wingdings" panose="05000000000000000000" pitchFamily="2" charset="2"/>
              <a:buChar char="Ø"/>
            </a:pPr>
            <a:r>
              <a:rPr lang="en-US" dirty="0"/>
              <a:t>We will web scraping the Toronto data from </a:t>
            </a:r>
            <a:r>
              <a:rPr lang="en-US" dirty="0" smtClean="0"/>
              <a:t>Wikipedia.</a:t>
            </a:r>
          </a:p>
          <a:p>
            <a:pPr marL="0" lvl="0" indent="0">
              <a:buNone/>
            </a:pPr>
            <a:endParaRPr lang="pt-BR" dirty="0"/>
          </a:p>
          <a:p>
            <a:pPr lvl="0"/>
            <a:r>
              <a:rPr lang="en-US" b="1" dirty="0"/>
              <a:t>Coffee Shop in each neighborhood of Toronto</a:t>
            </a:r>
            <a:r>
              <a:rPr lang="en-US" b="1" dirty="0" smtClean="0"/>
              <a:t>.</a:t>
            </a:r>
          </a:p>
          <a:p>
            <a:pPr lvl="0">
              <a:buFont typeface="Wingdings" panose="05000000000000000000" pitchFamily="2" charset="2"/>
              <a:buChar char="Ø"/>
            </a:pPr>
            <a:r>
              <a:rPr lang="en-US" dirty="0" smtClean="0"/>
              <a:t>By using </a:t>
            </a:r>
            <a:r>
              <a:rPr lang="en-US" dirty="0"/>
              <a:t>Foursquare API as its prime data gathering source as it has a database of millions of </a:t>
            </a:r>
            <a:r>
              <a:rPr lang="en-US" dirty="0" smtClean="0"/>
              <a:t>places.</a:t>
            </a:r>
          </a:p>
          <a:p>
            <a:pPr lvl="0">
              <a:buFont typeface="Wingdings" panose="05000000000000000000" pitchFamily="2" charset="2"/>
              <a:buChar char="Ø"/>
            </a:pPr>
            <a:endParaRPr lang="pt-BR" dirty="0"/>
          </a:p>
          <a:p>
            <a:pPr lvl="0"/>
            <a:r>
              <a:rPr lang="en-US" b="1" dirty="0" err="1"/>
              <a:t>GeoSpace</a:t>
            </a:r>
            <a:r>
              <a:rPr lang="en-US" b="1" dirty="0"/>
              <a:t> data</a:t>
            </a:r>
            <a:endParaRPr lang="pt-BR" b="1" dirty="0"/>
          </a:p>
          <a:p>
            <a:pPr>
              <a:buFont typeface="Wingdings" panose="05000000000000000000" pitchFamily="2" charset="2"/>
              <a:buChar char="Ø"/>
            </a:pPr>
            <a:r>
              <a:rPr lang="en-US" dirty="0"/>
              <a:t>By using this geo space data we will get the Toronto Borough boundaries that will help us visualize choropleth map.</a:t>
            </a:r>
            <a:endParaRPr lang="pt-BR" dirty="0"/>
          </a:p>
        </p:txBody>
      </p:sp>
      <p:sp>
        <p:nvSpPr>
          <p:cNvPr id="4" name="Espaço Reservado para Número de Slide 3"/>
          <p:cNvSpPr>
            <a:spLocks noGrp="1"/>
          </p:cNvSpPr>
          <p:nvPr>
            <p:ph type="sldNum" sz="quarter" idx="12"/>
          </p:nvPr>
        </p:nvSpPr>
        <p:spPr/>
        <p:txBody>
          <a:bodyPr/>
          <a:lstStyle/>
          <a:p>
            <a:fld id="{676D54F1-DE5D-49A5-BC6F-102B1FB844FF}" type="slidenum">
              <a:rPr lang="pt-BR" smtClean="0"/>
              <a:t>5</a:t>
            </a:fld>
            <a:endParaRPr lang="pt-BR"/>
          </a:p>
        </p:txBody>
      </p:sp>
    </p:spTree>
    <p:extLst>
      <p:ext uri="{BB962C8B-B14F-4D97-AF65-F5344CB8AC3E}">
        <p14:creationId xmlns:p14="http://schemas.microsoft.com/office/powerpoint/2010/main" val="260893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Data </a:t>
            </a:r>
            <a:r>
              <a:rPr lang="pt-BR" dirty="0" err="1" smtClean="0"/>
              <a:t>Cleansing</a:t>
            </a:r>
            <a:endParaRPr lang="pt-BR" dirty="0"/>
          </a:p>
        </p:txBody>
      </p:sp>
      <p:sp>
        <p:nvSpPr>
          <p:cNvPr id="3" name="Espaço Reservado para Conteúdo 2"/>
          <p:cNvSpPr>
            <a:spLocks noGrp="1"/>
          </p:cNvSpPr>
          <p:nvPr>
            <p:ph idx="1"/>
          </p:nvPr>
        </p:nvSpPr>
        <p:spPr/>
        <p:txBody>
          <a:bodyPr/>
          <a:lstStyle/>
          <a:p>
            <a:r>
              <a:rPr lang="en-US" dirty="0"/>
              <a:t>The Data scraped is combined in one </a:t>
            </a:r>
            <a:r>
              <a:rPr lang="en-US" dirty="0" smtClean="0"/>
              <a:t>table:</a:t>
            </a:r>
          </a:p>
          <a:p>
            <a:pPr marL="0" indent="0">
              <a:buNone/>
            </a:pPr>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1259632" y="2204864"/>
            <a:ext cx="6768752" cy="3730238"/>
          </a:xfrm>
          <a:prstGeom prst="rect">
            <a:avLst/>
          </a:prstGeom>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6</a:t>
            </a:fld>
            <a:endParaRPr lang="pt-BR"/>
          </a:p>
        </p:txBody>
      </p:sp>
    </p:spTree>
    <p:extLst>
      <p:ext uri="{BB962C8B-B14F-4D97-AF65-F5344CB8AC3E}">
        <p14:creationId xmlns:p14="http://schemas.microsoft.com/office/powerpoint/2010/main" val="287520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Feature</a:t>
            </a:r>
            <a:r>
              <a:rPr lang="pt-BR" dirty="0" smtClean="0"/>
              <a:t> </a:t>
            </a:r>
            <a:r>
              <a:rPr lang="pt-BR" dirty="0" err="1" smtClean="0"/>
              <a:t>Selection</a:t>
            </a:r>
            <a:endParaRPr lang="pt-BR" dirty="0"/>
          </a:p>
        </p:txBody>
      </p:sp>
      <p:sp>
        <p:nvSpPr>
          <p:cNvPr id="3" name="Espaço Reservado para Conteúdo 2"/>
          <p:cNvSpPr>
            <a:spLocks noGrp="1"/>
          </p:cNvSpPr>
          <p:nvPr>
            <p:ph idx="1"/>
          </p:nvPr>
        </p:nvSpPr>
        <p:spPr>
          <a:xfrm>
            <a:off x="457200" y="1844824"/>
            <a:ext cx="3106688" cy="4464496"/>
          </a:xfrm>
        </p:spPr>
        <p:txBody>
          <a:bodyPr>
            <a:normAutofit fontScale="92500" lnSpcReduction="10000"/>
          </a:bodyPr>
          <a:lstStyle/>
          <a:p>
            <a:pPr algn="just"/>
            <a:r>
              <a:rPr lang="en-US" dirty="0"/>
              <a:t>After the data cleaning, the data frame has 11 boroughs and 103 neighborhoods in the city of Toronto. Making a bar chart we can visualize the differences of each neighborhood and the number of Coffee Shops. </a:t>
            </a:r>
            <a:endParaRPr lang="pt-BR" dirty="0"/>
          </a:p>
          <a:p>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3563888" y="1844824"/>
            <a:ext cx="5400040" cy="3613785"/>
          </a:xfrm>
          <a:prstGeom prst="rect">
            <a:avLst/>
          </a:prstGeom>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7</a:t>
            </a:fld>
            <a:endParaRPr lang="pt-BR"/>
          </a:p>
        </p:txBody>
      </p:sp>
    </p:spTree>
    <p:extLst>
      <p:ext uri="{BB962C8B-B14F-4D97-AF65-F5344CB8AC3E}">
        <p14:creationId xmlns:p14="http://schemas.microsoft.com/office/powerpoint/2010/main" val="217899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Filtering</a:t>
            </a:r>
            <a:r>
              <a:rPr lang="pt-BR" dirty="0" smtClean="0"/>
              <a:t> </a:t>
            </a:r>
            <a:r>
              <a:rPr lang="pt-BR" dirty="0" err="1" smtClean="0"/>
              <a:t>Coffee</a:t>
            </a:r>
            <a:r>
              <a:rPr lang="pt-BR" dirty="0" smtClean="0"/>
              <a:t> Shops</a:t>
            </a:r>
            <a:endParaRPr lang="pt-BR" dirty="0"/>
          </a:p>
        </p:txBody>
      </p:sp>
      <p:sp>
        <p:nvSpPr>
          <p:cNvPr id="3" name="Espaço Reservado para Conteúdo 2"/>
          <p:cNvSpPr>
            <a:spLocks noGrp="1"/>
          </p:cNvSpPr>
          <p:nvPr>
            <p:ph idx="1"/>
          </p:nvPr>
        </p:nvSpPr>
        <p:spPr>
          <a:xfrm>
            <a:off x="467544" y="1772816"/>
            <a:ext cx="8229600" cy="1512168"/>
          </a:xfrm>
        </p:spPr>
        <p:txBody>
          <a:bodyPr>
            <a:normAutofit lnSpcReduction="10000"/>
          </a:bodyPr>
          <a:lstStyle/>
          <a:p>
            <a:pPr algn="just"/>
            <a:r>
              <a:rPr lang="en-US" dirty="0"/>
              <a:t>We prepared a neighborhood list that contains Coffee Shops with the second function describe above. We created a table with name of the Coffee Shops and the unique id.</a:t>
            </a:r>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1043608" y="3284984"/>
            <a:ext cx="7272808" cy="1821304"/>
          </a:xfrm>
          <a:prstGeom prst="rect">
            <a:avLst/>
          </a:prstGeom>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8</a:t>
            </a:fld>
            <a:endParaRPr lang="pt-BR"/>
          </a:p>
        </p:txBody>
      </p:sp>
    </p:spTree>
    <p:extLst>
      <p:ext uri="{BB962C8B-B14F-4D97-AF65-F5344CB8AC3E}">
        <p14:creationId xmlns:p14="http://schemas.microsoft.com/office/powerpoint/2010/main" val="419300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Filtering</a:t>
            </a:r>
            <a:r>
              <a:rPr lang="pt-BR" dirty="0"/>
              <a:t> </a:t>
            </a:r>
            <a:r>
              <a:rPr lang="pt-BR" dirty="0" err="1"/>
              <a:t>Coffee</a:t>
            </a:r>
            <a:r>
              <a:rPr lang="pt-BR" dirty="0"/>
              <a:t> Shops</a:t>
            </a:r>
          </a:p>
        </p:txBody>
      </p:sp>
      <p:sp>
        <p:nvSpPr>
          <p:cNvPr id="3" name="Espaço Reservado para Conteúdo 2"/>
          <p:cNvSpPr>
            <a:spLocks noGrp="1"/>
          </p:cNvSpPr>
          <p:nvPr>
            <p:ph idx="1"/>
          </p:nvPr>
        </p:nvSpPr>
        <p:spPr>
          <a:xfrm>
            <a:off x="493204" y="1988840"/>
            <a:ext cx="8229600" cy="964704"/>
          </a:xfrm>
        </p:spPr>
        <p:txBody>
          <a:bodyPr/>
          <a:lstStyle/>
          <a:p>
            <a:r>
              <a:rPr lang="en-US" dirty="0"/>
              <a:t>we created </a:t>
            </a:r>
            <a:r>
              <a:rPr lang="en-US" dirty="0" smtClean="0"/>
              <a:t>also a </a:t>
            </a:r>
            <a:r>
              <a:rPr lang="en-US" dirty="0"/>
              <a:t>table that contains names, id, number of likes, rating and tips. </a:t>
            </a:r>
            <a:endParaRPr lang="pt-BR" dirty="0"/>
          </a:p>
          <a:p>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1187624" y="3284984"/>
            <a:ext cx="6840760" cy="2592288"/>
          </a:xfrm>
          <a:prstGeom prst="rect">
            <a:avLst/>
          </a:prstGeom>
        </p:spPr>
      </p:pic>
      <p:sp>
        <p:nvSpPr>
          <p:cNvPr id="5" name="Espaço Reservado para Número de Slide 4"/>
          <p:cNvSpPr>
            <a:spLocks noGrp="1"/>
          </p:cNvSpPr>
          <p:nvPr>
            <p:ph type="sldNum" sz="quarter" idx="12"/>
          </p:nvPr>
        </p:nvSpPr>
        <p:spPr/>
        <p:txBody>
          <a:bodyPr/>
          <a:lstStyle/>
          <a:p>
            <a:fld id="{676D54F1-DE5D-49A5-BC6F-102B1FB844FF}" type="slidenum">
              <a:rPr lang="pt-BR" smtClean="0"/>
              <a:t>9</a:t>
            </a:fld>
            <a:endParaRPr lang="pt-BR"/>
          </a:p>
        </p:txBody>
      </p:sp>
    </p:spTree>
    <p:extLst>
      <p:ext uri="{BB962C8B-B14F-4D97-AF65-F5344CB8AC3E}">
        <p14:creationId xmlns:p14="http://schemas.microsoft.com/office/powerpoint/2010/main" val="2146032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o">
  <a:themeElements>
    <a:clrScheme name="Ex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47</TotalTime>
  <Words>732</Words>
  <Application>Microsoft Office PowerPoint</Application>
  <PresentationFormat>Apresentação na tela (4:3)</PresentationFormat>
  <Paragraphs>98</Paragraphs>
  <Slides>22</Slides>
  <Notes>0</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Executivo</vt:lpstr>
      <vt:lpstr>Coffee Project</vt:lpstr>
      <vt:lpstr>Introduction</vt:lpstr>
      <vt:lpstr>Business Problem</vt:lpstr>
      <vt:lpstr>Stakeholders’ Questions</vt:lpstr>
      <vt:lpstr>Data</vt:lpstr>
      <vt:lpstr>Data Cleansing</vt:lpstr>
      <vt:lpstr>Feature Selection</vt:lpstr>
      <vt:lpstr>Filtering Coffee Shops</vt:lpstr>
      <vt:lpstr>Filtering Coffee Shops</vt:lpstr>
      <vt:lpstr>Analysing the Data</vt:lpstr>
      <vt:lpstr>Analysing the Data</vt:lpstr>
      <vt:lpstr>Analysing the Data</vt:lpstr>
      <vt:lpstr>Analysing the Data</vt:lpstr>
      <vt:lpstr>Analysing the Data</vt:lpstr>
      <vt:lpstr>Analysing the Data</vt:lpstr>
      <vt:lpstr>Analysing the Data</vt:lpstr>
      <vt:lpstr>Creating Maps</vt:lpstr>
      <vt:lpstr>Analysing the Data</vt:lpstr>
      <vt:lpstr>Conclusion</vt:lpstr>
      <vt:lpstr>Conclusion</vt:lpstr>
      <vt:lpstr>Conclusion</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Project</dc:title>
  <dc:creator>Igor Oliveira de Freitas Campos</dc:creator>
  <cp:lastModifiedBy>Igor Oliveira de Freitas Campos</cp:lastModifiedBy>
  <cp:revision>6</cp:revision>
  <dcterms:created xsi:type="dcterms:W3CDTF">2019-07-31T11:21:59Z</dcterms:created>
  <dcterms:modified xsi:type="dcterms:W3CDTF">2019-07-31T12:09:54Z</dcterms:modified>
</cp:coreProperties>
</file>