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5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0D3156-05D2-A4AE-207C-824787EB34BE}" v="123" dt="2021-11-26T22:26:18.072"/>
    <p1510:client id="{AE9CEC8E-3D89-775D-710A-848668741260}" v="1050" dt="2021-11-28T08:51:36.044"/>
    <p1510:client id="{BD9882C7-76D8-494F-8317-2A43F1B0F8EE}" v="116" dt="2021-11-23T22:31:29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1B3A-605F-451C-B56D-114D792F2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64" y="2320446"/>
            <a:ext cx="10515600" cy="177126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>
                <a:latin typeface="Britannic Bold"/>
                <a:cs typeface="Calibri Light"/>
              </a:rPr>
              <a:t>Ignacio Carreon Carrasco</a:t>
            </a:r>
            <a:br>
              <a:rPr lang="en-US" sz="3600" dirty="0">
                <a:latin typeface="Britannic Bold"/>
                <a:cs typeface="Calibri Light"/>
              </a:rPr>
            </a:br>
            <a:br>
              <a:rPr lang="en-US" sz="3600" dirty="0">
                <a:latin typeface="Britannic Bold"/>
                <a:cs typeface="Calibri Light"/>
              </a:rPr>
            </a:br>
            <a:r>
              <a:rPr lang="en-US" sz="3600">
                <a:latin typeface="Britannic Bold"/>
                <a:cs typeface="Calibri Light"/>
              </a:rPr>
              <a:t>Student ID: </a:t>
            </a:r>
            <a:r>
              <a:rPr lang="en-US" sz="3600">
                <a:latin typeface="Britannic Bold"/>
                <a:ea typeface="+mj-lt"/>
                <a:cs typeface="+mj-lt"/>
              </a:rPr>
              <a:t>A00045758</a:t>
            </a:r>
            <a:br>
              <a:rPr lang="en-US" sz="3600" dirty="0">
                <a:latin typeface="Britannic Bold"/>
                <a:cs typeface="Calibri Light"/>
              </a:rPr>
            </a:br>
            <a:br>
              <a:rPr lang="en-US" sz="3600" dirty="0">
                <a:latin typeface="Britannic Bold"/>
                <a:cs typeface="Calibri Light"/>
              </a:rPr>
            </a:br>
            <a:r>
              <a:rPr lang="en-US" sz="3600">
                <a:latin typeface="Britannic Bold"/>
                <a:cs typeface="Calibri Light"/>
              </a:rPr>
              <a:t>Assessment 3 </a:t>
            </a:r>
            <a:br>
              <a:rPr lang="en-US" sz="3600" dirty="0">
                <a:latin typeface="Britannic Bold"/>
                <a:cs typeface="Calibri Light"/>
              </a:rPr>
            </a:br>
            <a:br>
              <a:rPr lang="en-US" sz="3600" dirty="0">
                <a:latin typeface="Britannic Bold"/>
                <a:cs typeface="Calibri Light"/>
              </a:rPr>
            </a:br>
            <a:r>
              <a:rPr lang="en-US" sz="3600">
                <a:latin typeface="Britannic Bold"/>
                <a:cs typeface="Calibri Light"/>
              </a:rPr>
              <a:t>Data Management and Analytics</a:t>
            </a:r>
            <a:br>
              <a:rPr lang="en-US" sz="3600" dirty="0">
                <a:latin typeface="Britannic Bold"/>
                <a:cs typeface="Calibri Light"/>
              </a:rPr>
            </a:br>
            <a:br>
              <a:rPr lang="en-US" sz="3600" dirty="0">
                <a:latin typeface="Britannic Bold"/>
                <a:cs typeface="Calibri Light"/>
              </a:rPr>
            </a:br>
            <a:r>
              <a:rPr lang="en-US" sz="3600">
                <a:latin typeface="Britannic Bold"/>
                <a:cs typeface="Calibri Light"/>
              </a:rPr>
              <a:t>Lecturer: </a:t>
            </a:r>
            <a:r>
              <a:rPr lang="en-US" sz="3600">
                <a:latin typeface="Britannic Bold"/>
                <a:ea typeface="+mj-lt"/>
                <a:cs typeface="+mj-lt"/>
              </a:rPr>
              <a:t>BAHAREH GHODOOSI</a:t>
            </a:r>
            <a:endParaRPr lang="en-US" sz="3600">
              <a:latin typeface="Britannic Bold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77949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13217A-0FC6-4B75-8F58-83CA4B38C5F9}"/>
              </a:ext>
            </a:extLst>
          </p:cNvPr>
          <p:cNvSpPr txBox="1"/>
          <p:nvPr/>
        </p:nvSpPr>
        <p:spPr>
          <a:xfrm>
            <a:off x="368060" y="152400"/>
            <a:ext cx="547489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New hosts per Neighbourhood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E1C532-64DC-4935-9E47-70D81A88E958}"/>
              </a:ext>
            </a:extLst>
          </p:cNvPr>
          <p:cNvSpPr txBox="1"/>
          <p:nvPr/>
        </p:nvSpPr>
        <p:spPr>
          <a:xfrm>
            <a:off x="569343" y="5932098"/>
            <a:ext cx="1082327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ea typeface="+mn-lt"/>
                <a:cs typeface="+mn-lt"/>
              </a:rPr>
              <a:t>Clearly, it can be seen that the postal codes located in Manhattan have better performance, so it is deduced that it is a tourist and investment area.</a:t>
            </a:r>
            <a:endParaRPr lang="en-US" sz="2000">
              <a:cs typeface="Calibri"/>
            </a:endParaRPr>
          </a:p>
        </p:txBody>
      </p:sp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7C57DA8C-B79C-4C70-8006-FAB2CBDDE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495" y="811081"/>
            <a:ext cx="8062822" cy="486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95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8F999D-74BA-46DB-8939-BEC30CBDC80E}"/>
              </a:ext>
            </a:extLst>
          </p:cNvPr>
          <p:cNvSpPr txBox="1"/>
          <p:nvPr/>
        </p:nvSpPr>
        <p:spPr>
          <a:xfrm>
            <a:off x="3861758" y="396814"/>
            <a:ext cx="55180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cs typeface="Calibri"/>
              </a:rPr>
              <a:t>Findings and Limitations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D224E-3B2A-4014-9D10-4C5A1002E8C6}"/>
              </a:ext>
            </a:extLst>
          </p:cNvPr>
          <p:cNvSpPr txBox="1"/>
          <p:nvPr/>
        </p:nvSpPr>
        <p:spPr>
          <a:xfrm>
            <a:off x="1101305" y="1446361"/>
            <a:ext cx="860916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AIRBNB registered a great continuous success starting in the years 2010, which was paused by regulations in the sector.</a:t>
            </a:r>
            <a:endParaRPr lang="en-US" sz="240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35DF5-6A2E-4CD1-B60B-569A60343D7B}"/>
              </a:ext>
            </a:extLst>
          </p:cNvPr>
          <p:cNvSpPr txBox="1"/>
          <p:nvPr/>
        </p:nvSpPr>
        <p:spPr>
          <a:xfrm>
            <a:off x="1015040" y="2740323"/>
            <a:ext cx="860916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Entire apartments are the most listed properties on the platform</a:t>
            </a:r>
            <a:endParaRPr lang="en-US" sz="240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9AB20D-2EB7-4871-9215-87DB3D89B586}"/>
              </a:ext>
            </a:extLst>
          </p:cNvPr>
          <p:cNvSpPr txBox="1"/>
          <p:nvPr/>
        </p:nvSpPr>
        <p:spPr>
          <a:xfrm>
            <a:off x="1015039" y="3804247"/>
            <a:ext cx="860916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Houses are the second source of properties for AIRBNB</a:t>
            </a:r>
            <a:endParaRPr lang="en-US" sz="240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CCB257-8D33-4482-BF12-FDB08573E47B}"/>
              </a:ext>
            </a:extLst>
          </p:cNvPr>
          <p:cNvSpPr txBox="1"/>
          <p:nvPr/>
        </p:nvSpPr>
        <p:spPr>
          <a:xfrm>
            <a:off x="1015038" y="4968813"/>
            <a:ext cx="860916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The condominiums practically do not have properties on the platform (it may be due to the way the properties are classified)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96340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9B0FF6-7A02-4BCF-A9FC-0202EA0FD6BD}"/>
              </a:ext>
            </a:extLst>
          </p:cNvPr>
          <p:cNvSpPr txBox="1"/>
          <p:nvPr/>
        </p:nvSpPr>
        <p:spPr>
          <a:xfrm>
            <a:off x="727491" y="612474"/>
            <a:ext cx="993187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The price reflected in the data is confusing, I don't know if it reflects the rental price or the average price of the property in the area.</a:t>
            </a:r>
            <a:endParaRPr lang="en-US" sz="240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BF376E-B18D-45E3-9252-98CF387D551B}"/>
              </a:ext>
            </a:extLst>
          </p:cNvPr>
          <p:cNvSpPr txBox="1"/>
          <p:nvPr/>
        </p:nvSpPr>
        <p:spPr>
          <a:xfrm>
            <a:off x="727490" y="1892058"/>
            <a:ext cx="99318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In 2014, the largest number of new hosts were registered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EA5594-A4D3-450D-A540-B6141A035345}"/>
              </a:ext>
            </a:extLst>
          </p:cNvPr>
          <p:cNvSpPr txBox="1"/>
          <p:nvPr/>
        </p:nvSpPr>
        <p:spPr>
          <a:xfrm>
            <a:off x="727489" y="2682812"/>
            <a:ext cx="99318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Staten Island is the area of New York with the fewest listings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EFB1BA-9B8A-4FBD-990F-89AD05A4173F}"/>
              </a:ext>
            </a:extLst>
          </p:cNvPr>
          <p:cNvSpPr txBox="1"/>
          <p:nvPr/>
        </p:nvSpPr>
        <p:spPr>
          <a:xfrm>
            <a:off x="727488" y="3617340"/>
            <a:ext cx="993187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The difference as a percentage between the zones with respect to the type of </a:t>
            </a:r>
            <a:r>
              <a:rPr lang="en-US" sz="2400">
                <a:ea typeface="+mn-lt"/>
                <a:cs typeface="+mn-lt"/>
              </a:rPr>
              <a:t>properties listed (entire apartment, room and shared room) is quite </a:t>
            </a:r>
            <a:r>
              <a:rPr lang="en-US" sz="2400" dirty="0">
                <a:ea typeface="+mn-lt"/>
                <a:cs typeface="+mn-lt"/>
              </a:rPr>
              <a:t>considerable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4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14E8545B-8B2E-49C4-94C5-E46A663C8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739" y="274758"/>
            <a:ext cx="3117011" cy="14345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2B3B1C-DF1A-4727-A186-3038695AE153}"/>
              </a:ext>
            </a:extLst>
          </p:cNvPr>
          <p:cNvSpPr txBox="1"/>
          <p:nvPr/>
        </p:nvSpPr>
        <p:spPr>
          <a:xfrm>
            <a:off x="655608" y="16677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Dataset selected</a:t>
            </a:r>
            <a:endParaRPr lang="en-US" sz="28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458FF-F8E1-4A25-8957-22D3E5B00AAF}"/>
              </a:ext>
            </a:extLst>
          </p:cNvPr>
          <p:cNvSpPr txBox="1"/>
          <p:nvPr/>
        </p:nvSpPr>
        <p:spPr>
          <a:xfrm>
            <a:off x="4882551" y="1662022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AIRBNB listings NYC from Tableau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9C723-D34B-4904-B66C-A03DCBE77B55}"/>
              </a:ext>
            </a:extLst>
          </p:cNvPr>
          <p:cNvSpPr txBox="1"/>
          <p:nvPr/>
        </p:nvSpPr>
        <p:spPr>
          <a:xfrm>
            <a:off x="713117" y="292723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Why?</a:t>
            </a:r>
            <a:endParaRPr lang="en-US" sz="280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F0D39-CBF8-4A23-B8F4-5A1EAE5695EA}"/>
              </a:ext>
            </a:extLst>
          </p:cNvPr>
          <p:cNvSpPr txBox="1"/>
          <p:nvPr/>
        </p:nvSpPr>
        <p:spPr>
          <a:xfrm>
            <a:off x="713116" y="436496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Issues</a:t>
            </a:r>
            <a:endParaRPr lang="en-US" sz="2800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DFE56-664D-4CA6-B6BD-B8963E377FE2}"/>
              </a:ext>
            </a:extLst>
          </p:cNvPr>
          <p:cNvSpPr txBox="1"/>
          <p:nvPr/>
        </p:nvSpPr>
        <p:spPr>
          <a:xfrm>
            <a:off x="2941608" y="3229155"/>
            <a:ext cx="586308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AIRBNB is a company that I have followed since its inception and I find it admirable what they have done over the years, from being a small startup to going public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8A6FDB-8363-4EA9-8BFE-0B138CD43E03}"/>
              </a:ext>
            </a:extLst>
          </p:cNvPr>
          <p:cNvSpPr txBox="1"/>
          <p:nvPr/>
        </p:nvSpPr>
        <p:spPr>
          <a:xfrm>
            <a:off x="856890" y="5069456"/>
            <a:ext cx="336142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Most listed properties on the platform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382B96-E8C2-431A-B100-CF2CBD28341B}"/>
              </a:ext>
            </a:extLst>
          </p:cNvPr>
          <p:cNvSpPr txBox="1"/>
          <p:nvPr/>
        </p:nvSpPr>
        <p:spPr>
          <a:xfrm>
            <a:off x="4623758" y="5069455"/>
            <a:ext cx="336142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Number of reviews by location and geographic area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8A2405-C09F-497E-A606-FD1AD4EEB08D}"/>
              </a:ext>
            </a:extLst>
          </p:cNvPr>
          <p:cNvSpPr txBox="1"/>
          <p:nvPr/>
        </p:nvSpPr>
        <p:spPr>
          <a:xfrm>
            <a:off x="8160588" y="5069454"/>
            <a:ext cx="336142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The number of beds available as well as their distribution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541317-2E96-4F3A-ADBC-99CB5E5E9BDB}"/>
              </a:ext>
            </a:extLst>
          </p:cNvPr>
          <p:cNvSpPr txBox="1"/>
          <p:nvPr/>
        </p:nvSpPr>
        <p:spPr>
          <a:xfrm>
            <a:off x="856890" y="5946474"/>
            <a:ext cx="336142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Number of properties on the platform and their distribution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A55A78-AE31-4EF3-A216-330763D1F39A}"/>
              </a:ext>
            </a:extLst>
          </p:cNvPr>
          <p:cNvSpPr txBox="1"/>
          <p:nvPr/>
        </p:nvSpPr>
        <p:spPr>
          <a:xfrm>
            <a:off x="4580625" y="5946473"/>
            <a:ext cx="33614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Most popular areas for rent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9D482A-43C7-4AB5-8A8C-01D2DFF3F12E}"/>
              </a:ext>
            </a:extLst>
          </p:cNvPr>
          <p:cNvSpPr txBox="1"/>
          <p:nvPr/>
        </p:nvSpPr>
        <p:spPr>
          <a:xfrm>
            <a:off x="8160587" y="5874585"/>
            <a:ext cx="336142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Less interesting areas for renting real estate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2D4F74-D0B8-4256-B1C8-64DC50DC3227}"/>
              </a:ext>
            </a:extLst>
          </p:cNvPr>
          <p:cNvSpPr txBox="1"/>
          <p:nvPr/>
        </p:nvSpPr>
        <p:spPr>
          <a:xfrm>
            <a:off x="669984" y="5457645"/>
            <a:ext cx="5690558" cy="12147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Formats                                         Wide variety of graphs</a:t>
            </a:r>
          </a:p>
          <a:p>
            <a:r>
              <a:rPr lang="en-US">
                <a:cs typeface="Calibri"/>
              </a:rPr>
              <a:t>Different types of tools              Compatibility</a:t>
            </a:r>
          </a:p>
          <a:p>
            <a:r>
              <a:rPr lang="en-US">
                <a:cs typeface="Calibri"/>
              </a:rPr>
              <a:t>Distributon of  information        Examples</a:t>
            </a:r>
          </a:p>
          <a:p>
            <a:r>
              <a:rPr lang="en-US">
                <a:cs typeface="Calibri"/>
              </a:rPr>
              <a:t>Intuitive platform</a:t>
            </a:r>
            <a:endParaRPr lang="en-US" dirty="0">
              <a:cs typeface="Calibri"/>
            </a:endParaRPr>
          </a:p>
        </p:txBody>
      </p:sp>
      <p:pic>
        <p:nvPicPr>
          <p:cNvPr id="2" name="Picture 6" descr="Logo&#10;&#10;Description automatically generated">
            <a:extLst>
              <a:ext uri="{FF2B5EF4-FFF2-40B4-BE49-F238E27FC236}">
                <a16:creationId xmlns:a16="http://schemas.microsoft.com/office/drawing/2014/main" id="{FF9973FF-F117-45F1-8AAB-DFA82F495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91" y="943552"/>
            <a:ext cx="4382219" cy="17216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30805B-DE91-4B4C-B9A9-98B9B1B0534D}"/>
              </a:ext>
            </a:extLst>
          </p:cNvPr>
          <p:cNvSpPr txBox="1"/>
          <p:nvPr/>
        </p:nvSpPr>
        <p:spPr>
          <a:xfrm>
            <a:off x="1805796" y="42557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Tool selected</a:t>
            </a:r>
            <a:endParaRPr lang="en-US" sz="280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811BB4-EC3F-4278-A52F-89A8E8B767EC}"/>
              </a:ext>
            </a:extLst>
          </p:cNvPr>
          <p:cNvSpPr txBox="1"/>
          <p:nvPr/>
        </p:nvSpPr>
        <p:spPr>
          <a:xfrm>
            <a:off x="7901796" y="425569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Why?</a:t>
            </a:r>
            <a:endParaRPr lang="en-US" sz="280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C17F60-A94B-4798-8CFD-D65B4E686C1F}"/>
              </a:ext>
            </a:extLst>
          </p:cNvPr>
          <p:cNvSpPr txBox="1"/>
          <p:nvPr/>
        </p:nvSpPr>
        <p:spPr>
          <a:xfrm>
            <a:off x="727495" y="328666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Problems faced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6559DB-41F7-421C-AB50-869800232434}"/>
              </a:ext>
            </a:extLst>
          </p:cNvPr>
          <p:cNvSpPr txBox="1"/>
          <p:nvPr/>
        </p:nvSpPr>
        <p:spPr>
          <a:xfrm>
            <a:off x="2035834" y="494006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Benefits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01252D-004D-4FAB-AF32-BF0D6989E486}"/>
              </a:ext>
            </a:extLst>
          </p:cNvPr>
          <p:cNvSpPr txBox="1"/>
          <p:nvPr/>
        </p:nvSpPr>
        <p:spPr>
          <a:xfrm>
            <a:off x="7714889" y="494005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Drawbacks</a:t>
            </a:r>
            <a:endParaRPr lang="en-US"/>
          </a:p>
        </p:txBody>
      </p:sp>
      <p:pic>
        <p:nvPicPr>
          <p:cNvPr id="15" name="Picture 15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9CA94A0D-DC30-4AE2-97E7-89F6B8163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08" y="2841863"/>
            <a:ext cx="1012886" cy="11455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D5656B5-7647-424F-B2AA-2F083D0D287B}"/>
              </a:ext>
            </a:extLst>
          </p:cNvPr>
          <p:cNvSpPr txBox="1"/>
          <p:nvPr/>
        </p:nvSpPr>
        <p:spPr>
          <a:xfrm>
            <a:off x="3962399" y="4048663"/>
            <a:ext cx="159301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Remember how to use it </a:t>
            </a:r>
            <a:endParaRPr lang="en-US" sz="2000">
              <a:cs typeface="Calibri"/>
            </a:endParaRPr>
          </a:p>
        </p:txBody>
      </p:sp>
      <p:pic>
        <p:nvPicPr>
          <p:cNvPr id="17" name="Picture 17" descr="Icon&#10;&#10;Description automatically generated">
            <a:extLst>
              <a:ext uri="{FF2B5EF4-FFF2-40B4-BE49-F238E27FC236}">
                <a16:creationId xmlns:a16="http://schemas.microsoft.com/office/drawing/2014/main" id="{5111C0AC-95B4-4E70-AB31-99E9625C1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269" y="2910696"/>
            <a:ext cx="1008932" cy="9934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A13E7D7-0E78-4B74-BD07-07EAB7D07A53}"/>
              </a:ext>
            </a:extLst>
          </p:cNvPr>
          <p:cNvSpPr txBox="1"/>
          <p:nvPr/>
        </p:nvSpPr>
        <p:spPr>
          <a:xfrm>
            <a:off x="6133379" y="4048662"/>
            <a:ext cx="159301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Select right data</a:t>
            </a:r>
            <a:endParaRPr lang="en-US"/>
          </a:p>
        </p:txBody>
      </p:sp>
      <p:pic>
        <p:nvPicPr>
          <p:cNvPr id="19" name="Picture 19">
            <a:extLst>
              <a:ext uri="{FF2B5EF4-FFF2-40B4-BE49-F238E27FC236}">
                <a16:creationId xmlns:a16="http://schemas.microsoft.com/office/drawing/2014/main" id="{E533A1FE-A250-43DA-B1EC-F4369AD4B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5235" y="2907820"/>
            <a:ext cx="1071114" cy="10711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A5B2DA3-42BB-4CDA-A4DC-0C91405C75FC}"/>
              </a:ext>
            </a:extLst>
          </p:cNvPr>
          <p:cNvSpPr txBox="1"/>
          <p:nvPr/>
        </p:nvSpPr>
        <p:spPr>
          <a:xfrm>
            <a:off x="8103077" y="4048661"/>
            <a:ext cx="159301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Interpret data</a:t>
            </a:r>
            <a:endParaRPr lang="en-US" sz="2000" dirty="0"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D1B26B-8680-4ECE-A441-A21C3555A1FC}"/>
              </a:ext>
            </a:extLst>
          </p:cNvPr>
          <p:cNvSpPr txBox="1"/>
          <p:nvPr/>
        </p:nvSpPr>
        <p:spPr>
          <a:xfrm>
            <a:off x="6248398" y="1360097"/>
            <a:ext cx="452599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ea typeface="+mn-lt"/>
                <a:cs typeface="+mn-lt"/>
              </a:rPr>
              <a:t>by recommendation and because apparently it is the best in the market according to different sources</a:t>
            </a:r>
            <a:r>
              <a:rPr lang="en-US" sz="2000" dirty="0"/>
              <a:t> </a:t>
            </a:r>
            <a:endParaRPr lang="en-US" sz="2000" dirty="0"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96FA95-C7D1-4EB0-BDC1-5910F446CF0E}"/>
              </a:ext>
            </a:extLst>
          </p:cNvPr>
          <p:cNvSpPr txBox="1"/>
          <p:nvPr/>
        </p:nvSpPr>
        <p:spPr>
          <a:xfrm>
            <a:off x="6133380" y="5472022"/>
            <a:ext cx="569055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Vast information   </a:t>
            </a:r>
          </a:p>
          <a:p>
            <a:r>
              <a:rPr lang="en-US" dirty="0">
                <a:cs typeface="Calibri"/>
              </a:rPr>
              <a:t>We have to</a:t>
            </a:r>
            <a:r>
              <a:rPr lang="en-US">
                <a:cs typeface="Calibri"/>
              </a:rPr>
              <a:t> download a program</a:t>
            </a:r>
          </a:p>
          <a:p>
            <a:r>
              <a:rPr lang="en-US" dirty="0">
                <a:cs typeface="Calibri"/>
              </a:rPr>
              <a:t>                   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1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EE4D73-236C-4626-829A-F012A5461974}"/>
              </a:ext>
            </a:extLst>
          </p:cNvPr>
          <p:cNvSpPr txBox="1"/>
          <p:nvPr/>
        </p:nvSpPr>
        <p:spPr>
          <a:xfrm>
            <a:off x="-3729487" y="209910"/>
            <a:ext cx="350520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Section 3: </a:t>
            </a:r>
            <a:r>
              <a:rPr lang="en-US" dirty="0" err="1"/>
              <a:t>Visualisations</a:t>
            </a:r>
            <a:r>
              <a:rPr lang="en-US" dirty="0"/>
              <a:t> (Diagrams) On every PowerPoint slide, copy a diagram (</a:t>
            </a:r>
            <a:r>
              <a:rPr lang="en-US" dirty="0" err="1"/>
              <a:t>visualisation</a:t>
            </a:r>
            <a:r>
              <a:rPr lang="en-US" dirty="0"/>
              <a:t>) and beneath every diagram briefly explain what information/knowledge you obtained from the diagram. Make as many PowerPoint slides as you want to</a:t>
            </a:r>
          </a:p>
        </p:txBody>
      </p:sp>
      <p:pic>
        <p:nvPicPr>
          <p:cNvPr id="3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B7D313C1-0999-4A75-BD08-8F24E9CA9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194" y="341156"/>
            <a:ext cx="5446142" cy="46373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64EF91-484E-49E5-BF2D-EE53A809FC45}"/>
              </a:ext>
            </a:extLst>
          </p:cNvPr>
          <p:cNvSpPr txBox="1"/>
          <p:nvPr/>
        </p:nvSpPr>
        <p:spPr>
          <a:xfrm>
            <a:off x="655608" y="224287"/>
            <a:ext cx="382150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Number of properties per type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25C3FF-97B2-4005-9CF8-66063806FFBC}"/>
              </a:ext>
            </a:extLst>
          </p:cNvPr>
          <p:cNvSpPr txBox="1"/>
          <p:nvPr/>
        </p:nvSpPr>
        <p:spPr>
          <a:xfrm>
            <a:off x="3732362" y="5083833"/>
            <a:ext cx="5647425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The type of properties that AIRBNB </a:t>
            </a:r>
            <a:r>
              <a:rPr lang="en-US" sz="2800">
                <a:ea typeface="+mn-lt"/>
                <a:cs typeface="+mn-lt"/>
              </a:rPr>
              <a:t>has on its platform and which </a:t>
            </a:r>
            <a:r>
              <a:rPr lang="en-US" sz="2800" dirty="0">
                <a:ea typeface="+mn-lt"/>
                <a:cs typeface="+mn-lt"/>
              </a:rPr>
              <a:t>are the </a:t>
            </a:r>
            <a:r>
              <a:rPr lang="en-US" sz="2800">
                <a:ea typeface="+mn-lt"/>
                <a:cs typeface="+mn-lt"/>
              </a:rPr>
              <a:t>most popular to rent.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23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F6B43E-1DD2-4186-B3E2-2D19BE30C4D4}"/>
              </a:ext>
            </a:extLst>
          </p:cNvPr>
          <p:cNvSpPr txBox="1"/>
          <p:nvPr/>
        </p:nvSpPr>
        <p:spPr>
          <a:xfrm>
            <a:off x="655608" y="224287"/>
            <a:ext cx="382150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Beds by Neighbourhoods</a:t>
            </a:r>
          </a:p>
          <a:p>
            <a:endParaRPr lang="en-US" sz="2800" dirty="0">
              <a:cs typeface="Calibri"/>
            </a:endParaRPr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DDDD396D-E985-40D5-A9BB-55859DB0C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608" y="631030"/>
            <a:ext cx="3936519" cy="48770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973E5A-D96A-4FCB-96D6-ABA3373F63A6}"/>
              </a:ext>
            </a:extLst>
          </p:cNvPr>
          <p:cNvSpPr txBox="1"/>
          <p:nvPr/>
        </p:nvSpPr>
        <p:spPr>
          <a:xfrm>
            <a:off x="1360098" y="5587041"/>
            <a:ext cx="1056448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The number of listings on the platform as well as the most popular areas within NYC, in addition to the most popular rental types.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8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EF63EA7-8E58-47C7-B887-4435AA36E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7913" y="704191"/>
            <a:ext cx="8349984" cy="52139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953150-8146-4049-ADB5-994538D3894E}"/>
              </a:ext>
            </a:extLst>
          </p:cNvPr>
          <p:cNvSpPr txBox="1"/>
          <p:nvPr/>
        </p:nvSpPr>
        <p:spPr>
          <a:xfrm>
            <a:off x="353683" y="152400"/>
            <a:ext cx="38215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Beds by Zipcodes</a:t>
            </a:r>
            <a:endParaRPr lang="en-US" sz="2800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80F15-011A-4BB0-BDFD-1DA1F17FBE55}"/>
              </a:ext>
            </a:extLst>
          </p:cNvPr>
          <p:cNvSpPr txBox="1"/>
          <p:nvPr/>
        </p:nvSpPr>
        <p:spPr>
          <a:xfrm>
            <a:off x="2884097" y="5759569"/>
            <a:ext cx="694138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Specifically, the zip codes with the most beds listed and the type of these.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1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BF8FC67-B8B7-41CC-8404-107D921AB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871" y="668035"/>
            <a:ext cx="7847161" cy="53062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14A1C6-A137-44F3-BE86-8649CEEE10B5}"/>
              </a:ext>
            </a:extLst>
          </p:cNvPr>
          <p:cNvSpPr txBox="1"/>
          <p:nvPr/>
        </p:nvSpPr>
        <p:spPr>
          <a:xfrm>
            <a:off x="353683" y="152400"/>
            <a:ext cx="38215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Price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9C809-CA6B-4AD7-BEA1-FD9BA5315E3D}"/>
              </a:ext>
            </a:extLst>
          </p:cNvPr>
          <p:cNvSpPr txBox="1"/>
          <p:nvPr/>
        </p:nvSpPr>
        <p:spPr>
          <a:xfrm>
            <a:off x="4983191" y="5903343"/>
            <a:ext cx="38215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The price by zip code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96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8CF414C-4741-4495-BA64-3B76CD8D4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193" y="310438"/>
            <a:ext cx="4669765" cy="53888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99636B-9F51-452B-9150-5351F70E3F99}"/>
              </a:ext>
            </a:extLst>
          </p:cNvPr>
          <p:cNvSpPr txBox="1"/>
          <p:nvPr/>
        </p:nvSpPr>
        <p:spPr>
          <a:xfrm>
            <a:off x="353683" y="152400"/>
            <a:ext cx="382150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Reviews per Neighbourhood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3A69C-9DEA-46FC-A941-74ECAEEA6B82}"/>
              </a:ext>
            </a:extLst>
          </p:cNvPr>
          <p:cNvSpPr txBox="1"/>
          <p:nvPr/>
        </p:nvSpPr>
        <p:spPr>
          <a:xfrm>
            <a:off x="3243531" y="5831456"/>
            <a:ext cx="755961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The NyC area with the most reviews, the properties with the most reviews rent more.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96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77F58A4-1865-4DB7-8B53-0DBE8FC79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231" y="1202612"/>
            <a:ext cx="7746519" cy="37914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99D1F2-E5E4-4ED2-A848-478A5628BAC2}"/>
              </a:ext>
            </a:extLst>
          </p:cNvPr>
          <p:cNvSpPr txBox="1"/>
          <p:nvPr/>
        </p:nvSpPr>
        <p:spPr>
          <a:xfrm>
            <a:off x="353683" y="152400"/>
            <a:ext cx="38215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New hosts per year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71FBC-04A1-4B4C-8A91-A89DFE2D211E}"/>
              </a:ext>
            </a:extLst>
          </p:cNvPr>
          <p:cNvSpPr txBox="1"/>
          <p:nvPr/>
        </p:nvSpPr>
        <p:spPr>
          <a:xfrm>
            <a:off x="1043795" y="5529532"/>
            <a:ext cx="1021942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The number of new hosts per year is clearly increasing since the platform was founded, the decline occurred due to state regulation.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2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Ignacio Carreon Carrasco  Student ID: A00045758  Assessment 3   Data Management and Analytics  Lecturer: BAHAREH GHODOOSI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340</cp:revision>
  <dcterms:created xsi:type="dcterms:W3CDTF">2021-11-23T22:24:11Z</dcterms:created>
  <dcterms:modified xsi:type="dcterms:W3CDTF">2021-11-28T08:53:13Z</dcterms:modified>
</cp:coreProperties>
</file>