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Century Gothic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68" roundtripDataSignature="AMtx7mhVDdRuJ21JqyZHvdZ1XZjqQh08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CenturyGothic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CenturyGothic-italic.fntdata"/><Relationship Id="rId21" Type="http://schemas.openxmlformats.org/officeDocument/2006/relationships/slide" Target="slides/slide16.xml"/><Relationship Id="rId65" Type="http://schemas.openxmlformats.org/officeDocument/2006/relationships/font" Target="fonts/CenturyGothic-bold.fntdata"/><Relationship Id="rId24" Type="http://schemas.openxmlformats.org/officeDocument/2006/relationships/slide" Target="slides/slide19.xml"/><Relationship Id="rId68" Type="http://customschemas.google.com/relationships/presentationmetadata" Target="metadata"/><Relationship Id="rId23" Type="http://schemas.openxmlformats.org/officeDocument/2006/relationships/slide" Target="slides/slide18.xml"/><Relationship Id="rId67" Type="http://schemas.openxmlformats.org/officeDocument/2006/relationships/font" Target="fonts/CenturyGothic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2" name="Google Shape;76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9" name="Google Shape;81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9" name="Google Shape;83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9" name="Google Shape;84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9" name="Google Shape;85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9" name="Google Shape;88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9" name="Google Shape;89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6" name="Google Shape;92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3" name="Google Shape;94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0" name="Google Shape;96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2" name="Google Shape;97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6" name="Google Shape;100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8" name="Google Shape;102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4" name="Google Shape;104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4" name="Google Shape;106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4" name="Google Shape;107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4" name="Google Shape;108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9" name="Google Shape;109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1" name="Google Shape;115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5" name="Google Shape;120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0" name="Google Shape;126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5" name="Google Shape;131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9" name="Google Shape;136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DO"/>
              <a:t>Confirmar los requerimientos, fecha en que fue cargada y fecha en la cual.</a:t>
            </a:r>
            <a:br>
              <a:rPr lang="es-DO"/>
            </a:br>
            <a:r>
              <a:rPr lang="es-DO"/>
              <a:t>Verificar la base de datos de los requerimientos.</a:t>
            </a:r>
            <a:br>
              <a:rPr lang="es-DO"/>
            </a:br>
            <a:r>
              <a:rPr lang="es-DO"/>
              <a:t>Verificar los porcentajes tardíos.</a:t>
            </a:r>
            <a:br>
              <a:rPr lang="es-DO"/>
            </a:b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DO" sz="1100">
                <a:latin typeface="Century Gothic"/>
                <a:ea typeface="Century Gothic"/>
                <a:cs typeface="Century Gothic"/>
                <a:sym typeface="Century Gothic"/>
              </a:rPr>
              <a:t>Desarrollar una interfaz que permita realizar análisis y limpieza de datos, y generar un cargador directo a Softland. Esta interfaz también brindará la oportunidad de analizar previamente la información verificada.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2" name="Google Shape;62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7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2">
  <p:cSld name="Solo Título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61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5" name="Google Shape;15;p61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1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61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6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6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  <p:sp>
        <p:nvSpPr>
          <p:cNvPr id="20" name="Google Shape;20;p61"/>
          <p:cNvSpPr txBox="1"/>
          <p:nvPr>
            <p:ph type="title"/>
          </p:nvPr>
        </p:nvSpPr>
        <p:spPr>
          <a:xfrm>
            <a:off x="1118300" y="1328475"/>
            <a:ext cx="3878400" cy="13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entury Gothic"/>
              <a:buNone/>
              <a:defRPr sz="3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1" name="Google Shape;21;p61"/>
          <p:cNvCxnSpPr/>
          <p:nvPr/>
        </p:nvCxnSpPr>
        <p:spPr>
          <a:xfrm>
            <a:off x="-262950" y="152307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61"/>
          <p:cNvSpPr/>
          <p:nvPr/>
        </p:nvSpPr>
        <p:spPr>
          <a:xfrm>
            <a:off x="516675" y="1296667"/>
            <a:ext cx="405900" cy="405900"/>
          </a:xfrm>
          <a:prstGeom prst="ellipse">
            <a:avLst/>
          </a:prstGeom>
          <a:solidFill>
            <a:srgbClr val="ED17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3;p61"/>
          <p:cNvCxnSpPr/>
          <p:nvPr/>
        </p:nvCxnSpPr>
        <p:spPr>
          <a:xfrm>
            <a:off x="5002700" y="152307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" name="Google Shape;24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84825" y="4382100"/>
            <a:ext cx="1177323" cy="75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 de presentación rojo">
  <p:cSld name="Cierre de presentación rojo">
    <p:bg>
      <p:bgPr>
        <a:solidFill>
          <a:srgbClr val="ED171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6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27" name="Google Shape;27;p6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6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2323" y="1409400"/>
            <a:ext cx="3591817" cy="2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6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6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3" name="Google Shape;5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D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5" Type="http://schemas.openxmlformats.org/officeDocument/2006/relationships/slide" Target="/ppt/slides/slide9.xml"/><Relationship Id="rId6" Type="http://schemas.openxmlformats.org/officeDocument/2006/relationships/image" Target="../media/image15.png"/><Relationship Id="rId7" Type="http://schemas.openxmlformats.org/officeDocument/2006/relationships/image" Target="../media/image29.png"/><Relationship Id="rId8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slide" Target="/ppt/slides/slide2.xml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7.xml"/><Relationship Id="rId10" Type="http://schemas.openxmlformats.org/officeDocument/2006/relationships/slide" Target="/ppt/slides/slide17.xml"/><Relationship Id="rId13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slide" Target="/ppt/slides/slide15.xml"/><Relationship Id="rId9" Type="http://schemas.openxmlformats.org/officeDocument/2006/relationships/slide" Target="/ppt/slides/slide17.xml"/><Relationship Id="rId15" Type="http://schemas.openxmlformats.org/officeDocument/2006/relationships/slide" Target="/ppt/slides/slide2.xml"/><Relationship Id="rId14" Type="http://schemas.openxmlformats.org/officeDocument/2006/relationships/slide" Target="/ppt/slides/slide18.xml"/><Relationship Id="rId17" Type="http://schemas.openxmlformats.org/officeDocument/2006/relationships/slide" Target="/ppt/slides/slide14.xml"/><Relationship Id="rId16" Type="http://schemas.openxmlformats.org/officeDocument/2006/relationships/image" Target="../media/image15.png"/><Relationship Id="rId5" Type="http://schemas.openxmlformats.org/officeDocument/2006/relationships/slide" Target="/ppt/slides/slide13.xml"/><Relationship Id="rId6" Type="http://schemas.openxmlformats.org/officeDocument/2006/relationships/slide" Target="/ppt/slides/slide15.xml"/><Relationship Id="rId7" Type="http://schemas.openxmlformats.org/officeDocument/2006/relationships/slide" Target="/ppt/slides/slide15.xml"/><Relationship Id="rId8" Type="http://schemas.openxmlformats.org/officeDocument/2006/relationships/slide" Target="/ppt/slides/slide17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slide" Target="/ppt/slides/slide12.xml"/><Relationship Id="rId6" Type="http://schemas.openxmlformats.org/officeDocument/2006/relationships/image" Target="../media/image15.png"/><Relationship Id="rId7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3.png"/><Relationship Id="rId6" Type="http://schemas.openxmlformats.org/officeDocument/2006/relationships/slide" Target="/ppt/slides/slide12.xml"/><Relationship Id="rId7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slide" Target="/ppt/slides/slide12.xml"/><Relationship Id="rId6" Type="http://schemas.openxmlformats.org/officeDocument/2006/relationships/image" Target="../media/image15.png"/><Relationship Id="rId7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slide" Target="/ppt/slides/slide12.xml"/><Relationship Id="rId6" Type="http://schemas.openxmlformats.org/officeDocument/2006/relationships/image" Target="../media/image15.png"/><Relationship Id="rId7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54.png"/><Relationship Id="rId6" Type="http://schemas.openxmlformats.org/officeDocument/2006/relationships/slide" Target="/ppt/slides/slide12.xml"/><Relationship Id="rId7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slide" Target="/ppt/slides/slide12.xml"/><Relationship Id="rId9" Type="http://schemas.openxmlformats.org/officeDocument/2006/relationships/slide" Target="/ppt/slides/slide2.xml"/><Relationship Id="rId5" Type="http://schemas.openxmlformats.org/officeDocument/2006/relationships/slide" Target="/ppt/slides/slide19.xml"/><Relationship Id="rId6" Type="http://schemas.openxmlformats.org/officeDocument/2006/relationships/slide" Target="/ppt/slides/slide20.xml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slide" Target="/ppt/slides/slide18.xml"/><Relationship Id="rId6" Type="http://schemas.openxmlformats.org/officeDocument/2006/relationships/image" Target="../media/image15.png"/><Relationship Id="rId7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2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1.xml"/><Relationship Id="rId4" Type="http://schemas.openxmlformats.org/officeDocument/2006/relationships/slide" Target="/ppt/slides/slide3.xml"/><Relationship Id="rId9" Type="http://schemas.openxmlformats.org/officeDocument/2006/relationships/slide" Target="/ppt/slides/slide52.xml"/><Relationship Id="rId5" Type="http://schemas.openxmlformats.org/officeDocument/2006/relationships/slide" Target="/ppt/slides/slide5.xml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54.png"/><Relationship Id="rId6" Type="http://schemas.openxmlformats.org/officeDocument/2006/relationships/slide" Target="/ppt/slides/slide18.xml"/><Relationship Id="rId7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slide" Target="/ppt/slides/slide2.xml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slide" Target="/ppt/slides/slide24.xml"/><Relationship Id="rId7" Type="http://schemas.openxmlformats.org/officeDocument/2006/relationships/slide" Target="/ppt/slides/slide23.xml"/><Relationship Id="rId8" Type="http://schemas.openxmlformats.org/officeDocument/2006/relationships/slide" Target="/ppt/slides/slide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slide" Target="/ppt/slides/slide22.xml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slide" Target="/ppt/slides/slide2.xml"/><Relationship Id="rId8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6.png"/><Relationship Id="rId11" Type="http://schemas.openxmlformats.org/officeDocument/2006/relationships/slide" Target="/ppt/slides/slide48.xml"/><Relationship Id="rId10" Type="http://schemas.openxmlformats.org/officeDocument/2006/relationships/slide" Target="/ppt/slides/slide33.xml"/><Relationship Id="rId13" Type="http://schemas.openxmlformats.org/officeDocument/2006/relationships/slide" Target="/ppt/slides/slide27.xml"/><Relationship Id="rId12" Type="http://schemas.openxmlformats.org/officeDocument/2006/relationships/slide" Target="/ppt/slides/slide3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2.xml"/><Relationship Id="rId4" Type="http://schemas.openxmlformats.org/officeDocument/2006/relationships/image" Target="../media/image15.png"/><Relationship Id="rId9" Type="http://schemas.openxmlformats.org/officeDocument/2006/relationships/slide" Target="/ppt/slides/slide43.xml"/><Relationship Id="rId15" Type="http://schemas.openxmlformats.org/officeDocument/2006/relationships/image" Target="../media/image11.png"/><Relationship Id="rId14" Type="http://schemas.openxmlformats.org/officeDocument/2006/relationships/slide" Target="/ppt/slides/slide49.xml"/><Relationship Id="rId17" Type="http://schemas.openxmlformats.org/officeDocument/2006/relationships/slide" Target="/ppt/slides/slide38.xml"/><Relationship Id="rId16" Type="http://schemas.openxmlformats.org/officeDocument/2006/relationships/image" Target="../media/image7.png"/><Relationship Id="rId5" Type="http://schemas.openxmlformats.org/officeDocument/2006/relationships/slide" Target="/ppt/slides/slide28.xml"/><Relationship Id="rId19" Type="http://schemas.openxmlformats.org/officeDocument/2006/relationships/slide" Target="/ppt/slides/slide25.xml"/><Relationship Id="rId6" Type="http://schemas.openxmlformats.org/officeDocument/2006/relationships/slide" Target="/ppt/slides/slide30.xml"/><Relationship Id="rId18" Type="http://schemas.openxmlformats.org/officeDocument/2006/relationships/slide" Target="/ppt/slides/slide45.xml"/><Relationship Id="rId7" Type="http://schemas.openxmlformats.org/officeDocument/2006/relationships/slide" Target="/ppt/slides/slide26.xml"/><Relationship Id="rId8" Type="http://schemas.openxmlformats.org/officeDocument/2006/relationships/slide" Target="/ppt/slides/slide47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4.xml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2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4.xml"/><Relationship Id="rId4" Type="http://schemas.openxmlformats.org/officeDocument/2006/relationships/image" Target="../media/image15.png"/><Relationship Id="rId9" Type="http://schemas.openxmlformats.org/officeDocument/2006/relationships/slide" Target="/ppt/slides/slide27.xml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slide" Target="/ppt/slides/slide27.xml"/><Relationship Id="rId8" Type="http://schemas.openxmlformats.org/officeDocument/2006/relationships/slide" Target="/ppt/slides/slide27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54.png"/><Relationship Id="rId5" Type="http://schemas.openxmlformats.org/officeDocument/2006/relationships/slide" Target="/ppt/slides/slide26.xml"/><Relationship Id="rId6" Type="http://schemas.openxmlformats.org/officeDocument/2006/relationships/image" Target="../media/image15.png"/><Relationship Id="rId7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slide" Target="/ppt/slides/slide29.xml"/><Relationship Id="rId5" Type="http://schemas.openxmlformats.org/officeDocument/2006/relationships/slide" Target="/ppt/slides/slide29.xml"/><Relationship Id="rId6" Type="http://schemas.openxmlformats.org/officeDocument/2006/relationships/slide" Target="/ppt/slides/slide24.xml"/><Relationship Id="rId7" Type="http://schemas.openxmlformats.org/officeDocument/2006/relationships/image" Target="../media/image15.png"/><Relationship Id="rId8" Type="http://schemas.openxmlformats.org/officeDocument/2006/relationships/slide" Target="/ppt/slides/slide29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slide" Target="/ppt/slides/slide28.xml"/><Relationship Id="rId5" Type="http://schemas.openxmlformats.org/officeDocument/2006/relationships/image" Target="../media/image15.png"/><Relationship Id="rId6" Type="http://schemas.openxmlformats.org/officeDocument/2006/relationships/image" Target="../media/image49.png"/><Relationship Id="rId7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slide" Target="/ppt/slides/slide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slide" Target="/ppt/slides/slide32.xml"/><Relationship Id="rId6" Type="http://schemas.openxmlformats.org/officeDocument/2006/relationships/slide" Target="/ppt/slides/slide24.xml"/><Relationship Id="rId7" Type="http://schemas.openxmlformats.org/officeDocument/2006/relationships/image" Target="../media/image15.png"/><Relationship Id="rId8" Type="http://schemas.openxmlformats.org/officeDocument/2006/relationships/slide" Target="/ppt/slides/slide31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slide" Target="/ppt/slides/slide30.xml"/><Relationship Id="rId5" Type="http://schemas.openxmlformats.org/officeDocument/2006/relationships/image" Target="../media/image15.png"/><Relationship Id="rId6" Type="http://schemas.openxmlformats.org/officeDocument/2006/relationships/image" Target="../media/image57.png"/><Relationship Id="rId7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slide" Target="/ppt/slides/slide30.xml"/><Relationship Id="rId5" Type="http://schemas.openxmlformats.org/officeDocument/2006/relationships/image" Target="../media/image15.png"/><Relationship Id="rId6" Type="http://schemas.openxmlformats.org/officeDocument/2006/relationships/image" Target="../media/image50.png"/><Relationship Id="rId7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5" Type="http://schemas.openxmlformats.org/officeDocument/2006/relationships/slide" Target="/ppt/slides/slide34.xml"/><Relationship Id="rId6" Type="http://schemas.openxmlformats.org/officeDocument/2006/relationships/slide" Target="/ppt/slides/slide37.xml"/><Relationship Id="rId7" Type="http://schemas.openxmlformats.org/officeDocument/2006/relationships/slide" Target="/ppt/slides/slide35.xml"/><Relationship Id="rId8" Type="http://schemas.openxmlformats.org/officeDocument/2006/relationships/slide" Target="/ppt/slides/slide24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slide" Target="/ppt/slides/slide33.xml"/><Relationship Id="rId5" Type="http://schemas.openxmlformats.org/officeDocument/2006/relationships/image" Target="../media/image15.png"/><Relationship Id="rId6" Type="http://schemas.openxmlformats.org/officeDocument/2006/relationships/image" Target="../media/image51.png"/><Relationship Id="rId7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slide" Target="/ppt/slides/slide33.xml"/><Relationship Id="rId5" Type="http://schemas.openxmlformats.org/officeDocument/2006/relationships/image" Target="../media/image15.png"/><Relationship Id="rId6" Type="http://schemas.openxmlformats.org/officeDocument/2006/relationships/image" Target="../media/image55.png"/><Relationship Id="rId7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Relationship Id="rId4" Type="http://schemas.openxmlformats.org/officeDocument/2006/relationships/slide" Target="/ppt/slides/slide33.xml"/><Relationship Id="rId5" Type="http://schemas.openxmlformats.org/officeDocument/2006/relationships/image" Target="../media/image15.png"/><Relationship Id="rId6" Type="http://schemas.openxmlformats.org/officeDocument/2006/relationships/image" Target="../media/image46.png"/><Relationship Id="rId7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Relationship Id="rId4" Type="http://schemas.openxmlformats.org/officeDocument/2006/relationships/slide" Target="/ppt/slides/slide33.xml"/><Relationship Id="rId5" Type="http://schemas.openxmlformats.org/officeDocument/2006/relationships/image" Target="../media/image15.png"/><Relationship Id="rId6" Type="http://schemas.openxmlformats.org/officeDocument/2006/relationships/image" Target="../media/image42.png"/><Relationship Id="rId7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slide" Target="/ppt/slides/slide24.xml"/><Relationship Id="rId6" Type="http://schemas.openxmlformats.org/officeDocument/2006/relationships/image" Target="../media/image15.png"/><Relationship Id="rId7" Type="http://schemas.openxmlformats.org/officeDocument/2006/relationships/slide" Target="/ppt/slides/slide40.xml"/><Relationship Id="rId8" Type="http://schemas.openxmlformats.org/officeDocument/2006/relationships/slide" Target="/ppt/slides/slide39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slide" Target="/ppt/slides/slide38.xml"/><Relationship Id="rId5" Type="http://schemas.openxmlformats.org/officeDocument/2006/relationships/image" Target="../media/image15.png"/><Relationship Id="rId6" Type="http://schemas.openxmlformats.org/officeDocument/2006/relationships/image" Target="../media/image45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slide" Target="/ppt/slides/slide2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slide" Target="/ppt/slides/slide38.xml"/><Relationship Id="rId5" Type="http://schemas.openxmlformats.org/officeDocument/2006/relationships/image" Target="../media/image15.png"/><Relationship Id="rId6" Type="http://schemas.openxmlformats.org/officeDocument/2006/relationships/image" Target="../media/image40.png"/><Relationship Id="rId7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slide" Target="/ppt/slides/slide42.xml"/><Relationship Id="rId6" Type="http://schemas.openxmlformats.org/officeDocument/2006/relationships/slide" Target="/ppt/slides/slide24.xml"/><Relationship Id="rId7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slide" Target="/ppt/slides/slide41.xml"/><Relationship Id="rId5" Type="http://schemas.openxmlformats.org/officeDocument/2006/relationships/image" Target="../media/image15.png"/><Relationship Id="rId6" Type="http://schemas.openxmlformats.org/officeDocument/2006/relationships/image" Target="../media/image39.png"/><Relationship Id="rId7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slide" Target="/ppt/slides/slide24.xml"/><Relationship Id="rId6" Type="http://schemas.openxmlformats.org/officeDocument/2006/relationships/image" Target="../media/image15.png"/><Relationship Id="rId7" Type="http://schemas.openxmlformats.org/officeDocument/2006/relationships/slide" Target="/ppt/slides/slide44.xml"/></Relationships>
</file>

<file path=ppt/slides/_rels/slide4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Relationship Id="rId4" Type="http://schemas.openxmlformats.org/officeDocument/2006/relationships/slide" Target="/ppt/slides/slide43.xml"/><Relationship Id="rId9" Type="http://schemas.openxmlformats.org/officeDocument/2006/relationships/image" Target="../media/image52.jpg"/><Relationship Id="rId5" Type="http://schemas.openxmlformats.org/officeDocument/2006/relationships/image" Target="../media/image15.png"/><Relationship Id="rId6" Type="http://schemas.openxmlformats.org/officeDocument/2006/relationships/image" Target="../media/image48.jpg"/><Relationship Id="rId7" Type="http://schemas.openxmlformats.org/officeDocument/2006/relationships/image" Target="../media/image56.jpg"/><Relationship Id="rId8" Type="http://schemas.openxmlformats.org/officeDocument/2006/relationships/image" Target="../media/image4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slide" Target="/ppt/slides/slide24.xml"/><Relationship Id="rId6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slide" Target="/ppt/slides/slide24.xml"/><Relationship Id="rId6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slide" Target="/ppt/slides/slide24.xml"/><Relationship Id="rId6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slide" Target="/ppt/slides/slide24.xml"/><Relationship Id="rId6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slide" Target="/ppt/slides/slide24.xml"/><Relationship Id="rId6" Type="http://schemas.openxmlformats.org/officeDocument/2006/relationships/image" Target="../media/image15.png"/><Relationship Id="rId7" Type="http://schemas.openxmlformats.org/officeDocument/2006/relationships/slide" Target="/ppt/slides/slide50.xml"/><Relationship Id="rId8" Type="http://schemas.openxmlformats.org/officeDocument/2006/relationships/slide" Target="/ppt/slides/slide5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Relationship Id="rId4" Type="http://schemas.openxmlformats.org/officeDocument/2006/relationships/slide" Target="/ppt/slides/slide49.xml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5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Relationship Id="rId4" Type="http://schemas.openxmlformats.org/officeDocument/2006/relationships/slide" Target="/ppt/slides/slide49.xml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3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slide" Target="/ppt/slides/slide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slide" Target="/ppt/slides/slide2.xml"/><Relationship Id="rId4" Type="http://schemas.openxmlformats.org/officeDocument/2006/relationships/image" Target="../media/image1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slide" Target="/ppt/slides/slide2.xml"/><Relationship Id="rId4" Type="http://schemas.openxmlformats.org/officeDocument/2006/relationships/image" Target="../media/image1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slide" Target="/ppt/slides/slide2.xml"/><Relationship Id="rId4" Type="http://schemas.openxmlformats.org/officeDocument/2006/relationships/image" Target="../media/image1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slide" Target="/ppt/slides/slide2.xml"/><Relationship Id="rId4" Type="http://schemas.openxmlformats.org/officeDocument/2006/relationships/image" Target="../media/image1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slide" Target="/ppt/slides/slide2.xml"/><Relationship Id="rId4" Type="http://schemas.openxmlformats.org/officeDocument/2006/relationships/image" Target="../media/image1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slide" Target="/ppt/slides/slide7.xml"/><Relationship Id="rId7" Type="http://schemas.openxmlformats.org/officeDocument/2006/relationships/slide" Target="/ppt/slides/slide9.xml"/><Relationship Id="rId8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5" Type="http://schemas.openxmlformats.org/officeDocument/2006/relationships/slide" Target="/ppt/slides/slide6.xml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slide" Target="/ppt/slides/slide8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8.png"/><Relationship Id="rId5" Type="http://schemas.openxmlformats.org/officeDocument/2006/relationships/slide" Target="/ppt/slides/slide7.xml"/><Relationship Id="rId6" Type="http://schemas.openxmlformats.org/officeDocument/2006/relationships/image" Target="../media/image15.png"/><Relationship Id="rId7" Type="http://schemas.openxmlformats.org/officeDocument/2006/relationships/image" Target="../media/image41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5" Type="http://schemas.openxmlformats.org/officeDocument/2006/relationships/slide" Target="/ppt/slides/slide6.xml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slide" Target="/ppt/slides/slide1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"/>
          <p:cNvPicPr preferRelativeResize="0"/>
          <p:nvPr/>
        </p:nvPicPr>
        <p:blipFill rotWithShape="1">
          <a:blip r:embed="rId3">
            <a:alphaModFix/>
          </a:blip>
          <a:srcRect b="0" l="0" r="72442" t="0"/>
          <a:stretch/>
        </p:blipFill>
        <p:spPr>
          <a:xfrm>
            <a:off x="3" y="1"/>
            <a:ext cx="2519917" cy="6411980"/>
          </a:xfrm>
          <a:prstGeom prst="flowChartOffpageConnector">
            <a:avLst/>
          </a:prstGeom>
          <a:noFill/>
          <a:ln>
            <a:noFill/>
          </a:ln>
        </p:spPr>
      </p:pic>
      <p:pic>
        <p:nvPicPr>
          <p:cNvPr id="74" name="Google Shape;7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00000">
            <a:off x="6385475" y="-1721225"/>
            <a:ext cx="5480049" cy="35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/>
          <p:nvPr/>
        </p:nvSpPr>
        <p:spPr>
          <a:xfrm>
            <a:off x="2519913" y="1268359"/>
            <a:ext cx="4178799" cy="15696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 DE MEJORA: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30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NÓMINA ÁGIL </a:t>
            </a:r>
            <a:endParaRPr b="1" i="0" sz="30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0356" y="4781531"/>
            <a:ext cx="863644" cy="3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"/>
          <p:cNvPicPr preferRelativeResize="0"/>
          <p:nvPr/>
        </p:nvPicPr>
        <p:blipFill rotWithShape="1">
          <a:blip r:embed="rId6">
            <a:alphaModFix/>
          </a:blip>
          <a:srcRect b="8670" l="15605" r="22794" t="-1"/>
          <a:stretch/>
        </p:blipFill>
        <p:spPr>
          <a:xfrm>
            <a:off x="2781755" y="3297306"/>
            <a:ext cx="1286541" cy="57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4765" y="3297306"/>
            <a:ext cx="670941" cy="67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.F. Chang's Logo PNG Transparent – Brands Logos" id="79" name="Google Shape;7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2175" y="3126026"/>
            <a:ext cx="1286541" cy="86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75963" y="1921047"/>
            <a:ext cx="1143950" cy="11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7563" y="981642"/>
            <a:ext cx="542275" cy="5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57968" y="4540502"/>
            <a:ext cx="843986" cy="8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05916" y="4987286"/>
            <a:ext cx="1143950" cy="11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7516" y="4047881"/>
            <a:ext cx="542275" cy="5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0356" y="4781531"/>
            <a:ext cx="863644" cy="3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0"/>
          <p:cNvPicPr preferRelativeResize="0"/>
          <p:nvPr/>
        </p:nvPicPr>
        <p:blipFill rotWithShape="1">
          <a:blip r:embed="rId4">
            <a:alphaModFix/>
          </a:blip>
          <a:srcRect b="0" l="0" r="72442" t="0"/>
          <a:stretch/>
        </p:blipFill>
        <p:spPr>
          <a:xfrm>
            <a:off x="3" y="1"/>
            <a:ext cx="2519917" cy="6411980"/>
          </a:xfrm>
          <a:prstGeom prst="flowChartOffpageConnector">
            <a:avLst/>
          </a:prstGeom>
          <a:noFill/>
          <a:ln>
            <a:noFill/>
          </a:ln>
        </p:spPr>
      </p:pic>
      <p:sp>
        <p:nvSpPr>
          <p:cNvPr id="280" name="Google Shape;280;p10"/>
          <p:cNvSpPr txBox="1"/>
          <p:nvPr/>
        </p:nvSpPr>
        <p:spPr>
          <a:xfrm>
            <a:off x="0" y="0"/>
            <a:ext cx="234943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DO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EXTERNO:</a:t>
            </a:r>
            <a:endParaRPr/>
          </a:p>
        </p:txBody>
      </p:sp>
      <p:pic>
        <p:nvPicPr>
          <p:cNvPr descr="A red arrows on a black background&#10;&#10;Description automatically generated" id="281" name="Google Shape;281;p10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-5" y="4792164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0"/>
          <p:cNvSpPr txBox="1"/>
          <p:nvPr/>
        </p:nvSpPr>
        <p:spPr>
          <a:xfrm>
            <a:off x="2519920" y="0"/>
            <a:ext cx="4335446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20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MEDIANO PLAZO</a:t>
            </a:r>
            <a:endParaRPr b="1" i="0" sz="20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83" name="Google Shape;283;p10"/>
          <p:cNvGrpSpPr/>
          <p:nvPr/>
        </p:nvGrpSpPr>
        <p:grpSpPr>
          <a:xfrm>
            <a:off x="5756601" y="3395223"/>
            <a:ext cx="2197529" cy="1419873"/>
            <a:chOff x="2725518" y="1417178"/>
            <a:chExt cx="5349240" cy="3374986"/>
          </a:xfrm>
        </p:grpSpPr>
        <p:pic>
          <p:nvPicPr>
            <p:cNvPr id="284" name="Google Shape;284;p10"/>
            <p:cNvPicPr preferRelativeResize="0"/>
            <p:nvPr/>
          </p:nvPicPr>
          <p:blipFill rotWithShape="1">
            <a:blip r:embed="rId7">
              <a:alphaModFix/>
            </a:blip>
            <a:srcRect b="0" l="9100" r="9444" t="4524"/>
            <a:stretch/>
          </p:blipFill>
          <p:spPr>
            <a:xfrm>
              <a:off x="2725518" y="3010127"/>
              <a:ext cx="5349240" cy="1782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0"/>
            <p:cNvPicPr preferRelativeResize="0"/>
            <p:nvPr/>
          </p:nvPicPr>
          <p:blipFill rotWithShape="1">
            <a:blip r:embed="rId8">
              <a:alphaModFix/>
            </a:blip>
            <a:srcRect b="0" l="5656" r="5998" t="1531"/>
            <a:stretch/>
          </p:blipFill>
          <p:spPr>
            <a:xfrm>
              <a:off x="2725518" y="1417178"/>
              <a:ext cx="5349240" cy="16637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10"/>
          <p:cNvGrpSpPr/>
          <p:nvPr/>
        </p:nvGrpSpPr>
        <p:grpSpPr>
          <a:xfrm>
            <a:off x="3470377" y="3829766"/>
            <a:ext cx="944150" cy="826182"/>
            <a:chOff x="2014571" y="2721619"/>
            <a:chExt cx="944150" cy="826182"/>
          </a:xfrm>
        </p:grpSpPr>
        <p:pic>
          <p:nvPicPr>
            <p:cNvPr descr="A red cylinder with black lines&#10;&#10;Description automatically generated" id="287" name="Google Shape;287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178312" y="2721619"/>
              <a:ext cx="550788" cy="550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red cylinder with black lines&#10;&#10;Description automatically generated" id="288" name="Google Shape;288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014571" y="2959373"/>
              <a:ext cx="550788" cy="550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red cylinder with black lines&#10;&#10;Description automatically generated" id="289" name="Google Shape;289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407933" y="2997013"/>
              <a:ext cx="550788" cy="550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" name="Google Shape;290;p10"/>
          <p:cNvSpPr/>
          <p:nvPr/>
        </p:nvSpPr>
        <p:spPr>
          <a:xfrm>
            <a:off x="4938181" y="3761535"/>
            <a:ext cx="297149" cy="894413"/>
          </a:xfrm>
          <a:prstGeom prst="homePlate">
            <a:avLst>
              <a:gd fmla="val 50000" name="adj"/>
            </a:avLst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10"/>
          <p:cNvGrpSpPr/>
          <p:nvPr/>
        </p:nvGrpSpPr>
        <p:grpSpPr>
          <a:xfrm rot="2221785">
            <a:off x="-504855" y="1177372"/>
            <a:ext cx="3434608" cy="2275700"/>
            <a:chOff x="-316314" y="1503463"/>
            <a:chExt cx="3434608" cy="2275700"/>
          </a:xfrm>
        </p:grpSpPr>
        <p:pic>
          <p:nvPicPr>
            <p:cNvPr id="292" name="Google Shape;292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916604">
              <a:off x="-220033" y="2057943"/>
              <a:ext cx="843986" cy="84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916604">
              <a:off x="1843851" y="2504727"/>
              <a:ext cx="1143950" cy="1143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916604">
              <a:off x="915451" y="1565322"/>
              <a:ext cx="542275" cy="542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10"/>
          <p:cNvSpPr txBox="1"/>
          <p:nvPr/>
        </p:nvSpPr>
        <p:spPr>
          <a:xfrm>
            <a:off x="2740597" y="762946"/>
            <a:ext cx="46923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400" u="none" cap="none" strike="noStrike">
                <a:solidFill>
                  <a:srgbClr val="DD151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¿Están las instrucciones claras y fáciles de entender?</a:t>
            </a:r>
            <a:endParaRPr/>
          </a:p>
        </p:txBody>
      </p:sp>
      <p:sp>
        <p:nvSpPr>
          <p:cNvPr id="296" name="Google Shape;296;p10"/>
          <p:cNvSpPr txBox="1"/>
          <p:nvPr/>
        </p:nvSpPr>
        <p:spPr>
          <a:xfrm>
            <a:off x="2740597" y="1436668"/>
            <a:ext cx="46923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400" u="none" cap="none" strike="noStrike">
                <a:solidFill>
                  <a:srgbClr val="DD151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¿Existen problemas técnicos con el formulario?</a:t>
            </a:r>
            <a:endParaRPr/>
          </a:p>
        </p:txBody>
      </p:sp>
      <p:sp>
        <p:nvSpPr>
          <p:cNvPr id="297" name="Google Shape;297;p10"/>
          <p:cNvSpPr txBox="1"/>
          <p:nvPr/>
        </p:nvSpPr>
        <p:spPr>
          <a:xfrm>
            <a:off x="2740597" y="1894947"/>
            <a:ext cx="46923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400" u="none" cap="none" strike="noStrike">
                <a:solidFill>
                  <a:srgbClr val="DD151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¿Los usuarios tienen el conocimiento necesario para llenar el formulario?</a:t>
            </a:r>
            <a:endParaRPr/>
          </a:p>
        </p:txBody>
      </p:sp>
      <p:sp>
        <p:nvSpPr>
          <p:cNvPr id="298" name="Google Shape;298;p10"/>
          <p:cNvSpPr txBox="1"/>
          <p:nvPr/>
        </p:nvSpPr>
        <p:spPr>
          <a:xfrm>
            <a:off x="2740597" y="2568670"/>
            <a:ext cx="46923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400" u="none" cap="none" strike="noStrike">
                <a:solidFill>
                  <a:srgbClr val="DD151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¿El tiempo para completar el formulario es adecuado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1"/>
          <p:cNvPicPr preferRelativeResize="0"/>
          <p:nvPr/>
        </p:nvPicPr>
        <p:blipFill rotWithShape="1">
          <a:blip r:embed="rId3">
            <a:alphaModFix/>
          </a:blip>
          <a:srcRect b="0" l="0" r="72442" t="0"/>
          <a:stretch/>
        </p:blipFill>
        <p:spPr>
          <a:xfrm>
            <a:off x="3" y="1"/>
            <a:ext cx="2519917" cy="6411980"/>
          </a:xfrm>
          <a:prstGeom prst="flowChartOffpageConnector">
            <a:avLst/>
          </a:prstGeom>
          <a:noFill/>
          <a:ln>
            <a:noFill/>
          </a:ln>
        </p:spPr>
      </p:pic>
      <p:pic>
        <p:nvPicPr>
          <p:cNvPr id="304" name="Google Shape;30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00000">
            <a:off x="6385475" y="-1721225"/>
            <a:ext cx="5480049" cy="35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1"/>
          <p:cNvSpPr txBox="1"/>
          <p:nvPr/>
        </p:nvSpPr>
        <p:spPr>
          <a:xfrm>
            <a:off x="2519917" y="1786935"/>
            <a:ext cx="3636336" cy="1107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FLUJO GRUPO SATORI</a:t>
            </a:r>
            <a:endParaRPr/>
          </a:p>
        </p:txBody>
      </p:sp>
      <p:pic>
        <p:nvPicPr>
          <p:cNvPr id="306" name="Google Shape;30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0356" y="4781531"/>
            <a:ext cx="863644" cy="3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1"/>
          <p:cNvPicPr preferRelativeResize="0"/>
          <p:nvPr/>
        </p:nvPicPr>
        <p:blipFill rotWithShape="1">
          <a:blip r:embed="rId6">
            <a:alphaModFix/>
          </a:blip>
          <a:srcRect b="8670" l="15605" r="22794" t="-1"/>
          <a:stretch/>
        </p:blipFill>
        <p:spPr>
          <a:xfrm>
            <a:off x="2781755" y="3297306"/>
            <a:ext cx="1286541" cy="570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.F. Chang's Logo PNG Transparent – Brands Logos" id="308" name="Google Shape;30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90121" y="3183926"/>
            <a:ext cx="1286541" cy="86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75963" y="1921047"/>
            <a:ext cx="1143950" cy="11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7563" y="981642"/>
            <a:ext cx="542275" cy="5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57968" y="4540502"/>
            <a:ext cx="843986" cy="8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05916" y="4987286"/>
            <a:ext cx="1143950" cy="11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7516" y="4047881"/>
            <a:ext cx="542275" cy="542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314" name="Google Shape;314;p11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p12"/>
          <p:cNvCxnSpPr>
            <a:stCxn id="320" idx="3"/>
            <a:endCxn id="321" idx="0"/>
          </p:cNvCxnSpPr>
          <p:nvPr/>
        </p:nvCxnSpPr>
        <p:spPr>
          <a:xfrm flipH="1">
            <a:off x="2176481" y="955595"/>
            <a:ext cx="5901300" cy="1920600"/>
          </a:xfrm>
          <a:prstGeom prst="bentConnector4">
            <a:avLst>
              <a:gd fmla="val -3874" name="adj1"/>
              <a:gd fmla="val 91573" name="adj2"/>
            </a:avLst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2" name="Google Shape;322;p12"/>
          <p:cNvCxnSpPr>
            <a:stCxn id="323" idx="3"/>
            <a:endCxn id="321" idx="0"/>
          </p:cNvCxnSpPr>
          <p:nvPr/>
        </p:nvCxnSpPr>
        <p:spPr>
          <a:xfrm flipH="1">
            <a:off x="2176481" y="2186388"/>
            <a:ext cx="5901300" cy="689700"/>
          </a:xfrm>
          <a:prstGeom prst="bentConnector4">
            <a:avLst>
              <a:gd fmla="val -3874" name="adj1"/>
              <a:gd fmla="val 74259" name="adj2"/>
            </a:avLst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4" name="Google Shape;324;p12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12"/>
          <p:cNvSpPr txBox="1"/>
          <p:nvPr/>
        </p:nvSpPr>
        <p:spPr>
          <a:xfrm>
            <a:off x="0" y="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FLUJO NOMINA </a:t>
            </a:r>
            <a:r>
              <a:rPr b="1" i="0" lang="es-DO" sz="3000" u="none" cap="none" strike="noStrike">
                <a:solidFill>
                  <a:srgbClr val="D6D6D6"/>
                </a:solidFill>
                <a:latin typeface="Arial"/>
                <a:ea typeface="Arial"/>
                <a:cs typeface="Arial"/>
                <a:sym typeface="Arial"/>
              </a:rPr>
              <a:t>GRUPO SATORI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12"/>
          <p:cNvGrpSpPr/>
          <p:nvPr/>
        </p:nvGrpSpPr>
        <p:grpSpPr>
          <a:xfrm>
            <a:off x="285116" y="1416348"/>
            <a:ext cx="752250" cy="751950"/>
            <a:chOff x="0" y="2008550"/>
            <a:chExt cx="752250" cy="751950"/>
          </a:xfrm>
        </p:grpSpPr>
        <p:pic>
          <p:nvPicPr>
            <p:cNvPr id="327" name="Google Shape;32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008550"/>
              <a:ext cx="751975" cy="75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12"/>
            <p:cNvSpPr txBox="1"/>
            <p:nvPr/>
          </p:nvSpPr>
          <p:spPr>
            <a:xfrm>
              <a:off x="150" y="2008550"/>
              <a:ext cx="752100" cy="7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DO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INICIO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2"/>
          <p:cNvSpPr/>
          <p:nvPr/>
        </p:nvSpPr>
        <p:spPr>
          <a:xfrm>
            <a:off x="3254896" y="633797"/>
            <a:ext cx="1381200" cy="64359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Descargar la cooperativa de GiroNet Agil.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12"/>
          <p:cNvSpPr/>
          <p:nvPr/>
        </p:nvSpPr>
        <p:spPr>
          <a:xfrm>
            <a:off x="1473424" y="632345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CARGA COOPERATIVA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1473424" y="1863138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FORMATO DE NOMINA</a:t>
            </a:r>
            <a:endParaRPr/>
          </a:p>
        </p:txBody>
      </p:sp>
      <p:sp>
        <p:nvSpPr>
          <p:cNvPr id="332" name="Google Shape;332;p12"/>
          <p:cNvSpPr/>
          <p:nvPr/>
        </p:nvSpPr>
        <p:spPr>
          <a:xfrm>
            <a:off x="3254896" y="1863139"/>
            <a:ext cx="1381200" cy="64649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DO" sz="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Verificar dentro de Grupo Satori codificacion y sumatorias</a:t>
            </a:r>
            <a:endParaRPr b="0" i="0" sz="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12">
            <a:hlinkClick action="ppaction://hlinksldjump" r:id="rId4"/>
          </p:cNvPr>
          <p:cNvSpPr/>
          <p:nvPr/>
        </p:nvSpPr>
        <p:spPr>
          <a:xfrm>
            <a:off x="4281075" y="2470173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 de Nomina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2"/>
          <p:cNvSpPr/>
          <p:nvPr/>
        </p:nvSpPr>
        <p:spPr>
          <a:xfrm>
            <a:off x="5002616" y="632345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Procesar y limpiar la informacion de la Cooperativa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12">
            <a:hlinkClick action="ppaction://hlinksldjump" r:id="rId5"/>
          </p:cNvPr>
          <p:cNvSpPr/>
          <p:nvPr/>
        </p:nvSpPr>
        <p:spPr>
          <a:xfrm>
            <a:off x="4305712" y="1188111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Cooperativa GiroNet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2"/>
          <p:cNvSpPr/>
          <p:nvPr/>
        </p:nvSpPr>
        <p:spPr>
          <a:xfrm>
            <a:off x="5002616" y="1844005"/>
            <a:ext cx="1381200" cy="68476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Descargar, procesar y limpiar  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12">
            <a:hlinkClick action="ppaction://hlinksldjump" r:id="rId6"/>
          </p:cNvPr>
          <p:cNvSpPr/>
          <p:nvPr/>
        </p:nvSpPr>
        <p:spPr>
          <a:xfrm>
            <a:off x="5831169" y="2505020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 e Nomina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2"/>
          <p:cNvSpPr/>
          <p:nvPr/>
        </p:nvSpPr>
        <p:spPr>
          <a:xfrm>
            <a:off x="6696581" y="1851905"/>
            <a:ext cx="1381200" cy="66896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Generar cargador de reporte de nomina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p12">
            <a:hlinkClick action="ppaction://hlinksldjump" r:id="rId7"/>
          </p:cNvPr>
          <p:cNvSpPr/>
          <p:nvPr/>
        </p:nvSpPr>
        <p:spPr>
          <a:xfrm>
            <a:off x="7482507" y="2505020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 de Nomina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12"/>
          <p:cNvCxnSpPr>
            <a:stCxn id="328" idx="3"/>
            <a:endCxn id="331" idx="1"/>
          </p:cNvCxnSpPr>
          <p:nvPr/>
        </p:nvCxnSpPr>
        <p:spPr>
          <a:xfrm>
            <a:off x="1037366" y="1776498"/>
            <a:ext cx="436200" cy="409800"/>
          </a:xfrm>
          <a:prstGeom prst="bentConnector3">
            <a:avLst>
              <a:gd fmla="val 49984" name="adj1"/>
            </a:avLst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0" name="Google Shape;340;p12"/>
          <p:cNvCxnSpPr>
            <a:stCxn id="328" idx="3"/>
            <a:endCxn id="330" idx="1"/>
          </p:cNvCxnSpPr>
          <p:nvPr/>
        </p:nvCxnSpPr>
        <p:spPr>
          <a:xfrm flipH="1" rot="10800000">
            <a:off x="1037366" y="955698"/>
            <a:ext cx="436200" cy="820800"/>
          </a:xfrm>
          <a:prstGeom prst="bentConnector3">
            <a:avLst>
              <a:gd fmla="val 49984" name="adj1"/>
            </a:avLst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1" name="Google Shape;341;p12"/>
          <p:cNvCxnSpPr>
            <a:stCxn id="330" idx="3"/>
            <a:endCxn id="329" idx="1"/>
          </p:cNvCxnSpPr>
          <p:nvPr/>
        </p:nvCxnSpPr>
        <p:spPr>
          <a:xfrm>
            <a:off x="2854624" y="955595"/>
            <a:ext cx="4002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2" name="Google Shape;342;p12"/>
          <p:cNvCxnSpPr>
            <a:stCxn id="329" idx="3"/>
            <a:endCxn id="334" idx="1"/>
          </p:cNvCxnSpPr>
          <p:nvPr/>
        </p:nvCxnSpPr>
        <p:spPr>
          <a:xfrm>
            <a:off x="4636096" y="955595"/>
            <a:ext cx="3666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3" name="Google Shape;343;p12"/>
          <p:cNvCxnSpPr>
            <a:stCxn id="331" idx="3"/>
            <a:endCxn id="332" idx="1"/>
          </p:cNvCxnSpPr>
          <p:nvPr/>
        </p:nvCxnSpPr>
        <p:spPr>
          <a:xfrm>
            <a:off x="2854624" y="2186388"/>
            <a:ext cx="4002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4" name="Google Shape;344;p12"/>
          <p:cNvCxnSpPr>
            <a:stCxn id="332" idx="3"/>
            <a:endCxn id="336" idx="1"/>
          </p:cNvCxnSpPr>
          <p:nvPr/>
        </p:nvCxnSpPr>
        <p:spPr>
          <a:xfrm>
            <a:off x="4636096" y="2186389"/>
            <a:ext cx="3666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5" name="Google Shape;345;p12"/>
          <p:cNvCxnSpPr>
            <a:stCxn id="336" idx="3"/>
            <a:endCxn id="323" idx="1"/>
          </p:cNvCxnSpPr>
          <p:nvPr/>
        </p:nvCxnSpPr>
        <p:spPr>
          <a:xfrm>
            <a:off x="6383816" y="2186389"/>
            <a:ext cx="3129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1" name="Google Shape;321;p12"/>
          <p:cNvSpPr/>
          <p:nvPr/>
        </p:nvSpPr>
        <p:spPr>
          <a:xfrm>
            <a:off x="1485743" y="2876232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LIMPIEZA DE DATOS</a:t>
            </a:r>
            <a:endParaRPr/>
          </a:p>
        </p:txBody>
      </p:sp>
      <p:sp>
        <p:nvSpPr>
          <p:cNvPr id="346" name="Google Shape;346;p12"/>
          <p:cNvSpPr/>
          <p:nvPr/>
        </p:nvSpPr>
        <p:spPr>
          <a:xfrm>
            <a:off x="3267215" y="2876233"/>
            <a:ext cx="1381200" cy="64649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DO" sz="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Darle formato de cargador Satori</a:t>
            </a:r>
            <a:endParaRPr b="0" i="0" sz="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12">
            <a:hlinkClick action="ppaction://hlinksldjump" r:id="rId8"/>
          </p:cNvPr>
          <p:cNvSpPr/>
          <p:nvPr/>
        </p:nvSpPr>
        <p:spPr>
          <a:xfrm>
            <a:off x="4305712" y="3487444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Cons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12"/>
          <p:cNvCxnSpPr>
            <a:stCxn id="321" idx="3"/>
            <a:endCxn id="346" idx="1"/>
          </p:cNvCxnSpPr>
          <p:nvPr/>
        </p:nvCxnSpPr>
        <p:spPr>
          <a:xfrm>
            <a:off x="2866943" y="3199482"/>
            <a:ext cx="4002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9" name="Google Shape;349;p12"/>
          <p:cNvSpPr/>
          <p:nvPr/>
        </p:nvSpPr>
        <p:spPr>
          <a:xfrm>
            <a:off x="5014935" y="2876233"/>
            <a:ext cx="1381200" cy="64649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DO" sz="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Agregar manualmente los tipos de descuentos</a:t>
            </a:r>
            <a:endParaRPr b="0" i="0" sz="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p12">
            <a:hlinkClick action="ppaction://hlinksldjump" r:id="rId9"/>
          </p:cNvPr>
          <p:cNvSpPr/>
          <p:nvPr/>
        </p:nvSpPr>
        <p:spPr>
          <a:xfrm>
            <a:off x="6036161" y="3478140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Cons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12"/>
          <p:cNvCxnSpPr>
            <a:stCxn id="346" idx="3"/>
            <a:endCxn id="349" idx="1"/>
          </p:cNvCxnSpPr>
          <p:nvPr/>
        </p:nvCxnSpPr>
        <p:spPr>
          <a:xfrm>
            <a:off x="4648415" y="3199483"/>
            <a:ext cx="3666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2" name="Google Shape;352;p12"/>
          <p:cNvCxnSpPr>
            <a:stCxn id="349" idx="3"/>
          </p:cNvCxnSpPr>
          <p:nvPr/>
        </p:nvCxnSpPr>
        <p:spPr>
          <a:xfrm>
            <a:off x="6396135" y="3199483"/>
            <a:ext cx="3129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3" name="Google Shape;353;p12"/>
          <p:cNvSpPr/>
          <p:nvPr/>
        </p:nvSpPr>
        <p:spPr>
          <a:xfrm>
            <a:off x="6743192" y="2871614"/>
            <a:ext cx="1381200" cy="64649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DO" sz="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Realizar limpieza de código de usuario.</a:t>
            </a:r>
            <a:endParaRPr b="0" i="0" sz="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p12">
            <a:hlinkClick action="ppaction://hlinksldjump" r:id="rId10"/>
          </p:cNvPr>
          <p:cNvSpPr/>
          <p:nvPr/>
        </p:nvSpPr>
        <p:spPr>
          <a:xfrm>
            <a:off x="7779218" y="3458581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Cons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12"/>
          <p:cNvCxnSpPr>
            <a:stCxn id="353" idx="2"/>
            <a:endCxn id="356" idx="0"/>
          </p:cNvCxnSpPr>
          <p:nvPr/>
        </p:nvCxnSpPr>
        <p:spPr>
          <a:xfrm>
            <a:off x="7433792" y="3518113"/>
            <a:ext cx="0" cy="2292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6" name="Google Shape;356;p12"/>
          <p:cNvSpPr/>
          <p:nvPr/>
        </p:nvSpPr>
        <p:spPr>
          <a:xfrm>
            <a:off x="6743192" y="3747398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CARGA SOFTLAND</a:t>
            </a:r>
            <a:endParaRPr/>
          </a:p>
        </p:txBody>
      </p:sp>
      <p:sp>
        <p:nvSpPr>
          <p:cNvPr id="320" name="Google Shape;320;p12"/>
          <p:cNvSpPr/>
          <p:nvPr/>
        </p:nvSpPr>
        <p:spPr>
          <a:xfrm>
            <a:off x="6696581" y="632345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descuenta de forma manual en la plataforma de Softland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4995472" y="3747399"/>
            <a:ext cx="1381200" cy="64649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DO" sz="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Inicializar dentro de la plataforma de Softland y carga de datos.</a:t>
            </a:r>
            <a:endParaRPr b="0" i="0" sz="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12">
            <a:hlinkClick action="ppaction://hlinksldjump" r:id="rId11"/>
          </p:cNvPr>
          <p:cNvSpPr/>
          <p:nvPr/>
        </p:nvSpPr>
        <p:spPr>
          <a:xfrm>
            <a:off x="6005267" y="4276429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Cons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12"/>
          <p:cNvCxnSpPr>
            <a:stCxn id="357" idx="1"/>
            <a:endCxn id="360" idx="3"/>
          </p:cNvCxnSpPr>
          <p:nvPr/>
        </p:nvCxnSpPr>
        <p:spPr>
          <a:xfrm flipH="1">
            <a:off x="4239772" y="4070649"/>
            <a:ext cx="755700" cy="5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p12"/>
          <p:cNvCxnSpPr>
            <a:stCxn id="356" idx="1"/>
            <a:endCxn id="357" idx="3"/>
          </p:cNvCxnSpPr>
          <p:nvPr/>
        </p:nvCxnSpPr>
        <p:spPr>
          <a:xfrm rot="10800000">
            <a:off x="6376592" y="4070648"/>
            <a:ext cx="3666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62" name="Google Shape;362;p12"/>
          <p:cNvPicPr preferRelativeResize="0"/>
          <p:nvPr/>
        </p:nvPicPr>
        <p:blipFill rotWithShape="1">
          <a:blip r:embed="rId12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.F. Chang's Logo PNG Transparent – Brands Logos" id="363" name="Google Shape;363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766022" y="4889675"/>
            <a:ext cx="377978" cy="25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12"/>
          <p:cNvCxnSpPr>
            <a:stCxn id="334" idx="3"/>
            <a:endCxn id="320" idx="1"/>
          </p:cNvCxnSpPr>
          <p:nvPr/>
        </p:nvCxnSpPr>
        <p:spPr>
          <a:xfrm>
            <a:off x="6383816" y="955595"/>
            <a:ext cx="3129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65" name="Google Shape;365;p12"/>
          <p:cNvGrpSpPr/>
          <p:nvPr/>
        </p:nvGrpSpPr>
        <p:grpSpPr>
          <a:xfrm>
            <a:off x="3767777" y="3850403"/>
            <a:ext cx="472119" cy="471931"/>
            <a:chOff x="0" y="2008550"/>
            <a:chExt cx="752250" cy="751950"/>
          </a:xfrm>
        </p:grpSpPr>
        <p:pic>
          <p:nvPicPr>
            <p:cNvPr id="366" name="Google Shape;36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008550"/>
              <a:ext cx="751975" cy="75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" name="Google Shape;360;p12">
              <a:hlinkClick action="ppaction://hlinksldjump" r:id="rId14"/>
            </p:cNvPr>
            <p:cNvSpPr txBox="1"/>
            <p:nvPr/>
          </p:nvSpPr>
          <p:spPr>
            <a:xfrm>
              <a:off x="150" y="2008550"/>
              <a:ext cx="752100" cy="7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DO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red arrows on a black background&#10;&#10;Description automatically generated" id="367" name="Google Shape;367;p12">
            <a:hlinkClick action="ppaction://hlinksldjump"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2">
            <a:hlinkClick action="ppaction://hlinksldjump" r:id="rId17"/>
          </p:cNvPr>
          <p:cNvSpPr/>
          <p:nvPr/>
        </p:nvSpPr>
        <p:spPr>
          <a:xfrm>
            <a:off x="5926646" y="1188965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 de TXT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Google Shape;373;p13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p13"/>
          <p:cNvSpPr txBox="1"/>
          <p:nvPr/>
        </p:nvSpPr>
        <p:spPr>
          <a:xfrm>
            <a:off x="0" y="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COOPERATIVA GIRONET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3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.F. Chang's Logo PNG Transparent – Brands Logos" id="376" name="Google Shape;3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6022" y="4889675"/>
            <a:ext cx="377978" cy="25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377" name="Google Shape;377;p13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7418" y="989882"/>
            <a:ext cx="7609163" cy="3163735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3" name="Google Shape;383;p14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14"/>
          <p:cNvSpPr txBox="1"/>
          <p:nvPr/>
        </p:nvSpPr>
        <p:spPr>
          <a:xfrm>
            <a:off x="0" y="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ARCHIVO DE TXT COOPERATIVA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4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.F. Chang's Logo PNG Transparent – Brands Logos" id="386" name="Google Shape;38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6022" y="4889675"/>
            <a:ext cx="377978" cy="2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7447" y="712413"/>
            <a:ext cx="3029106" cy="4229317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descr="A red arrows on a black background&#10;&#10;Description automatically generated" id="388" name="Google Shape;388;p14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Google Shape;393;p15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" name="Google Shape;394;p15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FORMATO NOMINA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15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.F. Chang's Logo PNG Transparent – Brands Logos" id="396" name="Google Shape;3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6022" y="4889675"/>
            <a:ext cx="377978" cy="25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397" name="Google Shape;397;p15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83866" y="900185"/>
            <a:ext cx="5291031" cy="3735805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16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Google Shape;404;p16"/>
          <p:cNvSpPr txBox="1"/>
          <p:nvPr/>
        </p:nvSpPr>
        <p:spPr>
          <a:xfrm>
            <a:off x="0" y="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HORAS CAC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16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.F. Chang's Logo PNG Transparent – Brands Logos" id="406" name="Google Shape;4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6022" y="4889675"/>
            <a:ext cx="377978" cy="25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407" name="Google Shape;407;p16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61760" y="592512"/>
            <a:ext cx="2849493" cy="455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p17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17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FORMATO DE CARGA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17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.F. Chang's Logo PNG Transparent – Brands Logos" id="416" name="Google Shape;4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6022" y="4889675"/>
            <a:ext cx="377978" cy="2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7517" y="1665307"/>
            <a:ext cx="5877745" cy="1438476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descr="A red arrows on a black background&#10;&#10;Description automatically generated" id="418" name="Google Shape;418;p17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3" name="Google Shape;423;p18"/>
          <p:cNvCxnSpPr/>
          <p:nvPr/>
        </p:nvCxnSpPr>
        <p:spPr>
          <a:xfrm flipH="1" rot="-5400000">
            <a:off x="-404703" y="4024552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4" name="Google Shape;424;p18"/>
          <p:cNvSpPr txBox="1"/>
          <p:nvPr/>
        </p:nvSpPr>
        <p:spPr>
          <a:xfrm>
            <a:off x="0" y="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FLUJO NOMINA </a:t>
            </a:r>
            <a:r>
              <a:rPr b="1" i="0" lang="es-DO" sz="3000" u="none" cap="none" strike="noStrike">
                <a:solidFill>
                  <a:srgbClr val="D6D6D6"/>
                </a:solidFill>
                <a:latin typeface="Arial"/>
                <a:ea typeface="Arial"/>
                <a:cs typeface="Arial"/>
                <a:sym typeface="Arial"/>
              </a:rPr>
              <a:t>GRUPO SATORI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18"/>
          <p:cNvGrpSpPr/>
          <p:nvPr/>
        </p:nvGrpSpPr>
        <p:grpSpPr>
          <a:xfrm>
            <a:off x="819945" y="928243"/>
            <a:ext cx="472119" cy="471931"/>
            <a:chOff x="0" y="2008550"/>
            <a:chExt cx="752250" cy="751950"/>
          </a:xfrm>
        </p:grpSpPr>
        <p:pic>
          <p:nvPicPr>
            <p:cNvPr id="426" name="Google Shape;426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008550"/>
              <a:ext cx="751975" cy="75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18">
              <a:hlinkClick action="ppaction://hlinksldjump" r:id="rId4"/>
            </p:cNvPr>
            <p:cNvSpPr txBox="1"/>
            <p:nvPr/>
          </p:nvSpPr>
          <p:spPr>
            <a:xfrm>
              <a:off x="150" y="2008550"/>
              <a:ext cx="752100" cy="7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DO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18"/>
          <p:cNvSpPr/>
          <p:nvPr/>
        </p:nvSpPr>
        <p:spPr>
          <a:xfrm>
            <a:off x="1692622" y="829660"/>
            <a:ext cx="1381200" cy="64359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Verificar enlaces de errores.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18"/>
          <p:cNvSpPr/>
          <p:nvPr/>
        </p:nvSpPr>
        <p:spPr>
          <a:xfrm>
            <a:off x="5229881" y="819606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Procesar Nomina Extraordianria.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p18"/>
          <p:cNvSpPr/>
          <p:nvPr/>
        </p:nvSpPr>
        <p:spPr>
          <a:xfrm>
            <a:off x="6942855" y="828208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Revisar la relación de pago por prestaciones.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31" name="Google Shape;431;p18"/>
          <p:cNvCxnSpPr>
            <a:stCxn id="427" idx="3"/>
            <a:endCxn id="428" idx="1"/>
          </p:cNvCxnSpPr>
          <p:nvPr/>
        </p:nvCxnSpPr>
        <p:spPr>
          <a:xfrm flipH="1" rot="10800000">
            <a:off x="1292064" y="1151577"/>
            <a:ext cx="400500" cy="2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2" name="Google Shape;432;p18"/>
          <p:cNvSpPr/>
          <p:nvPr/>
        </p:nvSpPr>
        <p:spPr>
          <a:xfrm>
            <a:off x="2782094" y="1408415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Enlaces Errores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18"/>
          <p:cNvCxnSpPr>
            <a:stCxn id="434" idx="2"/>
            <a:endCxn id="435" idx="0"/>
          </p:cNvCxnSpPr>
          <p:nvPr/>
        </p:nvCxnSpPr>
        <p:spPr>
          <a:xfrm flipH="1" rot="-5400000">
            <a:off x="4818007" y="860758"/>
            <a:ext cx="435600" cy="1769100"/>
          </a:xfrm>
          <a:prstGeom prst="bentConnector3">
            <a:avLst>
              <a:gd fmla="val 49984" name="adj1"/>
            </a:avLst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6" name="Google Shape;436;p18"/>
          <p:cNvCxnSpPr>
            <a:stCxn id="428" idx="3"/>
            <a:endCxn id="434" idx="1"/>
          </p:cNvCxnSpPr>
          <p:nvPr/>
        </p:nvCxnSpPr>
        <p:spPr>
          <a:xfrm>
            <a:off x="3073822" y="1151458"/>
            <a:ext cx="3306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7" name="Google Shape;437;p18"/>
          <p:cNvCxnSpPr>
            <a:stCxn id="434" idx="3"/>
            <a:endCxn id="429" idx="1"/>
          </p:cNvCxnSpPr>
          <p:nvPr/>
        </p:nvCxnSpPr>
        <p:spPr>
          <a:xfrm flipH="1" rot="10800000">
            <a:off x="4898107" y="1142758"/>
            <a:ext cx="331800" cy="8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8" name="Google Shape;438;p18"/>
          <p:cNvSpPr/>
          <p:nvPr/>
        </p:nvSpPr>
        <p:spPr>
          <a:xfrm>
            <a:off x="6250915" y="1394367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Nomina Extra.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8"/>
          <p:cNvSpPr/>
          <p:nvPr/>
        </p:nvSpPr>
        <p:spPr>
          <a:xfrm>
            <a:off x="7837283" y="1408415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Nomina Extra.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8"/>
          <p:cNvSpPr/>
          <p:nvPr/>
        </p:nvSpPr>
        <p:spPr>
          <a:xfrm>
            <a:off x="6942855" y="1965669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Cargar de forma manual Nomina Extraordinaria.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41" name="Google Shape;441;p18"/>
          <p:cNvCxnSpPr>
            <a:stCxn id="429" idx="3"/>
            <a:endCxn id="430" idx="1"/>
          </p:cNvCxnSpPr>
          <p:nvPr/>
        </p:nvCxnSpPr>
        <p:spPr>
          <a:xfrm>
            <a:off x="6611081" y="1142856"/>
            <a:ext cx="331800" cy="8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2" name="Google Shape;442;p18"/>
          <p:cNvSpPr/>
          <p:nvPr/>
        </p:nvSpPr>
        <p:spPr>
          <a:xfrm>
            <a:off x="7908633" y="2569527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Nomina Extra.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18"/>
          <p:cNvCxnSpPr>
            <a:stCxn id="430" idx="2"/>
            <a:endCxn id="440" idx="0"/>
          </p:cNvCxnSpPr>
          <p:nvPr/>
        </p:nvCxnSpPr>
        <p:spPr>
          <a:xfrm>
            <a:off x="7633455" y="1474708"/>
            <a:ext cx="0" cy="4911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5" name="Google Shape;435;p18"/>
          <p:cNvSpPr/>
          <p:nvPr/>
        </p:nvSpPr>
        <p:spPr>
          <a:xfrm>
            <a:off x="5229881" y="1962966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PROPINAS VOLUNTARIAS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44" name="Google Shape;444;p18"/>
          <p:cNvCxnSpPr>
            <a:stCxn id="440" idx="1"/>
            <a:endCxn id="435" idx="3"/>
          </p:cNvCxnSpPr>
          <p:nvPr/>
        </p:nvCxnSpPr>
        <p:spPr>
          <a:xfrm rot="10800000">
            <a:off x="6611055" y="2286219"/>
            <a:ext cx="331800" cy="2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5" name="Google Shape;445;p18"/>
          <p:cNvSpPr/>
          <p:nvPr/>
        </p:nvSpPr>
        <p:spPr>
          <a:xfrm>
            <a:off x="3460657" y="1965669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Ingresar a propina voluntaria y descargar reporte.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46" name="Google Shape;446;p18"/>
          <p:cNvCxnSpPr>
            <a:stCxn id="435" idx="1"/>
            <a:endCxn id="445" idx="3"/>
          </p:cNvCxnSpPr>
          <p:nvPr/>
        </p:nvCxnSpPr>
        <p:spPr>
          <a:xfrm flipH="1">
            <a:off x="4841981" y="2286216"/>
            <a:ext cx="387900" cy="2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7" name="Google Shape;447;p18">
            <a:hlinkClick action="ppaction://hlinksldjump" r:id="rId5"/>
          </p:cNvPr>
          <p:cNvSpPr/>
          <p:nvPr/>
        </p:nvSpPr>
        <p:spPr>
          <a:xfrm>
            <a:off x="4440898" y="2569527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Propinas Voluntaria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8"/>
          <p:cNvSpPr/>
          <p:nvPr/>
        </p:nvSpPr>
        <p:spPr>
          <a:xfrm>
            <a:off x="1692622" y="1965669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Dar formato de cargador Softland.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9" name="Google Shape;449;p18">
            <a:hlinkClick action="ppaction://hlinksldjump" r:id="rId6"/>
          </p:cNvPr>
          <p:cNvSpPr/>
          <p:nvPr/>
        </p:nvSpPr>
        <p:spPr>
          <a:xfrm>
            <a:off x="2782094" y="2498520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Cons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18"/>
          <p:cNvCxnSpPr>
            <a:stCxn id="445" idx="1"/>
            <a:endCxn id="448" idx="3"/>
          </p:cNvCxnSpPr>
          <p:nvPr/>
        </p:nvCxnSpPr>
        <p:spPr>
          <a:xfrm rot="10800000">
            <a:off x="3073957" y="2288919"/>
            <a:ext cx="3867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p18"/>
          <p:cNvCxnSpPr>
            <a:stCxn id="448" idx="2"/>
            <a:endCxn id="452" idx="0"/>
          </p:cNvCxnSpPr>
          <p:nvPr/>
        </p:nvCxnSpPr>
        <p:spPr>
          <a:xfrm>
            <a:off x="2383222" y="2612169"/>
            <a:ext cx="0" cy="3378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2" name="Google Shape;452;p18"/>
          <p:cNvSpPr/>
          <p:nvPr/>
        </p:nvSpPr>
        <p:spPr>
          <a:xfrm>
            <a:off x="1692622" y="2950103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VALIDACION Y PUBLICACION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p18"/>
          <p:cNvSpPr/>
          <p:nvPr/>
        </p:nvSpPr>
        <p:spPr>
          <a:xfrm>
            <a:off x="3460657" y="2950103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Validar nominas trabajas (quincenal, propinas, extra.).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54" name="Google Shape;454;p18"/>
          <p:cNvCxnSpPr>
            <a:stCxn id="452" idx="3"/>
            <a:endCxn id="453" idx="1"/>
          </p:cNvCxnSpPr>
          <p:nvPr/>
        </p:nvCxnSpPr>
        <p:spPr>
          <a:xfrm>
            <a:off x="3073822" y="3273353"/>
            <a:ext cx="3867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5" name="Google Shape;455;p18"/>
          <p:cNvSpPr/>
          <p:nvPr/>
        </p:nvSpPr>
        <p:spPr>
          <a:xfrm>
            <a:off x="5229881" y="2950103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Procesar validación dentro de la herramienta.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6" name="Google Shape;456;p18"/>
          <p:cNvSpPr/>
          <p:nvPr/>
        </p:nvSpPr>
        <p:spPr>
          <a:xfrm>
            <a:off x="6942855" y="2950103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Generar rectificación de Cálculos de Nomina.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57" name="Google Shape;457;p18"/>
          <p:cNvCxnSpPr>
            <a:stCxn id="453" idx="3"/>
            <a:endCxn id="455" idx="1"/>
          </p:cNvCxnSpPr>
          <p:nvPr/>
        </p:nvCxnSpPr>
        <p:spPr>
          <a:xfrm>
            <a:off x="4841857" y="3273353"/>
            <a:ext cx="3879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8" name="Google Shape;458;p18"/>
          <p:cNvCxnSpPr>
            <a:stCxn id="455" idx="3"/>
            <a:endCxn id="456" idx="1"/>
          </p:cNvCxnSpPr>
          <p:nvPr/>
        </p:nvCxnSpPr>
        <p:spPr>
          <a:xfrm>
            <a:off x="6611081" y="3273353"/>
            <a:ext cx="3318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9" name="Google Shape;459;p18"/>
          <p:cNvSpPr/>
          <p:nvPr/>
        </p:nvSpPr>
        <p:spPr>
          <a:xfrm>
            <a:off x="6942855" y="4000494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Realizar comparación de nóminas (actual vs quincenal)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60" name="Google Shape;460;p18"/>
          <p:cNvCxnSpPr>
            <a:stCxn id="456" idx="2"/>
            <a:endCxn id="459" idx="0"/>
          </p:cNvCxnSpPr>
          <p:nvPr/>
        </p:nvCxnSpPr>
        <p:spPr>
          <a:xfrm>
            <a:off x="7633455" y="3596603"/>
            <a:ext cx="0" cy="4038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1" name="Google Shape;461;p18"/>
          <p:cNvSpPr/>
          <p:nvPr/>
        </p:nvSpPr>
        <p:spPr>
          <a:xfrm>
            <a:off x="5229881" y="4000494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Validar cantidades en Resumen por Concepto 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62" name="Google Shape;462;p18"/>
          <p:cNvCxnSpPr>
            <a:stCxn id="459" idx="1"/>
            <a:endCxn id="461" idx="3"/>
          </p:cNvCxnSpPr>
          <p:nvPr/>
        </p:nvCxnSpPr>
        <p:spPr>
          <a:xfrm rot="10800000">
            <a:off x="6611055" y="4323744"/>
            <a:ext cx="3318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3" name="Google Shape;463;p18"/>
          <p:cNvSpPr/>
          <p:nvPr/>
        </p:nvSpPr>
        <p:spPr>
          <a:xfrm>
            <a:off x="3460657" y="4000494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Publicar Nomina.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64" name="Google Shape;464;p18"/>
          <p:cNvCxnSpPr>
            <a:stCxn id="461" idx="1"/>
            <a:endCxn id="463" idx="3"/>
          </p:cNvCxnSpPr>
          <p:nvPr/>
        </p:nvCxnSpPr>
        <p:spPr>
          <a:xfrm rot="10800000">
            <a:off x="4841981" y="4323744"/>
            <a:ext cx="3879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65" name="Google Shape;465;p18"/>
          <p:cNvPicPr preferRelativeResize="0"/>
          <p:nvPr/>
        </p:nvPicPr>
        <p:blipFill rotWithShape="1">
          <a:blip r:embed="rId7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.F. Chang's Logo PNG Transparent – Brands Logos" id="466" name="Google Shape;466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66022" y="4889675"/>
            <a:ext cx="377978" cy="253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7" name="Google Shape;467;p18"/>
          <p:cNvGrpSpPr/>
          <p:nvPr/>
        </p:nvGrpSpPr>
        <p:grpSpPr>
          <a:xfrm>
            <a:off x="3404407" y="775408"/>
            <a:ext cx="1693730" cy="963335"/>
            <a:chOff x="3404407" y="775408"/>
            <a:chExt cx="1693730" cy="963335"/>
          </a:xfrm>
        </p:grpSpPr>
        <p:sp>
          <p:nvSpPr>
            <p:cNvPr id="434" name="Google Shape;434;p18"/>
            <p:cNvSpPr/>
            <p:nvPr/>
          </p:nvSpPr>
          <p:spPr>
            <a:xfrm>
              <a:off x="3404407" y="775408"/>
              <a:ext cx="1493700" cy="752100"/>
            </a:xfrm>
            <a:prstGeom prst="diamond">
              <a:avLst/>
            </a:prstGeom>
            <a:solidFill>
              <a:schemeClr val="lt1"/>
            </a:solidFill>
            <a:ln cap="flat" cmpd="sng" w="38100">
              <a:solidFill>
                <a:srgbClr val="ED1C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s-D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¿Existen Errores?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8"/>
            <p:cNvSpPr txBox="1"/>
            <p:nvPr/>
          </p:nvSpPr>
          <p:spPr>
            <a:xfrm>
              <a:off x="4735576" y="881007"/>
              <a:ext cx="3625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D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</a:t>
              </a:r>
              <a:endParaRPr/>
            </a:p>
          </p:txBody>
        </p:sp>
        <p:sp>
          <p:nvSpPr>
            <p:cNvPr id="469" name="Google Shape;469;p18"/>
            <p:cNvSpPr txBox="1"/>
            <p:nvPr/>
          </p:nvSpPr>
          <p:spPr>
            <a:xfrm>
              <a:off x="3853629" y="1461744"/>
              <a:ext cx="4483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D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grpSp>
        <p:nvGrpSpPr>
          <p:cNvPr id="470" name="Google Shape;470;p18"/>
          <p:cNvGrpSpPr/>
          <p:nvPr/>
        </p:nvGrpSpPr>
        <p:grpSpPr>
          <a:xfrm>
            <a:off x="2012961" y="3970633"/>
            <a:ext cx="752250" cy="751950"/>
            <a:chOff x="0" y="2008550"/>
            <a:chExt cx="752250" cy="751950"/>
          </a:xfrm>
        </p:grpSpPr>
        <p:pic>
          <p:nvPicPr>
            <p:cNvPr id="471" name="Google Shape;471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008550"/>
              <a:ext cx="751975" cy="75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8"/>
            <p:cNvSpPr txBox="1"/>
            <p:nvPr/>
          </p:nvSpPr>
          <p:spPr>
            <a:xfrm>
              <a:off x="150" y="2008550"/>
              <a:ext cx="752100" cy="7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DO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3" name="Google Shape;473;p18"/>
          <p:cNvCxnSpPr>
            <a:stCxn id="463" idx="1"/>
            <a:endCxn id="472" idx="3"/>
          </p:cNvCxnSpPr>
          <p:nvPr/>
        </p:nvCxnSpPr>
        <p:spPr>
          <a:xfrm flipH="1">
            <a:off x="2765257" y="4323744"/>
            <a:ext cx="695400" cy="69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red arrows on a black background&#10;&#10;Description automatically generated" id="474" name="Google Shape;474;p18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Google Shape;479;p19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0" name="Google Shape;480;p19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PROPINAS VOLUNTARIAS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19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.F. Chang's Logo PNG Transparent – Brands Logos" id="482" name="Google Shape;48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6022" y="4889675"/>
            <a:ext cx="377978" cy="25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483" name="Google Shape;483;p19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02831" y="969964"/>
            <a:ext cx="4738337" cy="397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>
            <a:hlinkClick action="ppaction://hlinksldjump" r:id="rId3"/>
          </p:cNvPr>
          <p:cNvSpPr txBox="1"/>
          <p:nvPr/>
        </p:nvSpPr>
        <p:spPr>
          <a:xfrm>
            <a:off x="2509193" y="994650"/>
            <a:ext cx="4965407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515"/>
              </a:buClr>
              <a:buSzPts val="2000"/>
              <a:buFont typeface="Noto Sans Symbols"/>
              <a:buChar char="❑"/>
            </a:pPr>
            <a:r>
              <a:rPr b="1" i="0" lang="es-DO" sz="2000" u="none" cap="none" strike="noStrike">
                <a:solidFill>
                  <a:srgbClr val="EF9BA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FLUJO GRUPO SATORI.</a:t>
            </a:r>
            <a:endParaRPr/>
          </a:p>
        </p:txBody>
      </p:sp>
      <p:sp>
        <p:nvSpPr>
          <p:cNvPr id="90" name="Google Shape;90;p2">
            <a:hlinkClick action="ppaction://hlinksldjump" r:id="rId4"/>
          </p:cNvPr>
          <p:cNvSpPr txBox="1"/>
          <p:nvPr/>
        </p:nvSpPr>
        <p:spPr>
          <a:xfrm>
            <a:off x="2509193" y="56230"/>
            <a:ext cx="4965407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515"/>
              </a:buClr>
              <a:buSzPts val="2000"/>
              <a:buFont typeface="Noto Sans Symbols"/>
              <a:buChar char="❑"/>
            </a:pPr>
            <a:r>
              <a:rPr b="1" i="0" lang="es-DO" sz="20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NÓMINA ÁGIL</a:t>
            </a:r>
            <a:endParaRPr/>
          </a:p>
        </p:txBody>
      </p:sp>
      <p:sp>
        <p:nvSpPr>
          <p:cNvPr id="91" name="Google Shape;91;p2">
            <a:hlinkClick action="ppaction://hlinksldjump" r:id="rId5"/>
          </p:cNvPr>
          <p:cNvSpPr txBox="1"/>
          <p:nvPr/>
        </p:nvSpPr>
        <p:spPr>
          <a:xfrm>
            <a:off x="2509193" y="525440"/>
            <a:ext cx="4965407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515"/>
              </a:buClr>
              <a:buSzPts val="2000"/>
              <a:buFont typeface="Noto Sans Symbols"/>
              <a:buChar char="❑"/>
            </a:pPr>
            <a:r>
              <a:rPr b="1" i="0" lang="es-DO" sz="20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OPORTUNIDADES DE MEJORA.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80356" y="4781531"/>
            <a:ext cx="863644" cy="3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7">
            <a:alphaModFix/>
          </a:blip>
          <a:srcRect b="0" l="0" r="72442" t="0"/>
          <a:stretch/>
        </p:blipFill>
        <p:spPr>
          <a:xfrm>
            <a:off x="3" y="1"/>
            <a:ext cx="2519917" cy="6411980"/>
          </a:xfrm>
          <a:prstGeom prst="flowChartOffpageConnector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464" y="634480"/>
            <a:ext cx="843986" cy="8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02431" y="1203668"/>
            <a:ext cx="1143950" cy="11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1985" y="2979877"/>
            <a:ext cx="843986" cy="8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13261" y="5922"/>
            <a:ext cx="3136605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DO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INDICE:</a:t>
            </a:r>
            <a:endParaRPr/>
          </a:p>
        </p:txBody>
      </p:sp>
      <p:sp>
        <p:nvSpPr>
          <p:cNvPr id="98" name="Google Shape;98;p2">
            <a:hlinkClick action="ppaction://hlinksldjump" r:id="rId9"/>
          </p:cNvPr>
          <p:cNvSpPr txBox="1"/>
          <p:nvPr/>
        </p:nvSpPr>
        <p:spPr>
          <a:xfrm>
            <a:off x="2509193" y="1933069"/>
            <a:ext cx="4965407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515"/>
              </a:buClr>
              <a:buSzPts val="2000"/>
              <a:buFont typeface="Noto Sans Symbols"/>
              <a:buChar char="❑"/>
            </a:pPr>
            <a:r>
              <a:rPr b="1" i="0" lang="es-DO" sz="20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CALENDARIO DE EJECUCIÓN.</a:t>
            </a:r>
            <a:endParaRPr/>
          </a:p>
        </p:txBody>
      </p:sp>
      <p:sp>
        <p:nvSpPr>
          <p:cNvPr id="99" name="Google Shape;99;p2">
            <a:hlinkClick action="ppaction://hlinksldjump" r:id="rId10"/>
          </p:cNvPr>
          <p:cNvSpPr txBox="1"/>
          <p:nvPr/>
        </p:nvSpPr>
        <p:spPr>
          <a:xfrm>
            <a:off x="2509193" y="1463860"/>
            <a:ext cx="4965407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515"/>
              </a:buClr>
              <a:buSzPts val="2000"/>
              <a:buFont typeface="Noto Sans Symbols"/>
              <a:buChar char="❑"/>
            </a:pPr>
            <a:r>
              <a:rPr b="1" i="0" lang="es-DO" sz="2000" u="none" cap="none" strike="noStrike">
                <a:solidFill>
                  <a:srgbClr val="EF9BA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FLUJO HISPIZZA.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20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0" name="Google Shape;490;p20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FORMATO DE CARGA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20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.F. Chang's Logo PNG Transparent – Brands Logos" id="492" name="Google Shape;49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6022" y="4889675"/>
            <a:ext cx="377978" cy="2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7517" y="1665307"/>
            <a:ext cx="5877745" cy="1438476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descr="A red arrows on a black background&#10;&#10;Description automatically generated" id="494" name="Google Shape;494;p20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21"/>
          <p:cNvPicPr preferRelativeResize="0"/>
          <p:nvPr/>
        </p:nvPicPr>
        <p:blipFill rotWithShape="1">
          <a:blip r:embed="rId3">
            <a:alphaModFix/>
          </a:blip>
          <a:srcRect b="0" l="0" r="72442" t="0"/>
          <a:stretch/>
        </p:blipFill>
        <p:spPr>
          <a:xfrm>
            <a:off x="3" y="1"/>
            <a:ext cx="2519917" cy="6411980"/>
          </a:xfrm>
          <a:prstGeom prst="flowChartOffpageConnector">
            <a:avLst/>
          </a:prstGeom>
          <a:noFill/>
          <a:ln>
            <a:noFill/>
          </a:ln>
        </p:spPr>
      </p:pic>
      <p:pic>
        <p:nvPicPr>
          <p:cNvPr id="500" name="Google Shape;50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00000">
            <a:off x="6385475" y="-1721225"/>
            <a:ext cx="5480049" cy="35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1"/>
          <p:cNvSpPr txBox="1"/>
          <p:nvPr/>
        </p:nvSpPr>
        <p:spPr>
          <a:xfrm>
            <a:off x="2519917" y="1786935"/>
            <a:ext cx="3636336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FLUJO HISPIZZA</a:t>
            </a:r>
            <a:endParaRPr/>
          </a:p>
        </p:txBody>
      </p:sp>
      <p:pic>
        <p:nvPicPr>
          <p:cNvPr id="502" name="Google Shape;50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0356" y="4781531"/>
            <a:ext cx="863644" cy="3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1"/>
          <p:cNvPicPr preferRelativeResize="0"/>
          <p:nvPr/>
        </p:nvPicPr>
        <p:blipFill rotWithShape="1">
          <a:blip r:embed="rId6">
            <a:alphaModFix/>
          </a:blip>
          <a:srcRect b="8670" l="15605" r="22794" t="-1"/>
          <a:stretch/>
        </p:blipFill>
        <p:spPr>
          <a:xfrm>
            <a:off x="2781755" y="3297306"/>
            <a:ext cx="1286541" cy="57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5963" y="1921047"/>
            <a:ext cx="1143950" cy="11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563" y="981642"/>
            <a:ext cx="542275" cy="5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57968" y="4540502"/>
            <a:ext cx="843986" cy="8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05916" y="4987286"/>
            <a:ext cx="1143950" cy="11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7516" y="4047881"/>
            <a:ext cx="542275" cy="5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30131" y="3244999"/>
            <a:ext cx="670941" cy="67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510" name="Google Shape;510;p21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2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FLUJO NOMINA </a:t>
            </a:r>
            <a:r>
              <a:rPr b="1" i="0" lang="es-DO" sz="2800" u="none" cap="none" strike="noStrike">
                <a:solidFill>
                  <a:srgbClr val="D6D6D6"/>
                </a:solidFill>
                <a:latin typeface="Arial"/>
                <a:ea typeface="Arial"/>
                <a:cs typeface="Arial"/>
                <a:sym typeface="Arial"/>
              </a:rPr>
              <a:t>HISPIZZA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22"/>
          <p:cNvGrpSpPr/>
          <p:nvPr/>
        </p:nvGrpSpPr>
        <p:grpSpPr>
          <a:xfrm>
            <a:off x="498871" y="910636"/>
            <a:ext cx="752250" cy="751950"/>
            <a:chOff x="0" y="2008550"/>
            <a:chExt cx="752250" cy="751950"/>
          </a:xfrm>
        </p:grpSpPr>
        <p:pic>
          <p:nvPicPr>
            <p:cNvPr id="517" name="Google Shape;517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008550"/>
              <a:ext cx="751975" cy="75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" name="Google Shape;518;p22"/>
            <p:cNvSpPr txBox="1"/>
            <p:nvPr/>
          </p:nvSpPr>
          <p:spPr>
            <a:xfrm>
              <a:off x="150" y="2008550"/>
              <a:ext cx="752100" cy="7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DO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INICIO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9" name="Google Shape;519;p22"/>
          <p:cNvCxnSpPr>
            <a:stCxn id="518" idx="3"/>
            <a:endCxn id="520" idx="1"/>
          </p:cNvCxnSpPr>
          <p:nvPr/>
        </p:nvCxnSpPr>
        <p:spPr>
          <a:xfrm flipH="1" rot="10800000">
            <a:off x="1251121" y="1265986"/>
            <a:ext cx="391500" cy="48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21" name="Google Shape;52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2"/>
          <p:cNvPicPr preferRelativeResize="0"/>
          <p:nvPr/>
        </p:nvPicPr>
        <p:blipFill rotWithShape="1">
          <a:blip r:embed="rId5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2"/>
          <p:cNvSpPr/>
          <p:nvPr/>
        </p:nvSpPr>
        <p:spPr>
          <a:xfrm>
            <a:off x="1642598" y="942806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TIENDAS HISPIZZA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23" name="Google Shape;523;p22"/>
          <p:cNvCxnSpPr>
            <a:stCxn id="520" idx="3"/>
            <a:endCxn id="524" idx="1"/>
          </p:cNvCxnSpPr>
          <p:nvPr/>
        </p:nvCxnSpPr>
        <p:spPr>
          <a:xfrm>
            <a:off x="3023798" y="1266056"/>
            <a:ext cx="3915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4" name="Google Shape;524;p22"/>
          <p:cNvSpPr/>
          <p:nvPr/>
        </p:nvSpPr>
        <p:spPr>
          <a:xfrm>
            <a:off x="3415276" y="942806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HORAS PBI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2"/>
          <p:cNvSpPr/>
          <p:nvPr/>
        </p:nvSpPr>
        <p:spPr>
          <a:xfrm>
            <a:off x="5187953" y="942806"/>
            <a:ext cx="1381200" cy="64359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Verificar reporte de Incidencias dentro.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26" name="Google Shape;526;p22"/>
          <p:cNvCxnSpPr>
            <a:stCxn id="524" idx="3"/>
            <a:endCxn id="525" idx="1"/>
          </p:cNvCxnSpPr>
          <p:nvPr/>
        </p:nvCxnSpPr>
        <p:spPr>
          <a:xfrm flipH="1" rot="10800000">
            <a:off x="4796476" y="1264556"/>
            <a:ext cx="391500" cy="15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7" name="Google Shape;527;p22"/>
          <p:cNvSpPr/>
          <p:nvPr/>
        </p:nvSpPr>
        <p:spPr>
          <a:xfrm>
            <a:off x="7159738" y="1917358"/>
            <a:ext cx="1381200" cy="64359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Realizar correcion de Horas o Solicitud mal realizada.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28" name="Google Shape;528;p22"/>
          <p:cNvCxnSpPr>
            <a:stCxn id="525" idx="3"/>
            <a:endCxn id="529" idx="1"/>
          </p:cNvCxnSpPr>
          <p:nvPr/>
        </p:nvCxnSpPr>
        <p:spPr>
          <a:xfrm>
            <a:off x="6569153" y="1264604"/>
            <a:ext cx="534300" cy="75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0" name="Google Shape;530;p22"/>
          <p:cNvCxnSpPr>
            <a:stCxn id="529" idx="2"/>
            <a:endCxn id="527" idx="0"/>
          </p:cNvCxnSpPr>
          <p:nvPr/>
        </p:nvCxnSpPr>
        <p:spPr>
          <a:xfrm>
            <a:off x="7850338" y="1648060"/>
            <a:ext cx="0" cy="2694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1" name="Google Shape;531;p22"/>
          <p:cNvCxnSpPr>
            <a:stCxn id="527" idx="1"/>
            <a:endCxn id="525" idx="2"/>
          </p:cNvCxnSpPr>
          <p:nvPr/>
        </p:nvCxnSpPr>
        <p:spPr>
          <a:xfrm rot="10800000">
            <a:off x="5878438" y="1586356"/>
            <a:ext cx="1281300" cy="652800"/>
          </a:xfrm>
          <a:prstGeom prst="bentConnector2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2" name="Google Shape;532;p22"/>
          <p:cNvSpPr/>
          <p:nvPr/>
        </p:nvSpPr>
        <p:spPr>
          <a:xfrm>
            <a:off x="3410728" y="1885812"/>
            <a:ext cx="1381200" cy="64359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Refrescar Calculo de Horas dentro de PBI.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33" name="Google Shape;533;p22"/>
          <p:cNvCxnSpPr>
            <a:stCxn id="532" idx="1"/>
            <a:endCxn id="534" idx="3"/>
          </p:cNvCxnSpPr>
          <p:nvPr/>
        </p:nvCxnSpPr>
        <p:spPr>
          <a:xfrm rot="10800000">
            <a:off x="3042028" y="2206710"/>
            <a:ext cx="368700" cy="9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35" name="Google Shape;535;p22"/>
          <p:cNvGrpSpPr/>
          <p:nvPr/>
        </p:nvGrpSpPr>
        <p:grpSpPr>
          <a:xfrm>
            <a:off x="7103488" y="895960"/>
            <a:ext cx="1693730" cy="963335"/>
            <a:chOff x="3404407" y="775408"/>
            <a:chExt cx="1693730" cy="963335"/>
          </a:xfrm>
        </p:grpSpPr>
        <p:sp>
          <p:nvSpPr>
            <p:cNvPr id="529" name="Google Shape;529;p22"/>
            <p:cNvSpPr/>
            <p:nvPr/>
          </p:nvSpPr>
          <p:spPr>
            <a:xfrm>
              <a:off x="3404407" y="775408"/>
              <a:ext cx="1493700" cy="752100"/>
            </a:xfrm>
            <a:prstGeom prst="diamond">
              <a:avLst/>
            </a:prstGeom>
            <a:solidFill>
              <a:schemeClr val="lt1"/>
            </a:solidFill>
            <a:ln cap="flat" cmpd="sng" w="38100">
              <a:solidFill>
                <a:srgbClr val="ED1C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s-D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¿Solicitud Correcta?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2"/>
            <p:cNvSpPr txBox="1"/>
            <p:nvPr/>
          </p:nvSpPr>
          <p:spPr>
            <a:xfrm>
              <a:off x="4735576" y="881007"/>
              <a:ext cx="3625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D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</a:t>
              </a:r>
              <a:endParaRPr/>
            </a:p>
          </p:txBody>
        </p:sp>
        <p:sp>
          <p:nvSpPr>
            <p:cNvPr id="537" name="Google Shape;537;p22"/>
            <p:cNvSpPr txBox="1"/>
            <p:nvPr/>
          </p:nvSpPr>
          <p:spPr>
            <a:xfrm>
              <a:off x="3853629" y="1461744"/>
              <a:ext cx="4483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D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grpSp>
        <p:nvGrpSpPr>
          <p:cNvPr id="538" name="Google Shape;538;p22"/>
          <p:cNvGrpSpPr/>
          <p:nvPr/>
        </p:nvGrpSpPr>
        <p:grpSpPr>
          <a:xfrm>
            <a:off x="1250846" y="1830720"/>
            <a:ext cx="1791306" cy="934368"/>
            <a:chOff x="3106801" y="775408"/>
            <a:chExt cx="1791306" cy="934368"/>
          </a:xfrm>
        </p:grpSpPr>
        <p:sp>
          <p:nvSpPr>
            <p:cNvPr id="534" name="Google Shape;534;p22"/>
            <p:cNvSpPr/>
            <p:nvPr/>
          </p:nvSpPr>
          <p:spPr>
            <a:xfrm>
              <a:off x="3404407" y="775408"/>
              <a:ext cx="1493700" cy="752100"/>
            </a:xfrm>
            <a:prstGeom prst="diamond">
              <a:avLst/>
            </a:prstGeom>
            <a:solidFill>
              <a:schemeClr val="lt1"/>
            </a:solidFill>
            <a:ln cap="flat" cmpd="sng" w="38100">
              <a:solidFill>
                <a:srgbClr val="ED1C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s-D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¿Existen Errores?</a:t>
              </a:r>
              <a:endParaRPr/>
            </a:p>
          </p:txBody>
        </p:sp>
        <p:sp>
          <p:nvSpPr>
            <p:cNvPr id="539" name="Google Shape;539;p22"/>
            <p:cNvSpPr txBox="1"/>
            <p:nvPr/>
          </p:nvSpPr>
          <p:spPr>
            <a:xfrm>
              <a:off x="3106801" y="881007"/>
              <a:ext cx="3625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D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</a:t>
              </a:r>
              <a:endParaRPr/>
            </a:p>
          </p:txBody>
        </p:sp>
        <p:sp>
          <p:nvSpPr>
            <p:cNvPr id="540" name="Google Shape;540;p22"/>
            <p:cNvSpPr txBox="1"/>
            <p:nvPr/>
          </p:nvSpPr>
          <p:spPr>
            <a:xfrm>
              <a:off x="3674812" y="1432777"/>
              <a:ext cx="4483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D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sp>
        <p:nvSpPr>
          <p:cNvPr id="541" name="Google Shape;541;p22"/>
          <p:cNvSpPr/>
          <p:nvPr/>
        </p:nvSpPr>
        <p:spPr>
          <a:xfrm>
            <a:off x="922807" y="2965909"/>
            <a:ext cx="1381200" cy="64359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Solicitar apoyo a TI para confirmar posible error.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42" name="Google Shape;542;p22"/>
          <p:cNvGrpSpPr/>
          <p:nvPr/>
        </p:nvGrpSpPr>
        <p:grpSpPr>
          <a:xfrm>
            <a:off x="8574291" y="1394970"/>
            <a:ext cx="472119" cy="471931"/>
            <a:chOff x="0" y="2008550"/>
            <a:chExt cx="752250" cy="751950"/>
          </a:xfrm>
        </p:grpSpPr>
        <p:pic>
          <p:nvPicPr>
            <p:cNvPr id="543" name="Google Shape;543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008550"/>
              <a:ext cx="751975" cy="75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4" name="Google Shape;544;p22"/>
            <p:cNvSpPr txBox="1"/>
            <p:nvPr/>
          </p:nvSpPr>
          <p:spPr>
            <a:xfrm>
              <a:off x="150" y="2008550"/>
              <a:ext cx="752100" cy="7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DO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2A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5" name="Google Shape;545;p22"/>
          <p:cNvCxnSpPr>
            <a:stCxn id="529" idx="3"/>
            <a:endCxn id="544" idx="0"/>
          </p:cNvCxnSpPr>
          <p:nvPr/>
        </p:nvCxnSpPr>
        <p:spPr>
          <a:xfrm>
            <a:off x="8597188" y="1272010"/>
            <a:ext cx="213300" cy="123000"/>
          </a:xfrm>
          <a:prstGeom prst="bentConnector2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46" name="Google Shape;546;p22"/>
          <p:cNvGrpSpPr/>
          <p:nvPr/>
        </p:nvGrpSpPr>
        <p:grpSpPr>
          <a:xfrm>
            <a:off x="5297194" y="1983594"/>
            <a:ext cx="472119" cy="471931"/>
            <a:chOff x="0" y="2008550"/>
            <a:chExt cx="752250" cy="751950"/>
          </a:xfrm>
        </p:grpSpPr>
        <p:pic>
          <p:nvPicPr>
            <p:cNvPr id="547" name="Google Shape;547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008550"/>
              <a:ext cx="751975" cy="75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8" name="Google Shape;548;p22"/>
            <p:cNvSpPr txBox="1"/>
            <p:nvPr/>
          </p:nvSpPr>
          <p:spPr>
            <a:xfrm>
              <a:off x="150" y="2008550"/>
              <a:ext cx="752100" cy="7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DO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2A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9" name="Google Shape;549;p22"/>
          <p:cNvCxnSpPr>
            <a:stCxn id="548" idx="1"/>
            <a:endCxn id="532" idx="3"/>
          </p:cNvCxnSpPr>
          <p:nvPr/>
        </p:nvCxnSpPr>
        <p:spPr>
          <a:xfrm rot="10800000">
            <a:off x="4791788" y="2207528"/>
            <a:ext cx="505500" cy="21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0" name="Google Shape;550;p22"/>
          <p:cNvCxnSpPr>
            <a:stCxn id="534" idx="1"/>
            <a:endCxn id="541" idx="1"/>
          </p:cNvCxnSpPr>
          <p:nvPr/>
        </p:nvCxnSpPr>
        <p:spPr>
          <a:xfrm flipH="1">
            <a:off x="922952" y="2206770"/>
            <a:ext cx="625500" cy="1080900"/>
          </a:xfrm>
          <a:prstGeom prst="bentConnector3">
            <a:avLst>
              <a:gd fmla="val 136569" name="adj1"/>
            </a:avLst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1" name="Google Shape;551;p22"/>
          <p:cNvCxnSpPr>
            <a:stCxn id="534" idx="2"/>
            <a:endCxn id="552" idx="0"/>
          </p:cNvCxnSpPr>
          <p:nvPr/>
        </p:nvCxnSpPr>
        <p:spPr>
          <a:xfrm flipH="1" rot="-5400000">
            <a:off x="3007502" y="1870620"/>
            <a:ext cx="381600" cy="1806000"/>
          </a:xfrm>
          <a:prstGeom prst="bentConnector3">
            <a:avLst>
              <a:gd fmla="val 50005" name="adj1"/>
            </a:avLst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53" name="Google Shape;553;p22"/>
          <p:cNvGrpSpPr/>
          <p:nvPr/>
        </p:nvGrpSpPr>
        <p:grpSpPr>
          <a:xfrm>
            <a:off x="2743758" y="3052337"/>
            <a:ext cx="472119" cy="471931"/>
            <a:chOff x="0" y="2008550"/>
            <a:chExt cx="752250" cy="751950"/>
          </a:xfrm>
        </p:grpSpPr>
        <p:pic>
          <p:nvPicPr>
            <p:cNvPr id="554" name="Google Shape;55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008550"/>
              <a:ext cx="751975" cy="75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5" name="Google Shape;555;p22"/>
            <p:cNvSpPr txBox="1"/>
            <p:nvPr/>
          </p:nvSpPr>
          <p:spPr>
            <a:xfrm>
              <a:off x="150" y="2008550"/>
              <a:ext cx="752100" cy="7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DO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2A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56" name="Google Shape;556;p22"/>
          <p:cNvCxnSpPr>
            <a:stCxn id="541" idx="3"/>
            <a:endCxn id="555" idx="1"/>
          </p:cNvCxnSpPr>
          <p:nvPr/>
        </p:nvCxnSpPr>
        <p:spPr>
          <a:xfrm flipH="1" rot="10800000">
            <a:off x="2304007" y="3278407"/>
            <a:ext cx="439800" cy="93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2" name="Google Shape;552;p22"/>
          <p:cNvSpPr/>
          <p:nvPr/>
        </p:nvSpPr>
        <p:spPr>
          <a:xfrm>
            <a:off x="3410728" y="2964457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Solicitar a involucrados de detener solicitudes de nómina.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7" name="Google Shape;557;p22">
            <a:hlinkClick action="ppaction://hlinksldjump" r:id="rId6"/>
          </p:cNvPr>
          <p:cNvSpPr/>
          <p:nvPr/>
        </p:nvSpPr>
        <p:spPr>
          <a:xfrm>
            <a:off x="5187953" y="2964457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FORMATO NOMINA CONSOLIDADO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22"/>
          <p:cNvCxnSpPr>
            <a:stCxn id="552" idx="3"/>
            <a:endCxn id="557" idx="1"/>
          </p:cNvCxnSpPr>
          <p:nvPr/>
        </p:nvCxnSpPr>
        <p:spPr>
          <a:xfrm>
            <a:off x="4791928" y="3287707"/>
            <a:ext cx="3960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9" name="Google Shape;559;p22"/>
          <p:cNvSpPr/>
          <p:nvPr/>
        </p:nvSpPr>
        <p:spPr>
          <a:xfrm>
            <a:off x="7159738" y="2963005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CARGA SOFTLAND</a:t>
            </a:r>
            <a:endParaRPr/>
          </a:p>
        </p:txBody>
      </p:sp>
      <p:cxnSp>
        <p:nvCxnSpPr>
          <p:cNvPr id="560" name="Google Shape;560;p22"/>
          <p:cNvCxnSpPr>
            <a:stCxn id="557" idx="3"/>
            <a:endCxn id="559" idx="1"/>
          </p:cNvCxnSpPr>
          <p:nvPr/>
        </p:nvCxnSpPr>
        <p:spPr>
          <a:xfrm flipH="1" rot="10800000">
            <a:off x="6569153" y="3286207"/>
            <a:ext cx="590700" cy="15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1" name="Google Shape;561;p22"/>
          <p:cNvSpPr/>
          <p:nvPr/>
        </p:nvSpPr>
        <p:spPr>
          <a:xfrm>
            <a:off x="7159738" y="3913431"/>
            <a:ext cx="1381200" cy="646499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DO" sz="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Inicializar dentro de la plataforma de Softland y carga de datos.</a:t>
            </a:r>
            <a:endParaRPr b="0" i="0" sz="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2" name="Google Shape;562;p22"/>
          <p:cNvSpPr/>
          <p:nvPr/>
        </p:nvSpPr>
        <p:spPr>
          <a:xfrm>
            <a:off x="8169533" y="4442461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Cons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3" name="Google Shape;563;p22"/>
          <p:cNvCxnSpPr>
            <a:stCxn id="559" idx="2"/>
            <a:endCxn id="561" idx="0"/>
          </p:cNvCxnSpPr>
          <p:nvPr/>
        </p:nvCxnSpPr>
        <p:spPr>
          <a:xfrm>
            <a:off x="7850338" y="3609505"/>
            <a:ext cx="0" cy="3039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4" name="Google Shape;564;p22"/>
          <p:cNvCxnSpPr>
            <a:stCxn id="561" idx="1"/>
            <a:endCxn id="565" idx="3"/>
          </p:cNvCxnSpPr>
          <p:nvPr/>
        </p:nvCxnSpPr>
        <p:spPr>
          <a:xfrm flipH="1">
            <a:off x="6114538" y="4236681"/>
            <a:ext cx="1045200" cy="141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66" name="Google Shape;5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2493" y="4024778"/>
            <a:ext cx="471946" cy="471931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2">
            <a:hlinkClick action="ppaction://hlinksldjump" r:id="rId7"/>
          </p:cNvPr>
          <p:cNvSpPr txBox="1"/>
          <p:nvPr/>
        </p:nvSpPr>
        <p:spPr>
          <a:xfrm>
            <a:off x="5642587" y="4024778"/>
            <a:ext cx="472025" cy="452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D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2B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red arrows on a black background&#10;&#10;Description automatically generated" id="567" name="Google Shape;567;p22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Google Shape;572;p23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3" name="Google Shape;573;p23"/>
          <p:cNvSpPr txBox="1"/>
          <p:nvPr/>
        </p:nvSpPr>
        <p:spPr>
          <a:xfrm>
            <a:off x="0" y="0"/>
            <a:ext cx="9144000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FLUJO NOMINA </a:t>
            </a:r>
            <a:r>
              <a:rPr b="1" i="0" lang="es-DO" sz="3200" u="none" cap="none" strike="noStrike">
                <a:solidFill>
                  <a:srgbClr val="D6D6D6"/>
                </a:solidFill>
                <a:latin typeface="Arial"/>
                <a:ea typeface="Arial"/>
                <a:cs typeface="Arial"/>
                <a:sym typeface="Arial"/>
              </a:rPr>
              <a:t>HISPIZZA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Google Shape;574;p23"/>
          <p:cNvGrpSpPr/>
          <p:nvPr/>
        </p:nvGrpSpPr>
        <p:grpSpPr>
          <a:xfrm>
            <a:off x="790978" y="931004"/>
            <a:ext cx="472119" cy="471931"/>
            <a:chOff x="0" y="2008550"/>
            <a:chExt cx="752250" cy="751950"/>
          </a:xfrm>
        </p:grpSpPr>
        <p:pic>
          <p:nvPicPr>
            <p:cNvPr id="575" name="Google Shape;575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008550"/>
              <a:ext cx="751975" cy="75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6" name="Google Shape;576;p23">
              <a:hlinkClick action="ppaction://hlinksldjump" r:id="rId4"/>
            </p:cNvPr>
            <p:cNvSpPr txBox="1"/>
            <p:nvPr/>
          </p:nvSpPr>
          <p:spPr>
            <a:xfrm>
              <a:off x="150" y="2008550"/>
              <a:ext cx="752100" cy="7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DO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2B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23"/>
          <p:cNvGrpSpPr/>
          <p:nvPr/>
        </p:nvGrpSpPr>
        <p:grpSpPr>
          <a:xfrm>
            <a:off x="2012961" y="3970633"/>
            <a:ext cx="752250" cy="751950"/>
            <a:chOff x="0" y="2008550"/>
            <a:chExt cx="752250" cy="751950"/>
          </a:xfrm>
        </p:grpSpPr>
        <p:pic>
          <p:nvPicPr>
            <p:cNvPr id="578" name="Google Shape;578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008550"/>
              <a:ext cx="751975" cy="75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9" name="Google Shape;579;p23"/>
            <p:cNvSpPr txBox="1"/>
            <p:nvPr/>
          </p:nvSpPr>
          <p:spPr>
            <a:xfrm>
              <a:off x="150" y="2008550"/>
              <a:ext cx="752100" cy="7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DO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</a:t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p23"/>
          <p:cNvSpPr/>
          <p:nvPr/>
        </p:nvSpPr>
        <p:spPr>
          <a:xfrm>
            <a:off x="1692622" y="829660"/>
            <a:ext cx="1381200" cy="64359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Verificar enlaces de errores.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1" name="Google Shape;581;p23"/>
          <p:cNvSpPr/>
          <p:nvPr/>
        </p:nvSpPr>
        <p:spPr>
          <a:xfrm>
            <a:off x="5229881" y="819606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Procesar Nomina Extraordianria.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2" name="Google Shape;582;p23"/>
          <p:cNvSpPr/>
          <p:nvPr/>
        </p:nvSpPr>
        <p:spPr>
          <a:xfrm>
            <a:off x="6942855" y="828208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Revisar la relación de pago por prestaciones.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83" name="Google Shape;583;p23"/>
          <p:cNvCxnSpPr>
            <a:stCxn id="576" idx="3"/>
            <a:endCxn id="580" idx="1"/>
          </p:cNvCxnSpPr>
          <p:nvPr/>
        </p:nvCxnSpPr>
        <p:spPr>
          <a:xfrm flipH="1" rot="10800000">
            <a:off x="1263097" y="1151338"/>
            <a:ext cx="429600" cy="5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4" name="Google Shape;584;p23"/>
          <p:cNvSpPr/>
          <p:nvPr/>
        </p:nvSpPr>
        <p:spPr>
          <a:xfrm>
            <a:off x="2782094" y="1408415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Enlaces Errores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5" name="Google Shape;585;p23"/>
          <p:cNvCxnSpPr>
            <a:stCxn id="586" idx="2"/>
            <a:endCxn id="587" idx="0"/>
          </p:cNvCxnSpPr>
          <p:nvPr/>
        </p:nvCxnSpPr>
        <p:spPr>
          <a:xfrm flipH="1" rot="-5400000">
            <a:off x="4818007" y="860758"/>
            <a:ext cx="435600" cy="1769100"/>
          </a:xfrm>
          <a:prstGeom prst="bentConnector3">
            <a:avLst>
              <a:gd fmla="val 49984" name="adj1"/>
            </a:avLst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8" name="Google Shape;588;p23"/>
          <p:cNvCxnSpPr>
            <a:stCxn id="580" idx="3"/>
            <a:endCxn id="586" idx="1"/>
          </p:cNvCxnSpPr>
          <p:nvPr/>
        </p:nvCxnSpPr>
        <p:spPr>
          <a:xfrm>
            <a:off x="3073822" y="1151458"/>
            <a:ext cx="3306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9" name="Google Shape;589;p23"/>
          <p:cNvCxnSpPr>
            <a:stCxn id="586" idx="3"/>
            <a:endCxn id="581" idx="1"/>
          </p:cNvCxnSpPr>
          <p:nvPr/>
        </p:nvCxnSpPr>
        <p:spPr>
          <a:xfrm flipH="1" rot="10800000">
            <a:off x="4898107" y="1142758"/>
            <a:ext cx="331800" cy="8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0" name="Google Shape;590;p23"/>
          <p:cNvSpPr/>
          <p:nvPr/>
        </p:nvSpPr>
        <p:spPr>
          <a:xfrm>
            <a:off x="6250915" y="1394367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Nomina Extra.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3"/>
          <p:cNvSpPr/>
          <p:nvPr/>
        </p:nvSpPr>
        <p:spPr>
          <a:xfrm>
            <a:off x="7837283" y="1408415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Nomina Extra.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3"/>
          <p:cNvSpPr/>
          <p:nvPr/>
        </p:nvSpPr>
        <p:spPr>
          <a:xfrm>
            <a:off x="6942855" y="1965669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Cargar de forma manual Nomina Extraordinaria.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93" name="Google Shape;593;p23"/>
          <p:cNvCxnSpPr>
            <a:stCxn id="581" idx="3"/>
            <a:endCxn id="582" idx="1"/>
          </p:cNvCxnSpPr>
          <p:nvPr/>
        </p:nvCxnSpPr>
        <p:spPr>
          <a:xfrm>
            <a:off x="6611081" y="1142856"/>
            <a:ext cx="331800" cy="8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4" name="Google Shape;594;p23"/>
          <p:cNvSpPr/>
          <p:nvPr/>
        </p:nvSpPr>
        <p:spPr>
          <a:xfrm>
            <a:off x="7908633" y="2569527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Nomina Extra.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5" name="Google Shape;595;p23"/>
          <p:cNvCxnSpPr>
            <a:stCxn id="582" idx="2"/>
            <a:endCxn id="592" idx="0"/>
          </p:cNvCxnSpPr>
          <p:nvPr/>
        </p:nvCxnSpPr>
        <p:spPr>
          <a:xfrm>
            <a:off x="7633455" y="1474708"/>
            <a:ext cx="0" cy="4911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7" name="Google Shape;587;p23"/>
          <p:cNvSpPr/>
          <p:nvPr/>
        </p:nvSpPr>
        <p:spPr>
          <a:xfrm>
            <a:off x="5229881" y="1962966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PROPINAS VOLUNTARIAS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96" name="Google Shape;596;p23"/>
          <p:cNvCxnSpPr>
            <a:stCxn id="592" idx="1"/>
            <a:endCxn id="587" idx="3"/>
          </p:cNvCxnSpPr>
          <p:nvPr/>
        </p:nvCxnSpPr>
        <p:spPr>
          <a:xfrm rot="10800000">
            <a:off x="6611055" y="2286219"/>
            <a:ext cx="331800" cy="2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7" name="Google Shape;597;p23"/>
          <p:cNvSpPr/>
          <p:nvPr/>
        </p:nvSpPr>
        <p:spPr>
          <a:xfrm>
            <a:off x="3460657" y="1965669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Ingresar a propina voluntaria y descargar reporte.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98" name="Google Shape;598;p23"/>
          <p:cNvCxnSpPr>
            <a:stCxn id="587" idx="1"/>
            <a:endCxn id="597" idx="3"/>
          </p:cNvCxnSpPr>
          <p:nvPr/>
        </p:nvCxnSpPr>
        <p:spPr>
          <a:xfrm flipH="1">
            <a:off x="4841981" y="2286216"/>
            <a:ext cx="387900" cy="2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9" name="Google Shape;599;p23"/>
          <p:cNvSpPr/>
          <p:nvPr/>
        </p:nvSpPr>
        <p:spPr>
          <a:xfrm>
            <a:off x="4440898" y="2569527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Propinas Voluntaria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3"/>
          <p:cNvSpPr/>
          <p:nvPr/>
        </p:nvSpPr>
        <p:spPr>
          <a:xfrm>
            <a:off x="1692622" y="1965669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Dar formato de cargador Softland.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1" name="Google Shape;601;p23"/>
          <p:cNvSpPr/>
          <p:nvPr/>
        </p:nvSpPr>
        <p:spPr>
          <a:xfrm>
            <a:off x="2782094" y="2498520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Cons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2" name="Google Shape;602;p23"/>
          <p:cNvCxnSpPr>
            <a:stCxn id="597" idx="1"/>
            <a:endCxn id="600" idx="3"/>
          </p:cNvCxnSpPr>
          <p:nvPr/>
        </p:nvCxnSpPr>
        <p:spPr>
          <a:xfrm rot="10800000">
            <a:off x="3073957" y="2288919"/>
            <a:ext cx="3867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3" name="Google Shape;603;p23"/>
          <p:cNvCxnSpPr>
            <a:stCxn id="600" idx="2"/>
            <a:endCxn id="604" idx="0"/>
          </p:cNvCxnSpPr>
          <p:nvPr/>
        </p:nvCxnSpPr>
        <p:spPr>
          <a:xfrm>
            <a:off x="2383222" y="2612169"/>
            <a:ext cx="0" cy="3378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4" name="Google Shape;604;p23"/>
          <p:cNvSpPr/>
          <p:nvPr/>
        </p:nvSpPr>
        <p:spPr>
          <a:xfrm>
            <a:off x="1692622" y="2950103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VALIDACION Y PUBLICACION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5" name="Google Shape;605;p23"/>
          <p:cNvSpPr/>
          <p:nvPr/>
        </p:nvSpPr>
        <p:spPr>
          <a:xfrm>
            <a:off x="3460657" y="2950103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Validar nominas trabajas (quincenal, propinas, extra.).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06" name="Google Shape;606;p23"/>
          <p:cNvCxnSpPr>
            <a:stCxn id="604" idx="3"/>
            <a:endCxn id="605" idx="1"/>
          </p:cNvCxnSpPr>
          <p:nvPr/>
        </p:nvCxnSpPr>
        <p:spPr>
          <a:xfrm>
            <a:off x="3073822" y="3273353"/>
            <a:ext cx="3867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7" name="Google Shape;607;p23"/>
          <p:cNvSpPr/>
          <p:nvPr/>
        </p:nvSpPr>
        <p:spPr>
          <a:xfrm>
            <a:off x="5229881" y="2950103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Procesar validación dentro de la herramienta.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8" name="Google Shape;608;p23"/>
          <p:cNvSpPr/>
          <p:nvPr/>
        </p:nvSpPr>
        <p:spPr>
          <a:xfrm>
            <a:off x="6942855" y="2950103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Generar rectificación de Cálculos de Nomina.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09" name="Google Shape;609;p23"/>
          <p:cNvCxnSpPr>
            <a:stCxn id="605" idx="3"/>
            <a:endCxn id="607" idx="1"/>
          </p:cNvCxnSpPr>
          <p:nvPr/>
        </p:nvCxnSpPr>
        <p:spPr>
          <a:xfrm>
            <a:off x="4841857" y="3273353"/>
            <a:ext cx="3879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0" name="Google Shape;610;p23"/>
          <p:cNvCxnSpPr>
            <a:stCxn id="607" idx="3"/>
            <a:endCxn id="608" idx="1"/>
          </p:cNvCxnSpPr>
          <p:nvPr/>
        </p:nvCxnSpPr>
        <p:spPr>
          <a:xfrm>
            <a:off x="6611081" y="3273353"/>
            <a:ext cx="3318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1" name="Google Shape;611;p23"/>
          <p:cNvSpPr/>
          <p:nvPr/>
        </p:nvSpPr>
        <p:spPr>
          <a:xfrm>
            <a:off x="6942855" y="4000494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Realizar comparación de nóminas (actual vs quincenal)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12" name="Google Shape;612;p23"/>
          <p:cNvCxnSpPr>
            <a:stCxn id="608" idx="2"/>
            <a:endCxn id="611" idx="0"/>
          </p:cNvCxnSpPr>
          <p:nvPr/>
        </p:nvCxnSpPr>
        <p:spPr>
          <a:xfrm>
            <a:off x="7633455" y="3596603"/>
            <a:ext cx="0" cy="4038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3" name="Google Shape;613;p23"/>
          <p:cNvSpPr/>
          <p:nvPr/>
        </p:nvSpPr>
        <p:spPr>
          <a:xfrm>
            <a:off x="5229881" y="4000494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Validar cantidades en Resumen por Concepto 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14" name="Google Shape;614;p23"/>
          <p:cNvCxnSpPr>
            <a:stCxn id="611" idx="1"/>
            <a:endCxn id="613" idx="3"/>
          </p:cNvCxnSpPr>
          <p:nvPr/>
        </p:nvCxnSpPr>
        <p:spPr>
          <a:xfrm rot="10800000">
            <a:off x="6611055" y="4323744"/>
            <a:ext cx="3318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5" name="Google Shape;615;p23"/>
          <p:cNvSpPr/>
          <p:nvPr/>
        </p:nvSpPr>
        <p:spPr>
          <a:xfrm>
            <a:off x="3460657" y="4000494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Publicar Nomina.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16" name="Google Shape;616;p23"/>
          <p:cNvCxnSpPr>
            <a:stCxn id="613" idx="1"/>
            <a:endCxn id="615" idx="3"/>
          </p:cNvCxnSpPr>
          <p:nvPr/>
        </p:nvCxnSpPr>
        <p:spPr>
          <a:xfrm rot="10800000">
            <a:off x="4841981" y="4323744"/>
            <a:ext cx="38790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17" name="Google Shape;617;p23"/>
          <p:cNvPicPr preferRelativeResize="0"/>
          <p:nvPr/>
        </p:nvPicPr>
        <p:blipFill rotWithShape="1">
          <a:blip r:embed="rId5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.F. Chang's Logo PNG Transparent – Brands Logos" id="618" name="Google Shape;61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66022" y="4889675"/>
            <a:ext cx="377978" cy="253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9" name="Google Shape;619;p23"/>
          <p:cNvGrpSpPr/>
          <p:nvPr/>
        </p:nvGrpSpPr>
        <p:grpSpPr>
          <a:xfrm>
            <a:off x="3404407" y="775408"/>
            <a:ext cx="1693730" cy="963335"/>
            <a:chOff x="3404407" y="775408"/>
            <a:chExt cx="1693730" cy="963335"/>
          </a:xfrm>
        </p:grpSpPr>
        <p:sp>
          <p:nvSpPr>
            <p:cNvPr id="586" name="Google Shape;586;p23"/>
            <p:cNvSpPr/>
            <p:nvPr/>
          </p:nvSpPr>
          <p:spPr>
            <a:xfrm>
              <a:off x="3404407" y="775408"/>
              <a:ext cx="1493700" cy="752100"/>
            </a:xfrm>
            <a:prstGeom prst="diamond">
              <a:avLst/>
            </a:prstGeom>
            <a:solidFill>
              <a:schemeClr val="lt1"/>
            </a:solidFill>
            <a:ln cap="flat" cmpd="sng" w="38100">
              <a:solidFill>
                <a:srgbClr val="ED1C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s-D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¿Existen Errores?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3"/>
            <p:cNvSpPr txBox="1"/>
            <p:nvPr/>
          </p:nvSpPr>
          <p:spPr>
            <a:xfrm>
              <a:off x="4735576" y="881007"/>
              <a:ext cx="3625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D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</a:t>
              </a:r>
              <a:endParaRPr/>
            </a:p>
          </p:txBody>
        </p:sp>
        <p:sp>
          <p:nvSpPr>
            <p:cNvPr id="621" name="Google Shape;621;p23"/>
            <p:cNvSpPr txBox="1"/>
            <p:nvPr/>
          </p:nvSpPr>
          <p:spPr>
            <a:xfrm>
              <a:off x="3853629" y="1461744"/>
              <a:ext cx="4483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D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cxnSp>
        <p:nvCxnSpPr>
          <p:cNvPr id="622" name="Google Shape;622;p23"/>
          <p:cNvCxnSpPr>
            <a:stCxn id="615" idx="1"/>
            <a:endCxn id="579" idx="3"/>
          </p:cNvCxnSpPr>
          <p:nvPr/>
        </p:nvCxnSpPr>
        <p:spPr>
          <a:xfrm flipH="1">
            <a:off x="2765257" y="4323744"/>
            <a:ext cx="695400" cy="69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red arrows on a black background&#10;&#10;Description automatically generated" id="623" name="Google Shape;623;p23">
            <a:hlinkClick action="ppaction://hlinksldjump"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4"/>
          <p:cNvSpPr txBox="1"/>
          <p:nvPr/>
        </p:nvSpPr>
        <p:spPr>
          <a:xfrm>
            <a:off x="0" y="0"/>
            <a:ext cx="9144000" cy="892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FORMATO NOMINA CONSOLIDADO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red arrows on a black background&#10;&#10;Description automatically generated" id="629" name="Google Shape;629;p24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24">
            <a:hlinkClick action="ppaction://hlinksldjump" r:id="rId5"/>
          </p:cNvPr>
          <p:cNvSpPr/>
          <p:nvPr/>
        </p:nvSpPr>
        <p:spPr>
          <a:xfrm>
            <a:off x="2183554" y="2014963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HORAS CAC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1" name="Google Shape;631;p24">
            <a:hlinkClick action="ppaction://hlinksldjump" r:id="rId6"/>
          </p:cNvPr>
          <p:cNvSpPr/>
          <p:nvPr/>
        </p:nvSpPr>
        <p:spPr>
          <a:xfrm>
            <a:off x="2183554" y="2878471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HORAS PBI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2" name="Google Shape;632;p24">
            <a:hlinkClick action="ppaction://hlinksldjump" r:id="rId7"/>
          </p:cNvPr>
          <p:cNvSpPr/>
          <p:nvPr/>
        </p:nvSpPr>
        <p:spPr>
          <a:xfrm>
            <a:off x="2183554" y="1151455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COOPERATIVA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3" name="Google Shape;633;p24">
            <a:hlinkClick action="ppaction://hlinksldjump" r:id="rId8"/>
          </p:cNvPr>
          <p:cNvSpPr/>
          <p:nvPr/>
        </p:nvSpPr>
        <p:spPr>
          <a:xfrm>
            <a:off x="5385709" y="2014429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DESC. FRIPICK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4" name="Google Shape;634;p24">
            <a:hlinkClick action="ppaction://hlinksldjump" r:id="rId9"/>
          </p:cNvPr>
          <p:cNvSpPr/>
          <p:nvPr/>
        </p:nvSpPr>
        <p:spPr>
          <a:xfrm>
            <a:off x="3795351" y="2877937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REGISTROS MANUALES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5" name="Google Shape;635;p24">
            <a:hlinkClick action="ppaction://hlinksldjump" r:id="rId10"/>
          </p:cNvPr>
          <p:cNvSpPr/>
          <p:nvPr/>
        </p:nvSpPr>
        <p:spPr>
          <a:xfrm>
            <a:off x="2183554" y="3741980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INCENTIVOS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6" name="Google Shape;636;p24">
            <a:hlinkClick action="ppaction://hlinksldjump" r:id="rId11"/>
          </p:cNvPr>
          <p:cNvSpPr/>
          <p:nvPr/>
        </p:nvSpPr>
        <p:spPr>
          <a:xfrm>
            <a:off x="5385709" y="2877937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SOLICITUD REQUERIMIENTOS</a:t>
            </a:r>
            <a:endParaRPr/>
          </a:p>
        </p:txBody>
      </p:sp>
      <p:sp>
        <p:nvSpPr>
          <p:cNvPr id="637" name="Google Shape;637;p24">
            <a:hlinkClick action="ppaction://hlinksldjump" r:id="rId12"/>
          </p:cNvPr>
          <p:cNvSpPr/>
          <p:nvPr/>
        </p:nvSpPr>
        <p:spPr>
          <a:xfrm>
            <a:off x="3795351" y="1150921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 FARMACIA</a:t>
            </a:r>
            <a:endParaRPr/>
          </a:p>
        </p:txBody>
      </p:sp>
      <p:sp>
        <p:nvSpPr>
          <p:cNvPr id="638" name="Google Shape;638;p24">
            <a:hlinkClick action="ppaction://hlinksldjump" r:id="rId13"/>
          </p:cNvPr>
          <p:cNvSpPr/>
          <p:nvPr/>
        </p:nvSpPr>
        <p:spPr>
          <a:xfrm>
            <a:off x="5385709" y="1150921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LICENCIA POR ENFERMEDAD, MATERNIDAD, ACD. LABORAL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9" name="Google Shape;639;p24">
            <a:hlinkClick action="ppaction://hlinksldjump" r:id="rId14"/>
          </p:cNvPr>
          <p:cNvSpPr/>
          <p:nvPr/>
        </p:nvSpPr>
        <p:spPr>
          <a:xfrm>
            <a:off x="5385709" y="3741446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DESCUENTOS OPTICA</a:t>
            </a:r>
            <a:endParaRPr/>
          </a:p>
        </p:txBody>
      </p:sp>
      <p:sp>
        <p:nvSpPr>
          <p:cNvPr id="640" name="Google Shape;640;p24"/>
          <p:cNvSpPr/>
          <p:nvPr/>
        </p:nvSpPr>
        <p:spPr>
          <a:xfrm>
            <a:off x="1975274" y="904376"/>
            <a:ext cx="160296" cy="3647562"/>
          </a:xfrm>
          <a:prstGeom prst="leftBracket">
            <a:avLst>
              <a:gd fmla="val 8333" name="adj"/>
            </a:avLst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4"/>
          <p:cNvSpPr/>
          <p:nvPr/>
        </p:nvSpPr>
        <p:spPr>
          <a:xfrm>
            <a:off x="6836332" y="904376"/>
            <a:ext cx="160296" cy="3647562"/>
          </a:xfrm>
          <a:prstGeom prst="rightBracket">
            <a:avLst>
              <a:gd fmla="val 8333" name="adj"/>
            </a:avLst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2" name="Google Shape;642;p2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24"/>
          <p:cNvPicPr preferRelativeResize="0"/>
          <p:nvPr/>
        </p:nvPicPr>
        <p:blipFill rotWithShape="1">
          <a:blip r:embed="rId16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24">
            <a:hlinkClick action="ppaction://hlinksldjump" r:id="rId17"/>
          </p:cNvPr>
          <p:cNvSpPr/>
          <p:nvPr/>
        </p:nvSpPr>
        <p:spPr>
          <a:xfrm>
            <a:off x="3795351" y="2014429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 AVANCE A SUELDO</a:t>
            </a:r>
            <a:endParaRPr/>
          </a:p>
        </p:txBody>
      </p:sp>
      <p:sp>
        <p:nvSpPr>
          <p:cNvPr id="645" name="Google Shape;645;p24">
            <a:hlinkClick action="ppaction://hlinksldjump" r:id="rId18"/>
          </p:cNvPr>
          <p:cNvSpPr/>
          <p:nvPr/>
        </p:nvSpPr>
        <p:spPr>
          <a:xfrm>
            <a:off x="3795351" y="3741446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FF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PAGO CASO ESPECIAL</a:t>
            </a:r>
            <a:endParaRPr/>
          </a:p>
        </p:txBody>
      </p:sp>
      <p:pic>
        <p:nvPicPr>
          <p:cNvPr descr="Icono&#10;&#10;Descripción generada automáticamente" id="646" name="Google Shape;646;p24">
            <a:hlinkClick action="ppaction://hlinksldjump" r:id="rId19"/>
          </p:cNvPr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98918" y="4760745"/>
            <a:ext cx="361972" cy="361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5"/>
          <p:cNvSpPr txBox="1"/>
          <p:nvPr/>
        </p:nvSpPr>
        <p:spPr>
          <a:xfrm>
            <a:off x="0" y="0"/>
            <a:ext cx="9144000" cy="892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FORMATO NOMINA CONSOLIDADO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red arrows on a black background&#10;&#10;Description automatically generated" id="652" name="Google Shape;652;p25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25"/>
          <p:cNvSpPr/>
          <p:nvPr/>
        </p:nvSpPr>
        <p:spPr>
          <a:xfrm>
            <a:off x="2183554" y="2014963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F9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HORAS CAC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4" name="Google Shape;654;p25"/>
          <p:cNvSpPr/>
          <p:nvPr/>
        </p:nvSpPr>
        <p:spPr>
          <a:xfrm>
            <a:off x="2183554" y="2878471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F9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HORAS PBI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5" name="Google Shape;655;p25"/>
          <p:cNvSpPr/>
          <p:nvPr/>
        </p:nvSpPr>
        <p:spPr>
          <a:xfrm>
            <a:off x="2183554" y="1151455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F9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COOPERATIVA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6" name="Google Shape;656;p25"/>
          <p:cNvSpPr/>
          <p:nvPr/>
        </p:nvSpPr>
        <p:spPr>
          <a:xfrm>
            <a:off x="5385709" y="2014429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F9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DESC. FRIPICK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7" name="Google Shape;657;p25"/>
          <p:cNvSpPr/>
          <p:nvPr/>
        </p:nvSpPr>
        <p:spPr>
          <a:xfrm>
            <a:off x="3795351" y="2877937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F9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REGISTROS MANUALES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8" name="Google Shape;658;p25"/>
          <p:cNvSpPr/>
          <p:nvPr/>
        </p:nvSpPr>
        <p:spPr>
          <a:xfrm>
            <a:off x="2183554" y="3741980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F9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INCENTIVOS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9" name="Google Shape;659;p25"/>
          <p:cNvSpPr/>
          <p:nvPr/>
        </p:nvSpPr>
        <p:spPr>
          <a:xfrm>
            <a:off x="5385709" y="2877937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F9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SOLICITUD REQUERIMIENTOS</a:t>
            </a:r>
            <a:endParaRPr/>
          </a:p>
        </p:txBody>
      </p:sp>
      <p:sp>
        <p:nvSpPr>
          <p:cNvPr id="660" name="Google Shape;660;p25"/>
          <p:cNvSpPr/>
          <p:nvPr/>
        </p:nvSpPr>
        <p:spPr>
          <a:xfrm>
            <a:off x="3795351" y="1150921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F9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 FARMACIA</a:t>
            </a: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5385709" y="1150921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F9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LICENCIA POR ENFERMEDAD, MATERNIDAD, ACD. LABORAL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2" name="Google Shape;662;p25"/>
          <p:cNvSpPr/>
          <p:nvPr/>
        </p:nvSpPr>
        <p:spPr>
          <a:xfrm>
            <a:off x="5385709" y="3741446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DESCUENTOS OPTICA</a:t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1975274" y="904376"/>
            <a:ext cx="160296" cy="3647562"/>
          </a:xfrm>
          <a:prstGeom prst="leftBracket">
            <a:avLst>
              <a:gd fmla="val 8333" name="adj"/>
            </a:avLst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5"/>
          <p:cNvSpPr/>
          <p:nvPr/>
        </p:nvSpPr>
        <p:spPr>
          <a:xfrm>
            <a:off x="6836332" y="904376"/>
            <a:ext cx="160296" cy="3647562"/>
          </a:xfrm>
          <a:prstGeom prst="rightBracket">
            <a:avLst>
              <a:gd fmla="val 8333" name="adj"/>
            </a:avLst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5" name="Google Shape;66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25"/>
          <p:cNvPicPr preferRelativeResize="0"/>
          <p:nvPr/>
        </p:nvPicPr>
        <p:blipFill rotWithShape="1">
          <a:blip r:embed="rId6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25"/>
          <p:cNvSpPr/>
          <p:nvPr/>
        </p:nvSpPr>
        <p:spPr>
          <a:xfrm>
            <a:off x="3795351" y="2014429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 AVANCE A SUELDO</a:t>
            </a:r>
            <a:endParaRPr/>
          </a:p>
        </p:txBody>
      </p:sp>
      <p:sp>
        <p:nvSpPr>
          <p:cNvPr id="668" name="Google Shape;668;p25"/>
          <p:cNvSpPr/>
          <p:nvPr/>
        </p:nvSpPr>
        <p:spPr>
          <a:xfrm>
            <a:off x="3795351" y="3741446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FF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PAGO CASO ESPECIAL</a:t>
            </a:r>
            <a:endParaRPr/>
          </a:p>
        </p:txBody>
      </p:sp>
      <p:pic>
        <p:nvPicPr>
          <p:cNvPr descr="Trackpad con relleno sólido" id="669" name="Google Shape;669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53553" y="992569"/>
            <a:ext cx="235521" cy="235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ckpad con relleno sólido" id="670" name="Google Shape;670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77181" y="992569"/>
            <a:ext cx="235521" cy="235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ckpad con relleno sólido" id="671" name="Google Shape;671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64660" y="1846797"/>
            <a:ext cx="235521" cy="235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ckpad con relleno sólido" id="672" name="Google Shape;672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53552" y="3586947"/>
            <a:ext cx="235521" cy="235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ckpad con relleno sólido" id="673" name="Google Shape;67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65384" y="1846797"/>
            <a:ext cx="235521" cy="235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ckpad con relleno sólido" id="674" name="Google Shape;674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65384" y="2704081"/>
            <a:ext cx="235521" cy="235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ckpad con relleno sólido" id="675" name="Google Shape;67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77181" y="3586947"/>
            <a:ext cx="235521" cy="235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ckpad con relleno sólido" id="676" name="Google Shape;676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76491" y="992569"/>
            <a:ext cx="235521" cy="235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barras con tendencia alcista con relleno sólido" id="677" name="Google Shape;677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55707" y="2704080"/>
            <a:ext cx="235522" cy="2355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barras con tendencia alcista con relleno sólido" id="678" name="Google Shape;678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83096" y="2704080"/>
            <a:ext cx="235522" cy="235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26"/>
          <p:cNvCxnSpPr/>
          <p:nvPr/>
        </p:nvCxnSpPr>
        <p:spPr>
          <a:xfrm flipH="1" rot="-5400000">
            <a:off x="-367169" y="4175644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4" name="Google Shape;684;p26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COOPERATIVA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red arrows on a black background&#10;&#10;Description automatically generated" id="685" name="Google Shape;685;p26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26"/>
          <p:cNvSpPr/>
          <p:nvPr/>
        </p:nvSpPr>
        <p:spPr>
          <a:xfrm>
            <a:off x="377851" y="790662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COOPERATIVA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7" name="Google Shape;68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26"/>
          <p:cNvPicPr preferRelativeResize="0"/>
          <p:nvPr/>
        </p:nvPicPr>
        <p:blipFill rotWithShape="1">
          <a:blip r:embed="rId6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26"/>
          <p:cNvSpPr/>
          <p:nvPr/>
        </p:nvSpPr>
        <p:spPr>
          <a:xfrm>
            <a:off x="377851" y="1771865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DO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Ingresar a la plataforma de GiroNet Agil.</a:t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90" name="Google Shape;690;p26"/>
          <p:cNvCxnSpPr>
            <a:stCxn id="686" idx="2"/>
            <a:endCxn id="689" idx="0"/>
          </p:cNvCxnSpPr>
          <p:nvPr/>
        </p:nvCxnSpPr>
        <p:spPr>
          <a:xfrm>
            <a:off x="1068451" y="1437162"/>
            <a:ext cx="0" cy="3348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1" name="Google Shape;691;p26"/>
          <p:cNvSpPr/>
          <p:nvPr/>
        </p:nvSpPr>
        <p:spPr>
          <a:xfrm>
            <a:off x="377851" y="2753068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Descargar los docs de Descuento de Ahorro, Prestamos y Servicios.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92" name="Google Shape;692;p26"/>
          <p:cNvCxnSpPr>
            <a:stCxn id="689" idx="2"/>
            <a:endCxn id="691" idx="0"/>
          </p:cNvCxnSpPr>
          <p:nvPr/>
        </p:nvCxnSpPr>
        <p:spPr>
          <a:xfrm>
            <a:off x="1068451" y="2418365"/>
            <a:ext cx="0" cy="3348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3" name="Google Shape;693;p26"/>
          <p:cNvSpPr/>
          <p:nvPr/>
        </p:nvSpPr>
        <p:spPr>
          <a:xfrm>
            <a:off x="377851" y="3734271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Pasar de archivo TXT a Excel.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4" name="Google Shape;694;p26"/>
          <p:cNvSpPr/>
          <p:nvPr/>
        </p:nvSpPr>
        <p:spPr>
          <a:xfrm>
            <a:off x="2272817" y="790662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Generar Limpieza y Formato de cargador.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95" name="Google Shape;695;p26"/>
          <p:cNvCxnSpPr>
            <a:stCxn id="691" idx="2"/>
            <a:endCxn id="693" idx="0"/>
          </p:cNvCxnSpPr>
          <p:nvPr/>
        </p:nvCxnSpPr>
        <p:spPr>
          <a:xfrm>
            <a:off x="1068451" y="3399568"/>
            <a:ext cx="0" cy="3348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6" name="Google Shape;696;p26">
            <a:hlinkClick action="ppaction://hlinksldjump" r:id="rId7"/>
          </p:cNvPr>
          <p:cNvSpPr/>
          <p:nvPr/>
        </p:nvSpPr>
        <p:spPr>
          <a:xfrm>
            <a:off x="1364582" y="3223939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Cargador Coop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6"/>
          <p:cNvSpPr/>
          <p:nvPr/>
        </p:nvSpPr>
        <p:spPr>
          <a:xfrm>
            <a:off x="2272817" y="1784210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Validar y verificar reporte generado.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98" name="Google Shape;698;p26"/>
          <p:cNvCxnSpPr>
            <a:stCxn id="694" idx="2"/>
            <a:endCxn id="697" idx="0"/>
          </p:cNvCxnSpPr>
          <p:nvPr/>
        </p:nvCxnSpPr>
        <p:spPr>
          <a:xfrm>
            <a:off x="2963417" y="1437162"/>
            <a:ext cx="0" cy="3471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9" name="Google Shape;699;p26"/>
          <p:cNvCxnSpPr>
            <a:stCxn id="693" idx="2"/>
            <a:endCxn id="694" idx="0"/>
          </p:cNvCxnSpPr>
          <p:nvPr/>
        </p:nvCxnSpPr>
        <p:spPr>
          <a:xfrm rot="-5400000">
            <a:off x="220951" y="1638171"/>
            <a:ext cx="3590100" cy="1895100"/>
          </a:xfrm>
          <a:prstGeom prst="bentConnector5">
            <a:avLst>
              <a:gd fmla="val -6367" name="adj1"/>
              <a:gd fmla="val 49996" name="adj2"/>
              <a:gd fmla="val 106367" name="adj3"/>
            </a:avLst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0" name="Google Shape;700;p26">
            <a:hlinkClick action="ppaction://hlinksldjump" r:id="rId8"/>
          </p:cNvPr>
          <p:cNvSpPr/>
          <p:nvPr/>
        </p:nvSpPr>
        <p:spPr>
          <a:xfrm>
            <a:off x="1382593" y="4272900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Cargador Coop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6">
            <a:hlinkClick action="ppaction://hlinksldjump" r:id="rId9"/>
          </p:cNvPr>
          <p:cNvSpPr/>
          <p:nvPr/>
        </p:nvSpPr>
        <p:spPr>
          <a:xfrm>
            <a:off x="3359338" y="2304593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Cargador Coop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6">
            <a:hlinkClick action="ppaction://hlinksldjump" r:id="rId10"/>
          </p:cNvPr>
          <p:cNvSpPr/>
          <p:nvPr/>
        </p:nvSpPr>
        <p:spPr>
          <a:xfrm>
            <a:off x="3359338" y="1261497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Cargador Coop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7" name="Google Shape;707;p27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8" name="Google Shape;708;p27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FORMATO DE CARGA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p27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7517" y="1665307"/>
            <a:ext cx="5877745" cy="1438476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descr="A red arrows on a black background&#10;&#10;Description automatically generated" id="711" name="Google Shape;711;p27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" name="Google Shape;717;p28"/>
          <p:cNvCxnSpPr/>
          <p:nvPr/>
        </p:nvCxnSpPr>
        <p:spPr>
          <a:xfrm flipH="1" rot="-5400000">
            <a:off x="-646051" y="4055315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8" name="Google Shape;718;p28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HORAS CAC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9" name="Google Shape;7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28"/>
          <p:cNvPicPr preferRelativeResize="0"/>
          <p:nvPr/>
        </p:nvPicPr>
        <p:blipFill rotWithShape="1">
          <a:blip r:embed="rId4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28"/>
          <p:cNvSpPr/>
          <p:nvPr/>
        </p:nvSpPr>
        <p:spPr>
          <a:xfrm>
            <a:off x="377850" y="1767988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DO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Ingresar a drive sobre horas CAC</a:t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22" name="Google Shape;722;p28"/>
          <p:cNvCxnSpPr>
            <a:stCxn id="723" idx="2"/>
            <a:endCxn id="721" idx="0"/>
          </p:cNvCxnSpPr>
          <p:nvPr/>
        </p:nvCxnSpPr>
        <p:spPr>
          <a:xfrm>
            <a:off x="1068450" y="1437162"/>
            <a:ext cx="0" cy="3309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4" name="Google Shape;724;p28"/>
          <p:cNvSpPr/>
          <p:nvPr/>
        </p:nvSpPr>
        <p:spPr>
          <a:xfrm>
            <a:off x="377850" y="2745314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Descargar reporte de horas CAC</a:t>
            </a:r>
            <a:endParaRPr/>
          </a:p>
        </p:txBody>
      </p:sp>
      <p:cxnSp>
        <p:nvCxnSpPr>
          <p:cNvPr id="725" name="Google Shape;725;p28"/>
          <p:cNvCxnSpPr>
            <a:stCxn id="721" idx="2"/>
            <a:endCxn id="724" idx="0"/>
          </p:cNvCxnSpPr>
          <p:nvPr/>
        </p:nvCxnSpPr>
        <p:spPr>
          <a:xfrm>
            <a:off x="1068450" y="2414488"/>
            <a:ext cx="0" cy="3309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6" name="Google Shape;726;p28"/>
          <p:cNvSpPr/>
          <p:nvPr/>
        </p:nvSpPr>
        <p:spPr>
          <a:xfrm>
            <a:off x="377850" y="3722639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Generar Limpieza y Formato de cargador.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7" name="Google Shape;727;p28">
            <a:hlinkClick action="ppaction://hlinksldjump" r:id="rId5"/>
          </p:cNvPr>
          <p:cNvSpPr/>
          <p:nvPr/>
        </p:nvSpPr>
        <p:spPr>
          <a:xfrm>
            <a:off x="1355955" y="3243656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Cargador CAC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8"/>
          <p:cNvSpPr/>
          <p:nvPr/>
        </p:nvSpPr>
        <p:spPr>
          <a:xfrm>
            <a:off x="2272816" y="784649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Validar y verificar reporte generado.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29" name="Google Shape;729;p28"/>
          <p:cNvCxnSpPr>
            <a:stCxn id="724" idx="2"/>
            <a:endCxn id="726" idx="0"/>
          </p:cNvCxnSpPr>
          <p:nvPr/>
        </p:nvCxnSpPr>
        <p:spPr>
          <a:xfrm>
            <a:off x="1068450" y="3391814"/>
            <a:ext cx="0" cy="3309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0" name="Google Shape;730;p28"/>
          <p:cNvCxnSpPr>
            <a:stCxn id="726" idx="2"/>
            <a:endCxn id="728" idx="0"/>
          </p:cNvCxnSpPr>
          <p:nvPr/>
        </p:nvCxnSpPr>
        <p:spPr>
          <a:xfrm rot="-5400000">
            <a:off x="223800" y="1629389"/>
            <a:ext cx="3584400" cy="1895100"/>
          </a:xfrm>
          <a:prstGeom prst="bentConnector5">
            <a:avLst>
              <a:gd fmla="val -6377" name="adj1"/>
              <a:gd fmla="val 49996" name="adj2"/>
              <a:gd fmla="val 106380" name="adj3"/>
            </a:avLst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3" name="Google Shape;723;p28"/>
          <p:cNvSpPr/>
          <p:nvPr/>
        </p:nvSpPr>
        <p:spPr>
          <a:xfrm>
            <a:off x="377850" y="790662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HORAS CAC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red arrows on a black background&#10;&#10;Description automatically generated" id="731" name="Google Shape;731;p28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28">
            <a:hlinkClick action="ppaction://hlinksldjump" r:id="rId8"/>
          </p:cNvPr>
          <p:cNvSpPr/>
          <p:nvPr/>
        </p:nvSpPr>
        <p:spPr>
          <a:xfrm>
            <a:off x="1355955" y="4255253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Cargador CAC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8">
            <a:hlinkClick action="ppaction://hlinksldjump" r:id="rId9"/>
          </p:cNvPr>
          <p:cNvSpPr/>
          <p:nvPr/>
        </p:nvSpPr>
        <p:spPr>
          <a:xfrm>
            <a:off x="3359338" y="1350341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Cargador CAC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8" name="Google Shape;738;p29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9" name="Google Shape;739;p29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HORAS CAC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0" name="Google Shape;740;p29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741" name="Google Shape;741;p29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8989" y="1605810"/>
            <a:ext cx="8766022" cy="193188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743" name="Google Shape;74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72442" t="0"/>
          <a:stretch/>
        </p:blipFill>
        <p:spPr>
          <a:xfrm>
            <a:off x="3" y="1"/>
            <a:ext cx="2519917" cy="6411980"/>
          </a:xfrm>
          <a:prstGeom prst="flowChartOffpageConnector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00000">
            <a:off x="6385475" y="-1721225"/>
            <a:ext cx="5480049" cy="35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2519913" y="1268359"/>
            <a:ext cx="4178799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30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NÓMINA ÁGIL </a:t>
            </a:r>
            <a:endParaRPr b="1" i="0" sz="30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0356" y="4781531"/>
            <a:ext cx="863644" cy="3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6">
            <a:alphaModFix/>
          </a:blip>
          <a:srcRect b="8670" l="15605" r="22794" t="-1"/>
          <a:stretch/>
        </p:blipFill>
        <p:spPr>
          <a:xfrm>
            <a:off x="2781755" y="3297306"/>
            <a:ext cx="1286541" cy="57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4765" y="3297306"/>
            <a:ext cx="670941" cy="67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.F. Chang's Logo PNG Transparent – Brands Logos" id="110" name="Google Shape;110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2175" y="3126026"/>
            <a:ext cx="1286541" cy="86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75963" y="1921047"/>
            <a:ext cx="1143950" cy="11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7563" y="981642"/>
            <a:ext cx="542275" cy="5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57968" y="4540502"/>
            <a:ext cx="843986" cy="8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05916" y="4987286"/>
            <a:ext cx="1143950" cy="11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7516" y="4047881"/>
            <a:ext cx="542275" cy="542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116" name="Google Shape;116;p3">
            <a:hlinkClick action="ppaction://hlinksldjump"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8" name="Google Shape;748;p30"/>
          <p:cNvCxnSpPr/>
          <p:nvPr/>
        </p:nvCxnSpPr>
        <p:spPr>
          <a:xfrm flipH="1" rot="-5400000">
            <a:off x="-380230" y="3900750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9" name="Google Shape;749;p30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HORAS POWER BI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0" name="Google Shape;7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30"/>
          <p:cNvPicPr preferRelativeResize="0"/>
          <p:nvPr/>
        </p:nvPicPr>
        <p:blipFill rotWithShape="1">
          <a:blip r:embed="rId4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30"/>
          <p:cNvSpPr/>
          <p:nvPr/>
        </p:nvSpPr>
        <p:spPr>
          <a:xfrm>
            <a:off x="377850" y="1797023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DO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Acceder a reporte de PBI, y actualizar </a:t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53" name="Google Shape;753;p30"/>
          <p:cNvCxnSpPr>
            <a:stCxn id="754" idx="2"/>
            <a:endCxn id="752" idx="0"/>
          </p:cNvCxnSpPr>
          <p:nvPr/>
        </p:nvCxnSpPr>
        <p:spPr>
          <a:xfrm>
            <a:off x="1068450" y="1437162"/>
            <a:ext cx="0" cy="3600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5" name="Google Shape;755;p30"/>
          <p:cNvSpPr/>
          <p:nvPr/>
        </p:nvSpPr>
        <p:spPr>
          <a:xfrm>
            <a:off x="377850" y="2803383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Descargar reporte de Power Bi</a:t>
            </a:r>
            <a:endParaRPr/>
          </a:p>
        </p:txBody>
      </p:sp>
      <p:cxnSp>
        <p:nvCxnSpPr>
          <p:cNvPr id="756" name="Google Shape;756;p30"/>
          <p:cNvCxnSpPr>
            <a:stCxn id="752" idx="2"/>
            <a:endCxn id="755" idx="0"/>
          </p:cNvCxnSpPr>
          <p:nvPr/>
        </p:nvCxnSpPr>
        <p:spPr>
          <a:xfrm>
            <a:off x="1068450" y="2443523"/>
            <a:ext cx="0" cy="3600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7" name="Google Shape;757;p30">
            <a:hlinkClick action="ppaction://hlinksldjump" r:id="rId5"/>
          </p:cNvPr>
          <p:cNvSpPr/>
          <p:nvPr/>
        </p:nvSpPr>
        <p:spPr>
          <a:xfrm>
            <a:off x="1364581" y="3285789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Cargador Power Bi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0"/>
          <p:cNvSpPr/>
          <p:nvPr/>
        </p:nvSpPr>
        <p:spPr>
          <a:xfrm>
            <a:off x="377850" y="790662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HORAS PBI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red arrows on a black background&#10;&#10;Description automatically generated" id="758" name="Google Shape;758;p30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30">
            <a:hlinkClick action="ppaction://hlinksldjump" r:id="rId8"/>
          </p:cNvPr>
          <p:cNvSpPr/>
          <p:nvPr/>
        </p:nvSpPr>
        <p:spPr>
          <a:xfrm>
            <a:off x="1364581" y="2309946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 Power Bi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4" name="Google Shape;764;p31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5" name="Google Shape;765;p31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VISTA POWER BI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6" name="Google Shape;766;p31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767" name="Google Shape;767;p31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22190" y="834127"/>
            <a:ext cx="6054251" cy="3819381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769" name="Google Shape;769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4" name="Google Shape;774;p32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5" name="Google Shape;775;p32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CARGA POWER BI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6" name="Google Shape;776;p32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777" name="Google Shape;777;p32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32"/>
          <p:cNvPicPr preferRelativeResize="0"/>
          <p:nvPr/>
        </p:nvPicPr>
        <p:blipFill rotWithShape="1">
          <a:blip r:embed="rId6">
            <a:alphaModFix/>
          </a:blip>
          <a:srcRect b="45181" l="0" r="0" t="0"/>
          <a:stretch/>
        </p:blipFill>
        <p:spPr>
          <a:xfrm>
            <a:off x="2914165" y="1161935"/>
            <a:ext cx="3021052" cy="281963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779" name="Google Shape;779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4" name="Google Shape;784;p33"/>
          <p:cNvCxnSpPr/>
          <p:nvPr/>
        </p:nvCxnSpPr>
        <p:spPr>
          <a:xfrm flipH="1" rot="-5400000">
            <a:off x="-812885" y="3636815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5" name="Google Shape;785;p33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INCENTIVOS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6" name="Google Shape;7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33"/>
          <p:cNvPicPr preferRelativeResize="0"/>
          <p:nvPr/>
        </p:nvPicPr>
        <p:blipFill rotWithShape="1">
          <a:blip r:embed="rId4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33"/>
          <p:cNvSpPr/>
          <p:nvPr/>
        </p:nvSpPr>
        <p:spPr>
          <a:xfrm>
            <a:off x="377850" y="1764000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DO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Realizar una limpieza de data y darle formato de carga</a:t>
            </a:r>
            <a:endParaRPr/>
          </a:p>
        </p:txBody>
      </p:sp>
      <p:sp>
        <p:nvSpPr>
          <p:cNvPr id="789" name="Google Shape;789;p33"/>
          <p:cNvSpPr/>
          <p:nvPr/>
        </p:nvSpPr>
        <p:spPr>
          <a:xfrm>
            <a:off x="377850" y="2803383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Imprimir la información a modo de registro</a:t>
            </a:r>
            <a:endParaRPr/>
          </a:p>
        </p:txBody>
      </p:sp>
      <p:sp>
        <p:nvSpPr>
          <p:cNvPr id="790" name="Google Shape;790;p33">
            <a:hlinkClick action="ppaction://hlinksldjump" r:id="rId5"/>
          </p:cNvPr>
          <p:cNvSpPr/>
          <p:nvPr/>
        </p:nvSpPr>
        <p:spPr>
          <a:xfrm>
            <a:off x="1374968" y="3378671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Incentivo CAC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3"/>
          <p:cNvSpPr/>
          <p:nvPr/>
        </p:nvSpPr>
        <p:spPr>
          <a:xfrm>
            <a:off x="377850" y="790662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INCENTIVOS POR CAC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92" name="Google Shape;792;p33"/>
          <p:cNvCxnSpPr>
            <a:stCxn id="791" idx="2"/>
            <a:endCxn id="788" idx="0"/>
          </p:cNvCxnSpPr>
          <p:nvPr/>
        </p:nvCxnSpPr>
        <p:spPr>
          <a:xfrm>
            <a:off x="1068450" y="1437162"/>
            <a:ext cx="0" cy="326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3" name="Google Shape;793;p33"/>
          <p:cNvCxnSpPr>
            <a:stCxn id="788" idx="2"/>
            <a:endCxn id="789" idx="0"/>
          </p:cNvCxnSpPr>
          <p:nvPr/>
        </p:nvCxnSpPr>
        <p:spPr>
          <a:xfrm>
            <a:off x="1068450" y="2410500"/>
            <a:ext cx="0" cy="3930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4" name="Google Shape;794;p33"/>
          <p:cNvSpPr/>
          <p:nvPr/>
        </p:nvSpPr>
        <p:spPr>
          <a:xfrm>
            <a:off x="1345785" y="2275091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Cargador CAC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3"/>
          <p:cNvSpPr/>
          <p:nvPr/>
        </p:nvSpPr>
        <p:spPr>
          <a:xfrm>
            <a:off x="5343047" y="1764000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F9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DO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Realizar una limpieza de data y darle formato de carga</a:t>
            </a:r>
            <a:endParaRPr/>
          </a:p>
        </p:txBody>
      </p:sp>
      <p:sp>
        <p:nvSpPr>
          <p:cNvPr id="796" name="Google Shape;796;p33"/>
          <p:cNvSpPr/>
          <p:nvPr/>
        </p:nvSpPr>
        <p:spPr>
          <a:xfrm>
            <a:off x="5343047" y="2803383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F9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Imprimir la información a modo de registro</a:t>
            </a:r>
            <a:endParaRPr/>
          </a:p>
        </p:txBody>
      </p:sp>
      <p:sp>
        <p:nvSpPr>
          <p:cNvPr id="797" name="Google Shape;797;p33">
            <a:hlinkClick action="ppaction://hlinksldjump" r:id="rId6"/>
          </p:cNvPr>
          <p:cNvSpPr/>
          <p:nvPr/>
        </p:nvSpPr>
        <p:spPr>
          <a:xfrm>
            <a:off x="6340165" y="3378671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Incentivo Gerencial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3"/>
          <p:cNvSpPr/>
          <p:nvPr/>
        </p:nvSpPr>
        <p:spPr>
          <a:xfrm>
            <a:off x="5343047" y="790662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F9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INCENTIVO GERENCIAL (Temporal)</a:t>
            </a:r>
            <a:endParaRPr/>
          </a:p>
        </p:txBody>
      </p:sp>
      <p:sp>
        <p:nvSpPr>
          <p:cNvPr id="799" name="Google Shape;799;p33"/>
          <p:cNvSpPr/>
          <p:nvPr/>
        </p:nvSpPr>
        <p:spPr>
          <a:xfrm>
            <a:off x="6310982" y="2275091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Cargador Gerencial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3"/>
          <p:cNvSpPr/>
          <p:nvPr/>
        </p:nvSpPr>
        <p:spPr>
          <a:xfrm>
            <a:off x="3655328" y="1764000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DO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Realizar una limpieza de data y darle formato de carga</a:t>
            </a:r>
            <a:endParaRPr/>
          </a:p>
        </p:txBody>
      </p:sp>
      <p:sp>
        <p:nvSpPr>
          <p:cNvPr id="801" name="Google Shape;801;p33"/>
          <p:cNvSpPr/>
          <p:nvPr/>
        </p:nvSpPr>
        <p:spPr>
          <a:xfrm>
            <a:off x="3655328" y="2803383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Imprimir la información a modo de registro</a:t>
            </a:r>
            <a:endParaRPr/>
          </a:p>
        </p:txBody>
      </p:sp>
      <p:sp>
        <p:nvSpPr>
          <p:cNvPr id="802" name="Google Shape;802;p33">
            <a:hlinkClick action="ppaction://hlinksldjump" r:id="rId7"/>
          </p:cNvPr>
          <p:cNvSpPr/>
          <p:nvPr/>
        </p:nvSpPr>
        <p:spPr>
          <a:xfrm>
            <a:off x="4652446" y="3378671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Incentivo PTC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3"/>
          <p:cNvSpPr/>
          <p:nvPr/>
        </p:nvSpPr>
        <p:spPr>
          <a:xfrm>
            <a:off x="3655328" y="790662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INCENTIVOS PTC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4" name="Google Shape;804;p33"/>
          <p:cNvSpPr/>
          <p:nvPr/>
        </p:nvSpPr>
        <p:spPr>
          <a:xfrm>
            <a:off x="4623263" y="2275091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Cargador PTC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5" name="Google Shape;805;p33"/>
          <p:cNvCxnSpPr>
            <a:stCxn id="798" idx="2"/>
            <a:endCxn id="795" idx="0"/>
          </p:cNvCxnSpPr>
          <p:nvPr/>
        </p:nvCxnSpPr>
        <p:spPr>
          <a:xfrm>
            <a:off x="6033647" y="1437162"/>
            <a:ext cx="0" cy="326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6" name="Google Shape;806;p33"/>
          <p:cNvCxnSpPr>
            <a:stCxn id="803" idx="2"/>
            <a:endCxn id="800" idx="0"/>
          </p:cNvCxnSpPr>
          <p:nvPr/>
        </p:nvCxnSpPr>
        <p:spPr>
          <a:xfrm>
            <a:off x="4345928" y="1437162"/>
            <a:ext cx="0" cy="326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7" name="Google Shape;807;p33"/>
          <p:cNvCxnSpPr>
            <a:stCxn id="800" idx="2"/>
            <a:endCxn id="801" idx="0"/>
          </p:cNvCxnSpPr>
          <p:nvPr/>
        </p:nvCxnSpPr>
        <p:spPr>
          <a:xfrm>
            <a:off x="4345928" y="2410500"/>
            <a:ext cx="0" cy="3930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8" name="Google Shape;808;p33"/>
          <p:cNvCxnSpPr>
            <a:stCxn id="795" idx="2"/>
            <a:endCxn id="796" idx="0"/>
          </p:cNvCxnSpPr>
          <p:nvPr/>
        </p:nvCxnSpPr>
        <p:spPr>
          <a:xfrm>
            <a:off x="6033647" y="2410500"/>
            <a:ext cx="0" cy="3930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red arrows on a black background&#10;&#10;Description automatically generated" id="809" name="Google Shape;809;p33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33"/>
          <p:cNvSpPr/>
          <p:nvPr/>
        </p:nvSpPr>
        <p:spPr>
          <a:xfrm>
            <a:off x="1998785" y="1764000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DO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Realizar una limpieza de data y darle formato de carga</a:t>
            </a:r>
            <a:endParaRPr/>
          </a:p>
        </p:txBody>
      </p:sp>
      <p:sp>
        <p:nvSpPr>
          <p:cNvPr id="811" name="Google Shape;811;p33"/>
          <p:cNvSpPr/>
          <p:nvPr/>
        </p:nvSpPr>
        <p:spPr>
          <a:xfrm>
            <a:off x="1998785" y="2803383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Imprimir la información a modo de registro</a:t>
            </a: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2995903" y="3378671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Incentivo Reparto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3"/>
          <p:cNvSpPr/>
          <p:nvPr/>
        </p:nvSpPr>
        <p:spPr>
          <a:xfrm>
            <a:off x="1998785" y="790662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INCENTIVOS POR REPARTO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14" name="Google Shape;814;p33"/>
          <p:cNvCxnSpPr>
            <a:stCxn id="813" idx="2"/>
            <a:endCxn id="810" idx="0"/>
          </p:cNvCxnSpPr>
          <p:nvPr/>
        </p:nvCxnSpPr>
        <p:spPr>
          <a:xfrm>
            <a:off x="2689385" y="1437162"/>
            <a:ext cx="0" cy="326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5" name="Google Shape;815;p33"/>
          <p:cNvSpPr/>
          <p:nvPr/>
        </p:nvSpPr>
        <p:spPr>
          <a:xfrm>
            <a:off x="2966720" y="2275091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Cargador Reparto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6" name="Google Shape;816;p33"/>
          <p:cNvCxnSpPr>
            <a:stCxn id="810" idx="2"/>
            <a:endCxn id="811" idx="0"/>
          </p:cNvCxnSpPr>
          <p:nvPr/>
        </p:nvCxnSpPr>
        <p:spPr>
          <a:xfrm>
            <a:off x="2689385" y="2410500"/>
            <a:ext cx="0" cy="3930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1" name="Google Shape;821;p34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2" name="Google Shape;822;p34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INCENTIVO CAC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3" name="Google Shape;823;p34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824" name="Google Shape;824;p34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10531" y="646300"/>
            <a:ext cx="4091338" cy="4301289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826" name="Google Shape;826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1" name="Google Shape;831;p35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2" name="Google Shape;832;p35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INCENTIVO PTC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3" name="Google Shape;833;p35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834" name="Google Shape;834;p35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593941"/>
            <a:ext cx="9144000" cy="3955618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836" name="Google Shape;836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1" name="Google Shape;841;p36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2" name="Google Shape;842;p36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INCENTIVO POR REPARTO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3" name="Google Shape;843;p36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844" name="Google Shape;844;p36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1971" y="1148209"/>
            <a:ext cx="8277726" cy="3179858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846" name="Google Shape;846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1" name="Google Shape;851;p37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2" name="Google Shape;852;p37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INCENTIVO GERENCIAL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3" name="Google Shape;853;p37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854" name="Google Shape;854;p37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11746" y="653720"/>
            <a:ext cx="5222191" cy="4259816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856" name="Google Shape;856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1" name="Google Shape;861;p38"/>
          <p:cNvCxnSpPr/>
          <p:nvPr/>
        </p:nvCxnSpPr>
        <p:spPr>
          <a:xfrm flipH="1" rot="-5400000">
            <a:off x="-1196391" y="3427636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2" name="Google Shape;862;p38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REGISTRO FARMACIA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3" name="Google Shape;86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38"/>
          <p:cNvPicPr preferRelativeResize="0"/>
          <p:nvPr/>
        </p:nvPicPr>
        <p:blipFill rotWithShape="1">
          <a:blip r:embed="rId4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38"/>
          <p:cNvSpPr/>
          <p:nvPr/>
        </p:nvSpPr>
        <p:spPr>
          <a:xfrm>
            <a:off x="377850" y="1763409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DO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Acceder a Salud Corporativa</a:t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66" name="Google Shape;866;p38"/>
          <p:cNvCxnSpPr>
            <a:stCxn id="867" idx="2"/>
            <a:endCxn id="865" idx="0"/>
          </p:cNvCxnSpPr>
          <p:nvPr/>
        </p:nvCxnSpPr>
        <p:spPr>
          <a:xfrm>
            <a:off x="1068450" y="1439728"/>
            <a:ext cx="0" cy="323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8" name="Google Shape;868;p38"/>
          <p:cNvSpPr/>
          <p:nvPr/>
        </p:nvSpPr>
        <p:spPr>
          <a:xfrm>
            <a:off x="377850" y="2733590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Seleccionar la empresa de Hispizza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69" name="Google Shape;869;p38"/>
          <p:cNvCxnSpPr>
            <a:stCxn id="865" idx="2"/>
            <a:endCxn id="868" idx="0"/>
          </p:cNvCxnSpPr>
          <p:nvPr/>
        </p:nvCxnSpPr>
        <p:spPr>
          <a:xfrm>
            <a:off x="1068450" y="2409909"/>
            <a:ext cx="0" cy="323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7" name="Google Shape;867;p38"/>
          <p:cNvSpPr/>
          <p:nvPr/>
        </p:nvSpPr>
        <p:spPr>
          <a:xfrm>
            <a:off x="377850" y="793228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 FARMACIA</a:t>
            </a:r>
            <a:endParaRPr/>
          </a:p>
        </p:txBody>
      </p:sp>
      <p:sp>
        <p:nvSpPr>
          <p:cNvPr id="870" name="Google Shape;870;p38"/>
          <p:cNvSpPr/>
          <p:nvPr/>
        </p:nvSpPr>
        <p:spPr>
          <a:xfrm>
            <a:off x="377850" y="3703772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genera una limpieza de datos para obtener el total por registro.</a:t>
            </a:r>
            <a:endParaRPr/>
          </a:p>
        </p:txBody>
      </p:sp>
      <p:cxnSp>
        <p:nvCxnSpPr>
          <p:cNvPr id="871" name="Google Shape;871;p38"/>
          <p:cNvCxnSpPr>
            <a:stCxn id="868" idx="2"/>
            <a:endCxn id="870" idx="0"/>
          </p:cNvCxnSpPr>
          <p:nvPr/>
        </p:nvCxnSpPr>
        <p:spPr>
          <a:xfrm>
            <a:off x="1068450" y="3380090"/>
            <a:ext cx="0" cy="323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red arrows on a black background&#10;&#10;Description automatically generated" id="872" name="Google Shape;872;p38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38"/>
          <p:cNvSpPr/>
          <p:nvPr/>
        </p:nvSpPr>
        <p:spPr>
          <a:xfrm>
            <a:off x="2246406" y="793228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ingresa manualmente los montos.</a:t>
            </a:r>
            <a:endParaRPr/>
          </a:p>
        </p:txBody>
      </p:sp>
      <p:cxnSp>
        <p:nvCxnSpPr>
          <p:cNvPr id="874" name="Google Shape;874;p38"/>
          <p:cNvCxnSpPr/>
          <p:nvPr/>
        </p:nvCxnSpPr>
        <p:spPr>
          <a:xfrm rot="-5400000">
            <a:off x="223800" y="1629389"/>
            <a:ext cx="3584400" cy="1895100"/>
          </a:xfrm>
          <a:prstGeom prst="bentConnector5">
            <a:avLst>
              <a:gd fmla="val -6377" name="adj1"/>
              <a:gd fmla="val 49996" name="adj2"/>
              <a:gd fmla="val 106380" name="adj3"/>
            </a:avLst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5" name="Google Shape;875;p38">
            <a:hlinkClick action="ppaction://hlinksldjump" r:id="rId7"/>
          </p:cNvPr>
          <p:cNvSpPr/>
          <p:nvPr/>
        </p:nvSpPr>
        <p:spPr>
          <a:xfrm>
            <a:off x="1485834" y="4225612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 Farmacia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8">
            <a:hlinkClick action="ppaction://hlinksldjump" r:id="rId8"/>
          </p:cNvPr>
          <p:cNvSpPr/>
          <p:nvPr/>
        </p:nvSpPr>
        <p:spPr>
          <a:xfrm>
            <a:off x="1485834" y="2323117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Pagina Carol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1" name="Google Shape;881;p39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2" name="Google Shape;882;p39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PAGINA CAROL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3" name="Google Shape;883;p39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884" name="Google Shape;884;p39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8954" y="788376"/>
            <a:ext cx="7629923" cy="3566747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886" name="Google Shape;886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2519913" y="12032"/>
            <a:ext cx="4104169" cy="1004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Century Gothic"/>
              <a:buNone/>
            </a:pPr>
            <a:r>
              <a:rPr b="0" i="0" lang="es-DO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el departamento de </a:t>
            </a:r>
            <a:r>
              <a:rPr b="1" i="0" lang="es-DO" sz="1400" u="none" cap="none" strike="noStrike">
                <a:solidFill>
                  <a:srgbClr val="9A63A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Gestión del Talento</a:t>
            </a:r>
            <a:r>
              <a:rPr b="0" i="0" lang="es-DO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el proceso de nómina implica la verificación y consolidación de diversas bases de datos. 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2" name="Google Shape;122;p4"/>
          <p:cNvGrpSpPr/>
          <p:nvPr/>
        </p:nvGrpSpPr>
        <p:grpSpPr>
          <a:xfrm>
            <a:off x="4688873" y="1529424"/>
            <a:ext cx="2554412" cy="2882837"/>
            <a:chOff x="581275" y="18245"/>
            <a:chExt cx="2554412" cy="2882837"/>
          </a:xfrm>
        </p:grpSpPr>
        <p:sp>
          <p:nvSpPr>
            <p:cNvPr id="123" name="Google Shape;123;p4"/>
            <p:cNvSpPr/>
            <p:nvPr/>
          </p:nvSpPr>
          <p:spPr>
            <a:xfrm>
              <a:off x="677978" y="118597"/>
              <a:ext cx="2353708" cy="817411"/>
            </a:xfrm>
            <a:prstGeom prst="ellipse">
              <a:avLst/>
            </a:prstGeom>
            <a:solidFill>
              <a:srgbClr val="EF9BA5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640165" y="2151679"/>
              <a:ext cx="456144" cy="291932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EF9BA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63733" y="2353708"/>
              <a:ext cx="2189496" cy="547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763733" y="2353708"/>
              <a:ext cx="2189496" cy="547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125" lIns="135125" spcFirstLastPara="1" rIns="135125" wrap="square" tIns="135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s-DO" sz="19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NOMINA</a:t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533706" y="999140"/>
              <a:ext cx="821061" cy="821061"/>
            </a:xfrm>
            <a:prstGeom prst="ellipse">
              <a:avLst/>
            </a:prstGeom>
            <a:solidFill>
              <a:srgbClr val="A20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1653948" y="1119382"/>
              <a:ext cx="580577" cy="580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s-DO" sz="5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PROCESAMIENTO</a:t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946191" y="383161"/>
              <a:ext cx="821061" cy="821061"/>
            </a:xfrm>
            <a:prstGeom prst="ellipse">
              <a:avLst/>
            </a:prstGeom>
            <a:solidFill>
              <a:srgbClr val="A20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1066433" y="503403"/>
              <a:ext cx="580577" cy="580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s-DO" sz="5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REQUERIMIENTOS DE PLATAFORMA</a:t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785498" y="184647"/>
              <a:ext cx="821061" cy="821061"/>
            </a:xfrm>
            <a:prstGeom prst="ellipse">
              <a:avLst/>
            </a:prstGeom>
            <a:solidFill>
              <a:srgbClr val="A20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1905740" y="304889"/>
              <a:ext cx="580577" cy="580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s-DO" sz="5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NOMINA DE CLIENTES</a:t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81275" y="18245"/>
              <a:ext cx="2554412" cy="2043529"/>
            </a:xfrm>
            <a:custGeom>
              <a:rect b="b" l="l" r="r" t="t"/>
              <a:pathLst>
                <a:path extrusionOk="0" h="120000" w="120000">
                  <a:moveTo>
                    <a:pt x="584" y="34175"/>
                  </a:moveTo>
                  <a:cubicBezTo>
                    <a:pt x="-2679" y="22567"/>
                    <a:pt x="7879" y="11072"/>
                    <a:pt x="27615" y="4745"/>
                  </a:cubicBezTo>
                  <a:cubicBezTo>
                    <a:pt x="47351" y="-1582"/>
                    <a:pt x="72649" y="-1582"/>
                    <a:pt x="92385" y="4745"/>
                  </a:cubicBezTo>
                  <a:cubicBezTo>
                    <a:pt x="112121" y="11072"/>
                    <a:pt x="122679" y="22567"/>
                    <a:pt x="119416" y="34175"/>
                  </a:cubicBezTo>
                  <a:lnTo>
                    <a:pt x="74854" y="113544"/>
                  </a:lnTo>
                  <a:cubicBezTo>
                    <a:pt x="73813" y="117246"/>
                    <a:pt x="67478" y="120000"/>
                    <a:pt x="60000" y="120000"/>
                  </a:cubicBezTo>
                  <a:cubicBezTo>
                    <a:pt x="52522" y="120000"/>
                    <a:pt x="46187" y="117246"/>
                    <a:pt x="45146" y="113544"/>
                  </a:cubicBezTo>
                  <a:close/>
                  <a:moveTo>
                    <a:pt x="4800" y="30000"/>
                  </a:moveTo>
                  <a:lnTo>
                    <a:pt x="4800" y="30000"/>
                  </a:lnTo>
                  <a:cubicBezTo>
                    <a:pt x="4800" y="43255"/>
                    <a:pt x="29514" y="54000"/>
                    <a:pt x="60000" y="54000"/>
                  </a:cubicBezTo>
                  <a:cubicBezTo>
                    <a:pt x="90486" y="54000"/>
                    <a:pt x="115200" y="43255"/>
                    <a:pt x="115200" y="30000"/>
                  </a:cubicBezTo>
                  <a:cubicBezTo>
                    <a:pt x="115200" y="16745"/>
                    <a:pt x="90486" y="6000"/>
                    <a:pt x="60000" y="6000"/>
                  </a:cubicBezTo>
                  <a:cubicBezTo>
                    <a:pt x="29514" y="6000"/>
                    <a:pt x="4800" y="16745"/>
                    <a:pt x="4800" y="30000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Softland | Sitio Oficial | Madrid"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8919" y="2608349"/>
            <a:ext cx="550788" cy="550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-5" y="4792164"/>
            <a:ext cx="361970" cy="3619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4"/>
          <p:cNvGrpSpPr/>
          <p:nvPr/>
        </p:nvGrpSpPr>
        <p:grpSpPr>
          <a:xfrm>
            <a:off x="2873444" y="2370595"/>
            <a:ext cx="944150" cy="826182"/>
            <a:chOff x="2014571" y="2721619"/>
            <a:chExt cx="944150" cy="826182"/>
          </a:xfrm>
        </p:grpSpPr>
        <p:pic>
          <p:nvPicPr>
            <p:cNvPr descr="A red cylinder with black lines&#10;&#10;Description automatically generated" id="137" name="Google Shape;137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78312" y="2721619"/>
              <a:ext cx="550788" cy="550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red cylinder with black lines&#10;&#10;Description automatically generated" id="138" name="Google Shape;138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14571" y="2959373"/>
              <a:ext cx="550788" cy="550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red cylinder with black lines&#10;&#10;Description automatically generated" id="139" name="Google Shape;139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7933" y="2997013"/>
              <a:ext cx="550788" cy="550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4"/>
          <p:cNvSpPr/>
          <p:nvPr/>
        </p:nvSpPr>
        <p:spPr>
          <a:xfrm>
            <a:off x="4097791" y="2579213"/>
            <a:ext cx="584791" cy="4749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2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330233" y="2579213"/>
            <a:ext cx="584791" cy="4749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2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80356" y="4781531"/>
            <a:ext cx="863644" cy="36196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/>
        </p:nvSpPr>
        <p:spPr>
          <a:xfrm>
            <a:off x="7997093" y="3191219"/>
            <a:ext cx="11326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Century Gothic"/>
              <a:buNone/>
            </a:pPr>
            <a:r>
              <a:rPr b="1" i="0" lang="es-DO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SOFTLAND ERP</a:t>
            </a:r>
            <a:endParaRPr/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7">
            <a:alphaModFix/>
          </a:blip>
          <a:srcRect b="0" l="0" r="72442" t="0"/>
          <a:stretch/>
        </p:blipFill>
        <p:spPr>
          <a:xfrm>
            <a:off x="3" y="1"/>
            <a:ext cx="2519917" cy="6411980"/>
          </a:xfrm>
          <a:prstGeom prst="flowChartOffpageConnector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-5" y="20785"/>
            <a:ext cx="2519918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DO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NOMINA:</a:t>
            </a:r>
            <a:endParaRPr/>
          </a:p>
        </p:txBody>
      </p:sp>
      <p:pic>
        <p:nvPicPr>
          <p:cNvPr descr="A red arrows on a black background&#10;&#10;Description automatically generated" id="146" name="Google Shape;146;p4">
            <a:hlinkClick action="ppaction://hlinksldjump" r:id="rId8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07742" y="761461"/>
            <a:ext cx="1143950" cy="11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26189" y="3380916"/>
            <a:ext cx="843986" cy="8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9295" y="2888295"/>
            <a:ext cx="542275" cy="5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1" name="Google Shape;891;p40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2" name="Google Shape;892;p40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FORMATO CAROL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3" name="Google Shape;893;p40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894" name="Google Shape;894;p40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65479" y="709863"/>
            <a:ext cx="5613042" cy="3723774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896" name="Google Shape;896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1" name="Google Shape;901;p41"/>
          <p:cNvCxnSpPr/>
          <p:nvPr/>
        </p:nvCxnSpPr>
        <p:spPr>
          <a:xfrm flipH="1" rot="-5400000">
            <a:off x="-2280806" y="2800350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2" name="Google Shape;902;p41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REGISTRO AVANCE A SUELDO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3" name="Google Shape;90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41"/>
          <p:cNvPicPr preferRelativeResize="0"/>
          <p:nvPr/>
        </p:nvPicPr>
        <p:blipFill rotWithShape="1">
          <a:blip r:embed="rId4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41"/>
          <p:cNvSpPr/>
          <p:nvPr/>
        </p:nvSpPr>
        <p:spPr>
          <a:xfrm>
            <a:off x="377851" y="1763409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DO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Revisar Solicitudes acumuladas</a:t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06" name="Google Shape;906;p41"/>
          <p:cNvCxnSpPr>
            <a:stCxn id="907" idx="2"/>
            <a:endCxn id="905" idx="0"/>
          </p:cNvCxnSpPr>
          <p:nvPr/>
        </p:nvCxnSpPr>
        <p:spPr>
          <a:xfrm>
            <a:off x="1068450" y="1439727"/>
            <a:ext cx="0" cy="323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8" name="Google Shape;908;p41"/>
          <p:cNvSpPr/>
          <p:nvPr/>
        </p:nvSpPr>
        <p:spPr>
          <a:xfrm>
            <a:off x="377851" y="2733591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Ingresar manualmente los montos por usuario</a:t>
            </a:r>
            <a:endParaRPr/>
          </a:p>
        </p:txBody>
      </p:sp>
      <p:cxnSp>
        <p:nvCxnSpPr>
          <p:cNvPr id="909" name="Google Shape;909;p41"/>
          <p:cNvCxnSpPr>
            <a:stCxn id="905" idx="2"/>
            <a:endCxn id="908" idx="0"/>
          </p:cNvCxnSpPr>
          <p:nvPr/>
        </p:nvCxnSpPr>
        <p:spPr>
          <a:xfrm>
            <a:off x="1068451" y="2409909"/>
            <a:ext cx="0" cy="323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0" name="Google Shape;910;p41"/>
          <p:cNvSpPr/>
          <p:nvPr/>
        </p:nvSpPr>
        <p:spPr>
          <a:xfrm>
            <a:off x="377850" y="3703774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Descargar reporte y realizar limpieza de la información.</a:t>
            </a:r>
            <a:endParaRPr/>
          </a:p>
        </p:txBody>
      </p:sp>
      <p:sp>
        <p:nvSpPr>
          <p:cNvPr id="907" name="Google Shape;907;p41"/>
          <p:cNvSpPr/>
          <p:nvPr/>
        </p:nvSpPr>
        <p:spPr>
          <a:xfrm>
            <a:off x="377850" y="793227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 AVANCE A SUELDO</a:t>
            </a:r>
            <a:endParaRPr/>
          </a:p>
        </p:txBody>
      </p:sp>
      <p:sp>
        <p:nvSpPr>
          <p:cNvPr id="911" name="Google Shape;911;p41">
            <a:hlinkClick action="ppaction://hlinksldjump" r:id="rId5"/>
          </p:cNvPr>
          <p:cNvSpPr/>
          <p:nvPr/>
        </p:nvSpPr>
        <p:spPr>
          <a:xfrm>
            <a:off x="1394303" y="4321607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 Av. Sueldo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2" name="Google Shape;912;p41"/>
          <p:cNvCxnSpPr>
            <a:stCxn id="908" idx="2"/>
            <a:endCxn id="910" idx="0"/>
          </p:cNvCxnSpPr>
          <p:nvPr/>
        </p:nvCxnSpPr>
        <p:spPr>
          <a:xfrm>
            <a:off x="1068451" y="3380091"/>
            <a:ext cx="0" cy="323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red arrows on a black background&#10;&#10;Description automatically generated" id="913" name="Google Shape;913;p41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8" name="Google Shape;918;p42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9" name="Google Shape;919;p42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AVANCE SUELDO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0" name="Google Shape;920;p42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921" name="Google Shape;921;p42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20040" y="982391"/>
            <a:ext cx="3343875" cy="3658397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923" name="Google Shape;923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8" name="Google Shape;928;p43"/>
          <p:cNvCxnSpPr/>
          <p:nvPr/>
        </p:nvCxnSpPr>
        <p:spPr>
          <a:xfrm flipH="1" rot="-5400000">
            <a:off x="-2682291" y="2315259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9" name="Google Shape;929;p43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REGISTRO MANUALES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0" name="Google Shape;93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43"/>
          <p:cNvPicPr preferRelativeResize="0"/>
          <p:nvPr/>
        </p:nvPicPr>
        <p:blipFill rotWithShape="1">
          <a:blip r:embed="rId4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43"/>
          <p:cNvSpPr/>
          <p:nvPr/>
        </p:nvSpPr>
        <p:spPr>
          <a:xfrm>
            <a:off x="377851" y="1763409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DO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Revisar Solicitudes acumuladas</a:t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33" name="Google Shape;933;p43"/>
          <p:cNvCxnSpPr>
            <a:stCxn id="934" idx="2"/>
            <a:endCxn id="932" idx="0"/>
          </p:cNvCxnSpPr>
          <p:nvPr/>
        </p:nvCxnSpPr>
        <p:spPr>
          <a:xfrm>
            <a:off x="1068450" y="1439727"/>
            <a:ext cx="0" cy="323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5" name="Google Shape;935;p43"/>
          <p:cNvSpPr/>
          <p:nvPr/>
        </p:nvSpPr>
        <p:spPr>
          <a:xfrm>
            <a:off x="377851" y="2733591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Brindar seguimiento a casos fuera de fecha.</a:t>
            </a:r>
            <a:endParaRPr/>
          </a:p>
        </p:txBody>
      </p:sp>
      <p:cxnSp>
        <p:nvCxnSpPr>
          <p:cNvPr id="936" name="Google Shape;936;p43"/>
          <p:cNvCxnSpPr>
            <a:stCxn id="932" idx="2"/>
            <a:endCxn id="935" idx="0"/>
          </p:cNvCxnSpPr>
          <p:nvPr/>
        </p:nvCxnSpPr>
        <p:spPr>
          <a:xfrm>
            <a:off x="1068451" y="2409909"/>
            <a:ext cx="0" cy="323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7" name="Google Shape;937;p43"/>
          <p:cNvSpPr/>
          <p:nvPr/>
        </p:nvSpPr>
        <p:spPr>
          <a:xfrm>
            <a:off x="377850" y="3703774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Ingresar manualmente los montos por usuario</a:t>
            </a:r>
            <a:endParaRPr/>
          </a:p>
        </p:txBody>
      </p:sp>
      <p:sp>
        <p:nvSpPr>
          <p:cNvPr id="934" name="Google Shape;934;p43"/>
          <p:cNvSpPr/>
          <p:nvPr/>
        </p:nvSpPr>
        <p:spPr>
          <a:xfrm>
            <a:off x="377850" y="793227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 MANUALES</a:t>
            </a:r>
            <a:endParaRPr/>
          </a:p>
        </p:txBody>
      </p:sp>
      <p:cxnSp>
        <p:nvCxnSpPr>
          <p:cNvPr id="938" name="Google Shape;938;p43"/>
          <p:cNvCxnSpPr>
            <a:stCxn id="935" idx="2"/>
            <a:endCxn id="937" idx="0"/>
          </p:cNvCxnSpPr>
          <p:nvPr/>
        </p:nvCxnSpPr>
        <p:spPr>
          <a:xfrm>
            <a:off x="1068451" y="3380091"/>
            <a:ext cx="0" cy="323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red arrows on a black background&#10;&#10;Description automatically generated" id="939" name="Google Shape;939;p43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43">
            <a:hlinkClick action="ppaction://hlinksldjump" r:id="rId7"/>
          </p:cNvPr>
          <p:cNvSpPr/>
          <p:nvPr/>
        </p:nvSpPr>
        <p:spPr>
          <a:xfrm>
            <a:off x="1514994" y="2319516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Reportes Manuales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5" name="Google Shape;945;p44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6" name="Google Shape;946;p44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REGISTROS MANUALES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7" name="Google Shape;947;p44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948" name="Google Shape;948;p44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Texto, Aplicación, Correo electrónico&#10;&#10;Descripción generada automáticamente" id="949" name="Google Shape;94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7983" y="2925004"/>
            <a:ext cx="4418922" cy="1324297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descr="Interfaz de usuario gráfica, Texto, Aplicación, Correo electrónico&#10;&#10;Descripción generada automáticamente" id="950" name="Google Shape;950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2696" y="914199"/>
            <a:ext cx="4322958" cy="1691728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descr="Interfaz de usuario gráfica&#10;&#10;Descripción generada automáticamente con confianza baja" id="951" name="Google Shape;951;p44"/>
          <p:cNvPicPr preferRelativeResize="0"/>
          <p:nvPr/>
        </p:nvPicPr>
        <p:blipFill rotWithShape="1">
          <a:blip r:embed="rId8">
            <a:alphaModFix/>
          </a:blip>
          <a:srcRect b="0" l="1" r="45717" t="0"/>
          <a:stretch/>
        </p:blipFill>
        <p:spPr>
          <a:xfrm>
            <a:off x="5075289" y="2804384"/>
            <a:ext cx="3777559" cy="1410162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descr="Interfaz de usuario gráfica, Texto, Aplicación, Correo electrónico&#10;&#10;Descripción generada automáticamente" id="952" name="Google Shape;952;p44"/>
          <p:cNvPicPr preferRelativeResize="0"/>
          <p:nvPr/>
        </p:nvPicPr>
        <p:blipFill rotWithShape="1">
          <a:blip r:embed="rId9">
            <a:alphaModFix/>
          </a:blip>
          <a:srcRect b="0" l="0" r="27049" t="0"/>
          <a:stretch/>
        </p:blipFill>
        <p:spPr>
          <a:xfrm>
            <a:off x="4700890" y="928954"/>
            <a:ext cx="4322958" cy="1410162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953" name="Google Shape;953;p44"/>
          <p:cNvSpPr txBox="1"/>
          <p:nvPr/>
        </p:nvSpPr>
        <p:spPr>
          <a:xfrm>
            <a:off x="2494547" y="1860884"/>
            <a:ext cx="12352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MARZO</a:t>
            </a:r>
            <a:endParaRPr/>
          </a:p>
        </p:txBody>
      </p:sp>
      <p:sp>
        <p:nvSpPr>
          <p:cNvPr id="954" name="Google Shape;954;p44"/>
          <p:cNvSpPr txBox="1"/>
          <p:nvPr/>
        </p:nvSpPr>
        <p:spPr>
          <a:xfrm>
            <a:off x="7719769" y="1951505"/>
            <a:ext cx="12352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JUNIO</a:t>
            </a:r>
            <a:endParaRPr/>
          </a:p>
        </p:txBody>
      </p:sp>
      <p:sp>
        <p:nvSpPr>
          <p:cNvPr id="955" name="Google Shape;955;p44"/>
          <p:cNvSpPr txBox="1"/>
          <p:nvPr/>
        </p:nvSpPr>
        <p:spPr>
          <a:xfrm>
            <a:off x="6973691" y="3814814"/>
            <a:ext cx="12352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MAYO</a:t>
            </a:r>
            <a:endParaRPr/>
          </a:p>
        </p:txBody>
      </p:sp>
      <p:sp>
        <p:nvSpPr>
          <p:cNvPr id="956" name="Google Shape;956;p44"/>
          <p:cNvSpPr txBox="1"/>
          <p:nvPr/>
        </p:nvSpPr>
        <p:spPr>
          <a:xfrm>
            <a:off x="3681663" y="3906769"/>
            <a:ext cx="12352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JUNIO</a:t>
            </a:r>
            <a:endParaRPr/>
          </a:p>
        </p:txBody>
      </p:sp>
      <p:pic>
        <p:nvPicPr>
          <p:cNvPr id="957" name="Google Shape;957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2" name="Google Shape;962;p45"/>
          <p:cNvCxnSpPr/>
          <p:nvPr/>
        </p:nvCxnSpPr>
        <p:spPr>
          <a:xfrm flipH="1" rot="-5400000">
            <a:off x="-2574369" y="2342174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3" name="Google Shape;963;p45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PAGO DE CASO ESPECIAL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4" name="Google Shape;96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45"/>
          <p:cNvPicPr preferRelativeResize="0"/>
          <p:nvPr/>
        </p:nvPicPr>
        <p:blipFill rotWithShape="1">
          <a:blip r:embed="rId4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6" name="Google Shape;966;p45"/>
          <p:cNvCxnSpPr>
            <a:stCxn id="967" idx="2"/>
          </p:cNvCxnSpPr>
          <p:nvPr/>
        </p:nvCxnSpPr>
        <p:spPr>
          <a:xfrm>
            <a:off x="1068450" y="1437162"/>
            <a:ext cx="0" cy="3531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7" name="Google Shape;967;p45"/>
          <p:cNvSpPr/>
          <p:nvPr/>
        </p:nvSpPr>
        <p:spPr>
          <a:xfrm>
            <a:off x="377850" y="790662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FF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PAGO CASO ESPECIAL</a:t>
            </a:r>
            <a:endParaRPr/>
          </a:p>
        </p:txBody>
      </p:sp>
      <p:sp>
        <p:nvSpPr>
          <p:cNvPr id="968" name="Google Shape;968;p45"/>
          <p:cNvSpPr/>
          <p:nvPr/>
        </p:nvSpPr>
        <p:spPr>
          <a:xfrm>
            <a:off x="377850" y="1790324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DO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Ingresar al sistema el monto calculado.</a:t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red arrows on a black background&#10;&#10;Description automatically generated" id="969" name="Google Shape;969;p45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4" name="Google Shape;974;p46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5" name="Google Shape;975;p46"/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DO" sz="2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LICENCIA POR ENFERMEDAD, MATERNIDAD Y ACCIDENTE LABORAL</a:t>
            </a:r>
            <a:endParaRPr b="0" i="0" sz="105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6" name="Google Shape;97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46"/>
          <p:cNvPicPr preferRelativeResize="0"/>
          <p:nvPr/>
        </p:nvPicPr>
        <p:blipFill rotWithShape="1">
          <a:blip r:embed="rId4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8" name="Google Shape;978;p46"/>
          <p:cNvCxnSpPr>
            <a:endCxn id="979" idx="0"/>
          </p:cNvCxnSpPr>
          <p:nvPr/>
        </p:nvCxnSpPr>
        <p:spPr>
          <a:xfrm>
            <a:off x="1076036" y="1260716"/>
            <a:ext cx="0" cy="5340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9" name="Google Shape;979;p46"/>
          <p:cNvSpPr/>
          <p:nvPr/>
        </p:nvSpPr>
        <p:spPr>
          <a:xfrm>
            <a:off x="385436" y="1794716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Realizar filtro de fecha de realización y vencimiento de VUO.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0" name="Google Shape;980;p46"/>
          <p:cNvSpPr/>
          <p:nvPr/>
        </p:nvSpPr>
        <p:spPr>
          <a:xfrm>
            <a:off x="385436" y="790662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LICENCIA POR ENFERMEDAD, MATERNIDAD, ACD. LABORAL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1" name="Google Shape;981;p46"/>
          <p:cNvSpPr/>
          <p:nvPr/>
        </p:nvSpPr>
        <p:spPr>
          <a:xfrm>
            <a:off x="385436" y="2798770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Delimitar por días de licencia, accidente laboral, maternidad y Asalariados Fijos.</a:t>
            </a:r>
            <a:endParaRPr/>
          </a:p>
        </p:txBody>
      </p:sp>
      <p:cxnSp>
        <p:nvCxnSpPr>
          <p:cNvPr id="982" name="Google Shape;982;p46"/>
          <p:cNvCxnSpPr>
            <a:stCxn id="979" idx="2"/>
            <a:endCxn id="981" idx="0"/>
          </p:cNvCxnSpPr>
          <p:nvPr/>
        </p:nvCxnSpPr>
        <p:spPr>
          <a:xfrm>
            <a:off x="1076036" y="2441216"/>
            <a:ext cx="0" cy="3576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3" name="Google Shape;983;p46"/>
          <p:cNvSpPr/>
          <p:nvPr/>
        </p:nvSpPr>
        <p:spPr>
          <a:xfrm>
            <a:off x="385436" y="3802825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Verificar licencias pasadas para verificar pagos pendientes.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4" name="Google Shape;984;p46"/>
          <p:cNvSpPr/>
          <p:nvPr/>
        </p:nvSpPr>
        <p:spPr>
          <a:xfrm>
            <a:off x="2264047" y="1810230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Buscar en el sistema los 6 últimos pagos de meses anteriores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5" name="Google Shape;985;p46"/>
          <p:cNvSpPr/>
          <p:nvPr/>
        </p:nvSpPr>
        <p:spPr>
          <a:xfrm>
            <a:off x="2264047" y="812178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Seguridad Social y Salud confirma licencias filtradas y delimitadas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6" name="Google Shape;986;p46"/>
          <p:cNvSpPr/>
          <p:nvPr/>
        </p:nvSpPr>
        <p:spPr>
          <a:xfrm>
            <a:off x="2264047" y="2808282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Obtener el cálculo dependiendo de los pagos y el porcentaje por licencia</a:t>
            </a: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7" name="Google Shape;987;p46"/>
          <p:cNvSpPr/>
          <p:nvPr/>
        </p:nvSpPr>
        <p:spPr>
          <a:xfrm>
            <a:off x="2264047" y="3806333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Comparación de nóminas anteriores vs actual.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8" name="Google Shape;988;p46"/>
          <p:cNvSpPr/>
          <p:nvPr/>
        </p:nvSpPr>
        <p:spPr>
          <a:xfrm>
            <a:off x="4166142" y="812178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Dar formato final de Reporte Licencias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9" name="Google Shape;989;p46"/>
          <p:cNvSpPr/>
          <p:nvPr/>
        </p:nvSpPr>
        <p:spPr>
          <a:xfrm>
            <a:off x="1361252" y="2284633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 Licencias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46"/>
          <p:cNvSpPr/>
          <p:nvPr/>
        </p:nvSpPr>
        <p:spPr>
          <a:xfrm>
            <a:off x="1378199" y="4403472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 Licencias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46"/>
          <p:cNvSpPr/>
          <p:nvPr/>
        </p:nvSpPr>
        <p:spPr>
          <a:xfrm>
            <a:off x="1437728" y="3444255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 Licencias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46"/>
          <p:cNvSpPr/>
          <p:nvPr/>
        </p:nvSpPr>
        <p:spPr>
          <a:xfrm>
            <a:off x="3291570" y="1403215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 Licencias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46"/>
          <p:cNvSpPr/>
          <p:nvPr/>
        </p:nvSpPr>
        <p:spPr>
          <a:xfrm>
            <a:off x="3292453" y="2410750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 Licencias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6"/>
          <p:cNvSpPr/>
          <p:nvPr/>
        </p:nvSpPr>
        <p:spPr>
          <a:xfrm>
            <a:off x="3290280" y="3341760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 Licencias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46"/>
          <p:cNvSpPr/>
          <p:nvPr/>
        </p:nvSpPr>
        <p:spPr>
          <a:xfrm>
            <a:off x="3334341" y="4381008"/>
            <a:ext cx="589356" cy="297162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Nom. A vs Nom B.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46"/>
          <p:cNvSpPr/>
          <p:nvPr/>
        </p:nvSpPr>
        <p:spPr>
          <a:xfrm>
            <a:off x="5168799" y="1392683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Cargador Licencias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7" name="Google Shape;997;p46"/>
          <p:cNvCxnSpPr>
            <a:stCxn id="983" idx="2"/>
            <a:endCxn id="985" idx="0"/>
          </p:cNvCxnSpPr>
          <p:nvPr/>
        </p:nvCxnSpPr>
        <p:spPr>
          <a:xfrm rot="-5400000">
            <a:off x="196736" y="1691425"/>
            <a:ext cx="3637200" cy="1878600"/>
          </a:xfrm>
          <a:prstGeom prst="bentConnector5">
            <a:avLst>
              <a:gd fmla="val -6285" name="adj1"/>
              <a:gd fmla="val 50000" name="adj2"/>
              <a:gd fmla="val 106283" name="adj3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8" name="Google Shape;998;p46"/>
          <p:cNvCxnSpPr>
            <a:stCxn id="987" idx="2"/>
          </p:cNvCxnSpPr>
          <p:nvPr/>
        </p:nvCxnSpPr>
        <p:spPr>
          <a:xfrm rot="-5400000">
            <a:off x="2085247" y="1681433"/>
            <a:ext cx="3640800" cy="1902000"/>
          </a:xfrm>
          <a:prstGeom prst="bentConnector5">
            <a:avLst>
              <a:gd fmla="val -6279" name="adj1"/>
              <a:gd fmla="val 50002" name="adj2"/>
              <a:gd fmla="val 106275" name="adj3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9" name="Google Shape;999;p46"/>
          <p:cNvCxnSpPr>
            <a:stCxn id="981" idx="2"/>
            <a:endCxn id="983" idx="0"/>
          </p:cNvCxnSpPr>
          <p:nvPr/>
        </p:nvCxnSpPr>
        <p:spPr>
          <a:xfrm>
            <a:off x="1076036" y="3445270"/>
            <a:ext cx="0" cy="3576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0" name="Google Shape;1000;p46"/>
          <p:cNvCxnSpPr>
            <a:stCxn id="985" idx="2"/>
            <a:endCxn id="984" idx="0"/>
          </p:cNvCxnSpPr>
          <p:nvPr/>
        </p:nvCxnSpPr>
        <p:spPr>
          <a:xfrm>
            <a:off x="2954647" y="1458678"/>
            <a:ext cx="0" cy="3516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1" name="Google Shape;1001;p46"/>
          <p:cNvCxnSpPr>
            <a:stCxn id="984" idx="2"/>
            <a:endCxn id="986" idx="0"/>
          </p:cNvCxnSpPr>
          <p:nvPr/>
        </p:nvCxnSpPr>
        <p:spPr>
          <a:xfrm>
            <a:off x="2954647" y="2456730"/>
            <a:ext cx="0" cy="3516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2" name="Google Shape;1002;p46"/>
          <p:cNvCxnSpPr>
            <a:stCxn id="986" idx="2"/>
            <a:endCxn id="987" idx="0"/>
          </p:cNvCxnSpPr>
          <p:nvPr/>
        </p:nvCxnSpPr>
        <p:spPr>
          <a:xfrm>
            <a:off x="2954647" y="3454782"/>
            <a:ext cx="0" cy="3516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red arrows on a black background&#10;&#10;Description automatically generated" id="1003" name="Google Shape;1003;p46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8" name="Google Shape;1008;p47"/>
          <p:cNvCxnSpPr/>
          <p:nvPr/>
        </p:nvCxnSpPr>
        <p:spPr>
          <a:xfrm flipH="1" rot="-5400000">
            <a:off x="-646052" y="3870162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9" name="Google Shape;1009;p47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DESCUENTO DE FRIPICK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0" name="Google Shape;101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47"/>
          <p:cNvPicPr preferRelativeResize="0"/>
          <p:nvPr/>
        </p:nvPicPr>
        <p:blipFill rotWithShape="1">
          <a:blip r:embed="rId4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2" name="Google Shape;1012;p47"/>
          <p:cNvCxnSpPr>
            <a:endCxn id="1013" idx="0"/>
          </p:cNvCxnSpPr>
          <p:nvPr/>
        </p:nvCxnSpPr>
        <p:spPr>
          <a:xfrm>
            <a:off x="1068450" y="1443782"/>
            <a:ext cx="0" cy="3048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3" name="Google Shape;1013;p47"/>
          <p:cNvSpPr/>
          <p:nvPr/>
        </p:nvSpPr>
        <p:spPr>
          <a:xfrm>
            <a:off x="377850" y="1748582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Entrar a la plataforma de Fripick y descargar la data</a:t>
            </a:r>
            <a:r>
              <a:rPr b="0" i="0" lang="es-DO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4" name="Google Shape;1014;p47"/>
          <p:cNvSpPr/>
          <p:nvPr/>
        </p:nvSpPr>
        <p:spPr>
          <a:xfrm>
            <a:off x="377850" y="2695072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realiza la limpieza por los empleados verificados y la data esencial.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15" name="Google Shape;1015;p47"/>
          <p:cNvCxnSpPr>
            <a:stCxn id="1013" idx="2"/>
            <a:endCxn id="1014" idx="0"/>
          </p:cNvCxnSpPr>
          <p:nvPr/>
        </p:nvCxnSpPr>
        <p:spPr>
          <a:xfrm>
            <a:off x="1068450" y="2395082"/>
            <a:ext cx="0" cy="3000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6" name="Google Shape;1016;p47"/>
          <p:cNvSpPr/>
          <p:nvPr/>
        </p:nvSpPr>
        <p:spPr>
          <a:xfrm>
            <a:off x="377850" y="3641563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Imprimir el reporte de Fripick.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7" name="Google Shape;1017;p47"/>
          <p:cNvSpPr/>
          <p:nvPr/>
        </p:nvSpPr>
        <p:spPr>
          <a:xfrm>
            <a:off x="1409970" y="2408604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 Fripick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8" name="Google Shape;1018;p47"/>
          <p:cNvCxnSpPr>
            <a:stCxn id="1014" idx="2"/>
            <a:endCxn id="1016" idx="0"/>
          </p:cNvCxnSpPr>
          <p:nvPr/>
        </p:nvCxnSpPr>
        <p:spPr>
          <a:xfrm>
            <a:off x="1068450" y="3341572"/>
            <a:ext cx="0" cy="3000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9" name="Google Shape;1019;p47"/>
          <p:cNvSpPr/>
          <p:nvPr/>
        </p:nvSpPr>
        <p:spPr>
          <a:xfrm>
            <a:off x="377850" y="802092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DESC. FRIPICK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0" name="Google Shape;1020;p47"/>
          <p:cNvSpPr/>
          <p:nvPr/>
        </p:nvSpPr>
        <p:spPr>
          <a:xfrm>
            <a:off x="1409970" y="3279182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 Fripick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47"/>
          <p:cNvSpPr/>
          <p:nvPr/>
        </p:nvSpPr>
        <p:spPr>
          <a:xfrm>
            <a:off x="1409970" y="4187991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Cargador Fripick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7"/>
          <p:cNvSpPr/>
          <p:nvPr/>
        </p:nvSpPr>
        <p:spPr>
          <a:xfrm>
            <a:off x="2268592" y="798110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Generar formato de carga FRIPICK.</a:t>
            </a:r>
            <a:endParaRPr b="0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3" name="Google Shape;1023;p47"/>
          <p:cNvSpPr/>
          <p:nvPr/>
        </p:nvSpPr>
        <p:spPr>
          <a:xfrm>
            <a:off x="3300712" y="1344538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Cargador Fripick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4" name="Google Shape;1024;p47"/>
          <p:cNvCxnSpPr>
            <a:stCxn id="1016" idx="2"/>
            <a:endCxn id="1022" idx="0"/>
          </p:cNvCxnSpPr>
          <p:nvPr/>
        </p:nvCxnSpPr>
        <p:spPr>
          <a:xfrm rot="-5400000">
            <a:off x="268800" y="1597813"/>
            <a:ext cx="3489900" cy="1890600"/>
          </a:xfrm>
          <a:prstGeom prst="bentConnector5">
            <a:avLst>
              <a:gd fmla="val -6550" name="adj1"/>
              <a:gd fmla="val 50004" name="adj2"/>
              <a:gd fmla="val 106552" name="adj3"/>
            </a:avLst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red arrows on a black background&#10;&#10;Description automatically generated" id="1025" name="Google Shape;1025;p47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0" name="Google Shape;1030;p48"/>
          <p:cNvCxnSpPr/>
          <p:nvPr/>
        </p:nvCxnSpPr>
        <p:spPr>
          <a:xfrm flipH="1" rot="-5400000">
            <a:off x="-2822550" y="1994727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1" name="Google Shape;1031;p48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SOLICITUD REQUERIMIENTOS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2" name="Google Shape;103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48"/>
          <p:cNvPicPr preferRelativeResize="0"/>
          <p:nvPr/>
        </p:nvPicPr>
        <p:blipFill rotWithShape="1">
          <a:blip r:embed="rId4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4" name="Google Shape;1034;p48"/>
          <p:cNvCxnSpPr>
            <a:endCxn id="1035" idx="0"/>
          </p:cNvCxnSpPr>
          <p:nvPr/>
        </p:nvCxnSpPr>
        <p:spPr>
          <a:xfrm>
            <a:off x="1068450" y="1404106"/>
            <a:ext cx="0" cy="4194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5" name="Google Shape;1035;p48"/>
          <p:cNvSpPr/>
          <p:nvPr/>
        </p:nvSpPr>
        <p:spPr>
          <a:xfrm>
            <a:off x="377850" y="1823506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DO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Entrar a plataforma y verificar solicitudes.</a:t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6" name="Google Shape;1036;p48"/>
          <p:cNvSpPr/>
          <p:nvPr/>
        </p:nvSpPr>
        <p:spPr>
          <a:xfrm>
            <a:off x="377850" y="2712753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DO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Verificar Disfrute o Pago de Vacaciones</a:t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37" name="Google Shape;1037;p48"/>
          <p:cNvCxnSpPr>
            <a:stCxn id="1035" idx="2"/>
            <a:endCxn id="1036" idx="0"/>
          </p:cNvCxnSpPr>
          <p:nvPr/>
        </p:nvCxnSpPr>
        <p:spPr>
          <a:xfrm>
            <a:off x="1068450" y="2470006"/>
            <a:ext cx="0" cy="242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8" name="Google Shape;1038;p48"/>
          <p:cNvSpPr/>
          <p:nvPr/>
        </p:nvSpPr>
        <p:spPr>
          <a:xfrm>
            <a:off x="377850" y="3602001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DO" sz="11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Verificar pago de nóminas atrasados.</a:t>
            </a:r>
            <a:endParaRPr b="0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39" name="Google Shape;1039;p48"/>
          <p:cNvCxnSpPr>
            <a:stCxn id="1036" idx="2"/>
            <a:endCxn id="1038" idx="0"/>
          </p:cNvCxnSpPr>
          <p:nvPr/>
        </p:nvCxnSpPr>
        <p:spPr>
          <a:xfrm>
            <a:off x="1068450" y="3359253"/>
            <a:ext cx="0" cy="242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0" name="Google Shape;1040;p48"/>
          <p:cNvSpPr/>
          <p:nvPr/>
        </p:nvSpPr>
        <p:spPr>
          <a:xfrm>
            <a:off x="377850" y="790662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SOLICITUD REQUERIMIENTOS</a:t>
            </a:r>
            <a:endParaRPr/>
          </a:p>
        </p:txBody>
      </p:sp>
      <p:pic>
        <p:nvPicPr>
          <p:cNvPr descr="A red arrows on a black background&#10;&#10;Description automatically generated" id="1041" name="Google Shape;1041;p48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6" name="Google Shape;1046;p49"/>
          <p:cNvCxnSpPr/>
          <p:nvPr/>
        </p:nvCxnSpPr>
        <p:spPr>
          <a:xfrm flipH="1" rot="-5400000">
            <a:off x="-1336652" y="3605559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7" name="Google Shape;1047;p49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DESCUENTOS OPTICA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8" name="Google Shape;104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49"/>
          <p:cNvPicPr preferRelativeResize="0"/>
          <p:nvPr/>
        </p:nvPicPr>
        <p:blipFill rotWithShape="1">
          <a:blip r:embed="rId4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0" name="Google Shape;1050;p49"/>
          <p:cNvCxnSpPr>
            <a:stCxn id="1051" idx="2"/>
            <a:endCxn id="1052" idx="0"/>
          </p:cNvCxnSpPr>
          <p:nvPr/>
        </p:nvCxnSpPr>
        <p:spPr>
          <a:xfrm>
            <a:off x="1068449" y="1437708"/>
            <a:ext cx="0" cy="4035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2" name="Google Shape;1052;p49"/>
          <p:cNvSpPr/>
          <p:nvPr/>
        </p:nvSpPr>
        <p:spPr>
          <a:xfrm>
            <a:off x="377849" y="1841212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Verificar solicitudes por descuento.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3" name="Google Shape;1053;p49"/>
          <p:cNvSpPr/>
          <p:nvPr/>
        </p:nvSpPr>
        <p:spPr>
          <a:xfrm>
            <a:off x="377849" y="2730459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Seleccionar personal dentro de Softland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54" name="Google Shape;1054;p49"/>
          <p:cNvCxnSpPr>
            <a:stCxn id="1052" idx="2"/>
            <a:endCxn id="1053" idx="0"/>
          </p:cNvCxnSpPr>
          <p:nvPr/>
        </p:nvCxnSpPr>
        <p:spPr>
          <a:xfrm>
            <a:off x="1068449" y="2487712"/>
            <a:ext cx="0" cy="242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5" name="Google Shape;1055;p49"/>
          <p:cNvSpPr/>
          <p:nvPr/>
        </p:nvSpPr>
        <p:spPr>
          <a:xfrm>
            <a:off x="377849" y="3619707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Asignar monto de OPTICA y dividir en 2 quincenas.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56" name="Google Shape;1056;p49"/>
          <p:cNvCxnSpPr>
            <a:stCxn id="1053" idx="2"/>
            <a:endCxn id="1055" idx="0"/>
          </p:cNvCxnSpPr>
          <p:nvPr/>
        </p:nvCxnSpPr>
        <p:spPr>
          <a:xfrm>
            <a:off x="1068449" y="3376959"/>
            <a:ext cx="0" cy="24270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1" name="Google Shape;1051;p49"/>
          <p:cNvSpPr/>
          <p:nvPr/>
        </p:nvSpPr>
        <p:spPr>
          <a:xfrm>
            <a:off x="377849" y="791208"/>
            <a:ext cx="1381200" cy="646500"/>
          </a:xfrm>
          <a:prstGeom prst="flowChartPredefinedProcess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DESCUENTOS OPTICA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7" name="Google Shape;1057;p49"/>
          <p:cNvSpPr/>
          <p:nvPr/>
        </p:nvSpPr>
        <p:spPr>
          <a:xfrm>
            <a:off x="2272817" y="791208"/>
            <a:ext cx="1381200" cy="646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DO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Verificar y confirmar información plasmada.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58" name="Google Shape;1058;p49"/>
          <p:cNvCxnSpPr>
            <a:stCxn id="1055" idx="2"/>
            <a:endCxn id="1057" idx="0"/>
          </p:cNvCxnSpPr>
          <p:nvPr/>
        </p:nvCxnSpPr>
        <p:spPr>
          <a:xfrm rot="-5400000">
            <a:off x="278549" y="1581207"/>
            <a:ext cx="3474900" cy="1895100"/>
          </a:xfrm>
          <a:prstGeom prst="bentConnector5">
            <a:avLst>
              <a:gd fmla="val -6578" name="adj1"/>
              <a:gd fmla="val 49996" name="adj2"/>
              <a:gd fmla="val 106581" name="adj3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red arrows on a black background&#10;&#10;Description automatically generated" id="1059" name="Google Shape;1059;p49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49">
            <a:hlinkClick action="ppaction://hlinksldjump" r:id="rId7"/>
          </p:cNvPr>
          <p:cNvSpPr/>
          <p:nvPr/>
        </p:nvSpPr>
        <p:spPr>
          <a:xfrm>
            <a:off x="1409970" y="2408604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Solicitud Oviedo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9">
            <a:hlinkClick action="ppaction://hlinksldjump" r:id="rId8"/>
          </p:cNvPr>
          <p:cNvSpPr/>
          <p:nvPr/>
        </p:nvSpPr>
        <p:spPr>
          <a:xfrm>
            <a:off x="1409970" y="4148763"/>
            <a:ext cx="589356" cy="252234"/>
          </a:xfrm>
          <a:prstGeom prst="flowChartDocumen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s-D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Solicitud Oviedo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 b="0" l="0" r="72442" t="0"/>
          <a:stretch/>
        </p:blipFill>
        <p:spPr>
          <a:xfrm>
            <a:off x="3" y="1"/>
            <a:ext cx="2519917" cy="6411980"/>
          </a:xfrm>
          <a:prstGeom prst="flowChartOffpageConnector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00000">
            <a:off x="6385475" y="-1721225"/>
            <a:ext cx="5480049" cy="35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/>
        </p:nvSpPr>
        <p:spPr>
          <a:xfrm>
            <a:off x="2519917" y="1786935"/>
            <a:ext cx="3636336" cy="1107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OPORTUNIDADES DE MEJORA.</a:t>
            </a:r>
            <a:endParaRPr/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0356" y="4781531"/>
            <a:ext cx="863644" cy="3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6">
            <a:alphaModFix/>
          </a:blip>
          <a:srcRect b="8670" l="15605" r="22794" t="-1"/>
          <a:stretch/>
        </p:blipFill>
        <p:spPr>
          <a:xfrm>
            <a:off x="2781755" y="3297306"/>
            <a:ext cx="1286541" cy="57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4765" y="3297306"/>
            <a:ext cx="670941" cy="67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.F. Chang's Logo PNG Transparent – Brands Logos" id="160" name="Google Shape;160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2175" y="3126026"/>
            <a:ext cx="1286541" cy="86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75963" y="1921047"/>
            <a:ext cx="1143950" cy="11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7563" y="981642"/>
            <a:ext cx="542275" cy="5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57968" y="4540502"/>
            <a:ext cx="843986" cy="8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05916" y="4987286"/>
            <a:ext cx="1143950" cy="11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7516" y="4047881"/>
            <a:ext cx="542275" cy="5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6" name="Google Shape;1066;p50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7" name="Google Shape;1067;p50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SOLICITUD OVIEDO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8" name="Google Shape;1068;p50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1069" name="Google Shape;1069;p50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44676" y="890699"/>
            <a:ext cx="3280636" cy="4075123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6" name="Google Shape;1076;p51"/>
          <p:cNvCxnSpPr/>
          <p:nvPr/>
        </p:nvCxnSpPr>
        <p:spPr>
          <a:xfrm flipH="1" rot="-5400000">
            <a:off x="-236983" y="4351191"/>
            <a:ext cx="3429000" cy="29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7" name="Google Shape;1077;p51"/>
          <p:cNvSpPr txBox="1"/>
          <p:nvPr/>
        </p:nvSpPr>
        <p:spPr>
          <a:xfrm>
            <a:off x="0" y="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INGRESO MANUAL</a:t>
            </a:r>
            <a:endParaRPr b="0" i="0" sz="1400" u="none" cap="none" strike="noStrike">
              <a:solidFill>
                <a:srgbClr val="D6D6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8" name="Google Shape;1078;p51"/>
          <p:cNvPicPr preferRelativeResize="0"/>
          <p:nvPr/>
        </p:nvPicPr>
        <p:blipFill rotWithShape="1">
          <a:blip r:embed="rId3">
            <a:alphaModFix/>
          </a:blip>
          <a:srcRect b="8670" l="15605" r="22794" t="-1"/>
          <a:stretch/>
        </p:blipFill>
        <p:spPr>
          <a:xfrm>
            <a:off x="8071863" y="4913536"/>
            <a:ext cx="554028" cy="245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1079" name="Google Shape;1079;p51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74747" y="4861675"/>
            <a:ext cx="259509" cy="2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20040" y="982391"/>
            <a:ext cx="3343875" cy="3658397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6" name="Google Shape;1086;p52"/>
          <p:cNvPicPr preferRelativeResize="0"/>
          <p:nvPr/>
        </p:nvPicPr>
        <p:blipFill rotWithShape="1">
          <a:blip r:embed="rId3">
            <a:alphaModFix/>
          </a:blip>
          <a:srcRect b="0" l="0" r="72442" t="0"/>
          <a:stretch/>
        </p:blipFill>
        <p:spPr>
          <a:xfrm>
            <a:off x="3" y="1"/>
            <a:ext cx="2519917" cy="6411980"/>
          </a:xfrm>
          <a:prstGeom prst="flowChartOffpageConnector">
            <a:avLst/>
          </a:prstGeom>
          <a:noFill/>
          <a:ln>
            <a:noFill/>
          </a:ln>
        </p:spPr>
      </p:pic>
      <p:pic>
        <p:nvPicPr>
          <p:cNvPr id="1087" name="Google Shape;108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00000">
            <a:off x="6385475" y="-1721225"/>
            <a:ext cx="5480049" cy="35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52"/>
          <p:cNvSpPr txBox="1"/>
          <p:nvPr/>
        </p:nvSpPr>
        <p:spPr>
          <a:xfrm>
            <a:off x="2519917" y="1786935"/>
            <a:ext cx="3636336" cy="1107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DO" sz="30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CALENDARIO EJECUCIÓN</a:t>
            </a:r>
            <a:endParaRPr/>
          </a:p>
        </p:txBody>
      </p:sp>
      <p:pic>
        <p:nvPicPr>
          <p:cNvPr id="1089" name="Google Shape;1089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0356" y="4781531"/>
            <a:ext cx="863644" cy="3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52"/>
          <p:cNvPicPr preferRelativeResize="0"/>
          <p:nvPr/>
        </p:nvPicPr>
        <p:blipFill rotWithShape="1">
          <a:blip r:embed="rId6">
            <a:alphaModFix/>
          </a:blip>
          <a:srcRect b="8670" l="15605" r="22794" t="-1"/>
          <a:stretch/>
        </p:blipFill>
        <p:spPr>
          <a:xfrm>
            <a:off x="2781755" y="3297306"/>
            <a:ext cx="1286541" cy="57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5963" y="1921047"/>
            <a:ext cx="1143950" cy="11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563" y="981642"/>
            <a:ext cx="542275" cy="5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57968" y="4540502"/>
            <a:ext cx="843986" cy="8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05916" y="4987286"/>
            <a:ext cx="1143950" cy="11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7516" y="4047881"/>
            <a:ext cx="542275" cy="542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1096" name="Google Shape;1096;p52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3"/>
          <p:cNvSpPr/>
          <p:nvPr/>
        </p:nvSpPr>
        <p:spPr>
          <a:xfrm>
            <a:off x="225021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102" name="Google Shape;1102;p53"/>
          <p:cNvSpPr/>
          <p:nvPr/>
        </p:nvSpPr>
        <p:spPr>
          <a:xfrm>
            <a:off x="337267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53"/>
          <p:cNvSpPr/>
          <p:nvPr/>
        </p:nvSpPr>
        <p:spPr>
          <a:xfrm>
            <a:off x="449513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53"/>
          <p:cNvSpPr/>
          <p:nvPr/>
        </p:nvSpPr>
        <p:spPr>
          <a:xfrm>
            <a:off x="561759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53"/>
          <p:cNvSpPr/>
          <p:nvPr/>
        </p:nvSpPr>
        <p:spPr>
          <a:xfrm>
            <a:off x="674005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53"/>
          <p:cNvSpPr/>
          <p:nvPr/>
        </p:nvSpPr>
        <p:spPr>
          <a:xfrm>
            <a:off x="224128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sp>
        <p:nvSpPr>
          <p:cNvPr id="1107" name="Google Shape;1107;p53"/>
          <p:cNvSpPr/>
          <p:nvPr/>
        </p:nvSpPr>
        <p:spPr>
          <a:xfrm>
            <a:off x="336374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53"/>
          <p:cNvSpPr/>
          <p:nvPr/>
        </p:nvSpPr>
        <p:spPr>
          <a:xfrm>
            <a:off x="448620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53"/>
          <p:cNvSpPr/>
          <p:nvPr/>
        </p:nvSpPr>
        <p:spPr>
          <a:xfrm>
            <a:off x="560866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53"/>
          <p:cNvSpPr/>
          <p:nvPr/>
        </p:nvSpPr>
        <p:spPr>
          <a:xfrm>
            <a:off x="673112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53"/>
          <p:cNvSpPr/>
          <p:nvPr/>
        </p:nvSpPr>
        <p:spPr>
          <a:xfrm>
            <a:off x="225021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</p:txBody>
      </p:sp>
      <p:sp>
        <p:nvSpPr>
          <p:cNvPr id="1112" name="Google Shape;1112;p53"/>
          <p:cNvSpPr/>
          <p:nvPr/>
        </p:nvSpPr>
        <p:spPr>
          <a:xfrm>
            <a:off x="337267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53"/>
          <p:cNvSpPr/>
          <p:nvPr/>
        </p:nvSpPr>
        <p:spPr>
          <a:xfrm>
            <a:off x="449513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53"/>
          <p:cNvSpPr/>
          <p:nvPr/>
        </p:nvSpPr>
        <p:spPr>
          <a:xfrm>
            <a:off x="561759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3"/>
          <p:cNvSpPr/>
          <p:nvPr/>
        </p:nvSpPr>
        <p:spPr>
          <a:xfrm>
            <a:off x="674005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3"/>
          <p:cNvSpPr/>
          <p:nvPr/>
        </p:nvSpPr>
        <p:spPr>
          <a:xfrm>
            <a:off x="224128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17" name="Google Shape;1117;p53"/>
          <p:cNvSpPr/>
          <p:nvPr/>
        </p:nvSpPr>
        <p:spPr>
          <a:xfrm>
            <a:off x="336374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53"/>
          <p:cNvSpPr/>
          <p:nvPr/>
        </p:nvSpPr>
        <p:spPr>
          <a:xfrm>
            <a:off x="448620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53"/>
          <p:cNvSpPr/>
          <p:nvPr/>
        </p:nvSpPr>
        <p:spPr>
          <a:xfrm>
            <a:off x="560866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53"/>
          <p:cNvSpPr/>
          <p:nvPr/>
        </p:nvSpPr>
        <p:spPr>
          <a:xfrm>
            <a:off x="673112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53"/>
          <p:cNvSpPr/>
          <p:nvPr/>
        </p:nvSpPr>
        <p:spPr>
          <a:xfrm>
            <a:off x="224128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122" name="Google Shape;1122;p53"/>
          <p:cNvSpPr/>
          <p:nvPr/>
        </p:nvSpPr>
        <p:spPr>
          <a:xfrm>
            <a:off x="336374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53"/>
          <p:cNvSpPr/>
          <p:nvPr/>
        </p:nvSpPr>
        <p:spPr>
          <a:xfrm>
            <a:off x="448620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124" name="Google Shape;1124;p53"/>
          <p:cNvSpPr/>
          <p:nvPr/>
        </p:nvSpPr>
        <p:spPr>
          <a:xfrm>
            <a:off x="560866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53"/>
          <p:cNvSpPr/>
          <p:nvPr/>
        </p:nvSpPr>
        <p:spPr>
          <a:xfrm>
            <a:off x="673112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53"/>
          <p:cNvSpPr txBox="1"/>
          <p:nvPr/>
        </p:nvSpPr>
        <p:spPr>
          <a:xfrm>
            <a:off x="2250219" y="407742"/>
            <a:ext cx="433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20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CALENDARIO </a:t>
            </a:r>
            <a:r>
              <a:rPr b="1" lang="es-DO" sz="2000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EJECUCIÓN</a:t>
            </a:r>
            <a:endParaRPr b="1" i="0" sz="20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7" name="Google Shape;1127;p53"/>
          <p:cNvSpPr txBox="1"/>
          <p:nvPr/>
        </p:nvSpPr>
        <p:spPr>
          <a:xfrm>
            <a:off x="1349734" y="1057964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1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8" name="Google Shape;1128;p53"/>
          <p:cNvSpPr txBox="1"/>
          <p:nvPr/>
        </p:nvSpPr>
        <p:spPr>
          <a:xfrm>
            <a:off x="1340796" y="1455996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2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9" name="Google Shape;1129;p53"/>
          <p:cNvSpPr txBox="1"/>
          <p:nvPr/>
        </p:nvSpPr>
        <p:spPr>
          <a:xfrm>
            <a:off x="1356361" y="1871888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3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0" name="Google Shape;1130;p53"/>
          <p:cNvSpPr txBox="1"/>
          <p:nvPr/>
        </p:nvSpPr>
        <p:spPr>
          <a:xfrm>
            <a:off x="1347421" y="2294101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4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1" name="Google Shape;1131;p53"/>
          <p:cNvSpPr txBox="1"/>
          <p:nvPr/>
        </p:nvSpPr>
        <p:spPr>
          <a:xfrm>
            <a:off x="1340795" y="2695505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5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2" name="Google Shape;1132;p53"/>
          <p:cNvSpPr/>
          <p:nvPr/>
        </p:nvSpPr>
        <p:spPr>
          <a:xfrm>
            <a:off x="2281110" y="1970768"/>
            <a:ext cx="267548" cy="233097"/>
          </a:xfrm>
          <a:prstGeom prst="ellipse">
            <a:avLst/>
          </a:prstGeom>
          <a:solidFill>
            <a:srgbClr val="FF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3" name="Google Shape;1133;p53"/>
          <p:cNvSpPr txBox="1"/>
          <p:nvPr/>
        </p:nvSpPr>
        <p:spPr>
          <a:xfrm>
            <a:off x="403978" y="1758848"/>
            <a:ext cx="652615" cy="2088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JUNTA AVANCES</a:t>
            </a:r>
            <a:endParaRPr/>
          </a:p>
        </p:txBody>
      </p:sp>
      <p:sp>
        <p:nvSpPr>
          <p:cNvPr id="1134" name="Google Shape;1134;p53"/>
          <p:cNvSpPr/>
          <p:nvPr/>
        </p:nvSpPr>
        <p:spPr>
          <a:xfrm>
            <a:off x="2241280" y="3130300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1135" name="Google Shape;1135;p53"/>
          <p:cNvSpPr/>
          <p:nvPr/>
        </p:nvSpPr>
        <p:spPr>
          <a:xfrm>
            <a:off x="3363740" y="3130300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53"/>
          <p:cNvSpPr txBox="1"/>
          <p:nvPr/>
        </p:nvSpPr>
        <p:spPr>
          <a:xfrm>
            <a:off x="1340795" y="3072886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6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7" name="Google Shape;1137;p53"/>
          <p:cNvSpPr/>
          <p:nvPr/>
        </p:nvSpPr>
        <p:spPr>
          <a:xfrm>
            <a:off x="2281110" y="2802977"/>
            <a:ext cx="267548" cy="233097"/>
          </a:xfrm>
          <a:prstGeom prst="ellipse">
            <a:avLst/>
          </a:prstGeom>
          <a:solidFill>
            <a:srgbClr val="FF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8" name="Google Shape;1138;p53"/>
          <p:cNvSpPr/>
          <p:nvPr/>
        </p:nvSpPr>
        <p:spPr>
          <a:xfrm rot="10800000">
            <a:off x="8460187" y="4386177"/>
            <a:ext cx="596347" cy="7038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53"/>
          <p:cNvSpPr txBox="1"/>
          <p:nvPr/>
        </p:nvSpPr>
        <p:spPr>
          <a:xfrm>
            <a:off x="2177331" y="1119504"/>
            <a:ext cx="10495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</p:txBody>
      </p:sp>
      <p:sp>
        <p:nvSpPr>
          <p:cNvPr id="1140" name="Google Shape;1140;p53"/>
          <p:cNvSpPr txBox="1"/>
          <p:nvPr/>
        </p:nvSpPr>
        <p:spPr>
          <a:xfrm>
            <a:off x="4486200" y="2757045"/>
            <a:ext cx="10495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MVP</a:t>
            </a:r>
            <a:endParaRPr/>
          </a:p>
        </p:txBody>
      </p:sp>
      <p:pic>
        <p:nvPicPr>
          <p:cNvPr descr="A red arrows on a black background&#10;&#10;Description automatically generated" id="1141" name="Google Shape;1141;p53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53"/>
          <p:cNvSpPr/>
          <p:nvPr/>
        </p:nvSpPr>
        <p:spPr>
          <a:xfrm>
            <a:off x="4486200" y="3125211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53"/>
          <p:cNvSpPr/>
          <p:nvPr/>
        </p:nvSpPr>
        <p:spPr>
          <a:xfrm>
            <a:off x="5608660" y="3125211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53"/>
          <p:cNvSpPr/>
          <p:nvPr/>
        </p:nvSpPr>
        <p:spPr>
          <a:xfrm>
            <a:off x="6731120" y="3125211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53"/>
          <p:cNvSpPr/>
          <p:nvPr/>
        </p:nvSpPr>
        <p:spPr>
          <a:xfrm>
            <a:off x="2241280" y="3540182"/>
            <a:ext cx="1040909" cy="316028"/>
          </a:xfrm>
          <a:prstGeom prst="rect">
            <a:avLst/>
          </a:prstGeom>
          <a:solidFill>
            <a:srgbClr val="590000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1146" name="Google Shape;1146;p53"/>
          <p:cNvSpPr/>
          <p:nvPr/>
        </p:nvSpPr>
        <p:spPr>
          <a:xfrm>
            <a:off x="3363740" y="3540182"/>
            <a:ext cx="1040909" cy="316028"/>
          </a:xfrm>
          <a:prstGeom prst="rect">
            <a:avLst/>
          </a:prstGeom>
          <a:solidFill>
            <a:srgbClr val="590000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1147" name="Google Shape;1147;p53"/>
          <p:cNvSpPr txBox="1"/>
          <p:nvPr/>
        </p:nvSpPr>
        <p:spPr>
          <a:xfrm>
            <a:off x="1340795" y="3482768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7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8" name="Google Shape;1148;p53"/>
          <p:cNvSpPr/>
          <p:nvPr/>
        </p:nvSpPr>
        <p:spPr>
          <a:xfrm>
            <a:off x="3372679" y="3576535"/>
            <a:ext cx="267548" cy="233097"/>
          </a:xfrm>
          <a:prstGeom prst="ellipse">
            <a:avLst/>
          </a:prstGeom>
          <a:solidFill>
            <a:srgbClr val="FF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54"/>
          <p:cNvSpPr/>
          <p:nvPr/>
        </p:nvSpPr>
        <p:spPr>
          <a:xfrm>
            <a:off x="225021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154" name="Google Shape;1154;p54"/>
          <p:cNvSpPr/>
          <p:nvPr/>
        </p:nvSpPr>
        <p:spPr>
          <a:xfrm>
            <a:off x="337267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54"/>
          <p:cNvSpPr/>
          <p:nvPr/>
        </p:nvSpPr>
        <p:spPr>
          <a:xfrm>
            <a:off x="449513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54"/>
          <p:cNvSpPr/>
          <p:nvPr/>
        </p:nvSpPr>
        <p:spPr>
          <a:xfrm>
            <a:off x="561759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54"/>
          <p:cNvSpPr/>
          <p:nvPr/>
        </p:nvSpPr>
        <p:spPr>
          <a:xfrm>
            <a:off x="674005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54"/>
          <p:cNvSpPr/>
          <p:nvPr/>
        </p:nvSpPr>
        <p:spPr>
          <a:xfrm>
            <a:off x="224128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sp>
        <p:nvSpPr>
          <p:cNvPr id="1159" name="Google Shape;1159;p54"/>
          <p:cNvSpPr/>
          <p:nvPr/>
        </p:nvSpPr>
        <p:spPr>
          <a:xfrm>
            <a:off x="336374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54"/>
          <p:cNvSpPr/>
          <p:nvPr/>
        </p:nvSpPr>
        <p:spPr>
          <a:xfrm>
            <a:off x="448620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54"/>
          <p:cNvSpPr/>
          <p:nvPr/>
        </p:nvSpPr>
        <p:spPr>
          <a:xfrm>
            <a:off x="560866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54"/>
          <p:cNvSpPr/>
          <p:nvPr/>
        </p:nvSpPr>
        <p:spPr>
          <a:xfrm>
            <a:off x="673112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54"/>
          <p:cNvSpPr/>
          <p:nvPr/>
        </p:nvSpPr>
        <p:spPr>
          <a:xfrm>
            <a:off x="225021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</p:txBody>
      </p:sp>
      <p:sp>
        <p:nvSpPr>
          <p:cNvPr id="1164" name="Google Shape;1164;p54"/>
          <p:cNvSpPr/>
          <p:nvPr/>
        </p:nvSpPr>
        <p:spPr>
          <a:xfrm>
            <a:off x="337267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54"/>
          <p:cNvSpPr/>
          <p:nvPr/>
        </p:nvSpPr>
        <p:spPr>
          <a:xfrm>
            <a:off x="449513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54"/>
          <p:cNvSpPr/>
          <p:nvPr/>
        </p:nvSpPr>
        <p:spPr>
          <a:xfrm>
            <a:off x="561759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54"/>
          <p:cNvSpPr/>
          <p:nvPr/>
        </p:nvSpPr>
        <p:spPr>
          <a:xfrm>
            <a:off x="674005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54"/>
          <p:cNvSpPr/>
          <p:nvPr/>
        </p:nvSpPr>
        <p:spPr>
          <a:xfrm>
            <a:off x="224128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69" name="Google Shape;1169;p54"/>
          <p:cNvSpPr/>
          <p:nvPr/>
        </p:nvSpPr>
        <p:spPr>
          <a:xfrm>
            <a:off x="336374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54"/>
          <p:cNvSpPr/>
          <p:nvPr/>
        </p:nvSpPr>
        <p:spPr>
          <a:xfrm>
            <a:off x="448620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54"/>
          <p:cNvSpPr/>
          <p:nvPr/>
        </p:nvSpPr>
        <p:spPr>
          <a:xfrm>
            <a:off x="560866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54"/>
          <p:cNvSpPr/>
          <p:nvPr/>
        </p:nvSpPr>
        <p:spPr>
          <a:xfrm>
            <a:off x="673112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54"/>
          <p:cNvSpPr/>
          <p:nvPr/>
        </p:nvSpPr>
        <p:spPr>
          <a:xfrm>
            <a:off x="224128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174" name="Google Shape;1174;p54"/>
          <p:cNvSpPr/>
          <p:nvPr/>
        </p:nvSpPr>
        <p:spPr>
          <a:xfrm>
            <a:off x="336374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54"/>
          <p:cNvSpPr/>
          <p:nvPr/>
        </p:nvSpPr>
        <p:spPr>
          <a:xfrm>
            <a:off x="448620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176" name="Google Shape;1176;p54"/>
          <p:cNvSpPr/>
          <p:nvPr/>
        </p:nvSpPr>
        <p:spPr>
          <a:xfrm>
            <a:off x="560866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54"/>
          <p:cNvSpPr/>
          <p:nvPr/>
        </p:nvSpPr>
        <p:spPr>
          <a:xfrm>
            <a:off x="673112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54"/>
          <p:cNvSpPr txBox="1"/>
          <p:nvPr/>
        </p:nvSpPr>
        <p:spPr>
          <a:xfrm>
            <a:off x="2250219" y="407742"/>
            <a:ext cx="4335446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20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CALENDARIO EJECUCION</a:t>
            </a:r>
            <a:endParaRPr b="1" i="0" sz="20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9" name="Google Shape;1179;p54"/>
          <p:cNvSpPr txBox="1"/>
          <p:nvPr/>
        </p:nvSpPr>
        <p:spPr>
          <a:xfrm>
            <a:off x="1349734" y="1057964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1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0" name="Google Shape;1180;p54"/>
          <p:cNvSpPr txBox="1"/>
          <p:nvPr/>
        </p:nvSpPr>
        <p:spPr>
          <a:xfrm>
            <a:off x="1340796" y="1455996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2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1" name="Google Shape;1181;p54"/>
          <p:cNvSpPr txBox="1"/>
          <p:nvPr/>
        </p:nvSpPr>
        <p:spPr>
          <a:xfrm>
            <a:off x="1356361" y="1871888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3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2" name="Google Shape;1182;p54"/>
          <p:cNvSpPr txBox="1"/>
          <p:nvPr/>
        </p:nvSpPr>
        <p:spPr>
          <a:xfrm>
            <a:off x="1347421" y="2294101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4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3" name="Google Shape;1183;p54"/>
          <p:cNvSpPr txBox="1"/>
          <p:nvPr/>
        </p:nvSpPr>
        <p:spPr>
          <a:xfrm>
            <a:off x="1340795" y="2695505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5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4" name="Google Shape;1184;p54"/>
          <p:cNvSpPr/>
          <p:nvPr/>
        </p:nvSpPr>
        <p:spPr>
          <a:xfrm>
            <a:off x="2281110" y="1970768"/>
            <a:ext cx="267548" cy="233097"/>
          </a:xfrm>
          <a:prstGeom prst="ellipse">
            <a:avLst/>
          </a:prstGeom>
          <a:solidFill>
            <a:srgbClr val="FF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5" name="Google Shape;1185;p54"/>
          <p:cNvSpPr txBox="1"/>
          <p:nvPr/>
        </p:nvSpPr>
        <p:spPr>
          <a:xfrm>
            <a:off x="403978" y="1758848"/>
            <a:ext cx="652615" cy="2088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JUNTA AVANCES</a:t>
            </a:r>
            <a:endParaRPr/>
          </a:p>
        </p:txBody>
      </p:sp>
      <p:sp>
        <p:nvSpPr>
          <p:cNvPr id="1186" name="Google Shape;1186;p54"/>
          <p:cNvSpPr/>
          <p:nvPr/>
        </p:nvSpPr>
        <p:spPr>
          <a:xfrm>
            <a:off x="2241280" y="3130300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1187" name="Google Shape;1187;p54"/>
          <p:cNvSpPr/>
          <p:nvPr/>
        </p:nvSpPr>
        <p:spPr>
          <a:xfrm>
            <a:off x="3363740" y="3130300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54"/>
          <p:cNvSpPr txBox="1"/>
          <p:nvPr/>
        </p:nvSpPr>
        <p:spPr>
          <a:xfrm>
            <a:off x="1340795" y="3072886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6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9" name="Google Shape;1189;p54"/>
          <p:cNvSpPr/>
          <p:nvPr/>
        </p:nvSpPr>
        <p:spPr>
          <a:xfrm>
            <a:off x="2281110" y="2802977"/>
            <a:ext cx="267548" cy="233097"/>
          </a:xfrm>
          <a:prstGeom prst="ellipse">
            <a:avLst/>
          </a:prstGeom>
          <a:solidFill>
            <a:srgbClr val="FF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0" name="Google Shape;1190;p54"/>
          <p:cNvSpPr/>
          <p:nvPr/>
        </p:nvSpPr>
        <p:spPr>
          <a:xfrm rot="10800000">
            <a:off x="8460187" y="4386177"/>
            <a:ext cx="596347" cy="7038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54"/>
          <p:cNvSpPr txBox="1"/>
          <p:nvPr/>
        </p:nvSpPr>
        <p:spPr>
          <a:xfrm>
            <a:off x="2177331" y="1119504"/>
            <a:ext cx="10495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</p:txBody>
      </p:sp>
      <p:sp>
        <p:nvSpPr>
          <p:cNvPr id="1192" name="Google Shape;1192;p54"/>
          <p:cNvSpPr txBox="1"/>
          <p:nvPr/>
        </p:nvSpPr>
        <p:spPr>
          <a:xfrm>
            <a:off x="4486200" y="2757045"/>
            <a:ext cx="10495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MVP</a:t>
            </a:r>
            <a:endParaRPr/>
          </a:p>
        </p:txBody>
      </p:sp>
      <p:pic>
        <p:nvPicPr>
          <p:cNvPr descr="A red arrows on a black background&#10;&#10;Description automatically generated" id="1193" name="Google Shape;1193;p54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54"/>
          <p:cNvSpPr/>
          <p:nvPr/>
        </p:nvSpPr>
        <p:spPr>
          <a:xfrm>
            <a:off x="4486200" y="3125211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54"/>
          <p:cNvSpPr/>
          <p:nvPr/>
        </p:nvSpPr>
        <p:spPr>
          <a:xfrm>
            <a:off x="5608660" y="3125211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54"/>
          <p:cNvSpPr/>
          <p:nvPr/>
        </p:nvSpPr>
        <p:spPr>
          <a:xfrm>
            <a:off x="6731120" y="3125211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54"/>
          <p:cNvSpPr/>
          <p:nvPr/>
        </p:nvSpPr>
        <p:spPr>
          <a:xfrm>
            <a:off x="2241280" y="3540182"/>
            <a:ext cx="1040909" cy="316028"/>
          </a:xfrm>
          <a:prstGeom prst="rect">
            <a:avLst/>
          </a:prstGeom>
          <a:solidFill>
            <a:srgbClr val="590000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1198" name="Google Shape;1198;p54"/>
          <p:cNvSpPr/>
          <p:nvPr/>
        </p:nvSpPr>
        <p:spPr>
          <a:xfrm>
            <a:off x="3363740" y="3540182"/>
            <a:ext cx="1040909" cy="316028"/>
          </a:xfrm>
          <a:prstGeom prst="rect">
            <a:avLst/>
          </a:prstGeom>
          <a:solidFill>
            <a:srgbClr val="590000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1199" name="Google Shape;1199;p54"/>
          <p:cNvSpPr txBox="1"/>
          <p:nvPr/>
        </p:nvSpPr>
        <p:spPr>
          <a:xfrm>
            <a:off x="1340795" y="3482768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7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0" name="Google Shape;1200;p54"/>
          <p:cNvSpPr/>
          <p:nvPr/>
        </p:nvSpPr>
        <p:spPr>
          <a:xfrm>
            <a:off x="3372679" y="3576535"/>
            <a:ext cx="267548" cy="233097"/>
          </a:xfrm>
          <a:prstGeom prst="ellipse">
            <a:avLst/>
          </a:prstGeom>
          <a:solidFill>
            <a:srgbClr val="FF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1" name="Google Shape;1201;p54"/>
          <p:cNvSpPr/>
          <p:nvPr/>
        </p:nvSpPr>
        <p:spPr>
          <a:xfrm>
            <a:off x="1371971" y="1847353"/>
            <a:ext cx="6738068" cy="2060433"/>
          </a:xfrm>
          <a:prstGeom prst="rect">
            <a:avLst/>
          </a:prstGeom>
          <a:solidFill>
            <a:srgbClr val="FFC5C5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54"/>
          <p:cNvSpPr txBox="1"/>
          <p:nvPr/>
        </p:nvSpPr>
        <p:spPr>
          <a:xfrm>
            <a:off x="5538083" y="-20356"/>
            <a:ext cx="36059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0000"/>
              </a:buClr>
              <a:buSzPts val="1200"/>
              <a:buFont typeface="Noto Sans Symbols"/>
              <a:buChar char="❑"/>
            </a:pPr>
            <a:r>
              <a:rPr b="1" i="0" lang="es-DO" sz="12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LEVANTAMIENTO DE DATA.</a:t>
            </a:r>
            <a:endParaRPr/>
          </a:p>
          <a:p>
            <a:pPr indent="-2095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55"/>
          <p:cNvSpPr/>
          <p:nvPr/>
        </p:nvSpPr>
        <p:spPr>
          <a:xfrm>
            <a:off x="225021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208" name="Google Shape;1208;p55"/>
          <p:cNvSpPr/>
          <p:nvPr/>
        </p:nvSpPr>
        <p:spPr>
          <a:xfrm>
            <a:off x="337267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55"/>
          <p:cNvSpPr/>
          <p:nvPr/>
        </p:nvSpPr>
        <p:spPr>
          <a:xfrm>
            <a:off x="449513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55"/>
          <p:cNvSpPr/>
          <p:nvPr/>
        </p:nvSpPr>
        <p:spPr>
          <a:xfrm>
            <a:off x="561759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55"/>
          <p:cNvSpPr/>
          <p:nvPr/>
        </p:nvSpPr>
        <p:spPr>
          <a:xfrm>
            <a:off x="674005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55"/>
          <p:cNvSpPr/>
          <p:nvPr/>
        </p:nvSpPr>
        <p:spPr>
          <a:xfrm>
            <a:off x="224128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sp>
        <p:nvSpPr>
          <p:cNvPr id="1213" name="Google Shape;1213;p55"/>
          <p:cNvSpPr/>
          <p:nvPr/>
        </p:nvSpPr>
        <p:spPr>
          <a:xfrm>
            <a:off x="336374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55"/>
          <p:cNvSpPr/>
          <p:nvPr/>
        </p:nvSpPr>
        <p:spPr>
          <a:xfrm>
            <a:off x="448620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55"/>
          <p:cNvSpPr/>
          <p:nvPr/>
        </p:nvSpPr>
        <p:spPr>
          <a:xfrm>
            <a:off x="560866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55"/>
          <p:cNvSpPr/>
          <p:nvPr/>
        </p:nvSpPr>
        <p:spPr>
          <a:xfrm>
            <a:off x="673112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55"/>
          <p:cNvSpPr/>
          <p:nvPr/>
        </p:nvSpPr>
        <p:spPr>
          <a:xfrm>
            <a:off x="225021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</p:txBody>
      </p:sp>
      <p:sp>
        <p:nvSpPr>
          <p:cNvPr id="1218" name="Google Shape;1218;p55"/>
          <p:cNvSpPr/>
          <p:nvPr/>
        </p:nvSpPr>
        <p:spPr>
          <a:xfrm>
            <a:off x="337267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55"/>
          <p:cNvSpPr/>
          <p:nvPr/>
        </p:nvSpPr>
        <p:spPr>
          <a:xfrm>
            <a:off x="449513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55"/>
          <p:cNvSpPr/>
          <p:nvPr/>
        </p:nvSpPr>
        <p:spPr>
          <a:xfrm>
            <a:off x="561759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55"/>
          <p:cNvSpPr/>
          <p:nvPr/>
        </p:nvSpPr>
        <p:spPr>
          <a:xfrm>
            <a:off x="674005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55"/>
          <p:cNvSpPr/>
          <p:nvPr/>
        </p:nvSpPr>
        <p:spPr>
          <a:xfrm>
            <a:off x="224128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23" name="Google Shape;1223;p55"/>
          <p:cNvSpPr/>
          <p:nvPr/>
        </p:nvSpPr>
        <p:spPr>
          <a:xfrm>
            <a:off x="336374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55"/>
          <p:cNvSpPr/>
          <p:nvPr/>
        </p:nvSpPr>
        <p:spPr>
          <a:xfrm>
            <a:off x="448620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55"/>
          <p:cNvSpPr/>
          <p:nvPr/>
        </p:nvSpPr>
        <p:spPr>
          <a:xfrm>
            <a:off x="560866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55"/>
          <p:cNvSpPr/>
          <p:nvPr/>
        </p:nvSpPr>
        <p:spPr>
          <a:xfrm>
            <a:off x="673112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55"/>
          <p:cNvSpPr/>
          <p:nvPr/>
        </p:nvSpPr>
        <p:spPr>
          <a:xfrm>
            <a:off x="224128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228" name="Google Shape;1228;p55"/>
          <p:cNvSpPr/>
          <p:nvPr/>
        </p:nvSpPr>
        <p:spPr>
          <a:xfrm>
            <a:off x="336374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55"/>
          <p:cNvSpPr/>
          <p:nvPr/>
        </p:nvSpPr>
        <p:spPr>
          <a:xfrm>
            <a:off x="448620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230" name="Google Shape;1230;p55"/>
          <p:cNvSpPr/>
          <p:nvPr/>
        </p:nvSpPr>
        <p:spPr>
          <a:xfrm>
            <a:off x="560866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55"/>
          <p:cNvSpPr/>
          <p:nvPr/>
        </p:nvSpPr>
        <p:spPr>
          <a:xfrm>
            <a:off x="673112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55"/>
          <p:cNvSpPr txBox="1"/>
          <p:nvPr/>
        </p:nvSpPr>
        <p:spPr>
          <a:xfrm>
            <a:off x="2250219" y="407742"/>
            <a:ext cx="4335446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20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CALENDARIO EJECUCION</a:t>
            </a:r>
            <a:endParaRPr b="1" i="0" sz="20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3" name="Google Shape;1233;p55"/>
          <p:cNvSpPr txBox="1"/>
          <p:nvPr/>
        </p:nvSpPr>
        <p:spPr>
          <a:xfrm>
            <a:off x="1349734" y="1057964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1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4" name="Google Shape;1234;p55"/>
          <p:cNvSpPr txBox="1"/>
          <p:nvPr/>
        </p:nvSpPr>
        <p:spPr>
          <a:xfrm>
            <a:off x="1340796" y="1455996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2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5" name="Google Shape;1235;p55"/>
          <p:cNvSpPr txBox="1"/>
          <p:nvPr/>
        </p:nvSpPr>
        <p:spPr>
          <a:xfrm>
            <a:off x="1356361" y="1871888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3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6" name="Google Shape;1236;p55"/>
          <p:cNvSpPr txBox="1"/>
          <p:nvPr/>
        </p:nvSpPr>
        <p:spPr>
          <a:xfrm>
            <a:off x="1347421" y="2294101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4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7" name="Google Shape;1237;p55"/>
          <p:cNvSpPr txBox="1"/>
          <p:nvPr/>
        </p:nvSpPr>
        <p:spPr>
          <a:xfrm>
            <a:off x="1340795" y="2695505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5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8" name="Google Shape;1238;p55"/>
          <p:cNvSpPr/>
          <p:nvPr/>
        </p:nvSpPr>
        <p:spPr>
          <a:xfrm>
            <a:off x="2281110" y="1970768"/>
            <a:ext cx="267548" cy="233097"/>
          </a:xfrm>
          <a:prstGeom prst="ellipse">
            <a:avLst/>
          </a:prstGeom>
          <a:solidFill>
            <a:srgbClr val="FF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9" name="Google Shape;1239;p55"/>
          <p:cNvSpPr txBox="1"/>
          <p:nvPr/>
        </p:nvSpPr>
        <p:spPr>
          <a:xfrm>
            <a:off x="403978" y="1758848"/>
            <a:ext cx="652615" cy="2088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JUNTA AVANCES</a:t>
            </a:r>
            <a:endParaRPr/>
          </a:p>
        </p:txBody>
      </p:sp>
      <p:sp>
        <p:nvSpPr>
          <p:cNvPr id="1240" name="Google Shape;1240;p55"/>
          <p:cNvSpPr/>
          <p:nvPr/>
        </p:nvSpPr>
        <p:spPr>
          <a:xfrm>
            <a:off x="2241280" y="3130300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1241" name="Google Shape;1241;p55"/>
          <p:cNvSpPr/>
          <p:nvPr/>
        </p:nvSpPr>
        <p:spPr>
          <a:xfrm>
            <a:off x="3363740" y="3130300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55"/>
          <p:cNvSpPr txBox="1"/>
          <p:nvPr/>
        </p:nvSpPr>
        <p:spPr>
          <a:xfrm>
            <a:off x="1340795" y="3072886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6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3" name="Google Shape;1243;p55"/>
          <p:cNvSpPr/>
          <p:nvPr/>
        </p:nvSpPr>
        <p:spPr>
          <a:xfrm>
            <a:off x="2281110" y="2802977"/>
            <a:ext cx="267548" cy="233097"/>
          </a:xfrm>
          <a:prstGeom prst="ellipse">
            <a:avLst/>
          </a:prstGeom>
          <a:solidFill>
            <a:srgbClr val="FF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4" name="Google Shape;1244;p55"/>
          <p:cNvSpPr/>
          <p:nvPr/>
        </p:nvSpPr>
        <p:spPr>
          <a:xfrm rot="10800000">
            <a:off x="8460187" y="4386177"/>
            <a:ext cx="596347" cy="7038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55"/>
          <p:cNvSpPr txBox="1"/>
          <p:nvPr/>
        </p:nvSpPr>
        <p:spPr>
          <a:xfrm>
            <a:off x="2177331" y="1119504"/>
            <a:ext cx="10495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</p:txBody>
      </p:sp>
      <p:sp>
        <p:nvSpPr>
          <p:cNvPr id="1246" name="Google Shape;1246;p55"/>
          <p:cNvSpPr txBox="1"/>
          <p:nvPr/>
        </p:nvSpPr>
        <p:spPr>
          <a:xfrm>
            <a:off x="4486200" y="2757045"/>
            <a:ext cx="10495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MVP</a:t>
            </a:r>
            <a:endParaRPr/>
          </a:p>
        </p:txBody>
      </p:sp>
      <p:pic>
        <p:nvPicPr>
          <p:cNvPr descr="A red arrows on a black background&#10;&#10;Description automatically generated" id="1247" name="Google Shape;1247;p55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55"/>
          <p:cNvSpPr/>
          <p:nvPr/>
        </p:nvSpPr>
        <p:spPr>
          <a:xfrm>
            <a:off x="4486200" y="3125211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55"/>
          <p:cNvSpPr/>
          <p:nvPr/>
        </p:nvSpPr>
        <p:spPr>
          <a:xfrm>
            <a:off x="5608660" y="3125211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55"/>
          <p:cNvSpPr/>
          <p:nvPr/>
        </p:nvSpPr>
        <p:spPr>
          <a:xfrm>
            <a:off x="6731120" y="3125211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55"/>
          <p:cNvSpPr/>
          <p:nvPr/>
        </p:nvSpPr>
        <p:spPr>
          <a:xfrm>
            <a:off x="2241280" y="3540182"/>
            <a:ext cx="1040909" cy="316028"/>
          </a:xfrm>
          <a:prstGeom prst="rect">
            <a:avLst/>
          </a:prstGeom>
          <a:solidFill>
            <a:srgbClr val="590000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1252" name="Google Shape;1252;p55"/>
          <p:cNvSpPr/>
          <p:nvPr/>
        </p:nvSpPr>
        <p:spPr>
          <a:xfrm>
            <a:off x="3363740" y="3540182"/>
            <a:ext cx="1040909" cy="316028"/>
          </a:xfrm>
          <a:prstGeom prst="rect">
            <a:avLst/>
          </a:prstGeom>
          <a:solidFill>
            <a:srgbClr val="590000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1253" name="Google Shape;1253;p55"/>
          <p:cNvSpPr txBox="1"/>
          <p:nvPr/>
        </p:nvSpPr>
        <p:spPr>
          <a:xfrm>
            <a:off x="1340795" y="3482768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7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4" name="Google Shape;1254;p55"/>
          <p:cNvSpPr/>
          <p:nvPr/>
        </p:nvSpPr>
        <p:spPr>
          <a:xfrm>
            <a:off x="3372679" y="3576535"/>
            <a:ext cx="267548" cy="233097"/>
          </a:xfrm>
          <a:prstGeom prst="ellipse">
            <a:avLst/>
          </a:prstGeom>
          <a:solidFill>
            <a:srgbClr val="FF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5" name="Google Shape;1255;p55"/>
          <p:cNvSpPr/>
          <p:nvPr/>
        </p:nvSpPr>
        <p:spPr>
          <a:xfrm>
            <a:off x="1356360" y="3096908"/>
            <a:ext cx="6738068" cy="1231141"/>
          </a:xfrm>
          <a:prstGeom prst="rect">
            <a:avLst/>
          </a:prstGeom>
          <a:solidFill>
            <a:srgbClr val="FFC5C5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55"/>
          <p:cNvSpPr/>
          <p:nvPr/>
        </p:nvSpPr>
        <p:spPr>
          <a:xfrm>
            <a:off x="1356360" y="946586"/>
            <a:ext cx="6507479" cy="906873"/>
          </a:xfrm>
          <a:prstGeom prst="rect">
            <a:avLst/>
          </a:prstGeom>
          <a:solidFill>
            <a:srgbClr val="FFC5C5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57" name="Google Shape;1257;p55"/>
          <p:cNvSpPr txBox="1"/>
          <p:nvPr/>
        </p:nvSpPr>
        <p:spPr>
          <a:xfrm>
            <a:off x="5538083" y="-20356"/>
            <a:ext cx="36059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0000"/>
              </a:buClr>
              <a:buSzPts val="1200"/>
              <a:buFont typeface="Noto Sans Symbols"/>
              <a:buChar char="❑"/>
            </a:pPr>
            <a:r>
              <a:rPr b="1" i="0" lang="es-DO" sz="12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CODIFICACION DE INTERFAZ.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6"/>
          <p:cNvSpPr/>
          <p:nvPr/>
        </p:nvSpPr>
        <p:spPr>
          <a:xfrm>
            <a:off x="225021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263" name="Google Shape;1263;p56"/>
          <p:cNvSpPr/>
          <p:nvPr/>
        </p:nvSpPr>
        <p:spPr>
          <a:xfrm>
            <a:off x="337267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56"/>
          <p:cNvSpPr/>
          <p:nvPr/>
        </p:nvSpPr>
        <p:spPr>
          <a:xfrm>
            <a:off x="449513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56"/>
          <p:cNvSpPr/>
          <p:nvPr/>
        </p:nvSpPr>
        <p:spPr>
          <a:xfrm>
            <a:off x="561759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56"/>
          <p:cNvSpPr/>
          <p:nvPr/>
        </p:nvSpPr>
        <p:spPr>
          <a:xfrm>
            <a:off x="674005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56"/>
          <p:cNvSpPr/>
          <p:nvPr/>
        </p:nvSpPr>
        <p:spPr>
          <a:xfrm>
            <a:off x="224128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sp>
        <p:nvSpPr>
          <p:cNvPr id="1268" name="Google Shape;1268;p56"/>
          <p:cNvSpPr/>
          <p:nvPr/>
        </p:nvSpPr>
        <p:spPr>
          <a:xfrm>
            <a:off x="336374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56"/>
          <p:cNvSpPr/>
          <p:nvPr/>
        </p:nvSpPr>
        <p:spPr>
          <a:xfrm>
            <a:off x="448620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56"/>
          <p:cNvSpPr/>
          <p:nvPr/>
        </p:nvSpPr>
        <p:spPr>
          <a:xfrm>
            <a:off x="560866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56"/>
          <p:cNvSpPr/>
          <p:nvPr/>
        </p:nvSpPr>
        <p:spPr>
          <a:xfrm>
            <a:off x="673112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56"/>
          <p:cNvSpPr/>
          <p:nvPr/>
        </p:nvSpPr>
        <p:spPr>
          <a:xfrm>
            <a:off x="225021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</p:txBody>
      </p:sp>
      <p:sp>
        <p:nvSpPr>
          <p:cNvPr id="1273" name="Google Shape;1273;p56"/>
          <p:cNvSpPr/>
          <p:nvPr/>
        </p:nvSpPr>
        <p:spPr>
          <a:xfrm>
            <a:off x="337267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56"/>
          <p:cNvSpPr/>
          <p:nvPr/>
        </p:nvSpPr>
        <p:spPr>
          <a:xfrm>
            <a:off x="449513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56"/>
          <p:cNvSpPr/>
          <p:nvPr/>
        </p:nvSpPr>
        <p:spPr>
          <a:xfrm>
            <a:off x="561759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56"/>
          <p:cNvSpPr/>
          <p:nvPr/>
        </p:nvSpPr>
        <p:spPr>
          <a:xfrm>
            <a:off x="674005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56"/>
          <p:cNvSpPr/>
          <p:nvPr/>
        </p:nvSpPr>
        <p:spPr>
          <a:xfrm>
            <a:off x="224128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78" name="Google Shape;1278;p56"/>
          <p:cNvSpPr/>
          <p:nvPr/>
        </p:nvSpPr>
        <p:spPr>
          <a:xfrm>
            <a:off x="336374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56"/>
          <p:cNvSpPr/>
          <p:nvPr/>
        </p:nvSpPr>
        <p:spPr>
          <a:xfrm>
            <a:off x="448620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56"/>
          <p:cNvSpPr/>
          <p:nvPr/>
        </p:nvSpPr>
        <p:spPr>
          <a:xfrm>
            <a:off x="560866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56"/>
          <p:cNvSpPr/>
          <p:nvPr/>
        </p:nvSpPr>
        <p:spPr>
          <a:xfrm>
            <a:off x="673112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56"/>
          <p:cNvSpPr/>
          <p:nvPr/>
        </p:nvSpPr>
        <p:spPr>
          <a:xfrm>
            <a:off x="224128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283" name="Google Shape;1283;p56"/>
          <p:cNvSpPr/>
          <p:nvPr/>
        </p:nvSpPr>
        <p:spPr>
          <a:xfrm>
            <a:off x="336374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56"/>
          <p:cNvSpPr/>
          <p:nvPr/>
        </p:nvSpPr>
        <p:spPr>
          <a:xfrm>
            <a:off x="448620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285" name="Google Shape;1285;p56"/>
          <p:cNvSpPr/>
          <p:nvPr/>
        </p:nvSpPr>
        <p:spPr>
          <a:xfrm>
            <a:off x="560866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56"/>
          <p:cNvSpPr/>
          <p:nvPr/>
        </p:nvSpPr>
        <p:spPr>
          <a:xfrm>
            <a:off x="673112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56"/>
          <p:cNvSpPr txBox="1"/>
          <p:nvPr/>
        </p:nvSpPr>
        <p:spPr>
          <a:xfrm>
            <a:off x="2250219" y="407742"/>
            <a:ext cx="4335446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20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CALENDARIO EJECUCION</a:t>
            </a:r>
            <a:endParaRPr b="1" i="0" sz="20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8" name="Google Shape;1288;p56"/>
          <p:cNvSpPr txBox="1"/>
          <p:nvPr/>
        </p:nvSpPr>
        <p:spPr>
          <a:xfrm>
            <a:off x="1349734" y="1057964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1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9" name="Google Shape;1289;p56"/>
          <p:cNvSpPr txBox="1"/>
          <p:nvPr/>
        </p:nvSpPr>
        <p:spPr>
          <a:xfrm>
            <a:off x="1340796" y="1455996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2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0" name="Google Shape;1290;p56"/>
          <p:cNvSpPr txBox="1"/>
          <p:nvPr/>
        </p:nvSpPr>
        <p:spPr>
          <a:xfrm>
            <a:off x="1356361" y="1871888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3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1" name="Google Shape;1291;p56"/>
          <p:cNvSpPr txBox="1"/>
          <p:nvPr/>
        </p:nvSpPr>
        <p:spPr>
          <a:xfrm>
            <a:off x="1347421" y="2294101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4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2" name="Google Shape;1292;p56"/>
          <p:cNvSpPr txBox="1"/>
          <p:nvPr/>
        </p:nvSpPr>
        <p:spPr>
          <a:xfrm>
            <a:off x="1340795" y="2695505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5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3" name="Google Shape;1293;p56"/>
          <p:cNvSpPr/>
          <p:nvPr/>
        </p:nvSpPr>
        <p:spPr>
          <a:xfrm>
            <a:off x="2281110" y="1970768"/>
            <a:ext cx="267548" cy="233097"/>
          </a:xfrm>
          <a:prstGeom prst="ellipse">
            <a:avLst/>
          </a:prstGeom>
          <a:solidFill>
            <a:srgbClr val="FF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4" name="Google Shape;1294;p56"/>
          <p:cNvSpPr txBox="1"/>
          <p:nvPr/>
        </p:nvSpPr>
        <p:spPr>
          <a:xfrm>
            <a:off x="403978" y="1758848"/>
            <a:ext cx="652615" cy="2088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JUNTA AVANCES</a:t>
            </a:r>
            <a:endParaRPr/>
          </a:p>
        </p:txBody>
      </p:sp>
      <p:sp>
        <p:nvSpPr>
          <p:cNvPr id="1295" name="Google Shape;1295;p56"/>
          <p:cNvSpPr/>
          <p:nvPr/>
        </p:nvSpPr>
        <p:spPr>
          <a:xfrm>
            <a:off x="2241280" y="3130300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1296" name="Google Shape;1296;p56"/>
          <p:cNvSpPr/>
          <p:nvPr/>
        </p:nvSpPr>
        <p:spPr>
          <a:xfrm>
            <a:off x="3363740" y="3130300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56"/>
          <p:cNvSpPr txBox="1"/>
          <p:nvPr/>
        </p:nvSpPr>
        <p:spPr>
          <a:xfrm>
            <a:off x="1340795" y="3072886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6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8" name="Google Shape;1298;p56"/>
          <p:cNvSpPr/>
          <p:nvPr/>
        </p:nvSpPr>
        <p:spPr>
          <a:xfrm>
            <a:off x="2281110" y="2802977"/>
            <a:ext cx="267548" cy="233097"/>
          </a:xfrm>
          <a:prstGeom prst="ellipse">
            <a:avLst/>
          </a:prstGeom>
          <a:solidFill>
            <a:srgbClr val="FF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9" name="Google Shape;1299;p56"/>
          <p:cNvSpPr/>
          <p:nvPr/>
        </p:nvSpPr>
        <p:spPr>
          <a:xfrm rot="10800000">
            <a:off x="8460187" y="4386177"/>
            <a:ext cx="596347" cy="7038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56"/>
          <p:cNvSpPr txBox="1"/>
          <p:nvPr/>
        </p:nvSpPr>
        <p:spPr>
          <a:xfrm>
            <a:off x="2177331" y="1119504"/>
            <a:ext cx="10495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</p:txBody>
      </p:sp>
      <p:sp>
        <p:nvSpPr>
          <p:cNvPr id="1301" name="Google Shape;1301;p56"/>
          <p:cNvSpPr txBox="1"/>
          <p:nvPr/>
        </p:nvSpPr>
        <p:spPr>
          <a:xfrm>
            <a:off x="4486200" y="2757045"/>
            <a:ext cx="10495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MVP</a:t>
            </a:r>
            <a:endParaRPr/>
          </a:p>
        </p:txBody>
      </p:sp>
      <p:pic>
        <p:nvPicPr>
          <p:cNvPr descr="A red arrows on a black background&#10;&#10;Description automatically generated" id="1302" name="Google Shape;1302;p56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56"/>
          <p:cNvSpPr/>
          <p:nvPr/>
        </p:nvSpPr>
        <p:spPr>
          <a:xfrm>
            <a:off x="4486200" y="3125211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56"/>
          <p:cNvSpPr/>
          <p:nvPr/>
        </p:nvSpPr>
        <p:spPr>
          <a:xfrm>
            <a:off x="5608660" y="3125211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56"/>
          <p:cNvSpPr/>
          <p:nvPr/>
        </p:nvSpPr>
        <p:spPr>
          <a:xfrm>
            <a:off x="6731120" y="3125211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56"/>
          <p:cNvSpPr/>
          <p:nvPr/>
        </p:nvSpPr>
        <p:spPr>
          <a:xfrm>
            <a:off x="2241280" y="3540182"/>
            <a:ext cx="1040909" cy="316028"/>
          </a:xfrm>
          <a:prstGeom prst="rect">
            <a:avLst/>
          </a:prstGeom>
          <a:solidFill>
            <a:srgbClr val="590000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1307" name="Google Shape;1307;p56"/>
          <p:cNvSpPr/>
          <p:nvPr/>
        </p:nvSpPr>
        <p:spPr>
          <a:xfrm>
            <a:off x="3363740" y="3540182"/>
            <a:ext cx="1040909" cy="316028"/>
          </a:xfrm>
          <a:prstGeom prst="rect">
            <a:avLst/>
          </a:prstGeom>
          <a:solidFill>
            <a:srgbClr val="590000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1308" name="Google Shape;1308;p56"/>
          <p:cNvSpPr txBox="1"/>
          <p:nvPr/>
        </p:nvSpPr>
        <p:spPr>
          <a:xfrm>
            <a:off x="1340795" y="3482768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7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9" name="Google Shape;1309;p56"/>
          <p:cNvSpPr/>
          <p:nvPr/>
        </p:nvSpPr>
        <p:spPr>
          <a:xfrm>
            <a:off x="3372679" y="3576535"/>
            <a:ext cx="267548" cy="233097"/>
          </a:xfrm>
          <a:prstGeom prst="ellipse">
            <a:avLst/>
          </a:prstGeom>
          <a:solidFill>
            <a:srgbClr val="FF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0" name="Google Shape;1310;p56"/>
          <p:cNvSpPr/>
          <p:nvPr/>
        </p:nvSpPr>
        <p:spPr>
          <a:xfrm>
            <a:off x="1356360" y="3482768"/>
            <a:ext cx="6738068" cy="845281"/>
          </a:xfrm>
          <a:prstGeom prst="rect">
            <a:avLst/>
          </a:prstGeom>
          <a:solidFill>
            <a:srgbClr val="FFC5C5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56"/>
          <p:cNvSpPr/>
          <p:nvPr/>
        </p:nvSpPr>
        <p:spPr>
          <a:xfrm>
            <a:off x="1356360" y="946586"/>
            <a:ext cx="6738068" cy="2118236"/>
          </a:xfrm>
          <a:prstGeom prst="rect">
            <a:avLst/>
          </a:prstGeom>
          <a:solidFill>
            <a:srgbClr val="FFC5C5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312" name="Google Shape;1312;p56"/>
          <p:cNvSpPr txBox="1"/>
          <p:nvPr/>
        </p:nvSpPr>
        <p:spPr>
          <a:xfrm>
            <a:off x="5538083" y="30212"/>
            <a:ext cx="36059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0000"/>
              </a:buClr>
              <a:buSzPts val="1200"/>
              <a:buFont typeface="Noto Sans Symbols"/>
              <a:buChar char="❑"/>
            </a:pPr>
            <a:r>
              <a:rPr b="1" i="0" lang="es-DO" sz="12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IMPLEMENTACION DE INTERFAZ.</a:t>
            </a:r>
            <a:endParaRPr/>
          </a:p>
          <a:p>
            <a:pPr indent="-285750" lvl="0" marL="2857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0000"/>
              </a:buClr>
              <a:buSzPts val="1200"/>
              <a:buFont typeface="Noto Sans Symbols"/>
              <a:buChar char="❑"/>
            </a:pPr>
            <a:r>
              <a:rPr b="1" i="0" lang="es-DO" sz="12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GENERACION DE DASHBOARD DE ERRORES.</a:t>
            </a:r>
            <a:endParaRPr/>
          </a:p>
          <a:p>
            <a:pPr indent="-285750" lvl="0" marL="2857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0000"/>
              </a:buClr>
              <a:buSzPts val="1200"/>
              <a:buFont typeface="Noto Sans Symbols"/>
              <a:buChar char="❑"/>
            </a:pPr>
            <a:r>
              <a:rPr b="1" i="0" lang="es-DO" sz="12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OPTIMIZACION DE INTERFAZ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57"/>
          <p:cNvSpPr/>
          <p:nvPr/>
        </p:nvSpPr>
        <p:spPr>
          <a:xfrm>
            <a:off x="225021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318" name="Google Shape;1318;p57"/>
          <p:cNvSpPr/>
          <p:nvPr/>
        </p:nvSpPr>
        <p:spPr>
          <a:xfrm>
            <a:off x="337267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57"/>
          <p:cNvSpPr/>
          <p:nvPr/>
        </p:nvSpPr>
        <p:spPr>
          <a:xfrm>
            <a:off x="449513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57"/>
          <p:cNvSpPr/>
          <p:nvPr/>
        </p:nvSpPr>
        <p:spPr>
          <a:xfrm>
            <a:off x="561759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57"/>
          <p:cNvSpPr/>
          <p:nvPr/>
        </p:nvSpPr>
        <p:spPr>
          <a:xfrm>
            <a:off x="6740059" y="1115378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57"/>
          <p:cNvSpPr/>
          <p:nvPr/>
        </p:nvSpPr>
        <p:spPr>
          <a:xfrm>
            <a:off x="224128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sp>
        <p:nvSpPr>
          <p:cNvPr id="1323" name="Google Shape;1323;p57"/>
          <p:cNvSpPr/>
          <p:nvPr/>
        </p:nvSpPr>
        <p:spPr>
          <a:xfrm>
            <a:off x="336374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57"/>
          <p:cNvSpPr/>
          <p:nvPr/>
        </p:nvSpPr>
        <p:spPr>
          <a:xfrm>
            <a:off x="448620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57"/>
          <p:cNvSpPr/>
          <p:nvPr/>
        </p:nvSpPr>
        <p:spPr>
          <a:xfrm>
            <a:off x="560866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57"/>
          <p:cNvSpPr/>
          <p:nvPr/>
        </p:nvSpPr>
        <p:spPr>
          <a:xfrm>
            <a:off x="6731120" y="1513410"/>
            <a:ext cx="1040909" cy="316028"/>
          </a:xfrm>
          <a:prstGeom prst="rect">
            <a:avLst/>
          </a:prstGeom>
          <a:solidFill>
            <a:srgbClr val="EF9BA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57"/>
          <p:cNvSpPr/>
          <p:nvPr/>
        </p:nvSpPr>
        <p:spPr>
          <a:xfrm>
            <a:off x="225021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</p:txBody>
      </p:sp>
      <p:sp>
        <p:nvSpPr>
          <p:cNvPr id="1328" name="Google Shape;1328;p57"/>
          <p:cNvSpPr/>
          <p:nvPr/>
        </p:nvSpPr>
        <p:spPr>
          <a:xfrm>
            <a:off x="337267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57"/>
          <p:cNvSpPr/>
          <p:nvPr/>
        </p:nvSpPr>
        <p:spPr>
          <a:xfrm>
            <a:off x="449513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57"/>
          <p:cNvSpPr/>
          <p:nvPr/>
        </p:nvSpPr>
        <p:spPr>
          <a:xfrm>
            <a:off x="561759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57"/>
          <p:cNvSpPr/>
          <p:nvPr/>
        </p:nvSpPr>
        <p:spPr>
          <a:xfrm>
            <a:off x="6740059" y="1929302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57"/>
          <p:cNvSpPr/>
          <p:nvPr/>
        </p:nvSpPr>
        <p:spPr>
          <a:xfrm>
            <a:off x="224128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33" name="Google Shape;1333;p57"/>
          <p:cNvSpPr/>
          <p:nvPr/>
        </p:nvSpPr>
        <p:spPr>
          <a:xfrm>
            <a:off x="336374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57"/>
          <p:cNvSpPr/>
          <p:nvPr/>
        </p:nvSpPr>
        <p:spPr>
          <a:xfrm>
            <a:off x="448620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57"/>
          <p:cNvSpPr/>
          <p:nvPr/>
        </p:nvSpPr>
        <p:spPr>
          <a:xfrm>
            <a:off x="560866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57"/>
          <p:cNvSpPr/>
          <p:nvPr/>
        </p:nvSpPr>
        <p:spPr>
          <a:xfrm>
            <a:off x="6731120" y="2351515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57"/>
          <p:cNvSpPr/>
          <p:nvPr/>
        </p:nvSpPr>
        <p:spPr>
          <a:xfrm>
            <a:off x="224128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338" name="Google Shape;1338;p57"/>
          <p:cNvSpPr/>
          <p:nvPr/>
        </p:nvSpPr>
        <p:spPr>
          <a:xfrm>
            <a:off x="336374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57"/>
          <p:cNvSpPr/>
          <p:nvPr/>
        </p:nvSpPr>
        <p:spPr>
          <a:xfrm>
            <a:off x="448620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340" name="Google Shape;1340;p57"/>
          <p:cNvSpPr/>
          <p:nvPr/>
        </p:nvSpPr>
        <p:spPr>
          <a:xfrm>
            <a:off x="560866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57"/>
          <p:cNvSpPr/>
          <p:nvPr/>
        </p:nvSpPr>
        <p:spPr>
          <a:xfrm>
            <a:off x="6731120" y="2752919"/>
            <a:ext cx="1040909" cy="316028"/>
          </a:xfrm>
          <a:prstGeom prst="rect">
            <a:avLst/>
          </a:prstGeom>
          <a:solidFill>
            <a:srgbClr val="A51B2B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57"/>
          <p:cNvSpPr txBox="1"/>
          <p:nvPr/>
        </p:nvSpPr>
        <p:spPr>
          <a:xfrm>
            <a:off x="2250219" y="407742"/>
            <a:ext cx="4335446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20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CALENDARIO EJECUCION</a:t>
            </a:r>
            <a:endParaRPr b="1" i="0" sz="20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3" name="Google Shape;1343;p57"/>
          <p:cNvSpPr txBox="1"/>
          <p:nvPr/>
        </p:nvSpPr>
        <p:spPr>
          <a:xfrm>
            <a:off x="1349734" y="1057964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1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4" name="Google Shape;1344;p57"/>
          <p:cNvSpPr txBox="1"/>
          <p:nvPr/>
        </p:nvSpPr>
        <p:spPr>
          <a:xfrm>
            <a:off x="1340796" y="1455996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2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5" name="Google Shape;1345;p57"/>
          <p:cNvSpPr txBox="1"/>
          <p:nvPr/>
        </p:nvSpPr>
        <p:spPr>
          <a:xfrm>
            <a:off x="1356361" y="1871888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3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6" name="Google Shape;1346;p57"/>
          <p:cNvSpPr txBox="1"/>
          <p:nvPr/>
        </p:nvSpPr>
        <p:spPr>
          <a:xfrm>
            <a:off x="1347421" y="2294101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4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7" name="Google Shape;1347;p57"/>
          <p:cNvSpPr txBox="1"/>
          <p:nvPr/>
        </p:nvSpPr>
        <p:spPr>
          <a:xfrm>
            <a:off x="1340795" y="2695505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5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8" name="Google Shape;1348;p57"/>
          <p:cNvSpPr/>
          <p:nvPr/>
        </p:nvSpPr>
        <p:spPr>
          <a:xfrm>
            <a:off x="2281110" y="1970768"/>
            <a:ext cx="267548" cy="233097"/>
          </a:xfrm>
          <a:prstGeom prst="ellipse">
            <a:avLst/>
          </a:prstGeom>
          <a:solidFill>
            <a:srgbClr val="FF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9" name="Google Shape;1349;p57"/>
          <p:cNvSpPr txBox="1"/>
          <p:nvPr/>
        </p:nvSpPr>
        <p:spPr>
          <a:xfrm>
            <a:off x="403978" y="1758848"/>
            <a:ext cx="652615" cy="2088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JUNTA AVANCES</a:t>
            </a:r>
            <a:endParaRPr/>
          </a:p>
        </p:txBody>
      </p:sp>
      <p:sp>
        <p:nvSpPr>
          <p:cNvPr id="1350" name="Google Shape;1350;p57"/>
          <p:cNvSpPr/>
          <p:nvPr/>
        </p:nvSpPr>
        <p:spPr>
          <a:xfrm>
            <a:off x="2241280" y="3130300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1351" name="Google Shape;1351;p57"/>
          <p:cNvSpPr/>
          <p:nvPr/>
        </p:nvSpPr>
        <p:spPr>
          <a:xfrm>
            <a:off x="3363740" y="3130300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57"/>
          <p:cNvSpPr txBox="1"/>
          <p:nvPr/>
        </p:nvSpPr>
        <p:spPr>
          <a:xfrm>
            <a:off x="1340795" y="3072886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6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3" name="Google Shape;1353;p57"/>
          <p:cNvSpPr/>
          <p:nvPr/>
        </p:nvSpPr>
        <p:spPr>
          <a:xfrm>
            <a:off x="2281110" y="2802977"/>
            <a:ext cx="267548" cy="233097"/>
          </a:xfrm>
          <a:prstGeom prst="ellipse">
            <a:avLst/>
          </a:prstGeom>
          <a:solidFill>
            <a:srgbClr val="FF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4" name="Google Shape;1354;p57"/>
          <p:cNvSpPr/>
          <p:nvPr/>
        </p:nvSpPr>
        <p:spPr>
          <a:xfrm rot="10800000">
            <a:off x="8460187" y="4386177"/>
            <a:ext cx="596347" cy="7038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57"/>
          <p:cNvSpPr txBox="1"/>
          <p:nvPr/>
        </p:nvSpPr>
        <p:spPr>
          <a:xfrm>
            <a:off x="2177331" y="1119504"/>
            <a:ext cx="10495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</p:txBody>
      </p:sp>
      <p:sp>
        <p:nvSpPr>
          <p:cNvPr id="1356" name="Google Shape;1356;p57"/>
          <p:cNvSpPr txBox="1"/>
          <p:nvPr/>
        </p:nvSpPr>
        <p:spPr>
          <a:xfrm>
            <a:off x="4486200" y="2757045"/>
            <a:ext cx="10495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MVP</a:t>
            </a:r>
            <a:endParaRPr/>
          </a:p>
        </p:txBody>
      </p:sp>
      <p:pic>
        <p:nvPicPr>
          <p:cNvPr descr="A red arrows on a black background&#10;&#10;Description automatically generated" id="1357" name="Google Shape;1357;p57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Google Shape;1358;p57"/>
          <p:cNvSpPr/>
          <p:nvPr/>
        </p:nvSpPr>
        <p:spPr>
          <a:xfrm>
            <a:off x="4486200" y="3125211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57"/>
          <p:cNvSpPr/>
          <p:nvPr/>
        </p:nvSpPr>
        <p:spPr>
          <a:xfrm>
            <a:off x="5608660" y="3125211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57"/>
          <p:cNvSpPr/>
          <p:nvPr/>
        </p:nvSpPr>
        <p:spPr>
          <a:xfrm>
            <a:off x="6731120" y="3125211"/>
            <a:ext cx="1040909" cy="316028"/>
          </a:xfrm>
          <a:prstGeom prst="rect">
            <a:avLst/>
          </a:prstGeom>
          <a:solidFill>
            <a:srgbClr val="DD1515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57"/>
          <p:cNvSpPr/>
          <p:nvPr/>
        </p:nvSpPr>
        <p:spPr>
          <a:xfrm>
            <a:off x="2241280" y="3540182"/>
            <a:ext cx="1040909" cy="316028"/>
          </a:xfrm>
          <a:prstGeom prst="rect">
            <a:avLst/>
          </a:prstGeom>
          <a:solidFill>
            <a:srgbClr val="590000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1362" name="Google Shape;1362;p57"/>
          <p:cNvSpPr/>
          <p:nvPr/>
        </p:nvSpPr>
        <p:spPr>
          <a:xfrm>
            <a:off x="3363740" y="3540182"/>
            <a:ext cx="1040909" cy="316028"/>
          </a:xfrm>
          <a:prstGeom prst="rect">
            <a:avLst/>
          </a:prstGeom>
          <a:solidFill>
            <a:srgbClr val="590000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1363" name="Google Shape;1363;p57"/>
          <p:cNvSpPr txBox="1"/>
          <p:nvPr/>
        </p:nvSpPr>
        <p:spPr>
          <a:xfrm>
            <a:off x="1340795" y="3482768"/>
            <a:ext cx="90048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6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 7</a:t>
            </a:r>
            <a:endParaRPr b="1" i="0" sz="16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4" name="Google Shape;1364;p57"/>
          <p:cNvSpPr/>
          <p:nvPr/>
        </p:nvSpPr>
        <p:spPr>
          <a:xfrm>
            <a:off x="3372679" y="3576535"/>
            <a:ext cx="267548" cy="233097"/>
          </a:xfrm>
          <a:prstGeom prst="ellipse">
            <a:avLst/>
          </a:prstGeom>
          <a:solidFill>
            <a:srgbClr val="FF1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5" name="Google Shape;1365;p57"/>
          <p:cNvSpPr/>
          <p:nvPr/>
        </p:nvSpPr>
        <p:spPr>
          <a:xfrm>
            <a:off x="1356360" y="946585"/>
            <a:ext cx="6738068" cy="2583371"/>
          </a:xfrm>
          <a:prstGeom prst="rect">
            <a:avLst/>
          </a:prstGeom>
          <a:solidFill>
            <a:srgbClr val="FFC5C5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D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366" name="Google Shape;1366;p57"/>
          <p:cNvSpPr txBox="1"/>
          <p:nvPr/>
        </p:nvSpPr>
        <p:spPr>
          <a:xfrm>
            <a:off x="5538083" y="30212"/>
            <a:ext cx="36059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0000"/>
              </a:buClr>
              <a:buSzPts val="1200"/>
              <a:buFont typeface="Noto Sans Symbols"/>
              <a:buChar char="❑"/>
            </a:pPr>
            <a:r>
              <a:rPr b="1" i="0" lang="es-DO" sz="12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DOCUMENTACION DE MANUAL DE USUARIO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72442" t="0"/>
          <a:stretch/>
        </p:blipFill>
        <p:spPr>
          <a:xfrm>
            <a:off x="3" y="1"/>
            <a:ext cx="2519917" cy="6411980"/>
          </a:xfrm>
          <a:prstGeom prst="flowChartOffpageConnector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0356" y="4781531"/>
            <a:ext cx="863644" cy="36196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6"/>
          <p:cNvSpPr txBox="1"/>
          <p:nvPr/>
        </p:nvSpPr>
        <p:spPr>
          <a:xfrm>
            <a:off x="3" y="0"/>
            <a:ext cx="2519917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DO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OPORTUNIDAD DE MEJORA:</a:t>
            </a:r>
            <a:endParaRPr/>
          </a:p>
        </p:txBody>
      </p:sp>
      <p:grpSp>
        <p:nvGrpSpPr>
          <p:cNvPr id="173" name="Google Shape;173;p6"/>
          <p:cNvGrpSpPr/>
          <p:nvPr/>
        </p:nvGrpSpPr>
        <p:grpSpPr>
          <a:xfrm>
            <a:off x="2543136" y="1681946"/>
            <a:ext cx="1143950" cy="1143942"/>
            <a:chOff x="1002944" y="1555259"/>
            <a:chExt cx="1143950" cy="1143942"/>
          </a:xfrm>
        </p:grpSpPr>
        <p:pic>
          <p:nvPicPr>
            <p:cNvPr id="174" name="Google Shape;174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2944" y="1555259"/>
              <a:ext cx="1143950" cy="11439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6"/>
            <p:cNvSpPr/>
            <p:nvPr/>
          </p:nvSpPr>
          <p:spPr>
            <a:xfrm>
              <a:off x="1002944" y="1673695"/>
              <a:ext cx="1143949" cy="918334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DO" sz="1000" u="none" cap="none" strike="noStrike">
                  <a:solidFill>
                    <a:srgbClr val="DD151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Copiado y Pegado Manual </a:t>
              </a:r>
              <a:endParaRPr/>
            </a:p>
          </p:txBody>
        </p:sp>
      </p:grpSp>
      <p:grpSp>
        <p:nvGrpSpPr>
          <p:cNvPr id="176" name="Google Shape;176;p6"/>
          <p:cNvGrpSpPr/>
          <p:nvPr/>
        </p:nvGrpSpPr>
        <p:grpSpPr>
          <a:xfrm>
            <a:off x="3039181" y="2610017"/>
            <a:ext cx="1617666" cy="1617666"/>
            <a:chOff x="681780" y="3013023"/>
            <a:chExt cx="1617666" cy="1617666"/>
          </a:xfrm>
        </p:grpSpPr>
        <p:pic>
          <p:nvPicPr>
            <p:cNvPr id="177" name="Google Shape;177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2741474">
              <a:off x="918638" y="3249885"/>
              <a:ext cx="1143950" cy="11439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6"/>
            <p:cNvSpPr/>
            <p:nvPr/>
          </p:nvSpPr>
          <p:spPr>
            <a:xfrm>
              <a:off x="882596" y="3368321"/>
              <a:ext cx="1192694" cy="918334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DO" sz="1000" u="none" cap="none" strike="noStrike">
                  <a:solidFill>
                    <a:srgbClr val="DD151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Múltiples Estructuras de BD</a:t>
              </a:r>
              <a:endParaRPr/>
            </a:p>
          </p:txBody>
        </p:sp>
      </p:grpSp>
      <p:grpSp>
        <p:nvGrpSpPr>
          <p:cNvPr id="179" name="Google Shape;179;p6"/>
          <p:cNvGrpSpPr/>
          <p:nvPr/>
        </p:nvGrpSpPr>
        <p:grpSpPr>
          <a:xfrm>
            <a:off x="5578037" y="2123013"/>
            <a:ext cx="1562788" cy="1562791"/>
            <a:chOff x="4796668" y="1154195"/>
            <a:chExt cx="1562788" cy="1562791"/>
          </a:xfrm>
        </p:grpSpPr>
        <p:pic>
          <p:nvPicPr>
            <p:cNvPr id="180" name="Google Shape;180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7201073">
              <a:off x="5006087" y="1363620"/>
              <a:ext cx="1143950" cy="11439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6"/>
            <p:cNvSpPr/>
            <p:nvPr/>
          </p:nvSpPr>
          <p:spPr>
            <a:xfrm>
              <a:off x="4966173" y="1415694"/>
              <a:ext cx="1223777" cy="102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DO" sz="1000" u="none" cap="none" strike="noStrike">
                  <a:solidFill>
                    <a:srgbClr val="DD151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Falta de revisión de Solicitudes</a:t>
              </a:r>
              <a:endParaRPr/>
            </a:p>
          </p:txBody>
        </p:sp>
      </p:grpSp>
      <p:grpSp>
        <p:nvGrpSpPr>
          <p:cNvPr id="182" name="Google Shape;182;p6"/>
          <p:cNvGrpSpPr/>
          <p:nvPr/>
        </p:nvGrpSpPr>
        <p:grpSpPr>
          <a:xfrm>
            <a:off x="6904473" y="2622861"/>
            <a:ext cx="1258148" cy="1258139"/>
            <a:chOff x="5421972" y="3050535"/>
            <a:chExt cx="1258148" cy="1258139"/>
          </a:xfrm>
        </p:grpSpPr>
        <p:pic>
          <p:nvPicPr>
            <p:cNvPr id="183" name="Google Shape;183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436998">
              <a:off x="5479071" y="3107634"/>
              <a:ext cx="1143950" cy="11439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6"/>
            <p:cNvSpPr/>
            <p:nvPr/>
          </p:nvSpPr>
          <p:spPr>
            <a:xfrm>
              <a:off x="5421972" y="3226070"/>
              <a:ext cx="1258148" cy="918334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DO" sz="1000" u="none" cap="none" strike="noStrike">
                  <a:solidFill>
                    <a:srgbClr val="DD151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Errores no Corregidos de Raíz </a:t>
              </a:r>
              <a:endParaRPr/>
            </a:p>
          </p:txBody>
        </p:sp>
      </p:grpSp>
      <p:grpSp>
        <p:nvGrpSpPr>
          <p:cNvPr id="185" name="Google Shape;185;p6"/>
          <p:cNvGrpSpPr/>
          <p:nvPr/>
        </p:nvGrpSpPr>
        <p:grpSpPr>
          <a:xfrm>
            <a:off x="6455447" y="1252661"/>
            <a:ext cx="1587871" cy="1587869"/>
            <a:chOff x="6034038" y="1695466"/>
            <a:chExt cx="1587871" cy="1587869"/>
          </a:xfrm>
        </p:grpSpPr>
        <p:pic>
          <p:nvPicPr>
            <p:cNvPr id="186" name="Google Shape;186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8762116">
              <a:off x="6255999" y="1917430"/>
              <a:ext cx="1143950" cy="11439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6"/>
            <p:cNvSpPr/>
            <p:nvPr/>
          </p:nvSpPr>
          <p:spPr>
            <a:xfrm>
              <a:off x="6222975" y="2044434"/>
              <a:ext cx="1209998" cy="918334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DO" sz="1000" u="none" cap="none" strike="noStrike">
                  <a:solidFill>
                    <a:srgbClr val="DD151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Solicitudes Tardías de Cliente</a:t>
              </a:r>
              <a:endParaRPr/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3876024" y="1645384"/>
            <a:ext cx="1217058" cy="1217066"/>
            <a:chOff x="2492005" y="2328932"/>
            <a:chExt cx="1217058" cy="1217066"/>
          </a:xfrm>
        </p:grpSpPr>
        <p:pic>
          <p:nvPicPr>
            <p:cNvPr id="189" name="Google Shape;189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172589">
              <a:off x="2528559" y="2365494"/>
              <a:ext cx="1143950" cy="11439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6"/>
            <p:cNvSpPr/>
            <p:nvPr/>
          </p:nvSpPr>
          <p:spPr>
            <a:xfrm>
              <a:off x="2528560" y="2483930"/>
              <a:ext cx="1121084" cy="918334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DO" sz="1000" u="none" cap="none" strike="noStrike">
                  <a:solidFill>
                    <a:srgbClr val="DD151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Limpieza de Datos (Entrada, Salida)</a:t>
              </a:r>
              <a:endParaRPr/>
            </a:p>
          </p:txBody>
        </p:sp>
      </p:grpSp>
      <p:sp>
        <p:nvSpPr>
          <p:cNvPr id="191" name="Google Shape;191;p6">
            <a:hlinkClick action="ppaction://hlinksldjump" r:id="rId6"/>
          </p:cNvPr>
          <p:cNvSpPr txBox="1"/>
          <p:nvPr/>
        </p:nvSpPr>
        <p:spPr>
          <a:xfrm>
            <a:off x="3173156" y="919586"/>
            <a:ext cx="158787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DO" sz="24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INTERNO:</a:t>
            </a:r>
            <a:endParaRPr/>
          </a:p>
        </p:txBody>
      </p:sp>
      <p:sp>
        <p:nvSpPr>
          <p:cNvPr id="192" name="Google Shape;192;p6">
            <a:hlinkClick action="ppaction://hlinksldjump" r:id="rId7"/>
          </p:cNvPr>
          <p:cNvSpPr txBox="1"/>
          <p:nvPr/>
        </p:nvSpPr>
        <p:spPr>
          <a:xfrm>
            <a:off x="6177383" y="919586"/>
            <a:ext cx="158787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DO" sz="24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EXTERNO:</a:t>
            </a:r>
            <a:endParaRPr/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21" y="1533566"/>
            <a:ext cx="843986" cy="8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9716" y="1835935"/>
            <a:ext cx="1143950" cy="11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985" y="2979877"/>
            <a:ext cx="843986" cy="844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s on a black background&#10;&#10;Description automatically generated" id="196" name="Google Shape;196;p6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0800000">
            <a:off x="15881" y="4760745"/>
            <a:ext cx="361970" cy="36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0356" y="4781531"/>
            <a:ext cx="863644" cy="3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 rotWithShape="1">
          <a:blip r:embed="rId4">
            <a:alphaModFix/>
          </a:blip>
          <a:srcRect b="0" l="0" r="72442" t="0"/>
          <a:stretch/>
        </p:blipFill>
        <p:spPr>
          <a:xfrm>
            <a:off x="3" y="1"/>
            <a:ext cx="2519917" cy="6411980"/>
          </a:xfrm>
          <a:prstGeom prst="flowChartOffpageConnector">
            <a:avLst/>
          </a:prstGeom>
          <a:noFill/>
          <a:ln>
            <a:noFill/>
          </a:ln>
        </p:spPr>
      </p:pic>
      <p:sp>
        <p:nvSpPr>
          <p:cNvPr id="203" name="Google Shape;203;p7"/>
          <p:cNvSpPr txBox="1"/>
          <p:nvPr/>
        </p:nvSpPr>
        <p:spPr>
          <a:xfrm>
            <a:off x="0" y="0"/>
            <a:ext cx="234943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DO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INTERNO:</a:t>
            </a:r>
            <a:endParaRPr/>
          </a:p>
        </p:txBody>
      </p:sp>
      <p:pic>
        <p:nvPicPr>
          <p:cNvPr descr="A red arrows on a black background&#10;&#10;Description automatically generated" id="204" name="Google Shape;204;p7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-5" y="4792164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"/>
          <p:cNvSpPr txBox="1"/>
          <p:nvPr/>
        </p:nvSpPr>
        <p:spPr>
          <a:xfrm>
            <a:off x="2519920" y="0"/>
            <a:ext cx="4335446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20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CORTO PLAZO</a:t>
            </a:r>
            <a:endParaRPr b="1" i="0" sz="20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3616575" y="1077560"/>
            <a:ext cx="57256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400" u="none" cap="none" strike="noStrike">
                <a:solidFill>
                  <a:srgbClr val="DD151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Descargar Reportes sin Modificar </a:t>
            </a:r>
            <a:endParaRPr/>
          </a:p>
        </p:txBody>
      </p:sp>
      <p:sp>
        <p:nvSpPr>
          <p:cNvPr id="207" name="Google Shape;207;p7"/>
          <p:cNvSpPr txBox="1"/>
          <p:nvPr/>
        </p:nvSpPr>
        <p:spPr>
          <a:xfrm>
            <a:off x="3663869" y="2359746"/>
            <a:ext cx="57256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400" u="none" cap="none" strike="noStrike">
                <a:solidFill>
                  <a:srgbClr val="DD151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Automatizar la Limpieza de Datos</a:t>
            </a:r>
            <a:endParaRPr/>
          </a:p>
        </p:txBody>
      </p:sp>
      <p:sp>
        <p:nvSpPr>
          <p:cNvPr id="208" name="Google Shape;208;p7"/>
          <p:cNvSpPr txBox="1"/>
          <p:nvPr/>
        </p:nvSpPr>
        <p:spPr>
          <a:xfrm>
            <a:off x="3688764" y="3597483"/>
            <a:ext cx="57256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400" u="none" cap="none" strike="noStrike">
                <a:solidFill>
                  <a:srgbClr val="DD151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Herramienta Adaptada a las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400" u="none" cap="none" strike="noStrike">
                <a:solidFill>
                  <a:srgbClr val="DD151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diferentes Estructuras</a:t>
            </a:r>
            <a:endParaRPr/>
          </a:p>
        </p:txBody>
      </p:sp>
      <p:pic>
        <p:nvPicPr>
          <p:cNvPr id="209" name="Google Shape;20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6296" y="742161"/>
            <a:ext cx="843986" cy="8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527" y="1427808"/>
            <a:ext cx="1143950" cy="11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1985" y="2979877"/>
            <a:ext cx="843986" cy="84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7"/>
          <p:cNvGrpSpPr/>
          <p:nvPr/>
        </p:nvGrpSpPr>
        <p:grpSpPr>
          <a:xfrm>
            <a:off x="2519920" y="744666"/>
            <a:ext cx="1143950" cy="1143942"/>
            <a:chOff x="1002944" y="1555259"/>
            <a:chExt cx="1143950" cy="1143942"/>
          </a:xfrm>
        </p:grpSpPr>
        <p:pic>
          <p:nvPicPr>
            <p:cNvPr id="213" name="Google Shape;213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02944" y="1555259"/>
              <a:ext cx="1143950" cy="11439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7"/>
            <p:cNvSpPr/>
            <p:nvPr/>
          </p:nvSpPr>
          <p:spPr>
            <a:xfrm>
              <a:off x="1002944" y="1673695"/>
              <a:ext cx="1143949" cy="918334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DO" sz="1000" u="none" cap="none" strike="noStrike">
                  <a:solidFill>
                    <a:srgbClr val="DD151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Copiado y Pegado Manual </a:t>
              </a:r>
              <a:endParaRPr/>
            </a:p>
          </p:txBody>
        </p:sp>
      </p:grpSp>
      <p:grpSp>
        <p:nvGrpSpPr>
          <p:cNvPr id="215" name="Google Shape;215;p7"/>
          <p:cNvGrpSpPr/>
          <p:nvPr/>
        </p:nvGrpSpPr>
        <p:grpSpPr>
          <a:xfrm>
            <a:off x="2306919" y="3050260"/>
            <a:ext cx="1617666" cy="1617666"/>
            <a:chOff x="681780" y="3013023"/>
            <a:chExt cx="1617666" cy="1617666"/>
          </a:xfrm>
        </p:grpSpPr>
        <p:pic>
          <p:nvPicPr>
            <p:cNvPr id="216" name="Google Shape;216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2741474">
              <a:off x="918638" y="3249885"/>
              <a:ext cx="1143950" cy="11439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7"/>
            <p:cNvSpPr/>
            <p:nvPr/>
          </p:nvSpPr>
          <p:spPr>
            <a:xfrm>
              <a:off x="882596" y="3368321"/>
              <a:ext cx="1192694" cy="918334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DO" sz="1000" u="none" cap="none" strike="noStrike">
                  <a:solidFill>
                    <a:srgbClr val="DD151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Múltiples Estructuras de BD</a:t>
              </a:r>
              <a:endParaRPr/>
            </a:p>
          </p:txBody>
        </p:sp>
      </p:grpSp>
      <p:grpSp>
        <p:nvGrpSpPr>
          <p:cNvPr id="218" name="Google Shape;218;p7"/>
          <p:cNvGrpSpPr/>
          <p:nvPr/>
        </p:nvGrpSpPr>
        <p:grpSpPr>
          <a:xfrm>
            <a:off x="2495553" y="1970486"/>
            <a:ext cx="1217058" cy="1217066"/>
            <a:chOff x="2492005" y="2328932"/>
            <a:chExt cx="1217058" cy="1217066"/>
          </a:xfrm>
        </p:grpSpPr>
        <p:pic>
          <p:nvPicPr>
            <p:cNvPr id="219" name="Google Shape;219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5172589">
              <a:off x="2528559" y="2365494"/>
              <a:ext cx="1143950" cy="11439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7"/>
            <p:cNvSpPr/>
            <p:nvPr/>
          </p:nvSpPr>
          <p:spPr>
            <a:xfrm>
              <a:off x="2528560" y="2483930"/>
              <a:ext cx="1121084" cy="918334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DO" sz="1000" u="none" cap="none" strike="noStrike">
                  <a:solidFill>
                    <a:srgbClr val="DD151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Limpieza de Datos (Entrada, Salida)</a:t>
              </a:r>
              <a:endParaRPr/>
            </a:p>
          </p:txBody>
        </p:sp>
      </p:grpSp>
      <p:pic>
        <p:nvPicPr>
          <p:cNvPr descr="Trackpad con relleno sólido" id="221" name="Google Shape;221;p7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42938" y="4146663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0356" y="4781531"/>
            <a:ext cx="863644" cy="3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4">
            <a:alphaModFix/>
          </a:blip>
          <a:srcRect b="0" l="0" r="72442" t="0"/>
          <a:stretch/>
        </p:blipFill>
        <p:spPr>
          <a:xfrm>
            <a:off x="3" y="1"/>
            <a:ext cx="2519917" cy="6411980"/>
          </a:xfrm>
          <a:prstGeom prst="flowChartOffpageConnector">
            <a:avLst/>
          </a:prstGeom>
          <a:noFill/>
          <a:ln>
            <a:noFill/>
          </a:ln>
        </p:spPr>
      </p:pic>
      <p:sp>
        <p:nvSpPr>
          <p:cNvPr id="228" name="Google Shape;228;p8"/>
          <p:cNvSpPr txBox="1"/>
          <p:nvPr/>
        </p:nvSpPr>
        <p:spPr>
          <a:xfrm>
            <a:off x="0" y="0"/>
            <a:ext cx="234943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DO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INTERNO:</a:t>
            </a:r>
            <a:endParaRPr/>
          </a:p>
        </p:txBody>
      </p:sp>
      <p:pic>
        <p:nvPicPr>
          <p:cNvPr descr="A red arrows on a black background&#10;&#10;Description automatically generated" id="229" name="Google Shape;229;p8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-5" y="4792164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8"/>
          <p:cNvSpPr txBox="1"/>
          <p:nvPr/>
        </p:nvSpPr>
        <p:spPr>
          <a:xfrm>
            <a:off x="2519920" y="0"/>
            <a:ext cx="4335446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20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CORTO PLAZO</a:t>
            </a:r>
            <a:endParaRPr b="1" i="0" sz="20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" name="Google Shape;231;p8"/>
          <p:cNvPicPr preferRelativeResize="0"/>
          <p:nvPr/>
        </p:nvPicPr>
        <p:blipFill rotWithShape="1">
          <a:blip r:embed="rId7">
            <a:alphaModFix/>
          </a:blip>
          <a:srcRect b="673" l="0" r="3514" t="0"/>
          <a:stretch/>
        </p:blipFill>
        <p:spPr>
          <a:xfrm>
            <a:off x="4366806" y="2666738"/>
            <a:ext cx="1090201" cy="2125426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232" name="Google Shape;232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18978" y="2872778"/>
            <a:ext cx="631712" cy="631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land | Sitio Oficial | Madrid" id="233" name="Google Shape;233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12659" y="2872778"/>
            <a:ext cx="631712" cy="6317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8"/>
          <p:cNvGrpSpPr/>
          <p:nvPr/>
        </p:nvGrpSpPr>
        <p:grpSpPr>
          <a:xfrm rot="5400000">
            <a:off x="-532161" y="1156779"/>
            <a:ext cx="3434608" cy="2275700"/>
            <a:chOff x="-316314" y="1503463"/>
            <a:chExt cx="3434608" cy="2275700"/>
          </a:xfrm>
        </p:grpSpPr>
        <p:pic>
          <p:nvPicPr>
            <p:cNvPr id="235" name="Google Shape;235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916604">
              <a:off x="-220033" y="2057943"/>
              <a:ext cx="843986" cy="84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916604">
              <a:off x="1843851" y="2504727"/>
              <a:ext cx="1143950" cy="1143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916604">
              <a:off x="915451" y="1565322"/>
              <a:ext cx="542275" cy="542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" name="Google Shape;238;p8"/>
          <p:cNvGrpSpPr/>
          <p:nvPr/>
        </p:nvGrpSpPr>
        <p:grpSpPr>
          <a:xfrm>
            <a:off x="2860685" y="2775543"/>
            <a:ext cx="944150" cy="826182"/>
            <a:chOff x="2014571" y="2721619"/>
            <a:chExt cx="944150" cy="826182"/>
          </a:xfrm>
        </p:grpSpPr>
        <p:pic>
          <p:nvPicPr>
            <p:cNvPr descr="A red cylinder with black lines&#10;&#10;Description automatically generated" id="239" name="Google Shape;239;p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178312" y="2721619"/>
              <a:ext cx="550788" cy="550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red cylinder with black lines&#10;&#10;Description automatically generated" id="240" name="Google Shape;240;p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014571" y="2959373"/>
              <a:ext cx="550788" cy="550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red cylinder with black lines&#10;&#10;Description automatically generated" id="241" name="Google Shape;241;p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407933" y="2997013"/>
              <a:ext cx="550788" cy="5507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8"/>
          <p:cNvSpPr/>
          <p:nvPr/>
        </p:nvSpPr>
        <p:spPr>
          <a:xfrm>
            <a:off x="3937246" y="2741428"/>
            <a:ext cx="297149" cy="894413"/>
          </a:xfrm>
          <a:prstGeom prst="homePlate">
            <a:avLst>
              <a:gd fmla="val 50000" name="adj"/>
            </a:avLst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5589418" y="2741428"/>
            <a:ext cx="297149" cy="894413"/>
          </a:xfrm>
          <a:prstGeom prst="homePlate">
            <a:avLst>
              <a:gd fmla="val 50000" name="adj"/>
            </a:avLst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6783101" y="2741428"/>
            <a:ext cx="297149" cy="894413"/>
          </a:xfrm>
          <a:prstGeom prst="homePlate">
            <a:avLst>
              <a:gd fmla="val 50000" name="adj"/>
            </a:avLst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2740597" y="760164"/>
            <a:ext cx="46201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400" u="none" cap="none" strike="noStrike">
                <a:solidFill>
                  <a:srgbClr val="DD151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Reducción de Tiempo</a:t>
            </a:r>
            <a:endParaRPr/>
          </a:p>
        </p:txBody>
      </p:sp>
      <p:sp>
        <p:nvSpPr>
          <p:cNvPr id="246" name="Google Shape;246;p8"/>
          <p:cNvSpPr txBox="1"/>
          <p:nvPr/>
        </p:nvSpPr>
        <p:spPr>
          <a:xfrm>
            <a:off x="2740597" y="1160862"/>
            <a:ext cx="46201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400" u="none" cap="none" strike="noStrike">
                <a:solidFill>
                  <a:srgbClr val="DD151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Reducción de Manualidad</a:t>
            </a:r>
            <a:endParaRPr/>
          </a:p>
        </p:txBody>
      </p:sp>
      <p:sp>
        <p:nvSpPr>
          <p:cNvPr id="247" name="Google Shape;247;p8"/>
          <p:cNvSpPr txBox="1"/>
          <p:nvPr/>
        </p:nvSpPr>
        <p:spPr>
          <a:xfrm>
            <a:off x="2740597" y="1561560"/>
            <a:ext cx="46201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400" u="none" cap="none" strike="noStrike">
                <a:solidFill>
                  <a:srgbClr val="DD151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Mayor Tiempo para Corrección de Errores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0356" y="4781531"/>
            <a:ext cx="863644" cy="36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9"/>
          <p:cNvPicPr preferRelativeResize="0"/>
          <p:nvPr/>
        </p:nvPicPr>
        <p:blipFill rotWithShape="1">
          <a:blip r:embed="rId4">
            <a:alphaModFix/>
          </a:blip>
          <a:srcRect b="0" l="0" r="72442" t="0"/>
          <a:stretch/>
        </p:blipFill>
        <p:spPr>
          <a:xfrm>
            <a:off x="3" y="1"/>
            <a:ext cx="2519917" cy="6411980"/>
          </a:xfrm>
          <a:prstGeom prst="flowChartOffpageConnector">
            <a:avLst/>
          </a:prstGeom>
          <a:noFill/>
          <a:ln>
            <a:noFill/>
          </a:ln>
        </p:spPr>
      </p:pic>
      <p:sp>
        <p:nvSpPr>
          <p:cNvPr id="254" name="Google Shape;254;p9"/>
          <p:cNvSpPr txBox="1"/>
          <p:nvPr/>
        </p:nvSpPr>
        <p:spPr>
          <a:xfrm>
            <a:off x="0" y="0"/>
            <a:ext cx="234943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DO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EXTERNO:</a:t>
            </a:r>
            <a:endParaRPr/>
          </a:p>
        </p:txBody>
      </p:sp>
      <p:pic>
        <p:nvPicPr>
          <p:cNvPr descr="A red arrows on a black background&#10;&#10;Description automatically generated" id="255" name="Google Shape;255;p9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-5" y="4792164"/>
            <a:ext cx="361970" cy="3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9"/>
          <p:cNvSpPr txBox="1"/>
          <p:nvPr/>
        </p:nvSpPr>
        <p:spPr>
          <a:xfrm>
            <a:off x="2519920" y="0"/>
            <a:ext cx="4335446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2000" u="none" cap="none" strike="noStrike">
                <a:solidFill>
                  <a:srgbClr val="A51B2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MEDIANO PLAZO</a:t>
            </a:r>
            <a:endParaRPr b="1" i="0" sz="2000" u="none" cap="none" strike="noStrike">
              <a:solidFill>
                <a:srgbClr val="A51B2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3827751" y="1058368"/>
            <a:ext cx="57256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400" u="none" cap="none" strike="noStrike">
                <a:solidFill>
                  <a:srgbClr val="DD151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Cuantificar Cantidad de Reportes Verificados</a:t>
            </a:r>
            <a:endParaRPr/>
          </a:p>
        </p:txBody>
      </p:sp>
      <p:sp>
        <p:nvSpPr>
          <p:cNvPr id="258" name="Google Shape;258;p9"/>
          <p:cNvSpPr txBox="1"/>
          <p:nvPr/>
        </p:nvSpPr>
        <p:spPr>
          <a:xfrm>
            <a:off x="3827751" y="2340091"/>
            <a:ext cx="57256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400" u="none" cap="none" strike="noStrike">
                <a:solidFill>
                  <a:srgbClr val="DD151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Analizar Tiempo de Respuesta Tardía</a:t>
            </a:r>
            <a:endParaRPr/>
          </a:p>
        </p:txBody>
      </p:sp>
      <p:sp>
        <p:nvSpPr>
          <p:cNvPr id="259" name="Google Shape;259;p9"/>
          <p:cNvSpPr txBox="1"/>
          <p:nvPr/>
        </p:nvSpPr>
        <p:spPr>
          <a:xfrm>
            <a:off x="3784297" y="3562929"/>
            <a:ext cx="57256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DO" sz="1400" u="none" cap="none" strike="noStrike">
                <a:solidFill>
                  <a:srgbClr val="DD151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Identificar Mejoras en la Interfaz de VUO DESK</a:t>
            </a:r>
            <a:endParaRPr/>
          </a:p>
        </p:txBody>
      </p:sp>
      <p:grpSp>
        <p:nvGrpSpPr>
          <p:cNvPr id="260" name="Google Shape;260;p9"/>
          <p:cNvGrpSpPr/>
          <p:nvPr/>
        </p:nvGrpSpPr>
        <p:grpSpPr>
          <a:xfrm rot="3595963">
            <a:off x="-518973" y="1171671"/>
            <a:ext cx="3434608" cy="2275700"/>
            <a:chOff x="-316314" y="1503463"/>
            <a:chExt cx="3434608" cy="2275700"/>
          </a:xfrm>
        </p:grpSpPr>
        <p:pic>
          <p:nvPicPr>
            <p:cNvPr id="261" name="Google Shape;261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916604">
              <a:off x="-220033" y="2057943"/>
              <a:ext cx="843986" cy="84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916604">
              <a:off x="1843851" y="2504727"/>
              <a:ext cx="1143950" cy="1143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916604">
              <a:off x="915451" y="1565322"/>
              <a:ext cx="542275" cy="542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Gráfico de barras con tendencia alcista con relleno sólido" id="264" name="Google Shape;264;p9">
            <a:hlinkClick action="ppaction://hlinksldjump"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08001" y="4104974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9"/>
          <p:cNvGrpSpPr/>
          <p:nvPr/>
        </p:nvGrpSpPr>
        <p:grpSpPr>
          <a:xfrm>
            <a:off x="2367601" y="452048"/>
            <a:ext cx="1562788" cy="1562791"/>
            <a:chOff x="4796668" y="1154195"/>
            <a:chExt cx="1562788" cy="1562791"/>
          </a:xfrm>
        </p:grpSpPr>
        <p:pic>
          <p:nvPicPr>
            <p:cNvPr id="266" name="Google Shape;266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7201073">
              <a:off x="5006087" y="1363620"/>
              <a:ext cx="1143950" cy="11439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9"/>
            <p:cNvSpPr/>
            <p:nvPr/>
          </p:nvSpPr>
          <p:spPr>
            <a:xfrm>
              <a:off x="4966173" y="1415694"/>
              <a:ext cx="1223777" cy="1025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DO" sz="1000" u="none" cap="none" strike="noStrike">
                  <a:solidFill>
                    <a:srgbClr val="DD151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Falta de revisión de Solicitudes</a:t>
              </a:r>
              <a:endParaRPr/>
            </a:p>
          </p:txBody>
        </p:sp>
      </p:grpSp>
      <p:grpSp>
        <p:nvGrpSpPr>
          <p:cNvPr id="268" name="Google Shape;268;p9"/>
          <p:cNvGrpSpPr/>
          <p:nvPr/>
        </p:nvGrpSpPr>
        <p:grpSpPr>
          <a:xfrm>
            <a:off x="2519920" y="3214393"/>
            <a:ext cx="1258148" cy="1258139"/>
            <a:chOff x="5421972" y="3050535"/>
            <a:chExt cx="1258148" cy="1258139"/>
          </a:xfrm>
        </p:grpSpPr>
        <p:pic>
          <p:nvPicPr>
            <p:cNvPr id="269" name="Google Shape;269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436998">
              <a:off x="5479071" y="3107634"/>
              <a:ext cx="1143950" cy="11439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9"/>
            <p:cNvSpPr/>
            <p:nvPr/>
          </p:nvSpPr>
          <p:spPr>
            <a:xfrm>
              <a:off x="5421972" y="3226070"/>
              <a:ext cx="1258148" cy="918334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DO" sz="1000" u="none" cap="none" strike="noStrike">
                  <a:solidFill>
                    <a:srgbClr val="DD151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Errores no Corregidos de Raíz </a:t>
              </a:r>
              <a:endParaRPr/>
            </a:p>
          </p:txBody>
        </p:sp>
      </p:grpSp>
      <p:grpSp>
        <p:nvGrpSpPr>
          <p:cNvPr id="271" name="Google Shape;271;p9"/>
          <p:cNvGrpSpPr/>
          <p:nvPr/>
        </p:nvGrpSpPr>
        <p:grpSpPr>
          <a:xfrm>
            <a:off x="2360615" y="1750788"/>
            <a:ext cx="1587871" cy="1587869"/>
            <a:chOff x="6034038" y="1695466"/>
            <a:chExt cx="1587871" cy="1587869"/>
          </a:xfrm>
        </p:grpSpPr>
        <p:pic>
          <p:nvPicPr>
            <p:cNvPr id="272" name="Google Shape;272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8762116">
              <a:off x="6255999" y="1917430"/>
              <a:ext cx="1143950" cy="11439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9"/>
            <p:cNvSpPr/>
            <p:nvPr/>
          </p:nvSpPr>
          <p:spPr>
            <a:xfrm>
              <a:off x="6222975" y="2044434"/>
              <a:ext cx="1209998" cy="918334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DO" sz="1000" u="none" cap="none" strike="noStrike">
                  <a:solidFill>
                    <a:srgbClr val="DD151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Solicitudes Tardías de Cliente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Ignacion J. Aguilar</dc:creator>
</cp:coreProperties>
</file>