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f90d6fa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f90d6fa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475" y="-1721225"/>
            <a:ext cx="5480049" cy="354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flipH="1" rot="-5400000">
            <a:off x="-3422950" y="2059838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0" y="-1130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53535"/>
                </a:solidFill>
              </a:rPr>
              <a:t>FLUJO ORIGINAL</a:t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849300" y="838050"/>
            <a:ext cx="752250" cy="751950"/>
            <a:chOff x="0" y="2008550"/>
            <a:chExt cx="752250" cy="751950"/>
          </a:xfrm>
        </p:grpSpPr>
        <p:pic>
          <p:nvPicPr>
            <p:cNvPr id="58" name="Google Shape;5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2008550"/>
              <a:ext cx="751975" cy="75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13"/>
            <p:cNvSpPr txBox="1"/>
            <p:nvPr/>
          </p:nvSpPr>
          <p:spPr>
            <a:xfrm>
              <a:off x="150" y="2008550"/>
              <a:ext cx="752100" cy="7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chemeClr val="dk1"/>
                  </a:solidFill>
                </a:rPr>
                <a:t>INICIO</a:t>
              </a:r>
              <a:endParaRPr b="1" sz="1200">
                <a:solidFill>
                  <a:schemeClr val="dk1"/>
                </a:solidFill>
              </a:endParaRPr>
            </a:p>
          </p:txBody>
        </p:sp>
      </p:grpSp>
      <p:sp>
        <p:nvSpPr>
          <p:cNvPr id="60" name="Google Shape;60;p13"/>
          <p:cNvSpPr/>
          <p:nvPr/>
        </p:nvSpPr>
        <p:spPr>
          <a:xfrm>
            <a:off x="534825" y="1926875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Generar Balanza de </a:t>
            </a:r>
            <a:r>
              <a:rPr lang="es" sz="1000"/>
              <a:t>Comprobación</a:t>
            </a:r>
            <a:r>
              <a:rPr lang="es" sz="1000"/>
              <a:t> en Softland.</a:t>
            </a:r>
            <a:endParaRPr sz="1000"/>
          </a:p>
        </p:txBody>
      </p:sp>
      <p:cxnSp>
        <p:nvCxnSpPr>
          <p:cNvPr id="61" name="Google Shape;61;p13"/>
          <p:cNvCxnSpPr>
            <a:stCxn id="59" idx="2"/>
            <a:endCxn id="60" idx="0"/>
          </p:cNvCxnSpPr>
          <p:nvPr/>
        </p:nvCxnSpPr>
        <p:spPr>
          <a:xfrm flipH="1" rot="-5400000">
            <a:off x="1041600" y="1742250"/>
            <a:ext cx="368400" cy="600"/>
          </a:xfrm>
          <a:prstGeom prst="bentConnector3">
            <a:avLst>
              <a:gd fmla="val 50017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60" idx="2"/>
            <a:endCxn id="63" idx="0"/>
          </p:cNvCxnSpPr>
          <p:nvPr/>
        </p:nvCxnSpPr>
        <p:spPr>
          <a:xfrm flipH="1" rot="-5400000">
            <a:off x="1057275" y="2741525"/>
            <a:ext cx="3369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4" name="Google Shape;64;p13"/>
          <p:cNvGrpSpPr/>
          <p:nvPr/>
        </p:nvGrpSpPr>
        <p:grpSpPr>
          <a:xfrm>
            <a:off x="-689075" y="1073675"/>
            <a:ext cx="752250" cy="751950"/>
            <a:chOff x="0" y="2008550"/>
            <a:chExt cx="752250" cy="751950"/>
          </a:xfrm>
        </p:grpSpPr>
        <p:pic>
          <p:nvPicPr>
            <p:cNvPr id="65" name="Google Shape;65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2008550"/>
              <a:ext cx="751975" cy="75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3"/>
            <p:cNvSpPr txBox="1"/>
            <p:nvPr/>
          </p:nvSpPr>
          <p:spPr>
            <a:xfrm>
              <a:off x="150" y="2008550"/>
              <a:ext cx="752100" cy="7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chemeClr val="dk1"/>
                  </a:solidFill>
                </a:rPr>
                <a:t>FIN</a:t>
              </a:r>
              <a:endParaRPr b="1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Google Shape;67;p13"/>
          <p:cNvCxnSpPr>
            <a:stCxn id="68" idx="2"/>
            <a:endCxn id="69" idx="0"/>
          </p:cNvCxnSpPr>
          <p:nvPr/>
        </p:nvCxnSpPr>
        <p:spPr>
          <a:xfrm flipH="1" rot="-5400000">
            <a:off x="1057050" y="3724875"/>
            <a:ext cx="336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/>
          <p:nvPr/>
        </p:nvSpPr>
        <p:spPr>
          <a:xfrm>
            <a:off x="1517655" y="2445628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Balanza </a:t>
            </a:r>
            <a:r>
              <a:rPr b="1" lang="es" sz="600"/>
              <a:t>Softland</a:t>
            </a:r>
            <a:endParaRPr b="1" sz="600"/>
          </a:p>
        </p:txBody>
      </p:sp>
      <p:sp>
        <p:nvSpPr>
          <p:cNvPr id="63" name="Google Shape;63;p13"/>
          <p:cNvSpPr/>
          <p:nvPr/>
        </p:nvSpPr>
        <p:spPr>
          <a:xfrm>
            <a:off x="534825" y="2910250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Procesar </a:t>
            </a:r>
            <a:r>
              <a:rPr lang="es" sz="1000"/>
              <a:t>información</a:t>
            </a:r>
            <a:r>
              <a:rPr lang="es" sz="1000"/>
              <a:t> para filtrado de Pedidos Ya.</a:t>
            </a:r>
            <a:endParaRPr sz="1000"/>
          </a:p>
        </p:txBody>
      </p:sp>
      <p:sp>
        <p:nvSpPr>
          <p:cNvPr id="71" name="Google Shape;71;p13"/>
          <p:cNvSpPr/>
          <p:nvPr/>
        </p:nvSpPr>
        <p:spPr>
          <a:xfrm>
            <a:off x="1517655" y="3553477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Balanza </a:t>
            </a:r>
            <a:r>
              <a:rPr b="1" lang="es" sz="600"/>
              <a:t>Softland</a:t>
            </a:r>
            <a:endParaRPr b="1" sz="600"/>
          </a:p>
        </p:txBody>
      </p:sp>
      <p:sp>
        <p:nvSpPr>
          <p:cNvPr id="69" name="Google Shape;69;p13"/>
          <p:cNvSpPr/>
          <p:nvPr/>
        </p:nvSpPr>
        <p:spPr>
          <a:xfrm>
            <a:off x="535200" y="3893625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Consolidar </a:t>
            </a:r>
            <a:r>
              <a:rPr lang="es" sz="1000"/>
              <a:t>información</a:t>
            </a:r>
            <a:r>
              <a:rPr lang="es" sz="1000"/>
              <a:t> dentro de Consolidado Contable.</a:t>
            </a:r>
            <a:endParaRPr sz="1000"/>
          </a:p>
        </p:txBody>
      </p:sp>
      <p:sp>
        <p:nvSpPr>
          <p:cNvPr id="72" name="Google Shape;72;p13"/>
          <p:cNvSpPr/>
          <p:nvPr/>
        </p:nvSpPr>
        <p:spPr>
          <a:xfrm>
            <a:off x="1517655" y="4508277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Cons. Contable</a:t>
            </a:r>
            <a:endParaRPr b="1" sz="600"/>
          </a:p>
        </p:txBody>
      </p:sp>
      <p:sp>
        <p:nvSpPr>
          <p:cNvPr id="73" name="Google Shape;73;p13"/>
          <p:cNvSpPr/>
          <p:nvPr/>
        </p:nvSpPr>
        <p:spPr>
          <a:xfrm>
            <a:off x="2583075" y="890775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Descargar historial de Ordenes Pedidos Ya</a:t>
            </a:r>
            <a:r>
              <a:rPr lang="es" sz="1000"/>
              <a:t>(solamente Dominos).</a:t>
            </a:r>
            <a:endParaRPr sz="1000"/>
          </a:p>
        </p:txBody>
      </p:sp>
      <p:cxnSp>
        <p:nvCxnSpPr>
          <p:cNvPr id="74" name="Google Shape;74;p13"/>
          <p:cNvCxnSpPr>
            <a:stCxn id="69" idx="2"/>
            <a:endCxn id="73" idx="0"/>
          </p:cNvCxnSpPr>
          <p:nvPr/>
        </p:nvCxnSpPr>
        <p:spPr>
          <a:xfrm rot="-5400000">
            <a:off x="425100" y="1691625"/>
            <a:ext cx="3649200" cy="2047800"/>
          </a:xfrm>
          <a:prstGeom prst="bentConnector5">
            <a:avLst>
              <a:gd fmla="val -6525" name="adj1"/>
              <a:gd fmla="val 50002" name="adj2"/>
              <a:gd fmla="val 106530" name="adj3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3"/>
          <p:cNvSpPr/>
          <p:nvPr/>
        </p:nvSpPr>
        <p:spPr>
          <a:xfrm>
            <a:off x="3584580" y="1407403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Órdenes</a:t>
            </a:r>
            <a:r>
              <a:rPr b="1" lang="es" sz="600"/>
              <a:t> PedidosYa</a:t>
            </a:r>
            <a:endParaRPr b="1" sz="600"/>
          </a:p>
        </p:txBody>
      </p:sp>
      <p:sp>
        <p:nvSpPr>
          <p:cNvPr id="76" name="Google Shape;76;p13"/>
          <p:cNvSpPr/>
          <p:nvPr/>
        </p:nvSpPr>
        <p:spPr>
          <a:xfrm>
            <a:off x="2583075" y="1926875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Procesar y limpiar el reporte e unificarlo al consolidado.</a:t>
            </a:r>
            <a:endParaRPr sz="1000"/>
          </a:p>
        </p:txBody>
      </p:sp>
      <p:cxnSp>
        <p:nvCxnSpPr>
          <p:cNvPr id="77" name="Google Shape;77;p13"/>
          <p:cNvCxnSpPr>
            <a:stCxn id="73" idx="2"/>
            <a:endCxn id="76" idx="0"/>
          </p:cNvCxnSpPr>
          <p:nvPr/>
        </p:nvCxnSpPr>
        <p:spPr>
          <a:xfrm flipH="1" rot="-5400000">
            <a:off x="3079125" y="1731825"/>
            <a:ext cx="389700" cy="6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/>
          <p:nvPr/>
        </p:nvSpPr>
        <p:spPr>
          <a:xfrm>
            <a:off x="3527430" y="2431828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Cons. Contable</a:t>
            </a:r>
            <a:endParaRPr b="1" sz="600"/>
          </a:p>
        </p:txBody>
      </p:sp>
      <p:sp>
        <p:nvSpPr>
          <p:cNvPr id="79" name="Google Shape;79;p13"/>
          <p:cNvSpPr/>
          <p:nvPr/>
        </p:nvSpPr>
        <p:spPr>
          <a:xfrm>
            <a:off x="2583075" y="2910250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Descargar </a:t>
            </a:r>
            <a:r>
              <a:rPr lang="es" sz="1000"/>
              <a:t>órdenes</a:t>
            </a:r>
            <a:r>
              <a:rPr lang="es" sz="1000"/>
              <a:t> de PWR con el filtro de Pedidos Ya (</a:t>
            </a:r>
            <a:r>
              <a:rPr b="1" lang="es" sz="1000"/>
              <a:t>H</a:t>
            </a:r>
            <a:r>
              <a:rPr lang="es" sz="1000"/>
              <a:t>)</a:t>
            </a:r>
            <a:endParaRPr sz="1000"/>
          </a:p>
        </p:txBody>
      </p:sp>
      <p:cxnSp>
        <p:nvCxnSpPr>
          <p:cNvPr id="80" name="Google Shape;80;p13"/>
          <p:cNvCxnSpPr>
            <a:stCxn id="76" idx="2"/>
            <a:endCxn id="79" idx="0"/>
          </p:cNvCxnSpPr>
          <p:nvPr/>
        </p:nvCxnSpPr>
        <p:spPr>
          <a:xfrm flipH="1" rot="-5400000">
            <a:off x="3105525" y="2741525"/>
            <a:ext cx="3369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3"/>
          <p:cNvSpPr/>
          <p:nvPr/>
        </p:nvSpPr>
        <p:spPr>
          <a:xfrm>
            <a:off x="3584580" y="3556727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Órdenes PWR</a:t>
            </a:r>
            <a:endParaRPr b="1" sz="600"/>
          </a:p>
        </p:txBody>
      </p:sp>
      <p:sp>
        <p:nvSpPr>
          <p:cNvPr id="82" name="Google Shape;82;p13"/>
          <p:cNvSpPr/>
          <p:nvPr/>
        </p:nvSpPr>
        <p:spPr>
          <a:xfrm>
            <a:off x="2583075" y="3893625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Realizar los comparativas</a:t>
            </a:r>
            <a:endParaRPr sz="1000"/>
          </a:p>
        </p:txBody>
      </p:sp>
      <p:sp>
        <p:nvSpPr>
          <p:cNvPr id="83" name="Google Shape;83;p13"/>
          <p:cNvSpPr/>
          <p:nvPr/>
        </p:nvSpPr>
        <p:spPr>
          <a:xfrm>
            <a:off x="3584580" y="4540102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Cons. Contable</a:t>
            </a:r>
            <a:endParaRPr b="1" sz="600"/>
          </a:p>
        </p:txBody>
      </p:sp>
      <p:cxnSp>
        <p:nvCxnSpPr>
          <p:cNvPr id="84" name="Google Shape;84;p13"/>
          <p:cNvCxnSpPr>
            <a:stCxn id="79" idx="2"/>
            <a:endCxn id="82" idx="0"/>
          </p:cNvCxnSpPr>
          <p:nvPr/>
        </p:nvCxnSpPr>
        <p:spPr>
          <a:xfrm flipH="1" rot="-5400000">
            <a:off x="3105525" y="3724900"/>
            <a:ext cx="3369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82" idx="2"/>
            <a:endCxn id="86" idx="0"/>
          </p:cNvCxnSpPr>
          <p:nvPr/>
        </p:nvCxnSpPr>
        <p:spPr>
          <a:xfrm rot="-5400000">
            <a:off x="2420625" y="1743975"/>
            <a:ext cx="3649200" cy="1943100"/>
          </a:xfrm>
          <a:prstGeom prst="bentConnector5">
            <a:avLst>
              <a:gd fmla="val -6525" name="adj1"/>
              <a:gd fmla="val 50000" name="adj2"/>
              <a:gd fmla="val 106530" name="adj3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3"/>
          <p:cNvSpPr/>
          <p:nvPr/>
        </p:nvSpPr>
        <p:spPr>
          <a:xfrm>
            <a:off x="4526175" y="890775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Descargar historial de Ordenes Pedidos Ya(solamente Dominos).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4"/>
          <p:cNvCxnSpPr/>
          <p:nvPr/>
        </p:nvCxnSpPr>
        <p:spPr>
          <a:xfrm flipH="1" rot="-5400000">
            <a:off x="-1219200" y="3092450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>
            <a:off x="7556500" y="-406400"/>
            <a:ext cx="2286000" cy="138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 txBox="1"/>
          <p:nvPr/>
        </p:nvSpPr>
        <p:spPr>
          <a:xfrm>
            <a:off x="0" y="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53535"/>
                </a:solidFill>
              </a:rPr>
              <a:t>FLUJO MEJORADO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225" y="-321925"/>
            <a:ext cx="542275" cy="5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4900" y="1426631"/>
            <a:ext cx="843986" cy="84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4"/>
          <p:cNvGrpSpPr/>
          <p:nvPr/>
        </p:nvGrpSpPr>
        <p:grpSpPr>
          <a:xfrm>
            <a:off x="587050" y="1815975"/>
            <a:ext cx="752250" cy="751950"/>
            <a:chOff x="0" y="2008550"/>
            <a:chExt cx="752250" cy="751950"/>
          </a:xfrm>
        </p:grpSpPr>
        <p:pic>
          <p:nvPicPr>
            <p:cNvPr id="97" name="Google Shape;9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008550"/>
              <a:ext cx="751975" cy="75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4"/>
            <p:cNvSpPr txBox="1"/>
            <p:nvPr/>
          </p:nvSpPr>
          <p:spPr>
            <a:xfrm>
              <a:off x="150" y="2008550"/>
              <a:ext cx="752100" cy="7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chemeClr val="dk1"/>
                  </a:solidFill>
                </a:rPr>
                <a:t>INICIO</a:t>
              </a:r>
              <a:endParaRPr b="1" sz="1200">
                <a:solidFill>
                  <a:schemeClr val="dk1"/>
                </a:solidFill>
              </a:endParaRPr>
            </a:p>
          </p:txBody>
        </p:sp>
      </p:grpSp>
      <p:sp>
        <p:nvSpPr>
          <p:cNvPr id="99" name="Google Shape;99;p14"/>
          <p:cNvSpPr/>
          <p:nvPr/>
        </p:nvSpPr>
        <p:spPr>
          <a:xfrm>
            <a:off x="1573100" y="1849650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Descargar documentos de Major Logistics.</a:t>
            </a:r>
            <a:endParaRPr sz="1000"/>
          </a:p>
        </p:txBody>
      </p:sp>
      <p:sp>
        <p:nvSpPr>
          <p:cNvPr id="100" name="Google Shape;100;p14"/>
          <p:cNvSpPr/>
          <p:nvPr/>
        </p:nvSpPr>
        <p:spPr>
          <a:xfrm>
            <a:off x="3213375" y="1849650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Actualizar bases de datos si existen nuevos productos o almacenes. </a:t>
            </a:r>
            <a:endParaRPr sz="1000"/>
          </a:p>
        </p:txBody>
      </p:sp>
      <p:cxnSp>
        <p:nvCxnSpPr>
          <p:cNvPr id="101" name="Google Shape;101;p14"/>
          <p:cNvCxnSpPr>
            <a:stCxn id="99" idx="3"/>
            <a:endCxn id="100" idx="1"/>
          </p:cNvCxnSpPr>
          <p:nvPr/>
        </p:nvCxnSpPr>
        <p:spPr>
          <a:xfrm>
            <a:off x="2954300" y="2172900"/>
            <a:ext cx="259200" cy="600"/>
          </a:xfrm>
          <a:prstGeom prst="bentConnector3">
            <a:avLst>
              <a:gd fmla="val 49976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/>
          <p:nvPr/>
        </p:nvSpPr>
        <p:spPr>
          <a:xfrm>
            <a:off x="6088400" y="1849650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Compartir Consolidado con encargada de contabilidad.</a:t>
            </a:r>
            <a:endParaRPr sz="1000"/>
          </a:p>
        </p:txBody>
      </p:sp>
      <p:sp>
        <p:nvSpPr>
          <p:cNvPr id="103" name="Google Shape;103;p14"/>
          <p:cNvSpPr/>
          <p:nvPr/>
        </p:nvSpPr>
        <p:spPr>
          <a:xfrm>
            <a:off x="4070818" y="2429025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Multiplos Major L.</a:t>
            </a:r>
            <a:endParaRPr b="1" sz="600"/>
          </a:p>
        </p:txBody>
      </p:sp>
      <p:sp>
        <p:nvSpPr>
          <p:cNvPr id="104" name="Google Shape;104;p14"/>
          <p:cNvSpPr/>
          <p:nvPr/>
        </p:nvSpPr>
        <p:spPr>
          <a:xfrm>
            <a:off x="4070818" y="2633628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Cod. Softland</a:t>
            </a:r>
            <a:endParaRPr b="1" sz="600"/>
          </a:p>
        </p:txBody>
      </p:sp>
      <p:sp>
        <p:nvSpPr>
          <p:cNvPr id="105" name="Google Shape;105;p14"/>
          <p:cNvSpPr/>
          <p:nvPr/>
        </p:nvSpPr>
        <p:spPr>
          <a:xfrm>
            <a:off x="2388238" y="2592225"/>
            <a:ext cx="589356" cy="297162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Registro Ordenes</a:t>
            </a:r>
            <a:endParaRPr b="1" sz="600"/>
          </a:p>
        </p:txBody>
      </p:sp>
      <p:sp>
        <p:nvSpPr>
          <p:cNvPr id="106" name="Google Shape;106;p14"/>
          <p:cNvSpPr/>
          <p:nvPr/>
        </p:nvSpPr>
        <p:spPr>
          <a:xfrm>
            <a:off x="6993000" y="2505075"/>
            <a:ext cx="688446" cy="297162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Carg. Softand.</a:t>
            </a:r>
            <a:endParaRPr b="1" sz="600"/>
          </a:p>
        </p:txBody>
      </p:sp>
      <p:grpSp>
        <p:nvGrpSpPr>
          <p:cNvPr id="107" name="Google Shape;107;p14"/>
          <p:cNvGrpSpPr/>
          <p:nvPr/>
        </p:nvGrpSpPr>
        <p:grpSpPr>
          <a:xfrm>
            <a:off x="7804700" y="1811550"/>
            <a:ext cx="752250" cy="751950"/>
            <a:chOff x="0" y="2008550"/>
            <a:chExt cx="752250" cy="751950"/>
          </a:xfrm>
        </p:grpSpPr>
        <p:pic>
          <p:nvPicPr>
            <p:cNvPr id="108" name="Google Shape;10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008550"/>
              <a:ext cx="751975" cy="75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4"/>
            <p:cNvSpPr txBox="1"/>
            <p:nvPr/>
          </p:nvSpPr>
          <p:spPr>
            <a:xfrm>
              <a:off x="150" y="2008550"/>
              <a:ext cx="752100" cy="7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chemeClr val="dk1"/>
                  </a:solidFill>
                </a:rPr>
                <a:t>FIN</a:t>
              </a:r>
              <a:endParaRPr b="1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110" name="Google Shape;110;p14"/>
          <p:cNvCxnSpPr>
            <a:stCxn id="98" idx="3"/>
            <a:endCxn id="99" idx="1"/>
          </p:cNvCxnSpPr>
          <p:nvPr/>
        </p:nvCxnSpPr>
        <p:spPr>
          <a:xfrm flipH="1" rot="10800000">
            <a:off x="1339300" y="2172825"/>
            <a:ext cx="233700" cy="3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4"/>
          <p:cNvSpPr/>
          <p:nvPr/>
        </p:nvSpPr>
        <p:spPr>
          <a:xfrm>
            <a:off x="2380368" y="2429028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Consoli Ord.  Alm.</a:t>
            </a:r>
            <a:endParaRPr b="1" sz="600"/>
          </a:p>
        </p:txBody>
      </p:sp>
      <p:grpSp>
        <p:nvGrpSpPr>
          <p:cNvPr id="112" name="Google Shape;112;p14"/>
          <p:cNvGrpSpPr/>
          <p:nvPr/>
        </p:nvGrpSpPr>
        <p:grpSpPr>
          <a:xfrm>
            <a:off x="4852596" y="1653900"/>
            <a:ext cx="948894" cy="1038599"/>
            <a:chOff x="3114671" y="3758975"/>
            <a:chExt cx="948894" cy="1038599"/>
          </a:xfrm>
        </p:grpSpPr>
        <p:pic>
          <p:nvPicPr>
            <p:cNvPr id="113" name="Google Shape;113;p14"/>
            <p:cNvPicPr preferRelativeResize="0"/>
            <p:nvPr/>
          </p:nvPicPr>
          <p:blipFill rotWithShape="1">
            <a:blip r:embed="rId4">
              <a:alphaModFix/>
            </a:blip>
            <a:srcRect b="0" l="15682" r="57001" t="0"/>
            <a:stretch/>
          </p:blipFill>
          <p:spPr>
            <a:xfrm>
              <a:off x="3114671" y="3758975"/>
              <a:ext cx="948894" cy="1038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4"/>
            <p:cNvSpPr/>
            <p:nvPr/>
          </p:nvSpPr>
          <p:spPr>
            <a:xfrm>
              <a:off x="3479625" y="4164725"/>
              <a:ext cx="219000" cy="227100"/>
            </a:xfrm>
            <a:prstGeom prst="ellipse">
              <a:avLst/>
            </a:prstGeom>
            <a:solidFill>
              <a:srgbClr val="ED1C24"/>
            </a:solidFill>
            <a:ln cap="flat" cmpd="sng" w="9525">
              <a:solidFill>
                <a:srgbClr val="ED1C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D1C24"/>
                </a:highlight>
              </a:endParaRPr>
            </a:p>
          </p:txBody>
        </p:sp>
      </p:grpSp>
      <p:sp>
        <p:nvSpPr>
          <p:cNvPr id="115" name="Google Shape;115;p14"/>
          <p:cNvSpPr txBox="1"/>
          <p:nvPr/>
        </p:nvSpPr>
        <p:spPr>
          <a:xfrm>
            <a:off x="4905100" y="2592225"/>
            <a:ext cx="84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App.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Órdenes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4070805" y="2833003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Cod. </a:t>
            </a:r>
            <a:r>
              <a:rPr b="1" lang="es" sz="600"/>
              <a:t>Almacén</a:t>
            </a:r>
            <a:r>
              <a:rPr b="1" lang="es" sz="600"/>
              <a:t> </a:t>
            </a:r>
            <a:endParaRPr b="1" sz="600"/>
          </a:p>
        </p:txBody>
      </p:sp>
      <p:cxnSp>
        <p:nvCxnSpPr>
          <p:cNvPr id="117" name="Google Shape;117;p14"/>
          <p:cNvCxnSpPr>
            <a:stCxn id="100" idx="3"/>
            <a:endCxn id="113" idx="1"/>
          </p:cNvCxnSpPr>
          <p:nvPr/>
        </p:nvCxnSpPr>
        <p:spPr>
          <a:xfrm>
            <a:off x="4594575" y="2172900"/>
            <a:ext cx="258000" cy="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4"/>
          <p:cNvCxnSpPr>
            <a:stCxn id="113" idx="3"/>
            <a:endCxn id="102" idx="1"/>
          </p:cNvCxnSpPr>
          <p:nvPr/>
        </p:nvCxnSpPr>
        <p:spPr>
          <a:xfrm flipH="1" rot="10800000">
            <a:off x="5801490" y="2172899"/>
            <a:ext cx="286800" cy="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4"/>
          <p:cNvCxnSpPr>
            <a:stCxn id="102" idx="3"/>
            <a:endCxn id="109" idx="1"/>
          </p:cNvCxnSpPr>
          <p:nvPr/>
        </p:nvCxnSpPr>
        <p:spPr>
          <a:xfrm flipH="1" rot="10800000">
            <a:off x="7469600" y="2171700"/>
            <a:ext cx="335100" cy="1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4"/>
          <p:cNvSpPr/>
          <p:nvPr/>
        </p:nvSpPr>
        <p:spPr>
          <a:xfrm>
            <a:off x="6993005" y="2344265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Consoli- dado</a:t>
            </a:r>
            <a:endParaRPr b="1"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