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8"/>
  </p:notesMasterIdLst>
  <p:sldIdLst>
    <p:sldId id="257" r:id="rId2"/>
    <p:sldId id="278" r:id="rId3"/>
    <p:sldId id="288" r:id="rId4"/>
    <p:sldId id="283" r:id="rId5"/>
    <p:sldId id="284" r:id="rId6"/>
    <p:sldId id="285" r:id="rId7"/>
    <p:sldId id="286" r:id="rId8"/>
    <p:sldId id="287" r:id="rId9"/>
    <p:sldId id="289" r:id="rId10"/>
    <p:sldId id="290" r:id="rId11"/>
    <p:sldId id="291" r:id="rId12"/>
    <p:sldId id="292" r:id="rId13"/>
    <p:sldId id="294" r:id="rId14"/>
    <p:sldId id="295" r:id="rId15"/>
    <p:sldId id="296" r:id="rId16"/>
    <p:sldId id="297" r:id="rId1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CE79"/>
    <a:srgbClr val="FFFFFF"/>
    <a:srgbClr val="D6E7EF"/>
    <a:srgbClr val="61A5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77" autoAdjust="0"/>
    <p:restoredTop sz="96197"/>
  </p:normalViewPr>
  <p:slideViewPr>
    <p:cSldViewPr snapToGrid="0">
      <p:cViewPr varScale="1">
        <p:scale>
          <a:sx n="124" d="100"/>
          <a:sy n="124" d="100"/>
        </p:scale>
        <p:origin x="163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457200" marR="0" lvl="1"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2pPr>
            <a:lvl3pPr marL="914400" marR="0" lvl="2"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3pPr>
            <a:lvl4pPr marL="1371600" marR="0" lvl="3"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4pPr>
            <a:lvl5pPr marL="1828800" marR="0" lvl="4"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noAutofit/>
          </a:bodyPr>
          <a:lstStyle>
            <a:lvl1pPr marL="0" marR="0" lvl="0" indent="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457200" marR="0" lvl="1"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2pPr>
            <a:lvl3pPr marL="914400" marR="0" lvl="2"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3pPr>
            <a:lvl4pPr marL="1371600" marR="0" lvl="3"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4pPr>
            <a:lvl5pPr marL="1828800" marR="0" lvl="4"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457200" marR="0" lvl="1"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2pPr>
            <a:lvl3pPr marL="914400" marR="0" lvl="2"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3pPr>
            <a:lvl4pPr marL="1371600" marR="0" lvl="3"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4pPr>
            <a:lvl5pPr marL="1828800" marR="0" lvl="4"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536755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 altLang="zh-CN" sz="1800" kern="100" dirty="0">
                <a:effectLst/>
                <a:latin typeface="Calibri" panose="020F0502020204030204" pitchFamily="34" charset="0"/>
                <a:ea typeface="宋体" panose="02010600030101010101" pitchFamily="2" charset="-122"/>
                <a:cs typeface="Times New Roman" panose="02020603050405020304" pitchFamily="18" charset="0"/>
              </a:rPr>
              <a:t>Let me start with a brief overview of how and what microbial diversity data analysis is all about.</a:t>
            </a:r>
          </a:p>
        </p:txBody>
      </p:sp>
      <p:sp>
        <p:nvSpPr>
          <p:cNvPr id="4" name="灯片编号占位符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5766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 altLang="zh-CN" sz="1800" kern="100" dirty="0">
                <a:effectLst/>
                <a:latin typeface="Calibri" panose="020F0502020204030204" pitchFamily="34" charset="0"/>
                <a:ea typeface="宋体" panose="02010600030101010101" pitchFamily="2" charset="-122"/>
                <a:cs typeface="Times New Roman" panose="02020603050405020304" pitchFamily="18" charset="0"/>
              </a:rPr>
              <a:t>Let me start with a brief overview of how and what microbial diversity data analysis is all about.</a:t>
            </a:r>
          </a:p>
        </p:txBody>
      </p:sp>
      <p:sp>
        <p:nvSpPr>
          <p:cNvPr id="4" name="灯片编号占位符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83763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88120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 altLang="zh-CN" sz="1800" kern="100" dirty="0">
                <a:effectLst/>
                <a:latin typeface="Calibri" panose="020F0502020204030204" pitchFamily="34" charset="0"/>
                <a:ea typeface="宋体" panose="02010600030101010101" pitchFamily="2" charset="-122"/>
                <a:cs typeface="Times New Roman" panose="02020603050405020304" pitchFamily="18" charset="0"/>
              </a:rPr>
              <a:t>Let me start with a brief overview of how and what microbial diversity data analysis is all about.</a:t>
            </a:r>
          </a:p>
        </p:txBody>
      </p:sp>
      <p:sp>
        <p:nvSpPr>
          <p:cNvPr id="4" name="灯片编号占位符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14190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 altLang="zh-CN" sz="1800" kern="100" dirty="0">
                <a:effectLst/>
                <a:latin typeface="Calibri" panose="020F0502020204030204" pitchFamily="34" charset="0"/>
                <a:ea typeface="宋体" panose="02010600030101010101" pitchFamily="2" charset="-122"/>
                <a:cs typeface="Times New Roman" panose="02020603050405020304" pitchFamily="18" charset="0"/>
              </a:rPr>
              <a:t>Let me start with a brief overview of how and what microbial diversity data analysis is all about.</a:t>
            </a:r>
          </a:p>
        </p:txBody>
      </p:sp>
      <p:sp>
        <p:nvSpPr>
          <p:cNvPr id="4" name="灯片编号占位符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53976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 altLang="zh-CN" sz="1800" kern="100" dirty="0">
                <a:effectLst/>
                <a:latin typeface="Calibri" panose="020F0502020204030204" pitchFamily="34" charset="0"/>
                <a:ea typeface="宋体" panose="02010600030101010101" pitchFamily="2" charset="-122"/>
                <a:cs typeface="Times New Roman" panose="02020603050405020304" pitchFamily="18" charset="0"/>
              </a:rPr>
              <a:t>Let me start with a brief overview of how and what microbial diversity data analysis is all about.</a:t>
            </a:r>
          </a:p>
        </p:txBody>
      </p:sp>
      <p:sp>
        <p:nvSpPr>
          <p:cNvPr id="4" name="灯片编号占位符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44008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 altLang="zh-CN" sz="1800" kern="100" dirty="0">
                <a:effectLst/>
                <a:latin typeface="Calibri" panose="020F0502020204030204" pitchFamily="34" charset="0"/>
                <a:ea typeface="宋体" panose="02010600030101010101" pitchFamily="2" charset="-122"/>
                <a:cs typeface="Times New Roman" panose="02020603050405020304" pitchFamily="18" charset="0"/>
              </a:rPr>
              <a:t>Let me start with a brief overview of how and what microbial diversity data analysis is all about.</a:t>
            </a:r>
          </a:p>
        </p:txBody>
      </p:sp>
      <p:sp>
        <p:nvSpPr>
          <p:cNvPr id="4" name="灯片编号占位符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04257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 altLang="zh-CN" sz="1800" kern="100" dirty="0">
                <a:effectLst/>
                <a:latin typeface="Calibri" panose="020F0502020204030204" pitchFamily="34" charset="0"/>
                <a:ea typeface="宋体" panose="02010600030101010101" pitchFamily="2" charset="-122"/>
                <a:cs typeface="Times New Roman" panose="02020603050405020304" pitchFamily="18" charset="0"/>
              </a:rPr>
              <a:t>Let me start with a brief overview of how and what microbial diversity data analysis is all about.</a:t>
            </a:r>
          </a:p>
        </p:txBody>
      </p:sp>
      <p:sp>
        <p:nvSpPr>
          <p:cNvPr id="4" name="灯片编号占位符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24296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 altLang="zh-CN" sz="1800" kern="100" dirty="0">
                <a:effectLst/>
                <a:latin typeface="Calibri" panose="020F0502020204030204" pitchFamily="34" charset="0"/>
                <a:ea typeface="宋体" panose="02010600030101010101" pitchFamily="2" charset="-122"/>
                <a:cs typeface="Times New Roman" panose="02020603050405020304" pitchFamily="18" charset="0"/>
              </a:rPr>
              <a:t>Let me start with a brief overview of how and what microbial diversity data analysis is all about.</a:t>
            </a:r>
          </a:p>
        </p:txBody>
      </p:sp>
      <p:sp>
        <p:nvSpPr>
          <p:cNvPr id="4" name="灯片编号占位符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02287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 altLang="zh-CN" sz="1800" kern="100" dirty="0">
                <a:effectLst/>
                <a:latin typeface="Calibri" panose="020F0502020204030204" pitchFamily="34" charset="0"/>
                <a:ea typeface="宋体" panose="02010600030101010101" pitchFamily="2" charset="-122"/>
                <a:cs typeface="Times New Roman" panose="02020603050405020304" pitchFamily="18" charset="0"/>
              </a:rPr>
              <a:t>Let me start with a brief overview of how and what microbial diversity data analysis is all about.</a:t>
            </a:r>
          </a:p>
        </p:txBody>
      </p:sp>
      <p:sp>
        <p:nvSpPr>
          <p:cNvPr id="4" name="灯片编号占位符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80096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7" name="Google Shape;37;p5"/>
          <p:cNvSpPr txBox="1">
            <a:spLocks noGrp="1"/>
          </p:cNvSpPr>
          <p:nvPr>
            <p:ph type="body" idx="1"/>
          </p:nvPr>
        </p:nvSpPr>
        <p:spPr>
          <a:xfrm>
            <a:off x="457200" y="1600202"/>
            <a:ext cx="4038600" cy="4525963"/>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body" idx="2"/>
          </p:nvPr>
        </p:nvSpPr>
        <p:spPr>
          <a:xfrm>
            <a:off x="4648200" y="1600202"/>
            <a:ext cx="4038600" cy="4525963"/>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dt" idx="10"/>
          </p:nvPr>
        </p:nvSpPr>
        <p:spPr>
          <a:xfrm>
            <a:off x="457200" y="6356352"/>
            <a:ext cx="21336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L="457200" marR="0" lvl="1"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2pPr>
            <a:lvl3pPr marL="914400" marR="0" lvl="2"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3pPr>
            <a:lvl4pPr marL="1371600" marR="0" lvl="3"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4pPr>
            <a:lvl5pPr marL="1828800" marR="0" lvl="4"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9pPr>
          </a:lstStyle>
          <a:p>
            <a:endParaRPr/>
          </a:p>
        </p:txBody>
      </p:sp>
      <p:sp>
        <p:nvSpPr>
          <p:cNvPr id="40" name="Google Shape;40;p5"/>
          <p:cNvSpPr txBox="1">
            <a:spLocks noGrp="1"/>
          </p:cNvSpPr>
          <p:nvPr>
            <p:ph type="ftr" idx="11"/>
          </p:nvPr>
        </p:nvSpPr>
        <p:spPr>
          <a:xfrm>
            <a:off x="3124200" y="6356352"/>
            <a:ext cx="28956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000" b="0" i="0" u="none" strike="noStrike" cap="none">
                <a:solidFill>
                  <a:srgbClr val="888888"/>
                </a:solidFill>
                <a:latin typeface="Arial"/>
                <a:ea typeface="Arial"/>
                <a:cs typeface="Arial"/>
                <a:sym typeface="Arial"/>
              </a:defRPr>
            </a:lvl1pPr>
            <a:lvl2pPr marL="457200" marR="0" lvl="1"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2pPr>
            <a:lvl3pPr marL="914400" marR="0" lvl="2"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3pPr>
            <a:lvl4pPr marL="1371600" marR="0" lvl="3"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4pPr>
            <a:lvl5pPr marL="1828800" marR="0" lvl="4"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9pPr>
          </a:lstStyle>
          <a:p>
            <a:endParaRPr/>
          </a:p>
        </p:txBody>
      </p:sp>
      <p:sp>
        <p:nvSpPr>
          <p:cNvPr id="41" name="Google Shape;41;p5"/>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rtl="0">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rtl="0">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rtl="0">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rtl="0">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rtl="0">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rtl="0">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rtl="0">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rtl="0">
              <a:spcBef>
                <a:spcPts val="0"/>
              </a:spcBef>
              <a:spcAft>
                <a:spcPts val="0"/>
              </a:spcAft>
              <a:buNone/>
              <a:defRPr sz="12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제목">
  <p:cSld name="제목">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396036" y="116632"/>
            <a:ext cx="8352928" cy="504056"/>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rgbClr val="262626"/>
              </a:buClr>
              <a:buSzPts val="2000"/>
              <a:buFont typeface="Arial"/>
              <a:buNone/>
              <a:defRPr sz="2000" b="0" i="0" u="none" strike="noStrike" cap="none">
                <a:solidFill>
                  <a:srgbClr val="262626"/>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44" name="Google Shape;44;p6"/>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body" idx="3"/>
          </p:nvPr>
        </p:nvSpPr>
        <p:spPr>
          <a:xfrm>
            <a:off x="4645026" y="1535113"/>
            <a:ext cx="4041775" cy="639762"/>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body" idx="4"/>
          </p:nvPr>
        </p:nvSpPr>
        <p:spPr>
          <a:xfrm>
            <a:off x="4645026" y="2174875"/>
            <a:ext cx="4041775" cy="3951288"/>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dt" idx="10"/>
          </p:nvPr>
        </p:nvSpPr>
        <p:spPr>
          <a:xfrm>
            <a:off x="457200" y="6356352"/>
            <a:ext cx="21336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L="457200" marR="0" lvl="1"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2pPr>
            <a:lvl3pPr marL="914400" marR="0" lvl="2"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3pPr>
            <a:lvl4pPr marL="1371600" marR="0" lvl="3"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4pPr>
            <a:lvl5pPr marL="1828800" marR="0" lvl="4"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9pPr>
          </a:lstStyle>
          <a:p>
            <a:endParaRPr/>
          </a:p>
        </p:txBody>
      </p:sp>
      <p:sp>
        <p:nvSpPr>
          <p:cNvPr id="49" name="Google Shape;49;p6"/>
          <p:cNvSpPr txBox="1">
            <a:spLocks noGrp="1"/>
          </p:cNvSpPr>
          <p:nvPr>
            <p:ph type="ftr" idx="11"/>
          </p:nvPr>
        </p:nvSpPr>
        <p:spPr>
          <a:xfrm>
            <a:off x="3124200" y="6356352"/>
            <a:ext cx="28956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000" b="0" i="0" u="none" strike="noStrike" cap="none">
                <a:solidFill>
                  <a:srgbClr val="888888"/>
                </a:solidFill>
                <a:latin typeface="Arial"/>
                <a:ea typeface="Arial"/>
                <a:cs typeface="Arial"/>
                <a:sym typeface="Arial"/>
              </a:defRPr>
            </a:lvl1pPr>
            <a:lvl2pPr marL="457200" marR="0" lvl="1"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2pPr>
            <a:lvl3pPr marL="914400" marR="0" lvl="2"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3pPr>
            <a:lvl4pPr marL="1371600" marR="0" lvl="3"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4pPr>
            <a:lvl5pPr marL="1828800" marR="0" lvl="4"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9pPr>
          </a:lstStyle>
          <a:p>
            <a:endParaRPr/>
          </a:p>
        </p:txBody>
      </p:sp>
      <p:sp>
        <p:nvSpPr>
          <p:cNvPr id="50" name="Google Shape;50;p6"/>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rtl="0">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rtl="0">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rtl="0">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rtl="0">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rtl="0">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rtl="0">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rtl="0">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rtl="0">
              <a:spcBef>
                <a:spcPts val="0"/>
              </a:spcBef>
              <a:spcAft>
                <a:spcPts val="0"/>
              </a:spcAft>
              <a:buNone/>
              <a:defRPr sz="12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53" name="Google Shape;53;p7"/>
          <p:cNvSpPr txBox="1">
            <a:spLocks noGrp="1"/>
          </p:cNvSpPr>
          <p:nvPr>
            <p:ph type="dt" idx="10"/>
          </p:nvPr>
        </p:nvSpPr>
        <p:spPr>
          <a:xfrm>
            <a:off x="457200" y="6356352"/>
            <a:ext cx="21336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L="457200" marR="0" lvl="1"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2pPr>
            <a:lvl3pPr marL="914400" marR="0" lvl="2"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3pPr>
            <a:lvl4pPr marL="1371600" marR="0" lvl="3"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4pPr>
            <a:lvl5pPr marL="1828800" marR="0" lvl="4"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9pPr>
          </a:lstStyle>
          <a:p>
            <a:endParaRPr/>
          </a:p>
        </p:txBody>
      </p:sp>
      <p:sp>
        <p:nvSpPr>
          <p:cNvPr id="54" name="Google Shape;54;p7"/>
          <p:cNvSpPr txBox="1">
            <a:spLocks noGrp="1"/>
          </p:cNvSpPr>
          <p:nvPr>
            <p:ph type="ftr" idx="11"/>
          </p:nvPr>
        </p:nvSpPr>
        <p:spPr>
          <a:xfrm>
            <a:off x="3124200" y="6356352"/>
            <a:ext cx="28956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000" b="0" i="0" u="none" strike="noStrike" cap="none">
                <a:solidFill>
                  <a:srgbClr val="888888"/>
                </a:solidFill>
                <a:latin typeface="Arial"/>
                <a:ea typeface="Arial"/>
                <a:cs typeface="Arial"/>
                <a:sym typeface="Arial"/>
              </a:defRPr>
            </a:lvl1pPr>
            <a:lvl2pPr marL="457200" marR="0" lvl="1"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2pPr>
            <a:lvl3pPr marL="914400" marR="0" lvl="2"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3pPr>
            <a:lvl4pPr marL="1371600" marR="0" lvl="3"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4pPr>
            <a:lvl5pPr marL="1828800" marR="0" lvl="4"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9pPr>
          </a:lstStyle>
          <a:p>
            <a:endParaRPr/>
          </a:p>
        </p:txBody>
      </p:sp>
      <p:sp>
        <p:nvSpPr>
          <p:cNvPr id="55" name="Google Shape;55;p7"/>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rtl="0">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rtl="0">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rtl="0">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rtl="0">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rtl="0">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rtl="0">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rtl="0">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rtl="0">
              <a:spcBef>
                <a:spcPts val="0"/>
              </a:spcBef>
              <a:spcAft>
                <a:spcPts val="0"/>
              </a:spcAft>
              <a:buNone/>
              <a:defRPr sz="12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8"/>
          <p:cNvSpPr txBox="1">
            <a:spLocks noGrp="1"/>
          </p:cNvSpPr>
          <p:nvPr>
            <p:ph type="dt" idx="10"/>
          </p:nvPr>
        </p:nvSpPr>
        <p:spPr>
          <a:xfrm>
            <a:off x="457200" y="6356352"/>
            <a:ext cx="21336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L="457200" marR="0" lvl="1"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2pPr>
            <a:lvl3pPr marL="914400" marR="0" lvl="2"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3pPr>
            <a:lvl4pPr marL="1371600" marR="0" lvl="3"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4pPr>
            <a:lvl5pPr marL="1828800" marR="0" lvl="4"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9pPr>
          </a:lstStyle>
          <a:p>
            <a:endParaRPr/>
          </a:p>
        </p:txBody>
      </p:sp>
      <p:sp>
        <p:nvSpPr>
          <p:cNvPr id="58" name="Google Shape;58;p8"/>
          <p:cNvSpPr txBox="1">
            <a:spLocks noGrp="1"/>
          </p:cNvSpPr>
          <p:nvPr>
            <p:ph type="ftr" idx="11"/>
          </p:nvPr>
        </p:nvSpPr>
        <p:spPr>
          <a:xfrm>
            <a:off x="3124200" y="6356352"/>
            <a:ext cx="28956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000" b="0" i="0" u="none" strike="noStrike" cap="none">
                <a:solidFill>
                  <a:srgbClr val="888888"/>
                </a:solidFill>
                <a:latin typeface="Arial"/>
                <a:ea typeface="Arial"/>
                <a:cs typeface="Arial"/>
                <a:sym typeface="Arial"/>
              </a:defRPr>
            </a:lvl1pPr>
            <a:lvl2pPr marL="457200" marR="0" lvl="1"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2pPr>
            <a:lvl3pPr marL="914400" marR="0" lvl="2"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3pPr>
            <a:lvl4pPr marL="1371600" marR="0" lvl="3"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4pPr>
            <a:lvl5pPr marL="1828800" marR="0" lvl="4"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9pPr>
          </a:lstStyle>
          <a:p>
            <a:endParaRPr/>
          </a:p>
        </p:txBody>
      </p:sp>
      <p:sp>
        <p:nvSpPr>
          <p:cNvPr id="59" name="Google Shape;59;p8"/>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rtl="0">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rtl="0">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rtl="0">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rtl="0">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rtl="0">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rtl="0">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rtl="0">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rtl="0">
              <a:spcBef>
                <a:spcPts val="0"/>
              </a:spcBef>
              <a:spcAft>
                <a:spcPts val="0"/>
              </a:spcAft>
              <a:buNone/>
              <a:defRPr sz="12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457201" y="273050"/>
            <a:ext cx="3008313" cy="116205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2" name="Google Shape;62;p9"/>
          <p:cNvSpPr txBox="1">
            <a:spLocks noGrp="1"/>
          </p:cNvSpPr>
          <p:nvPr>
            <p:ph type="body" idx="1"/>
          </p:nvPr>
        </p:nvSpPr>
        <p:spPr>
          <a:xfrm>
            <a:off x="3575050" y="273052"/>
            <a:ext cx="5111750" cy="5853113"/>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body" idx="2"/>
          </p:nvPr>
        </p:nvSpPr>
        <p:spPr>
          <a:xfrm>
            <a:off x="457201" y="1435102"/>
            <a:ext cx="3008313" cy="4691063"/>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dt" idx="10"/>
          </p:nvPr>
        </p:nvSpPr>
        <p:spPr>
          <a:xfrm>
            <a:off x="457200" y="6356352"/>
            <a:ext cx="21336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L="457200" marR="0" lvl="1"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2pPr>
            <a:lvl3pPr marL="914400" marR="0" lvl="2"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3pPr>
            <a:lvl4pPr marL="1371600" marR="0" lvl="3"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4pPr>
            <a:lvl5pPr marL="1828800" marR="0" lvl="4"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9pPr>
          </a:lstStyle>
          <a:p>
            <a:endParaRPr/>
          </a:p>
        </p:txBody>
      </p:sp>
      <p:sp>
        <p:nvSpPr>
          <p:cNvPr id="65" name="Google Shape;65;p9"/>
          <p:cNvSpPr txBox="1">
            <a:spLocks noGrp="1"/>
          </p:cNvSpPr>
          <p:nvPr>
            <p:ph type="ftr" idx="11"/>
          </p:nvPr>
        </p:nvSpPr>
        <p:spPr>
          <a:xfrm>
            <a:off x="3124200" y="6356352"/>
            <a:ext cx="28956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000" b="0" i="0" u="none" strike="noStrike" cap="none">
                <a:solidFill>
                  <a:srgbClr val="888888"/>
                </a:solidFill>
                <a:latin typeface="Arial"/>
                <a:ea typeface="Arial"/>
                <a:cs typeface="Arial"/>
                <a:sym typeface="Arial"/>
              </a:defRPr>
            </a:lvl1pPr>
            <a:lvl2pPr marL="457200" marR="0" lvl="1"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2pPr>
            <a:lvl3pPr marL="914400" marR="0" lvl="2"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3pPr>
            <a:lvl4pPr marL="1371600" marR="0" lvl="3"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4pPr>
            <a:lvl5pPr marL="1828800" marR="0" lvl="4"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9pPr>
          </a:lstStyle>
          <a:p>
            <a:endParaRPr/>
          </a:p>
        </p:txBody>
      </p:sp>
      <p:sp>
        <p:nvSpPr>
          <p:cNvPr id="66" name="Google Shape;66;p9"/>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rtl="0">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rtl="0">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rtl="0">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rtl="0">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rtl="0">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rtl="0">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rtl="0">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rtl="0">
              <a:spcBef>
                <a:spcPts val="0"/>
              </a:spcBef>
              <a:spcAft>
                <a:spcPts val="0"/>
              </a:spcAft>
              <a:buNone/>
              <a:defRPr sz="12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9" name="Google Shape;69;p10"/>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noAutofit/>
          </a:bodyPr>
          <a:lstStyle>
            <a:lvl1pPr marL="0" marR="0" lvl="0" indent="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L="457200" marR="0" lvl="1" indent="0"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dt" idx="10"/>
          </p:nvPr>
        </p:nvSpPr>
        <p:spPr>
          <a:xfrm>
            <a:off x="457200" y="6356352"/>
            <a:ext cx="21336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L="457200" marR="0" lvl="1"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2pPr>
            <a:lvl3pPr marL="914400" marR="0" lvl="2"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3pPr>
            <a:lvl4pPr marL="1371600" marR="0" lvl="3"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4pPr>
            <a:lvl5pPr marL="1828800" marR="0" lvl="4"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9pPr>
          </a:lstStyle>
          <a:p>
            <a:endParaRPr/>
          </a:p>
        </p:txBody>
      </p:sp>
      <p:sp>
        <p:nvSpPr>
          <p:cNvPr id="72" name="Google Shape;72;p10"/>
          <p:cNvSpPr txBox="1">
            <a:spLocks noGrp="1"/>
          </p:cNvSpPr>
          <p:nvPr>
            <p:ph type="ftr" idx="11"/>
          </p:nvPr>
        </p:nvSpPr>
        <p:spPr>
          <a:xfrm>
            <a:off x="3124200" y="6356352"/>
            <a:ext cx="28956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000" b="0" i="0" u="none" strike="noStrike" cap="none">
                <a:solidFill>
                  <a:srgbClr val="888888"/>
                </a:solidFill>
                <a:latin typeface="Arial"/>
                <a:ea typeface="Arial"/>
                <a:cs typeface="Arial"/>
                <a:sym typeface="Arial"/>
              </a:defRPr>
            </a:lvl1pPr>
            <a:lvl2pPr marL="457200" marR="0" lvl="1"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2pPr>
            <a:lvl3pPr marL="914400" marR="0" lvl="2"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3pPr>
            <a:lvl4pPr marL="1371600" marR="0" lvl="3"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4pPr>
            <a:lvl5pPr marL="1828800" marR="0" lvl="4"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9pPr>
          </a:lstStyle>
          <a:p>
            <a:endParaRPr/>
          </a:p>
        </p:txBody>
      </p:sp>
      <p:sp>
        <p:nvSpPr>
          <p:cNvPr id="73" name="Google Shape;73;p10"/>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rtl="0">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rtl="0">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rtl="0">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rtl="0">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rtl="0">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rtl="0">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rtl="0">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rtl="0">
              <a:spcBef>
                <a:spcPts val="0"/>
              </a:spcBef>
              <a:spcAft>
                <a:spcPts val="0"/>
              </a:spcAft>
              <a:buNone/>
              <a:defRPr sz="12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6" name="Google Shape;76;p11"/>
          <p:cNvSpPr txBox="1">
            <a:spLocks noGrp="1"/>
          </p:cNvSpPr>
          <p:nvPr>
            <p:ph type="body" idx="1"/>
          </p:nvPr>
        </p:nvSpPr>
        <p:spPr>
          <a:xfrm rot="5400000">
            <a:off x="2309019" y="-251619"/>
            <a:ext cx="4525963" cy="82296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dt" idx="10"/>
          </p:nvPr>
        </p:nvSpPr>
        <p:spPr>
          <a:xfrm>
            <a:off x="457200" y="6356352"/>
            <a:ext cx="21336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L="457200" marR="0" lvl="1"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2pPr>
            <a:lvl3pPr marL="914400" marR="0" lvl="2"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3pPr>
            <a:lvl4pPr marL="1371600" marR="0" lvl="3"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4pPr>
            <a:lvl5pPr marL="1828800" marR="0" lvl="4"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9pPr>
          </a:lstStyle>
          <a:p>
            <a:endParaRPr/>
          </a:p>
        </p:txBody>
      </p:sp>
      <p:sp>
        <p:nvSpPr>
          <p:cNvPr id="78" name="Google Shape;78;p11"/>
          <p:cNvSpPr txBox="1">
            <a:spLocks noGrp="1"/>
          </p:cNvSpPr>
          <p:nvPr>
            <p:ph type="ftr" idx="11"/>
          </p:nvPr>
        </p:nvSpPr>
        <p:spPr>
          <a:xfrm>
            <a:off x="3124200" y="6356352"/>
            <a:ext cx="28956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000" b="0" i="0" u="none" strike="noStrike" cap="none">
                <a:solidFill>
                  <a:srgbClr val="888888"/>
                </a:solidFill>
                <a:latin typeface="Arial"/>
                <a:ea typeface="Arial"/>
                <a:cs typeface="Arial"/>
                <a:sym typeface="Arial"/>
              </a:defRPr>
            </a:lvl1pPr>
            <a:lvl2pPr marL="457200" marR="0" lvl="1"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2pPr>
            <a:lvl3pPr marL="914400" marR="0" lvl="2"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3pPr>
            <a:lvl4pPr marL="1371600" marR="0" lvl="3"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4pPr>
            <a:lvl5pPr marL="1828800" marR="0" lvl="4"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9pPr>
          </a:lstStyle>
          <a:p>
            <a:endParaRPr/>
          </a:p>
        </p:txBody>
      </p:sp>
      <p:sp>
        <p:nvSpPr>
          <p:cNvPr id="79" name="Google Shape;79;p11"/>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rtl="0">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rtl="0">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rtl="0">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rtl="0">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rtl="0">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rtl="0">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rtl="0">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rtl="0">
              <a:spcBef>
                <a:spcPts val="0"/>
              </a:spcBef>
              <a:spcAft>
                <a:spcPts val="0"/>
              </a:spcAft>
              <a:buNone/>
              <a:defRPr sz="12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12"/>
          <p:cNvSpPr txBox="1">
            <a:spLocks noGrp="1"/>
          </p:cNvSpPr>
          <p:nvPr>
            <p:ph type="title"/>
          </p:nvPr>
        </p:nvSpPr>
        <p:spPr>
          <a:xfrm rot="5400000">
            <a:off x="4732338" y="2171700"/>
            <a:ext cx="5851525" cy="20574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82" name="Google Shape;82;p12"/>
          <p:cNvSpPr txBox="1">
            <a:spLocks noGrp="1"/>
          </p:cNvSpPr>
          <p:nvPr>
            <p:ph type="body" idx="1"/>
          </p:nvPr>
        </p:nvSpPr>
        <p:spPr>
          <a:xfrm rot="5400000">
            <a:off x="541339" y="190501"/>
            <a:ext cx="5851525" cy="60198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dt" idx="10"/>
          </p:nvPr>
        </p:nvSpPr>
        <p:spPr>
          <a:xfrm>
            <a:off x="457200" y="6356352"/>
            <a:ext cx="21336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L="457200" marR="0" lvl="1"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2pPr>
            <a:lvl3pPr marL="914400" marR="0" lvl="2"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3pPr>
            <a:lvl4pPr marL="1371600" marR="0" lvl="3"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4pPr>
            <a:lvl5pPr marL="1828800" marR="0" lvl="4"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9pPr>
          </a:lstStyle>
          <a:p>
            <a:endParaRPr/>
          </a:p>
        </p:txBody>
      </p:sp>
      <p:sp>
        <p:nvSpPr>
          <p:cNvPr id="84" name="Google Shape;84;p12"/>
          <p:cNvSpPr txBox="1">
            <a:spLocks noGrp="1"/>
          </p:cNvSpPr>
          <p:nvPr>
            <p:ph type="ftr" idx="11"/>
          </p:nvPr>
        </p:nvSpPr>
        <p:spPr>
          <a:xfrm>
            <a:off x="3124200" y="6356352"/>
            <a:ext cx="28956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000" b="0" i="0" u="none" strike="noStrike" cap="none">
                <a:solidFill>
                  <a:srgbClr val="888888"/>
                </a:solidFill>
                <a:latin typeface="Arial"/>
                <a:ea typeface="Arial"/>
                <a:cs typeface="Arial"/>
                <a:sym typeface="Arial"/>
              </a:defRPr>
            </a:lvl1pPr>
            <a:lvl2pPr marL="457200" marR="0" lvl="1"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2pPr>
            <a:lvl3pPr marL="914400" marR="0" lvl="2"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3pPr>
            <a:lvl4pPr marL="1371600" marR="0" lvl="3"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4pPr>
            <a:lvl5pPr marL="1828800" marR="0" lvl="4"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9pPr>
          </a:lstStyle>
          <a:p>
            <a:endParaRPr/>
          </a:p>
        </p:txBody>
      </p:sp>
      <p:sp>
        <p:nvSpPr>
          <p:cNvPr id="85" name="Google Shape;85;p12"/>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rtl="0">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rtl="0">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rtl="0">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rtl="0">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rtl="0">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rtl="0">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rtl="0">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rtl="0">
              <a:spcBef>
                <a:spcPts val="0"/>
              </a:spcBef>
              <a:spcAft>
                <a:spcPts val="0"/>
              </a:spcAft>
              <a:buNone/>
              <a:defRPr sz="12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88" name="Google Shape;88;p13"/>
          <p:cNvSpPr txBox="1">
            <a:spLocks noGrp="1"/>
          </p:cNvSpPr>
          <p:nvPr>
            <p:ph type="dt" idx="10"/>
          </p:nvPr>
        </p:nvSpPr>
        <p:spPr>
          <a:xfrm>
            <a:off x="457200" y="6356352"/>
            <a:ext cx="21336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L="457200" marR="0" lvl="1"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2pPr>
            <a:lvl3pPr marL="914400" marR="0" lvl="2"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3pPr>
            <a:lvl4pPr marL="1371600" marR="0" lvl="3"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4pPr>
            <a:lvl5pPr marL="1828800" marR="0" lvl="4"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9pPr>
          </a:lstStyle>
          <a:p>
            <a:endParaRPr/>
          </a:p>
        </p:txBody>
      </p:sp>
      <p:sp>
        <p:nvSpPr>
          <p:cNvPr id="89" name="Google Shape;89;p13"/>
          <p:cNvSpPr txBox="1">
            <a:spLocks noGrp="1"/>
          </p:cNvSpPr>
          <p:nvPr>
            <p:ph type="ftr" idx="11"/>
          </p:nvPr>
        </p:nvSpPr>
        <p:spPr>
          <a:xfrm>
            <a:off x="3124200" y="6356352"/>
            <a:ext cx="28956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000" b="0" i="0" u="none" strike="noStrike" cap="none">
                <a:solidFill>
                  <a:srgbClr val="888888"/>
                </a:solidFill>
                <a:latin typeface="Arial"/>
                <a:ea typeface="Arial"/>
                <a:cs typeface="Arial"/>
                <a:sym typeface="Arial"/>
              </a:defRPr>
            </a:lvl1pPr>
            <a:lvl2pPr marL="457200" marR="0" lvl="1"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2pPr>
            <a:lvl3pPr marL="914400" marR="0" lvl="2"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3pPr>
            <a:lvl4pPr marL="1371600" marR="0" lvl="3"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4pPr>
            <a:lvl5pPr marL="1828800" marR="0" lvl="4"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9pPr>
          </a:lstStyle>
          <a:p>
            <a:endParaRPr/>
          </a:p>
        </p:txBody>
      </p:sp>
      <p:sp>
        <p:nvSpPr>
          <p:cNvPr id="90" name="Google Shape;90;p13"/>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rtl="0">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rtl="0">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rtl="0">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rtl="0">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rtl="0">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rtl="0">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rtl="0">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rtl="0">
              <a:spcBef>
                <a:spcPts val="0"/>
              </a:spcBef>
              <a:spcAft>
                <a:spcPts val="0"/>
              </a:spcAft>
              <a:buNone/>
              <a:defRPr sz="12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2"/>
            <a:ext cx="8229600" cy="4525963"/>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2"/>
            <a:ext cx="21336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L="457200" marR="0" lvl="1"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2pPr>
            <a:lvl3pPr marL="914400" marR="0" lvl="2"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3pPr>
            <a:lvl4pPr marL="1371600" marR="0" lvl="3"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4pPr>
            <a:lvl5pPr marL="1828800" marR="0" lvl="4"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356352"/>
            <a:ext cx="28956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000" b="0" i="0" u="none" strike="noStrike" cap="none">
                <a:solidFill>
                  <a:srgbClr val="888888"/>
                </a:solidFill>
                <a:latin typeface="Arial"/>
                <a:ea typeface="Arial"/>
                <a:cs typeface="Arial"/>
                <a:sym typeface="Arial"/>
              </a:defRPr>
            </a:lvl1pPr>
            <a:lvl2pPr marL="457200" marR="0" lvl="1"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2pPr>
            <a:lvl3pPr marL="914400" marR="0" lvl="2"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3pPr>
            <a:lvl4pPr marL="1371600" marR="0" lvl="3"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4pPr>
            <a:lvl5pPr marL="1828800" marR="0" lvl="4" indent="0" algn="ctr" rtl="0">
              <a:spcBef>
                <a:spcPts val="0"/>
              </a:spcBef>
              <a:spcAft>
                <a:spcPts val="0"/>
              </a:spcAft>
              <a:buSzPts val="1400"/>
              <a:buNone/>
              <a:defRPr sz="2000" b="1"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rtl="0">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rtl="0">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rtl="0">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rtl="0">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rtl="0">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rtl="0">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rtl="0">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rtl="0">
              <a:spcBef>
                <a:spcPts val="0"/>
              </a:spcBef>
              <a:spcAft>
                <a:spcPts val="0"/>
              </a:spcAft>
              <a:buNone/>
              <a:defRPr sz="12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pic>
        <p:nvPicPr>
          <p:cNvPr id="15" name="Google Shape;15;p1" descr="CSBL-logo1.png"/>
          <p:cNvPicPr preferRelativeResize="0"/>
          <p:nvPr/>
        </p:nvPicPr>
        <p:blipFill rotWithShape="1">
          <a:blip r:embed="rId12">
            <a:alphaModFix/>
          </a:blip>
          <a:srcRect/>
          <a:stretch/>
        </p:blipFill>
        <p:spPr>
          <a:xfrm>
            <a:off x="7784843" y="197919"/>
            <a:ext cx="1156716" cy="391668"/>
          </a:xfrm>
          <a:prstGeom prst="rect">
            <a:avLst/>
          </a:prstGeom>
          <a:noFill/>
          <a:ln>
            <a:noFill/>
          </a:ln>
        </p:spPr>
      </p:pic>
      <p:pic>
        <p:nvPicPr>
          <p:cNvPr id="16" name="Google Shape;16;p1" descr="crimson1positive.gif"/>
          <p:cNvPicPr preferRelativeResize="0"/>
          <p:nvPr/>
        </p:nvPicPr>
        <p:blipFill rotWithShape="1">
          <a:blip r:embed="rId13">
            <a:alphaModFix/>
          </a:blip>
          <a:srcRect/>
          <a:stretch/>
        </p:blipFill>
        <p:spPr>
          <a:xfrm>
            <a:off x="232029" y="197919"/>
            <a:ext cx="450342" cy="60579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A1CE101-E0F0-6884-F327-193FC8595E85}"/>
              </a:ext>
            </a:extLst>
          </p:cNvPr>
          <p:cNvSpPr txBox="1"/>
          <p:nvPr/>
        </p:nvSpPr>
        <p:spPr>
          <a:xfrm>
            <a:off x="2048717" y="2293046"/>
            <a:ext cx="5046574" cy="769441"/>
          </a:xfrm>
          <a:prstGeom prst="rect">
            <a:avLst/>
          </a:prstGeom>
          <a:noFill/>
        </p:spPr>
        <p:txBody>
          <a:bodyPr wrap="none" rtlCol="0">
            <a:spAutoFit/>
          </a:bodyPr>
          <a:lstStyle/>
          <a:p>
            <a:pPr algn="ctr"/>
            <a:r>
              <a:rPr lang="en-US" altLang="zh-CN" sz="4400" b="1" dirty="0">
                <a:latin typeface="+mn-lt"/>
                <a:cs typeface="Times New Roman" panose="02020603050405020304" pitchFamily="18" charset="0"/>
              </a:rPr>
              <a:t>Assign Taxonomy</a:t>
            </a:r>
            <a:endParaRPr lang="zh-CN" altLang="en-US" sz="4400" b="1" dirty="0">
              <a:latin typeface="+mn-lt"/>
              <a:cs typeface="Times New Roman" panose="02020603050405020304" pitchFamily="18" charset="0"/>
            </a:endParaRPr>
          </a:p>
        </p:txBody>
      </p:sp>
      <p:sp>
        <p:nvSpPr>
          <p:cNvPr id="4" name="文本框 3">
            <a:extLst>
              <a:ext uri="{FF2B5EF4-FFF2-40B4-BE49-F238E27FC236}">
                <a16:creationId xmlns:a16="http://schemas.microsoft.com/office/drawing/2014/main" id="{E90EB28B-7516-06B0-44A0-27EFA146D8C1}"/>
              </a:ext>
            </a:extLst>
          </p:cNvPr>
          <p:cNvSpPr txBox="1"/>
          <p:nvPr/>
        </p:nvSpPr>
        <p:spPr>
          <a:xfrm>
            <a:off x="3435626" y="3853469"/>
            <a:ext cx="2272748" cy="1156086"/>
          </a:xfrm>
          <a:prstGeom prst="rect">
            <a:avLst/>
          </a:prstGeom>
          <a:noFill/>
        </p:spPr>
        <p:txBody>
          <a:bodyPr wrap="square">
            <a:spAutoFit/>
          </a:bodyPr>
          <a:lstStyle/>
          <a:p>
            <a:pPr algn="ctr">
              <a:lnSpc>
                <a:spcPct val="150000"/>
              </a:lnSpc>
            </a:pPr>
            <a:r>
              <a:rPr lang="en-US" altLang="zh-CN" sz="1600" b="1" dirty="0">
                <a:latin typeface="+mn-lt"/>
                <a:cs typeface="Times New Roman" panose="02020603050405020304" pitchFamily="18" charset="0"/>
              </a:rPr>
              <a:t>CHEN ZIXIA</a:t>
            </a:r>
          </a:p>
          <a:p>
            <a:pPr algn="ctr">
              <a:lnSpc>
                <a:spcPct val="150000"/>
              </a:lnSpc>
            </a:pPr>
            <a:r>
              <a:rPr lang="en-US" altLang="zh-CN" sz="1600" b="1" dirty="0">
                <a:latin typeface="+mn-lt"/>
                <a:cs typeface="Times New Roman" panose="02020603050405020304" pitchFamily="18" charset="0"/>
              </a:rPr>
              <a:t>CSBL</a:t>
            </a:r>
          </a:p>
          <a:p>
            <a:pPr algn="ctr">
              <a:lnSpc>
                <a:spcPct val="150000"/>
              </a:lnSpc>
            </a:pPr>
            <a:r>
              <a:rPr lang="en-US" altLang="zh-CN" sz="1600" b="1" dirty="0">
                <a:latin typeface="+mn-lt"/>
                <a:cs typeface="Times New Roman" panose="02020603050405020304" pitchFamily="18" charset="0"/>
              </a:rPr>
              <a:t>Apr. 15,</a:t>
            </a:r>
            <a:r>
              <a:rPr lang="zh-CN" altLang="en-US" sz="1600" b="1" dirty="0">
                <a:latin typeface="+mn-lt"/>
                <a:cs typeface="Times New Roman" panose="02020603050405020304" pitchFamily="18" charset="0"/>
              </a:rPr>
              <a:t> </a:t>
            </a:r>
            <a:r>
              <a:rPr lang="en-US" altLang="zh-CN" sz="1600" b="1" dirty="0">
                <a:latin typeface="+mn-lt"/>
                <a:cs typeface="Times New Roman" panose="02020603050405020304" pitchFamily="18" charset="0"/>
              </a:rPr>
              <a:t>2024</a:t>
            </a:r>
          </a:p>
        </p:txBody>
      </p:sp>
    </p:spTree>
    <p:extLst>
      <p:ext uri="{BB962C8B-B14F-4D97-AF65-F5344CB8AC3E}">
        <p14:creationId xmlns:p14="http://schemas.microsoft.com/office/powerpoint/2010/main" val="3777538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形用户界面, 文本, 应用程序&#10;&#10;描述已自动生成">
            <a:extLst>
              <a:ext uri="{FF2B5EF4-FFF2-40B4-BE49-F238E27FC236}">
                <a16:creationId xmlns:a16="http://schemas.microsoft.com/office/drawing/2014/main" id="{942C45D5-2C11-1116-C2E7-4999F1FAC73F}"/>
              </a:ext>
            </a:extLst>
          </p:cNvPr>
          <p:cNvPicPr>
            <a:picLocks noChangeAspect="1"/>
          </p:cNvPicPr>
          <p:nvPr/>
        </p:nvPicPr>
        <p:blipFill>
          <a:blip r:embed="rId3"/>
          <a:stretch>
            <a:fillRect/>
          </a:stretch>
        </p:blipFill>
        <p:spPr>
          <a:xfrm>
            <a:off x="1162050" y="1806896"/>
            <a:ext cx="3340100" cy="901700"/>
          </a:xfrm>
          <a:prstGeom prst="rect">
            <a:avLst/>
          </a:prstGeom>
        </p:spPr>
      </p:pic>
      <p:pic>
        <p:nvPicPr>
          <p:cNvPr id="5" name="图片 4" descr="图形用户界面, 文本, 应用程序&#10;&#10;描述已自动生成">
            <a:extLst>
              <a:ext uri="{FF2B5EF4-FFF2-40B4-BE49-F238E27FC236}">
                <a16:creationId xmlns:a16="http://schemas.microsoft.com/office/drawing/2014/main" id="{84BA29A8-226C-A9A3-2E7A-A02E41CA632C}"/>
              </a:ext>
            </a:extLst>
          </p:cNvPr>
          <p:cNvPicPr>
            <a:picLocks noChangeAspect="1"/>
          </p:cNvPicPr>
          <p:nvPr/>
        </p:nvPicPr>
        <p:blipFill>
          <a:blip r:embed="rId4"/>
          <a:stretch>
            <a:fillRect/>
          </a:stretch>
        </p:blipFill>
        <p:spPr>
          <a:xfrm>
            <a:off x="1162050" y="3429000"/>
            <a:ext cx="3479800" cy="1739900"/>
          </a:xfrm>
          <a:prstGeom prst="rect">
            <a:avLst/>
          </a:prstGeom>
        </p:spPr>
      </p:pic>
    </p:spTree>
    <p:extLst>
      <p:ext uri="{BB962C8B-B14F-4D97-AF65-F5344CB8AC3E}">
        <p14:creationId xmlns:p14="http://schemas.microsoft.com/office/powerpoint/2010/main" val="1408067111"/>
      </p:ext>
    </p:extLst>
  </p:cSld>
  <p:clrMapOvr>
    <a:masterClrMapping/>
  </p:clrMapOvr>
  <mc:AlternateContent xmlns:mc="http://schemas.openxmlformats.org/markup-compatibility/2006" xmlns:p14="http://schemas.microsoft.com/office/powerpoint/2010/main">
    <mc:Choice Requires="p14">
      <p:transition spd="slow" p14:dur="2000" advTm="3970"/>
    </mc:Choice>
    <mc:Fallback xmlns="">
      <p:transition spd="slow" advTm="397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文本&#10;&#10;描述已自动生成">
            <a:extLst>
              <a:ext uri="{FF2B5EF4-FFF2-40B4-BE49-F238E27FC236}">
                <a16:creationId xmlns:a16="http://schemas.microsoft.com/office/drawing/2014/main" id="{85932017-25A8-3B94-6A3F-C25E1DCBD78C}"/>
              </a:ext>
            </a:extLst>
          </p:cNvPr>
          <p:cNvPicPr>
            <a:picLocks noChangeAspect="1"/>
          </p:cNvPicPr>
          <p:nvPr/>
        </p:nvPicPr>
        <p:blipFill>
          <a:blip r:embed="rId3"/>
          <a:stretch>
            <a:fillRect/>
          </a:stretch>
        </p:blipFill>
        <p:spPr>
          <a:xfrm>
            <a:off x="692150" y="1777215"/>
            <a:ext cx="7251700" cy="1104900"/>
          </a:xfrm>
          <a:prstGeom prst="rect">
            <a:avLst/>
          </a:prstGeom>
        </p:spPr>
      </p:pic>
      <p:pic>
        <p:nvPicPr>
          <p:cNvPr id="5" name="图片 4" descr="图形用户界面, 文本&#10;&#10;中度可信度描述已自动生成">
            <a:extLst>
              <a:ext uri="{FF2B5EF4-FFF2-40B4-BE49-F238E27FC236}">
                <a16:creationId xmlns:a16="http://schemas.microsoft.com/office/drawing/2014/main" id="{DDEC0EF6-DD9C-EF37-8BEC-F481551CEA15}"/>
              </a:ext>
            </a:extLst>
          </p:cNvPr>
          <p:cNvPicPr>
            <a:picLocks noChangeAspect="1"/>
          </p:cNvPicPr>
          <p:nvPr/>
        </p:nvPicPr>
        <p:blipFill>
          <a:blip r:embed="rId4"/>
          <a:stretch>
            <a:fillRect/>
          </a:stretch>
        </p:blipFill>
        <p:spPr>
          <a:xfrm>
            <a:off x="692150" y="3589177"/>
            <a:ext cx="7505700" cy="1701800"/>
          </a:xfrm>
          <a:prstGeom prst="rect">
            <a:avLst/>
          </a:prstGeom>
        </p:spPr>
      </p:pic>
    </p:spTree>
    <p:extLst>
      <p:ext uri="{BB962C8B-B14F-4D97-AF65-F5344CB8AC3E}">
        <p14:creationId xmlns:p14="http://schemas.microsoft.com/office/powerpoint/2010/main" val="3563439863"/>
      </p:ext>
    </p:extLst>
  </p:cSld>
  <p:clrMapOvr>
    <a:masterClrMapping/>
  </p:clrMapOvr>
  <mc:AlternateContent xmlns:mc="http://schemas.openxmlformats.org/markup-compatibility/2006" xmlns:p14="http://schemas.microsoft.com/office/powerpoint/2010/main">
    <mc:Choice Requires="p14">
      <p:transition spd="slow" p14:dur="2000" advTm="3970"/>
    </mc:Choice>
    <mc:Fallback xmlns="">
      <p:transition spd="slow" advTm="397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文本&#10;&#10;描述已自动生成">
            <a:extLst>
              <a:ext uri="{FF2B5EF4-FFF2-40B4-BE49-F238E27FC236}">
                <a16:creationId xmlns:a16="http://schemas.microsoft.com/office/drawing/2014/main" id="{2EBA1F4C-A907-9870-DC60-276C9BDAC8CC}"/>
              </a:ext>
            </a:extLst>
          </p:cNvPr>
          <p:cNvPicPr>
            <a:picLocks noChangeAspect="1"/>
          </p:cNvPicPr>
          <p:nvPr/>
        </p:nvPicPr>
        <p:blipFill rotWithShape="1">
          <a:blip r:embed="rId2"/>
          <a:srcRect l="671"/>
          <a:stretch/>
        </p:blipFill>
        <p:spPr>
          <a:xfrm>
            <a:off x="842480" y="1353549"/>
            <a:ext cx="7240856" cy="1130300"/>
          </a:xfrm>
          <a:prstGeom prst="rect">
            <a:avLst/>
          </a:prstGeom>
        </p:spPr>
      </p:pic>
      <p:pic>
        <p:nvPicPr>
          <p:cNvPr id="10" name="图片 9" descr="文本&#10;&#10;描述已自动生成">
            <a:extLst>
              <a:ext uri="{FF2B5EF4-FFF2-40B4-BE49-F238E27FC236}">
                <a16:creationId xmlns:a16="http://schemas.microsoft.com/office/drawing/2014/main" id="{3B1AE23F-A8AA-0C9C-233C-96D9D18BC63E}"/>
              </a:ext>
            </a:extLst>
          </p:cNvPr>
          <p:cNvPicPr>
            <a:picLocks noChangeAspect="1"/>
          </p:cNvPicPr>
          <p:nvPr/>
        </p:nvPicPr>
        <p:blipFill>
          <a:blip r:embed="rId3"/>
          <a:stretch>
            <a:fillRect/>
          </a:stretch>
        </p:blipFill>
        <p:spPr>
          <a:xfrm>
            <a:off x="842480" y="2788625"/>
            <a:ext cx="7772400" cy="1280750"/>
          </a:xfrm>
          <a:prstGeom prst="rect">
            <a:avLst/>
          </a:prstGeom>
        </p:spPr>
      </p:pic>
      <p:pic>
        <p:nvPicPr>
          <p:cNvPr id="12" name="图片 11" descr="手机屏幕截图&#10;&#10;描述已自动生成">
            <a:extLst>
              <a:ext uri="{FF2B5EF4-FFF2-40B4-BE49-F238E27FC236}">
                <a16:creationId xmlns:a16="http://schemas.microsoft.com/office/drawing/2014/main" id="{6EC5182D-F408-6A09-04F6-491CD365C34C}"/>
              </a:ext>
            </a:extLst>
          </p:cNvPr>
          <p:cNvPicPr>
            <a:picLocks noChangeAspect="1"/>
          </p:cNvPicPr>
          <p:nvPr/>
        </p:nvPicPr>
        <p:blipFill>
          <a:blip r:embed="rId4"/>
          <a:stretch>
            <a:fillRect/>
          </a:stretch>
        </p:blipFill>
        <p:spPr>
          <a:xfrm>
            <a:off x="842480" y="4676227"/>
            <a:ext cx="1270000" cy="1244600"/>
          </a:xfrm>
          <a:prstGeom prst="rect">
            <a:avLst/>
          </a:prstGeom>
        </p:spPr>
      </p:pic>
      <p:pic>
        <p:nvPicPr>
          <p:cNvPr id="14" name="图片 13">
            <a:extLst>
              <a:ext uri="{FF2B5EF4-FFF2-40B4-BE49-F238E27FC236}">
                <a16:creationId xmlns:a16="http://schemas.microsoft.com/office/drawing/2014/main" id="{71A93642-4A15-0CB2-ADD1-F05AD96CAFBF}"/>
              </a:ext>
            </a:extLst>
          </p:cNvPr>
          <p:cNvPicPr>
            <a:picLocks noChangeAspect="1"/>
          </p:cNvPicPr>
          <p:nvPr/>
        </p:nvPicPr>
        <p:blipFill>
          <a:blip r:embed="rId5"/>
          <a:stretch>
            <a:fillRect/>
          </a:stretch>
        </p:blipFill>
        <p:spPr>
          <a:xfrm>
            <a:off x="2112480" y="4808873"/>
            <a:ext cx="6836311" cy="663766"/>
          </a:xfrm>
          <a:prstGeom prst="rect">
            <a:avLst/>
          </a:prstGeom>
        </p:spPr>
      </p:pic>
    </p:spTree>
    <p:extLst>
      <p:ext uri="{BB962C8B-B14F-4D97-AF65-F5344CB8AC3E}">
        <p14:creationId xmlns:p14="http://schemas.microsoft.com/office/powerpoint/2010/main" val="650924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形用户界面, 文本&#10;&#10;描述已自动生成">
            <a:extLst>
              <a:ext uri="{FF2B5EF4-FFF2-40B4-BE49-F238E27FC236}">
                <a16:creationId xmlns:a16="http://schemas.microsoft.com/office/drawing/2014/main" id="{161DDB1E-8234-DE2E-F2CE-2EB5C044A877}"/>
              </a:ext>
            </a:extLst>
          </p:cNvPr>
          <p:cNvPicPr>
            <a:picLocks noChangeAspect="1"/>
          </p:cNvPicPr>
          <p:nvPr/>
        </p:nvPicPr>
        <p:blipFill>
          <a:blip r:embed="rId2"/>
          <a:stretch>
            <a:fillRect/>
          </a:stretch>
        </p:blipFill>
        <p:spPr>
          <a:xfrm>
            <a:off x="401620" y="891426"/>
            <a:ext cx="7251700" cy="3225800"/>
          </a:xfrm>
          <a:prstGeom prst="rect">
            <a:avLst/>
          </a:prstGeom>
        </p:spPr>
      </p:pic>
      <p:pic>
        <p:nvPicPr>
          <p:cNvPr id="9" name="图片 8" descr="手机屏幕截图&#10;&#10;描述已自动生成">
            <a:extLst>
              <a:ext uri="{FF2B5EF4-FFF2-40B4-BE49-F238E27FC236}">
                <a16:creationId xmlns:a16="http://schemas.microsoft.com/office/drawing/2014/main" id="{C34D79FC-3046-3292-0825-01841C70AFB2}"/>
              </a:ext>
            </a:extLst>
          </p:cNvPr>
          <p:cNvPicPr>
            <a:picLocks noChangeAspect="1"/>
          </p:cNvPicPr>
          <p:nvPr/>
        </p:nvPicPr>
        <p:blipFill>
          <a:blip r:embed="rId3"/>
          <a:stretch>
            <a:fillRect/>
          </a:stretch>
        </p:blipFill>
        <p:spPr>
          <a:xfrm>
            <a:off x="787686" y="5183171"/>
            <a:ext cx="3048000" cy="1422400"/>
          </a:xfrm>
          <a:prstGeom prst="rect">
            <a:avLst/>
          </a:prstGeom>
        </p:spPr>
      </p:pic>
      <p:sp>
        <p:nvSpPr>
          <p:cNvPr id="15" name="文本框 14">
            <a:extLst>
              <a:ext uri="{FF2B5EF4-FFF2-40B4-BE49-F238E27FC236}">
                <a16:creationId xmlns:a16="http://schemas.microsoft.com/office/drawing/2014/main" id="{3686A088-2F33-B29A-F1CB-AFDEC5305370}"/>
              </a:ext>
            </a:extLst>
          </p:cNvPr>
          <p:cNvSpPr txBox="1"/>
          <p:nvPr/>
        </p:nvSpPr>
        <p:spPr>
          <a:xfrm>
            <a:off x="401620" y="4317655"/>
            <a:ext cx="5727842" cy="307777"/>
          </a:xfrm>
          <a:prstGeom prst="rect">
            <a:avLst/>
          </a:prstGeom>
          <a:noFill/>
        </p:spPr>
        <p:txBody>
          <a:bodyPr wrap="square">
            <a:spAutoFit/>
          </a:bodyPr>
          <a:lstStyle>
            <a:defPPr marR="0" lvl="0" algn="l" rtl="0">
              <a:lnSpc>
                <a:spcPct val="100000"/>
              </a:lnSpc>
              <a:spcBef>
                <a:spcPts val="0"/>
              </a:spcBef>
              <a:spcAft>
                <a:spcPts val="0"/>
              </a:spcAft>
            </a:defPPr>
          </a:lstStyle>
          <a:p>
            <a:r>
              <a:rPr lang="en" altLang="zh-CN" dirty="0"/>
              <a:t>Download the database </a:t>
            </a:r>
            <a:r>
              <a:rPr lang="en-US" altLang="zh-CN" dirty="0"/>
              <a:t>(</a:t>
            </a:r>
            <a:r>
              <a:rPr lang="zh-CN" altLang="en-US" dirty="0"/>
              <a:t>http://benjjneb.github.io/dada2/training.html</a:t>
            </a:r>
            <a:r>
              <a:rPr lang="en-US" altLang="zh-CN" dirty="0"/>
              <a:t>)</a:t>
            </a:r>
            <a:endParaRPr lang="zh-CN" altLang="en-US" dirty="0"/>
          </a:p>
        </p:txBody>
      </p:sp>
      <p:sp>
        <p:nvSpPr>
          <p:cNvPr id="17" name="文本框 16">
            <a:extLst>
              <a:ext uri="{FF2B5EF4-FFF2-40B4-BE49-F238E27FC236}">
                <a16:creationId xmlns:a16="http://schemas.microsoft.com/office/drawing/2014/main" id="{869486D2-DAB7-5DBD-83AD-27AB03068E46}"/>
              </a:ext>
            </a:extLst>
          </p:cNvPr>
          <p:cNvSpPr txBox="1"/>
          <p:nvPr/>
        </p:nvSpPr>
        <p:spPr>
          <a:xfrm>
            <a:off x="377648" y="4625432"/>
            <a:ext cx="5409344" cy="523220"/>
          </a:xfrm>
          <a:prstGeom prst="rect">
            <a:avLst/>
          </a:prstGeom>
          <a:noFill/>
        </p:spPr>
        <p:txBody>
          <a:bodyPr wrap="square">
            <a:spAutoFit/>
          </a:bodyPr>
          <a:lstStyle/>
          <a:p>
            <a:r>
              <a:rPr lang="zh-CN" altLang="en-US" dirty="0"/>
              <a:t>16S: Silva 132/128/123，RDP trainset 16/14, Greengene 13.8；</a:t>
            </a:r>
          </a:p>
          <a:p>
            <a:r>
              <a:rPr lang="zh-CN" altLang="en-US" dirty="0"/>
              <a:t>ITS: UNITE</a:t>
            </a:r>
          </a:p>
        </p:txBody>
      </p:sp>
    </p:spTree>
    <p:extLst>
      <p:ext uri="{BB962C8B-B14F-4D97-AF65-F5344CB8AC3E}">
        <p14:creationId xmlns:p14="http://schemas.microsoft.com/office/powerpoint/2010/main" val="1452256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文本&#10;&#10;描述已自动生成">
            <a:extLst>
              <a:ext uri="{FF2B5EF4-FFF2-40B4-BE49-F238E27FC236}">
                <a16:creationId xmlns:a16="http://schemas.microsoft.com/office/drawing/2014/main" id="{39E21A52-C6F2-DCE5-901C-355FE5DD97E6}"/>
              </a:ext>
            </a:extLst>
          </p:cNvPr>
          <p:cNvPicPr>
            <a:picLocks noChangeAspect="1"/>
          </p:cNvPicPr>
          <p:nvPr/>
        </p:nvPicPr>
        <p:blipFill>
          <a:blip r:embed="rId2"/>
          <a:stretch>
            <a:fillRect/>
          </a:stretch>
        </p:blipFill>
        <p:spPr>
          <a:xfrm>
            <a:off x="567363" y="2627318"/>
            <a:ext cx="4324540" cy="1775229"/>
          </a:xfrm>
          <a:prstGeom prst="rect">
            <a:avLst/>
          </a:prstGeom>
        </p:spPr>
      </p:pic>
      <p:pic>
        <p:nvPicPr>
          <p:cNvPr id="7" name="图片 6" descr="文本&#10;&#10;描述已自动生成">
            <a:extLst>
              <a:ext uri="{FF2B5EF4-FFF2-40B4-BE49-F238E27FC236}">
                <a16:creationId xmlns:a16="http://schemas.microsoft.com/office/drawing/2014/main" id="{C9A6F7AD-FB60-F1C2-F151-FB125DD3BF73}"/>
              </a:ext>
            </a:extLst>
          </p:cNvPr>
          <p:cNvPicPr>
            <a:picLocks noChangeAspect="1"/>
          </p:cNvPicPr>
          <p:nvPr/>
        </p:nvPicPr>
        <p:blipFill>
          <a:blip r:embed="rId3"/>
          <a:stretch>
            <a:fillRect/>
          </a:stretch>
        </p:blipFill>
        <p:spPr>
          <a:xfrm>
            <a:off x="618733" y="4402547"/>
            <a:ext cx="6275227" cy="1971330"/>
          </a:xfrm>
          <a:prstGeom prst="rect">
            <a:avLst/>
          </a:prstGeom>
        </p:spPr>
      </p:pic>
      <p:pic>
        <p:nvPicPr>
          <p:cNvPr id="8" name="图片 7" descr="文本&#10;&#10;描述已自动生成">
            <a:extLst>
              <a:ext uri="{FF2B5EF4-FFF2-40B4-BE49-F238E27FC236}">
                <a16:creationId xmlns:a16="http://schemas.microsoft.com/office/drawing/2014/main" id="{6CED39BF-137C-3B1B-7925-E268909B9626}"/>
              </a:ext>
            </a:extLst>
          </p:cNvPr>
          <p:cNvPicPr>
            <a:picLocks noChangeAspect="1"/>
          </p:cNvPicPr>
          <p:nvPr/>
        </p:nvPicPr>
        <p:blipFill>
          <a:blip r:embed="rId4"/>
          <a:stretch>
            <a:fillRect/>
          </a:stretch>
        </p:blipFill>
        <p:spPr>
          <a:xfrm>
            <a:off x="546815" y="1172043"/>
            <a:ext cx="6275227" cy="1455275"/>
          </a:xfrm>
          <a:prstGeom prst="rect">
            <a:avLst/>
          </a:prstGeom>
        </p:spPr>
      </p:pic>
    </p:spTree>
    <p:extLst>
      <p:ext uri="{BB962C8B-B14F-4D97-AF65-F5344CB8AC3E}">
        <p14:creationId xmlns:p14="http://schemas.microsoft.com/office/powerpoint/2010/main" val="2546589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文本&#10;&#10;描述已自动生成">
            <a:extLst>
              <a:ext uri="{FF2B5EF4-FFF2-40B4-BE49-F238E27FC236}">
                <a16:creationId xmlns:a16="http://schemas.microsoft.com/office/drawing/2014/main" id="{F20B2A5F-F94F-EB84-EEA8-BCA1D3053AFE}"/>
              </a:ext>
            </a:extLst>
          </p:cNvPr>
          <p:cNvPicPr>
            <a:picLocks noChangeAspect="1"/>
          </p:cNvPicPr>
          <p:nvPr/>
        </p:nvPicPr>
        <p:blipFill>
          <a:blip r:embed="rId2"/>
          <a:stretch>
            <a:fillRect/>
          </a:stretch>
        </p:blipFill>
        <p:spPr>
          <a:xfrm>
            <a:off x="2094282" y="927456"/>
            <a:ext cx="863600" cy="1181100"/>
          </a:xfrm>
          <a:prstGeom prst="rect">
            <a:avLst/>
          </a:prstGeom>
        </p:spPr>
      </p:pic>
      <p:pic>
        <p:nvPicPr>
          <p:cNvPr id="10" name="图片 9" descr="表格&#10;&#10;描述已自动生成">
            <a:extLst>
              <a:ext uri="{FF2B5EF4-FFF2-40B4-BE49-F238E27FC236}">
                <a16:creationId xmlns:a16="http://schemas.microsoft.com/office/drawing/2014/main" id="{76B1A4EF-0C2B-F813-8F77-7DE79FF423AC}"/>
              </a:ext>
            </a:extLst>
          </p:cNvPr>
          <p:cNvPicPr>
            <a:picLocks noChangeAspect="1"/>
          </p:cNvPicPr>
          <p:nvPr/>
        </p:nvPicPr>
        <p:blipFill>
          <a:blip r:embed="rId3"/>
          <a:stretch>
            <a:fillRect/>
          </a:stretch>
        </p:blipFill>
        <p:spPr>
          <a:xfrm>
            <a:off x="685647" y="2244548"/>
            <a:ext cx="3680870" cy="3776893"/>
          </a:xfrm>
          <a:prstGeom prst="rect">
            <a:avLst/>
          </a:prstGeom>
        </p:spPr>
      </p:pic>
      <p:pic>
        <p:nvPicPr>
          <p:cNvPr id="12" name="图片 11" descr="文本&#10;&#10;描述已自动生成">
            <a:extLst>
              <a:ext uri="{FF2B5EF4-FFF2-40B4-BE49-F238E27FC236}">
                <a16:creationId xmlns:a16="http://schemas.microsoft.com/office/drawing/2014/main" id="{CCFFEC5A-594E-E022-A6EB-1E78B7AFA7EE}"/>
              </a:ext>
            </a:extLst>
          </p:cNvPr>
          <p:cNvPicPr>
            <a:picLocks noChangeAspect="1"/>
          </p:cNvPicPr>
          <p:nvPr/>
        </p:nvPicPr>
        <p:blipFill>
          <a:blip r:embed="rId4"/>
          <a:stretch>
            <a:fillRect/>
          </a:stretch>
        </p:blipFill>
        <p:spPr>
          <a:xfrm>
            <a:off x="6060754" y="889356"/>
            <a:ext cx="1193800" cy="1257300"/>
          </a:xfrm>
          <a:prstGeom prst="rect">
            <a:avLst/>
          </a:prstGeom>
        </p:spPr>
      </p:pic>
      <p:pic>
        <p:nvPicPr>
          <p:cNvPr id="14" name="图片 13" descr="表格&#10;&#10;描述已自动生成">
            <a:extLst>
              <a:ext uri="{FF2B5EF4-FFF2-40B4-BE49-F238E27FC236}">
                <a16:creationId xmlns:a16="http://schemas.microsoft.com/office/drawing/2014/main" id="{B0519FEA-68BA-AE89-0279-6E1DD6D11276}"/>
              </a:ext>
            </a:extLst>
          </p:cNvPr>
          <p:cNvPicPr>
            <a:picLocks noChangeAspect="1"/>
          </p:cNvPicPr>
          <p:nvPr/>
        </p:nvPicPr>
        <p:blipFill>
          <a:blip r:embed="rId5"/>
          <a:stretch>
            <a:fillRect/>
          </a:stretch>
        </p:blipFill>
        <p:spPr>
          <a:xfrm>
            <a:off x="5053030" y="2244548"/>
            <a:ext cx="3680871" cy="3687163"/>
          </a:xfrm>
          <a:prstGeom prst="rect">
            <a:avLst/>
          </a:prstGeom>
        </p:spPr>
      </p:pic>
    </p:spTree>
    <p:extLst>
      <p:ext uri="{BB962C8B-B14F-4D97-AF65-F5344CB8AC3E}">
        <p14:creationId xmlns:p14="http://schemas.microsoft.com/office/powerpoint/2010/main" val="1125973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D05BB3C-2CC9-2CF6-030E-D4B2DB118D31}"/>
              </a:ext>
            </a:extLst>
          </p:cNvPr>
          <p:cNvSpPr txBox="1"/>
          <p:nvPr/>
        </p:nvSpPr>
        <p:spPr>
          <a:xfrm>
            <a:off x="2747622" y="3044279"/>
            <a:ext cx="3648756" cy="769441"/>
          </a:xfrm>
          <a:prstGeom prst="rect">
            <a:avLst/>
          </a:prstGeom>
          <a:noFill/>
        </p:spPr>
        <p:txBody>
          <a:bodyPr wrap="none" rtlCol="0">
            <a:spAutoFit/>
          </a:bodyPr>
          <a:lstStyle/>
          <a:p>
            <a:pPr algn="ctr"/>
            <a:r>
              <a:rPr lang="en-US" altLang="zh-CN" sz="4400" b="1" dirty="0">
                <a:latin typeface="+mn-lt"/>
                <a:cs typeface="Times New Roman" panose="02020603050405020304" pitchFamily="18" charset="0"/>
              </a:rPr>
              <a:t>THANK YOU</a:t>
            </a:r>
            <a:endParaRPr lang="zh-CN" altLang="en-US" sz="4400" b="1" dirty="0">
              <a:latin typeface="+mn-lt"/>
              <a:cs typeface="Times New Roman" panose="02020603050405020304" pitchFamily="18" charset="0"/>
            </a:endParaRPr>
          </a:p>
        </p:txBody>
      </p:sp>
    </p:spTree>
    <p:extLst>
      <p:ext uri="{BB962C8B-B14F-4D97-AF65-F5344CB8AC3E}">
        <p14:creationId xmlns:p14="http://schemas.microsoft.com/office/powerpoint/2010/main" val="52550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C29E157A-9F4C-E460-42DD-C3A6614A27FF}"/>
              </a:ext>
            </a:extLst>
          </p:cNvPr>
          <p:cNvSpPr txBox="1"/>
          <p:nvPr/>
        </p:nvSpPr>
        <p:spPr>
          <a:xfrm>
            <a:off x="1325880" y="504592"/>
            <a:ext cx="6492240" cy="461665"/>
          </a:xfrm>
          <a:prstGeom prst="rect">
            <a:avLst/>
          </a:prstGeom>
          <a:noFill/>
        </p:spPr>
        <p:txBody>
          <a:bodyPr wrap="square">
            <a:spAutoFit/>
          </a:bodyPr>
          <a:lstStyle/>
          <a:p>
            <a:pPr algn="ctr"/>
            <a:r>
              <a:rPr lang="en" altLang="zh-CN" sz="2400" dirty="0"/>
              <a:t>Steps in microbial diversity analysis</a:t>
            </a:r>
            <a:endParaRPr lang="zh-CN" altLang="en-US" sz="2400" dirty="0"/>
          </a:p>
        </p:txBody>
      </p:sp>
      <p:grpSp>
        <p:nvGrpSpPr>
          <p:cNvPr id="3080" name="组合 3079">
            <a:extLst>
              <a:ext uri="{FF2B5EF4-FFF2-40B4-BE49-F238E27FC236}">
                <a16:creationId xmlns:a16="http://schemas.microsoft.com/office/drawing/2014/main" id="{BF591B09-F55F-2915-AA26-9D36CE18837F}"/>
              </a:ext>
            </a:extLst>
          </p:cNvPr>
          <p:cNvGrpSpPr/>
          <p:nvPr/>
        </p:nvGrpSpPr>
        <p:grpSpPr>
          <a:xfrm>
            <a:off x="833392" y="1896040"/>
            <a:ext cx="1435682" cy="1507726"/>
            <a:chOff x="329565" y="2023270"/>
            <a:chExt cx="1514692" cy="1597519"/>
          </a:xfrm>
        </p:grpSpPr>
        <p:grpSp>
          <p:nvGrpSpPr>
            <p:cNvPr id="37" name="组合 36">
              <a:extLst>
                <a:ext uri="{FF2B5EF4-FFF2-40B4-BE49-F238E27FC236}">
                  <a16:creationId xmlns:a16="http://schemas.microsoft.com/office/drawing/2014/main" id="{F05E6E45-D7EF-3710-F4C0-F13B464634B2}"/>
                </a:ext>
              </a:extLst>
            </p:cNvPr>
            <p:cNvGrpSpPr/>
            <p:nvPr/>
          </p:nvGrpSpPr>
          <p:grpSpPr>
            <a:xfrm>
              <a:off x="766065" y="2499610"/>
              <a:ext cx="559815" cy="1121179"/>
              <a:chOff x="1656164" y="2371665"/>
              <a:chExt cx="1033248" cy="1880881"/>
            </a:xfrm>
          </p:grpSpPr>
          <p:sp>
            <p:nvSpPr>
              <p:cNvPr id="20" name="任意形状 19">
                <a:extLst>
                  <a:ext uri="{FF2B5EF4-FFF2-40B4-BE49-F238E27FC236}">
                    <a16:creationId xmlns:a16="http://schemas.microsoft.com/office/drawing/2014/main" id="{80654016-647E-617D-B7ED-AAD688DFD1A3}"/>
                  </a:ext>
                </a:extLst>
              </p:cNvPr>
              <p:cNvSpPr/>
              <p:nvPr/>
            </p:nvSpPr>
            <p:spPr>
              <a:xfrm>
                <a:off x="1886220" y="2592033"/>
                <a:ext cx="657728" cy="1660513"/>
              </a:xfrm>
              <a:custGeom>
                <a:avLst/>
                <a:gdLst>
                  <a:gd name="connsiteX0" fmla="*/ 35339 w 657728"/>
                  <a:gd name="connsiteY0" fmla="*/ 575416 h 1350637"/>
                  <a:gd name="connsiteX1" fmla="*/ 40821 w 657728"/>
                  <a:gd name="connsiteY1" fmla="*/ 715886 h 1350637"/>
                  <a:gd name="connsiteX2" fmla="*/ 322622 w 657728"/>
                  <a:gd name="connsiteY2" fmla="*/ 1315449 h 1350637"/>
                  <a:gd name="connsiteX3" fmla="*/ 616224 w 657728"/>
                  <a:gd name="connsiteY3" fmla="*/ 724307 h 1350637"/>
                  <a:gd name="connsiteX4" fmla="*/ 622561 w 657728"/>
                  <a:gd name="connsiteY4" fmla="*/ 575416 h 1350637"/>
                  <a:gd name="connsiteX5" fmla="*/ 1 w 657728"/>
                  <a:gd name="connsiteY5" fmla="*/ 0 h 1350637"/>
                  <a:gd name="connsiteX6" fmla="*/ 657728 w 657728"/>
                  <a:gd name="connsiteY6" fmla="*/ 0 h 1350637"/>
                  <a:gd name="connsiteX7" fmla="*/ 657728 w 657728"/>
                  <a:gd name="connsiteY7" fmla="*/ 575416 h 1350637"/>
                  <a:gd name="connsiteX8" fmla="*/ 657593 w 657728"/>
                  <a:gd name="connsiteY8" fmla="*/ 575416 h 1350637"/>
                  <a:gd name="connsiteX9" fmla="*/ 650454 w 657728"/>
                  <a:gd name="connsiteY9" fmla="*/ 731812 h 1350637"/>
                  <a:gd name="connsiteX10" fmla="*/ 322330 w 657728"/>
                  <a:gd name="connsiteY10" fmla="*/ 1350480 h 1350637"/>
                  <a:gd name="connsiteX11" fmla="*/ 6507 w 657728"/>
                  <a:gd name="connsiteY11" fmla="*/ 722988 h 1350637"/>
                  <a:gd name="connsiteX12" fmla="*/ 343 w 657728"/>
                  <a:gd name="connsiteY12" fmla="*/ 575416 h 1350637"/>
                  <a:gd name="connsiteX13" fmla="*/ 1 w 657728"/>
                  <a:gd name="connsiteY13" fmla="*/ 575416 h 1350637"/>
                  <a:gd name="connsiteX14" fmla="*/ 1 w 657728"/>
                  <a:gd name="connsiteY14" fmla="*/ 567217 h 1350637"/>
                  <a:gd name="connsiteX15" fmla="*/ 0 w 657728"/>
                  <a:gd name="connsiteY15" fmla="*/ 567193 h 1350637"/>
                  <a:gd name="connsiteX16" fmla="*/ 1 w 657728"/>
                  <a:gd name="connsiteY16" fmla="*/ 567193 h 1350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57728" h="1350637">
                    <a:moveTo>
                      <a:pt x="35339" y="575416"/>
                    </a:moveTo>
                    <a:lnTo>
                      <a:pt x="40821" y="715886"/>
                    </a:lnTo>
                    <a:cubicBezTo>
                      <a:pt x="67465" y="1052397"/>
                      <a:pt x="182781" y="1307882"/>
                      <a:pt x="322622" y="1315449"/>
                    </a:cubicBezTo>
                    <a:cubicBezTo>
                      <a:pt x="466068" y="1323211"/>
                      <a:pt x="587410" y="1068011"/>
                      <a:pt x="616224" y="724307"/>
                    </a:cubicBezTo>
                    <a:lnTo>
                      <a:pt x="622561" y="575416"/>
                    </a:lnTo>
                    <a:close/>
                    <a:moveTo>
                      <a:pt x="1" y="0"/>
                    </a:moveTo>
                    <a:lnTo>
                      <a:pt x="657728" y="0"/>
                    </a:lnTo>
                    <a:lnTo>
                      <a:pt x="657728" y="575416"/>
                    </a:lnTo>
                    <a:lnTo>
                      <a:pt x="657593" y="575416"/>
                    </a:lnTo>
                    <a:lnTo>
                      <a:pt x="650454" y="731812"/>
                    </a:lnTo>
                    <a:cubicBezTo>
                      <a:pt x="618213" y="1091156"/>
                      <a:pt x="482669" y="1358070"/>
                      <a:pt x="322330" y="1350480"/>
                    </a:cubicBezTo>
                    <a:cubicBezTo>
                      <a:pt x="165667" y="1343064"/>
                      <a:pt x="36380" y="1075550"/>
                      <a:pt x="6507" y="722988"/>
                    </a:cubicBezTo>
                    <a:lnTo>
                      <a:pt x="343" y="575416"/>
                    </a:lnTo>
                    <a:lnTo>
                      <a:pt x="1" y="575416"/>
                    </a:lnTo>
                    <a:lnTo>
                      <a:pt x="1" y="567217"/>
                    </a:lnTo>
                    <a:lnTo>
                      <a:pt x="0" y="567193"/>
                    </a:lnTo>
                    <a:lnTo>
                      <a:pt x="1" y="567193"/>
                    </a:lnTo>
                    <a:close/>
                  </a:path>
                </a:pathLst>
              </a:custGeom>
              <a:solidFill>
                <a:srgbClr val="D6E7EF"/>
              </a:solidFill>
              <a:ln w="12700"/>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p>
            </p:txBody>
          </p:sp>
          <p:sp>
            <p:nvSpPr>
              <p:cNvPr id="5" name="圆柱体 4">
                <a:extLst>
                  <a:ext uri="{FF2B5EF4-FFF2-40B4-BE49-F238E27FC236}">
                    <a16:creationId xmlns:a16="http://schemas.microsoft.com/office/drawing/2014/main" id="{DA88008F-F682-BD6C-CDCB-890B4AAFEAC4}"/>
                  </a:ext>
                </a:extLst>
              </p:cNvPr>
              <p:cNvSpPr/>
              <p:nvPr/>
            </p:nvSpPr>
            <p:spPr>
              <a:xfrm>
                <a:off x="1807285" y="2508317"/>
                <a:ext cx="815599" cy="97138"/>
              </a:xfrm>
              <a:prstGeom prst="can">
                <a:avLst/>
              </a:prstGeom>
              <a:solidFill>
                <a:schemeClr val="accent2">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圆柱体 1">
                <a:extLst>
                  <a:ext uri="{FF2B5EF4-FFF2-40B4-BE49-F238E27FC236}">
                    <a16:creationId xmlns:a16="http://schemas.microsoft.com/office/drawing/2014/main" id="{39B13C79-BE55-4B7C-382F-9500D3BF6CF3}"/>
                  </a:ext>
                </a:extLst>
              </p:cNvPr>
              <p:cNvSpPr/>
              <p:nvPr/>
            </p:nvSpPr>
            <p:spPr>
              <a:xfrm>
                <a:off x="1807285" y="2398955"/>
                <a:ext cx="882127" cy="129092"/>
              </a:xfrm>
              <a:prstGeom prst="can">
                <a:avLst/>
              </a:prstGeom>
              <a:solidFill>
                <a:schemeClr val="accent2">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a:extLst>
                  <a:ext uri="{FF2B5EF4-FFF2-40B4-BE49-F238E27FC236}">
                    <a16:creationId xmlns:a16="http://schemas.microsoft.com/office/drawing/2014/main" id="{BF66E12E-9B80-7956-1650-CFDE1B59E258}"/>
                  </a:ext>
                </a:extLst>
              </p:cNvPr>
              <p:cNvSpPr/>
              <p:nvPr/>
            </p:nvSpPr>
            <p:spPr>
              <a:xfrm>
                <a:off x="1807285" y="2371665"/>
                <a:ext cx="882127" cy="72666"/>
              </a:xfrm>
              <a:prstGeom prst="ellipse">
                <a:avLst/>
              </a:prstGeom>
              <a:solidFill>
                <a:schemeClr val="accent2">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空心弧 7">
                <a:extLst>
                  <a:ext uri="{FF2B5EF4-FFF2-40B4-BE49-F238E27FC236}">
                    <a16:creationId xmlns:a16="http://schemas.microsoft.com/office/drawing/2014/main" id="{62E345B7-B331-489D-BF32-2CBFC4EB00C4}"/>
                  </a:ext>
                </a:extLst>
              </p:cNvPr>
              <p:cNvSpPr/>
              <p:nvPr/>
            </p:nvSpPr>
            <p:spPr>
              <a:xfrm rot="16200000">
                <a:off x="1739564" y="2354257"/>
                <a:ext cx="129093" cy="295894"/>
              </a:xfrm>
              <a:prstGeom prst="blockArc">
                <a:avLst>
                  <a:gd name="adj1" fmla="val 10800000"/>
                  <a:gd name="adj2" fmla="val 0"/>
                  <a:gd name="adj3" fmla="val 5324"/>
                </a:avLst>
              </a:prstGeom>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27" name="任意形状 26">
                <a:extLst>
                  <a:ext uri="{FF2B5EF4-FFF2-40B4-BE49-F238E27FC236}">
                    <a16:creationId xmlns:a16="http://schemas.microsoft.com/office/drawing/2014/main" id="{3075DB4B-6C56-9262-E49C-E499A6F2E993}"/>
                  </a:ext>
                </a:extLst>
              </p:cNvPr>
              <p:cNvSpPr/>
              <p:nvPr/>
            </p:nvSpPr>
            <p:spPr>
              <a:xfrm>
                <a:off x="1886220" y="3293404"/>
                <a:ext cx="657728" cy="959142"/>
              </a:xfrm>
              <a:custGeom>
                <a:avLst/>
                <a:gdLst>
                  <a:gd name="connsiteX0" fmla="*/ 0 w 587222"/>
                  <a:gd name="connsiteY0" fmla="*/ 0 h 910029"/>
                  <a:gd name="connsiteX1" fmla="*/ 587222 w 587222"/>
                  <a:gd name="connsiteY1" fmla="*/ 0 h 910029"/>
                  <a:gd name="connsiteX2" fmla="*/ 580885 w 587222"/>
                  <a:gd name="connsiteY2" fmla="*/ 183051 h 910029"/>
                  <a:gd name="connsiteX3" fmla="*/ 287283 w 587222"/>
                  <a:gd name="connsiteY3" fmla="*/ 909818 h 910029"/>
                  <a:gd name="connsiteX4" fmla="*/ 5482 w 587222"/>
                  <a:gd name="connsiteY4" fmla="*/ 172698 h 910029"/>
                  <a:gd name="connsiteX5" fmla="*/ 0 w 587222"/>
                  <a:gd name="connsiteY5" fmla="*/ 0 h 91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7222" h="910029">
                    <a:moveTo>
                      <a:pt x="0" y="0"/>
                    </a:moveTo>
                    <a:lnTo>
                      <a:pt x="587222" y="0"/>
                    </a:lnTo>
                    <a:lnTo>
                      <a:pt x="580885" y="183051"/>
                    </a:lnTo>
                    <a:cubicBezTo>
                      <a:pt x="552071" y="605610"/>
                      <a:pt x="430729" y="919361"/>
                      <a:pt x="287283" y="909818"/>
                    </a:cubicBezTo>
                    <a:cubicBezTo>
                      <a:pt x="147442" y="900515"/>
                      <a:pt x="32126" y="586414"/>
                      <a:pt x="5482" y="172698"/>
                    </a:cubicBezTo>
                    <a:lnTo>
                      <a:pt x="0" y="0"/>
                    </a:lnTo>
                    <a:close/>
                  </a:path>
                </a:pathLst>
              </a:custGeom>
              <a:solidFill>
                <a:schemeClr val="accent2">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grpSp>
        <p:sp>
          <p:nvSpPr>
            <p:cNvPr id="61" name="文本框 60">
              <a:extLst>
                <a:ext uri="{FF2B5EF4-FFF2-40B4-BE49-F238E27FC236}">
                  <a16:creationId xmlns:a16="http://schemas.microsoft.com/office/drawing/2014/main" id="{46F22C95-1A4B-EDFA-8355-D8BDE5C61B4C}"/>
                </a:ext>
              </a:extLst>
            </p:cNvPr>
            <p:cNvSpPr txBox="1"/>
            <p:nvPr/>
          </p:nvSpPr>
          <p:spPr>
            <a:xfrm>
              <a:off x="329565" y="2023270"/>
              <a:ext cx="1514692" cy="400110"/>
            </a:xfrm>
            <a:prstGeom prst="rect">
              <a:avLst/>
            </a:prstGeom>
            <a:noFill/>
          </p:spPr>
          <p:txBody>
            <a:bodyPr wrap="square">
              <a:spAutoFit/>
            </a:bodyPr>
            <a:lstStyle>
              <a:defPPr marR="0" lvl="0" algn="l" rtl="0">
                <a:lnSpc>
                  <a:spcPct val="100000"/>
                </a:lnSpc>
                <a:spcBef>
                  <a:spcPts val="0"/>
                </a:spcBef>
                <a:spcAft>
                  <a:spcPts val="0"/>
                </a:spcAft>
                <a:defRPr/>
              </a:defPPr>
              <a:lvl1pPr>
                <a:defRPr sz="1000"/>
              </a:lvl1pPr>
            </a:lstStyle>
            <a:p>
              <a:pPr algn="ctr"/>
              <a:r>
                <a:rPr lang="en-US" altLang="zh-CN" dirty="0"/>
                <a:t>Sample</a:t>
              </a:r>
              <a:r>
                <a:rPr lang="zh-CN" altLang="en-US" dirty="0"/>
                <a:t> </a:t>
              </a:r>
              <a:r>
                <a:rPr lang="en-US" altLang="zh-CN" dirty="0"/>
                <a:t>collection and DNA extraction</a:t>
              </a:r>
              <a:endParaRPr lang="zh-CN" altLang="en-US" dirty="0"/>
            </a:p>
          </p:txBody>
        </p:sp>
      </p:grpSp>
      <p:sp>
        <p:nvSpPr>
          <p:cNvPr id="62" name="右箭头 61">
            <a:extLst>
              <a:ext uri="{FF2B5EF4-FFF2-40B4-BE49-F238E27FC236}">
                <a16:creationId xmlns:a16="http://schemas.microsoft.com/office/drawing/2014/main" id="{3F0E579D-0C42-6523-DD48-9C5BF3FFC6EA}"/>
              </a:ext>
            </a:extLst>
          </p:cNvPr>
          <p:cNvSpPr/>
          <p:nvPr/>
        </p:nvSpPr>
        <p:spPr>
          <a:xfrm rot="5400000">
            <a:off x="1389308" y="3701573"/>
            <a:ext cx="323850" cy="222032"/>
          </a:xfrm>
          <a:prstGeom prst="rightArrow">
            <a:avLst/>
          </a:prstGeom>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117" name="组合 3116">
            <a:extLst>
              <a:ext uri="{FF2B5EF4-FFF2-40B4-BE49-F238E27FC236}">
                <a16:creationId xmlns:a16="http://schemas.microsoft.com/office/drawing/2014/main" id="{7DD84498-EA68-A33E-03D5-2D03AA56E583}"/>
              </a:ext>
            </a:extLst>
          </p:cNvPr>
          <p:cNvGrpSpPr/>
          <p:nvPr/>
        </p:nvGrpSpPr>
        <p:grpSpPr>
          <a:xfrm>
            <a:off x="783613" y="4221412"/>
            <a:ext cx="1514692" cy="1502021"/>
            <a:chOff x="347130" y="4358184"/>
            <a:chExt cx="1514692" cy="1502021"/>
          </a:xfrm>
        </p:grpSpPr>
        <p:grpSp>
          <p:nvGrpSpPr>
            <p:cNvPr id="38" name="组合 37">
              <a:extLst>
                <a:ext uri="{FF2B5EF4-FFF2-40B4-BE49-F238E27FC236}">
                  <a16:creationId xmlns:a16="http://schemas.microsoft.com/office/drawing/2014/main" id="{40ACE7A3-AE4C-6B79-C9DA-398FA148671D}"/>
                </a:ext>
              </a:extLst>
            </p:cNvPr>
            <p:cNvGrpSpPr/>
            <p:nvPr/>
          </p:nvGrpSpPr>
          <p:grpSpPr>
            <a:xfrm>
              <a:off x="788752" y="4739026"/>
              <a:ext cx="559815" cy="1121179"/>
              <a:chOff x="1656164" y="2371665"/>
              <a:chExt cx="1033248" cy="1880881"/>
            </a:xfrm>
          </p:grpSpPr>
          <p:sp>
            <p:nvSpPr>
              <p:cNvPr id="39" name="任意形状 38">
                <a:extLst>
                  <a:ext uri="{FF2B5EF4-FFF2-40B4-BE49-F238E27FC236}">
                    <a16:creationId xmlns:a16="http://schemas.microsoft.com/office/drawing/2014/main" id="{44B96D50-615D-D567-F0BA-8A1E0A8F7F8D}"/>
                  </a:ext>
                </a:extLst>
              </p:cNvPr>
              <p:cNvSpPr/>
              <p:nvPr/>
            </p:nvSpPr>
            <p:spPr>
              <a:xfrm>
                <a:off x="1886220" y="2592033"/>
                <a:ext cx="657728" cy="1660513"/>
              </a:xfrm>
              <a:custGeom>
                <a:avLst/>
                <a:gdLst>
                  <a:gd name="connsiteX0" fmla="*/ 35339 w 657728"/>
                  <a:gd name="connsiteY0" fmla="*/ 575416 h 1350637"/>
                  <a:gd name="connsiteX1" fmla="*/ 40821 w 657728"/>
                  <a:gd name="connsiteY1" fmla="*/ 715886 h 1350637"/>
                  <a:gd name="connsiteX2" fmla="*/ 322622 w 657728"/>
                  <a:gd name="connsiteY2" fmla="*/ 1315449 h 1350637"/>
                  <a:gd name="connsiteX3" fmla="*/ 616224 w 657728"/>
                  <a:gd name="connsiteY3" fmla="*/ 724307 h 1350637"/>
                  <a:gd name="connsiteX4" fmla="*/ 622561 w 657728"/>
                  <a:gd name="connsiteY4" fmla="*/ 575416 h 1350637"/>
                  <a:gd name="connsiteX5" fmla="*/ 1 w 657728"/>
                  <a:gd name="connsiteY5" fmla="*/ 0 h 1350637"/>
                  <a:gd name="connsiteX6" fmla="*/ 657728 w 657728"/>
                  <a:gd name="connsiteY6" fmla="*/ 0 h 1350637"/>
                  <a:gd name="connsiteX7" fmla="*/ 657728 w 657728"/>
                  <a:gd name="connsiteY7" fmla="*/ 575416 h 1350637"/>
                  <a:gd name="connsiteX8" fmla="*/ 657593 w 657728"/>
                  <a:gd name="connsiteY8" fmla="*/ 575416 h 1350637"/>
                  <a:gd name="connsiteX9" fmla="*/ 650454 w 657728"/>
                  <a:gd name="connsiteY9" fmla="*/ 731812 h 1350637"/>
                  <a:gd name="connsiteX10" fmla="*/ 322330 w 657728"/>
                  <a:gd name="connsiteY10" fmla="*/ 1350480 h 1350637"/>
                  <a:gd name="connsiteX11" fmla="*/ 6507 w 657728"/>
                  <a:gd name="connsiteY11" fmla="*/ 722988 h 1350637"/>
                  <a:gd name="connsiteX12" fmla="*/ 343 w 657728"/>
                  <a:gd name="connsiteY12" fmla="*/ 575416 h 1350637"/>
                  <a:gd name="connsiteX13" fmla="*/ 1 w 657728"/>
                  <a:gd name="connsiteY13" fmla="*/ 575416 h 1350637"/>
                  <a:gd name="connsiteX14" fmla="*/ 1 w 657728"/>
                  <a:gd name="connsiteY14" fmla="*/ 567217 h 1350637"/>
                  <a:gd name="connsiteX15" fmla="*/ 0 w 657728"/>
                  <a:gd name="connsiteY15" fmla="*/ 567193 h 1350637"/>
                  <a:gd name="connsiteX16" fmla="*/ 1 w 657728"/>
                  <a:gd name="connsiteY16" fmla="*/ 567193 h 1350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57728" h="1350637">
                    <a:moveTo>
                      <a:pt x="35339" y="575416"/>
                    </a:moveTo>
                    <a:lnTo>
                      <a:pt x="40821" y="715886"/>
                    </a:lnTo>
                    <a:cubicBezTo>
                      <a:pt x="67465" y="1052397"/>
                      <a:pt x="182781" y="1307882"/>
                      <a:pt x="322622" y="1315449"/>
                    </a:cubicBezTo>
                    <a:cubicBezTo>
                      <a:pt x="466068" y="1323211"/>
                      <a:pt x="587410" y="1068011"/>
                      <a:pt x="616224" y="724307"/>
                    </a:cubicBezTo>
                    <a:lnTo>
                      <a:pt x="622561" y="575416"/>
                    </a:lnTo>
                    <a:close/>
                    <a:moveTo>
                      <a:pt x="1" y="0"/>
                    </a:moveTo>
                    <a:lnTo>
                      <a:pt x="657728" y="0"/>
                    </a:lnTo>
                    <a:lnTo>
                      <a:pt x="657728" y="575416"/>
                    </a:lnTo>
                    <a:lnTo>
                      <a:pt x="657593" y="575416"/>
                    </a:lnTo>
                    <a:lnTo>
                      <a:pt x="650454" y="731812"/>
                    </a:lnTo>
                    <a:cubicBezTo>
                      <a:pt x="618213" y="1091156"/>
                      <a:pt x="482669" y="1358070"/>
                      <a:pt x="322330" y="1350480"/>
                    </a:cubicBezTo>
                    <a:cubicBezTo>
                      <a:pt x="165667" y="1343064"/>
                      <a:pt x="36380" y="1075550"/>
                      <a:pt x="6507" y="722988"/>
                    </a:cubicBezTo>
                    <a:lnTo>
                      <a:pt x="343" y="575416"/>
                    </a:lnTo>
                    <a:lnTo>
                      <a:pt x="1" y="575416"/>
                    </a:lnTo>
                    <a:lnTo>
                      <a:pt x="1" y="567217"/>
                    </a:lnTo>
                    <a:lnTo>
                      <a:pt x="0" y="567193"/>
                    </a:lnTo>
                    <a:lnTo>
                      <a:pt x="1" y="567193"/>
                    </a:lnTo>
                    <a:close/>
                  </a:path>
                </a:pathLst>
              </a:custGeom>
              <a:solidFill>
                <a:srgbClr val="D6E7EF"/>
              </a:solidFill>
              <a:ln w="12700"/>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p>
            </p:txBody>
          </p:sp>
          <p:sp>
            <p:nvSpPr>
              <p:cNvPr id="40" name="圆柱体 39">
                <a:extLst>
                  <a:ext uri="{FF2B5EF4-FFF2-40B4-BE49-F238E27FC236}">
                    <a16:creationId xmlns:a16="http://schemas.microsoft.com/office/drawing/2014/main" id="{0B170F30-C91C-0A9D-8031-C70B93C545D4}"/>
                  </a:ext>
                </a:extLst>
              </p:cNvPr>
              <p:cNvSpPr/>
              <p:nvPr/>
            </p:nvSpPr>
            <p:spPr>
              <a:xfrm>
                <a:off x="1807285" y="2508317"/>
                <a:ext cx="815599" cy="97138"/>
              </a:xfrm>
              <a:prstGeom prst="can">
                <a:avLst/>
              </a:prstGeom>
              <a:solidFill>
                <a:schemeClr val="accent2">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圆柱体 40">
                <a:extLst>
                  <a:ext uri="{FF2B5EF4-FFF2-40B4-BE49-F238E27FC236}">
                    <a16:creationId xmlns:a16="http://schemas.microsoft.com/office/drawing/2014/main" id="{21C9FD02-BB40-AC1B-806A-A3108A07199F}"/>
                  </a:ext>
                </a:extLst>
              </p:cNvPr>
              <p:cNvSpPr/>
              <p:nvPr/>
            </p:nvSpPr>
            <p:spPr>
              <a:xfrm>
                <a:off x="1807285" y="2398955"/>
                <a:ext cx="882127" cy="129092"/>
              </a:xfrm>
              <a:prstGeom prst="can">
                <a:avLst/>
              </a:prstGeom>
              <a:solidFill>
                <a:schemeClr val="accent2">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椭圆 41">
                <a:extLst>
                  <a:ext uri="{FF2B5EF4-FFF2-40B4-BE49-F238E27FC236}">
                    <a16:creationId xmlns:a16="http://schemas.microsoft.com/office/drawing/2014/main" id="{D72F7950-730E-8847-063A-0B4ABED2E8E0}"/>
                  </a:ext>
                </a:extLst>
              </p:cNvPr>
              <p:cNvSpPr/>
              <p:nvPr/>
            </p:nvSpPr>
            <p:spPr>
              <a:xfrm>
                <a:off x="1807285" y="2371665"/>
                <a:ext cx="882127" cy="72666"/>
              </a:xfrm>
              <a:prstGeom prst="ellipse">
                <a:avLst/>
              </a:prstGeom>
              <a:solidFill>
                <a:schemeClr val="accent2">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空心弧 42">
                <a:extLst>
                  <a:ext uri="{FF2B5EF4-FFF2-40B4-BE49-F238E27FC236}">
                    <a16:creationId xmlns:a16="http://schemas.microsoft.com/office/drawing/2014/main" id="{EFD9D208-14A3-3A73-2A76-7FFCEE370505}"/>
                  </a:ext>
                </a:extLst>
              </p:cNvPr>
              <p:cNvSpPr/>
              <p:nvPr/>
            </p:nvSpPr>
            <p:spPr>
              <a:xfrm rot="16200000">
                <a:off x="1739564" y="2354257"/>
                <a:ext cx="129093" cy="295894"/>
              </a:xfrm>
              <a:prstGeom prst="blockArc">
                <a:avLst>
                  <a:gd name="adj1" fmla="val 10800000"/>
                  <a:gd name="adj2" fmla="val 0"/>
                  <a:gd name="adj3" fmla="val 5324"/>
                </a:avLst>
              </a:prstGeom>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4" name="任意形状 43">
                <a:extLst>
                  <a:ext uri="{FF2B5EF4-FFF2-40B4-BE49-F238E27FC236}">
                    <a16:creationId xmlns:a16="http://schemas.microsoft.com/office/drawing/2014/main" id="{F1AFA09D-6CFA-D5F2-92D4-FC9B82C06B17}"/>
                  </a:ext>
                </a:extLst>
              </p:cNvPr>
              <p:cNvSpPr/>
              <p:nvPr/>
            </p:nvSpPr>
            <p:spPr>
              <a:xfrm>
                <a:off x="1886221" y="3293405"/>
                <a:ext cx="657728" cy="959141"/>
              </a:xfrm>
              <a:custGeom>
                <a:avLst/>
                <a:gdLst>
                  <a:gd name="connsiteX0" fmla="*/ 0 w 587222"/>
                  <a:gd name="connsiteY0" fmla="*/ 0 h 910029"/>
                  <a:gd name="connsiteX1" fmla="*/ 587222 w 587222"/>
                  <a:gd name="connsiteY1" fmla="*/ 0 h 910029"/>
                  <a:gd name="connsiteX2" fmla="*/ 580885 w 587222"/>
                  <a:gd name="connsiteY2" fmla="*/ 183051 h 910029"/>
                  <a:gd name="connsiteX3" fmla="*/ 287283 w 587222"/>
                  <a:gd name="connsiteY3" fmla="*/ 909818 h 910029"/>
                  <a:gd name="connsiteX4" fmla="*/ 5482 w 587222"/>
                  <a:gd name="connsiteY4" fmla="*/ 172698 h 910029"/>
                  <a:gd name="connsiteX5" fmla="*/ 0 w 587222"/>
                  <a:gd name="connsiteY5" fmla="*/ 0 h 91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7222" h="910029">
                    <a:moveTo>
                      <a:pt x="0" y="0"/>
                    </a:moveTo>
                    <a:lnTo>
                      <a:pt x="587222" y="0"/>
                    </a:lnTo>
                    <a:lnTo>
                      <a:pt x="580885" y="183051"/>
                    </a:lnTo>
                    <a:cubicBezTo>
                      <a:pt x="552071" y="605610"/>
                      <a:pt x="430729" y="919361"/>
                      <a:pt x="287283" y="909818"/>
                    </a:cubicBezTo>
                    <a:cubicBezTo>
                      <a:pt x="147442" y="900515"/>
                      <a:pt x="32126" y="586414"/>
                      <a:pt x="5482" y="172698"/>
                    </a:cubicBezTo>
                    <a:lnTo>
                      <a:pt x="0" y="0"/>
                    </a:lnTo>
                    <a:close/>
                  </a:path>
                </a:pathLst>
              </a:custGeom>
              <a:solidFill>
                <a:schemeClr val="accent2">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grpSp>
        <p:pic>
          <p:nvPicPr>
            <p:cNvPr id="52" name="图片 51" descr="卡通人物&#10;&#10;中度可信度描述已自动生成">
              <a:extLst>
                <a:ext uri="{FF2B5EF4-FFF2-40B4-BE49-F238E27FC236}">
                  <a16:creationId xmlns:a16="http://schemas.microsoft.com/office/drawing/2014/main" id="{237EF56C-877E-6582-F0B2-3977A327BDD5}"/>
                </a:ext>
              </a:extLst>
            </p:cNvPr>
            <p:cNvPicPr>
              <a:picLocks noChangeAspect="1"/>
            </p:cNvPicPr>
            <p:nvPr/>
          </p:nvPicPr>
          <p:blipFill>
            <a:blip r:embed="rId3"/>
            <a:stretch>
              <a:fillRect/>
            </a:stretch>
          </p:blipFill>
          <p:spPr>
            <a:xfrm rot="3737910" flipV="1">
              <a:off x="933445" y="5430466"/>
              <a:ext cx="208787" cy="54944"/>
            </a:xfrm>
            <a:prstGeom prst="rect">
              <a:avLst/>
            </a:prstGeom>
          </p:spPr>
        </p:pic>
        <p:pic>
          <p:nvPicPr>
            <p:cNvPr id="53" name="图片 52" descr="卡通人物&#10;&#10;中度可信度描述已自动生成">
              <a:extLst>
                <a:ext uri="{FF2B5EF4-FFF2-40B4-BE49-F238E27FC236}">
                  <a16:creationId xmlns:a16="http://schemas.microsoft.com/office/drawing/2014/main" id="{11B8AA38-0C3F-5184-76AA-B5E150CB5628}"/>
                </a:ext>
              </a:extLst>
            </p:cNvPr>
            <p:cNvPicPr>
              <a:picLocks noChangeAspect="1"/>
            </p:cNvPicPr>
            <p:nvPr/>
          </p:nvPicPr>
          <p:blipFill>
            <a:blip r:embed="rId3"/>
            <a:stretch>
              <a:fillRect/>
            </a:stretch>
          </p:blipFill>
          <p:spPr>
            <a:xfrm rot="5843687" flipV="1">
              <a:off x="1073915" y="5409894"/>
              <a:ext cx="208787" cy="45719"/>
            </a:xfrm>
            <a:prstGeom prst="rect">
              <a:avLst/>
            </a:prstGeom>
          </p:spPr>
        </p:pic>
        <p:pic>
          <p:nvPicPr>
            <p:cNvPr id="54" name="图片 53" descr="卡通人物&#10;&#10;中度可信度描述已自动生成">
              <a:extLst>
                <a:ext uri="{FF2B5EF4-FFF2-40B4-BE49-F238E27FC236}">
                  <a16:creationId xmlns:a16="http://schemas.microsoft.com/office/drawing/2014/main" id="{A6272F87-A815-FC60-2ACD-9175D805F0A9}"/>
                </a:ext>
              </a:extLst>
            </p:cNvPr>
            <p:cNvPicPr>
              <a:picLocks noChangeAspect="1"/>
            </p:cNvPicPr>
            <p:nvPr/>
          </p:nvPicPr>
          <p:blipFill>
            <a:blip r:embed="rId3"/>
            <a:stretch>
              <a:fillRect/>
            </a:stretch>
          </p:blipFill>
          <p:spPr>
            <a:xfrm rot="4280625">
              <a:off x="967592" y="5662020"/>
              <a:ext cx="208787" cy="45719"/>
            </a:xfrm>
            <a:prstGeom prst="rect">
              <a:avLst/>
            </a:prstGeom>
          </p:spPr>
        </p:pic>
        <p:pic>
          <p:nvPicPr>
            <p:cNvPr id="55" name="图片 54" descr="卡通人物&#10;&#10;中度可信度描述已自动生成">
              <a:extLst>
                <a:ext uri="{FF2B5EF4-FFF2-40B4-BE49-F238E27FC236}">
                  <a16:creationId xmlns:a16="http://schemas.microsoft.com/office/drawing/2014/main" id="{7C55E410-43D8-E6A4-C7A6-2E6D9125B64E}"/>
                </a:ext>
              </a:extLst>
            </p:cNvPr>
            <p:cNvPicPr>
              <a:picLocks noChangeAspect="1"/>
            </p:cNvPicPr>
            <p:nvPr/>
          </p:nvPicPr>
          <p:blipFill>
            <a:blip r:embed="rId3"/>
            <a:stretch>
              <a:fillRect/>
            </a:stretch>
          </p:blipFill>
          <p:spPr>
            <a:xfrm rot="3737910" flipV="1">
              <a:off x="1066927" y="5611434"/>
              <a:ext cx="173732" cy="45719"/>
            </a:xfrm>
            <a:prstGeom prst="rect">
              <a:avLst/>
            </a:prstGeom>
          </p:spPr>
        </p:pic>
        <p:pic>
          <p:nvPicPr>
            <p:cNvPr id="56" name="图片 55" descr="卡通人物&#10;&#10;中度可信度描述已自动生成">
              <a:extLst>
                <a:ext uri="{FF2B5EF4-FFF2-40B4-BE49-F238E27FC236}">
                  <a16:creationId xmlns:a16="http://schemas.microsoft.com/office/drawing/2014/main" id="{0A50D793-A852-5A30-1D6D-FD6CFCF5DA86}"/>
                </a:ext>
              </a:extLst>
            </p:cNvPr>
            <p:cNvPicPr>
              <a:picLocks noChangeAspect="1"/>
            </p:cNvPicPr>
            <p:nvPr/>
          </p:nvPicPr>
          <p:blipFill rotWithShape="1">
            <a:blip r:embed="rId3"/>
            <a:srcRect r="44792"/>
            <a:stretch/>
          </p:blipFill>
          <p:spPr>
            <a:xfrm rot="3737910">
              <a:off x="1043197" y="5349523"/>
              <a:ext cx="116632" cy="48114"/>
            </a:xfrm>
            <a:prstGeom prst="rect">
              <a:avLst/>
            </a:prstGeom>
          </p:spPr>
        </p:pic>
        <p:sp>
          <p:nvSpPr>
            <p:cNvPr id="3072" name="文本框 3071">
              <a:extLst>
                <a:ext uri="{FF2B5EF4-FFF2-40B4-BE49-F238E27FC236}">
                  <a16:creationId xmlns:a16="http://schemas.microsoft.com/office/drawing/2014/main" id="{1F0E2A2F-4620-2C58-FFED-243DA7E3E909}"/>
                </a:ext>
              </a:extLst>
            </p:cNvPr>
            <p:cNvSpPr txBox="1"/>
            <p:nvPr/>
          </p:nvSpPr>
          <p:spPr>
            <a:xfrm>
              <a:off x="347130" y="4358184"/>
              <a:ext cx="1514692" cy="246221"/>
            </a:xfrm>
            <a:prstGeom prst="rect">
              <a:avLst/>
            </a:prstGeom>
            <a:noFill/>
          </p:spPr>
          <p:txBody>
            <a:bodyPr wrap="square">
              <a:spAutoFit/>
            </a:bodyPr>
            <a:lstStyle>
              <a:defPPr marR="0" lvl="0" algn="l" rtl="0">
                <a:lnSpc>
                  <a:spcPct val="100000"/>
                </a:lnSpc>
                <a:spcBef>
                  <a:spcPts val="0"/>
                </a:spcBef>
                <a:spcAft>
                  <a:spcPts val="0"/>
                </a:spcAft>
                <a:defRPr/>
              </a:defPPr>
              <a:lvl1pPr>
                <a:defRPr sz="1000"/>
              </a:lvl1pPr>
            </a:lstStyle>
            <a:p>
              <a:pPr algn="ctr"/>
              <a:r>
                <a:rPr lang="en-US" altLang="zh-CN" dirty="0"/>
                <a:t>Amplify DNA</a:t>
              </a:r>
              <a:endParaRPr lang="zh-CN" altLang="en-US" dirty="0"/>
            </a:p>
          </p:txBody>
        </p:sp>
      </p:grpSp>
      <p:grpSp>
        <p:nvGrpSpPr>
          <p:cNvPr id="3078" name="组合 3077">
            <a:extLst>
              <a:ext uri="{FF2B5EF4-FFF2-40B4-BE49-F238E27FC236}">
                <a16:creationId xmlns:a16="http://schemas.microsoft.com/office/drawing/2014/main" id="{398FFBF7-A28E-63A2-3CA9-093E2133DD89}"/>
              </a:ext>
            </a:extLst>
          </p:cNvPr>
          <p:cNvGrpSpPr/>
          <p:nvPr/>
        </p:nvGrpSpPr>
        <p:grpSpPr>
          <a:xfrm>
            <a:off x="2855605" y="1865151"/>
            <a:ext cx="1514692" cy="1367634"/>
            <a:chOff x="3656505" y="2030675"/>
            <a:chExt cx="1514692" cy="1367634"/>
          </a:xfrm>
        </p:grpSpPr>
        <p:pic>
          <p:nvPicPr>
            <p:cNvPr id="3075" name="图片 3074" descr="图片包含 游戏机, 桌子&#10;&#10;描述已自动生成">
              <a:extLst>
                <a:ext uri="{FF2B5EF4-FFF2-40B4-BE49-F238E27FC236}">
                  <a16:creationId xmlns:a16="http://schemas.microsoft.com/office/drawing/2014/main" id="{7C7770BA-27A5-B33F-F6E6-0BB3FC95A809}"/>
                </a:ext>
              </a:extLst>
            </p:cNvPr>
            <p:cNvPicPr>
              <a:picLocks noChangeAspect="1"/>
            </p:cNvPicPr>
            <p:nvPr/>
          </p:nvPicPr>
          <p:blipFill>
            <a:blip r:embed="rId4"/>
            <a:stretch>
              <a:fillRect/>
            </a:stretch>
          </p:blipFill>
          <p:spPr>
            <a:xfrm>
              <a:off x="3791139" y="2509309"/>
              <a:ext cx="1155700" cy="889000"/>
            </a:xfrm>
            <a:prstGeom prst="rect">
              <a:avLst/>
            </a:prstGeom>
          </p:spPr>
        </p:pic>
        <p:sp>
          <p:nvSpPr>
            <p:cNvPr id="3076" name="文本框 3075">
              <a:extLst>
                <a:ext uri="{FF2B5EF4-FFF2-40B4-BE49-F238E27FC236}">
                  <a16:creationId xmlns:a16="http://schemas.microsoft.com/office/drawing/2014/main" id="{EC7D3C2F-AF24-72F0-8893-43AE99482B26}"/>
                </a:ext>
              </a:extLst>
            </p:cNvPr>
            <p:cNvSpPr txBox="1"/>
            <p:nvPr/>
          </p:nvSpPr>
          <p:spPr>
            <a:xfrm>
              <a:off x="3656505" y="2030675"/>
              <a:ext cx="1514692" cy="400110"/>
            </a:xfrm>
            <a:prstGeom prst="rect">
              <a:avLst/>
            </a:prstGeom>
            <a:noFill/>
          </p:spPr>
          <p:txBody>
            <a:bodyPr wrap="square">
              <a:spAutoFit/>
            </a:bodyPr>
            <a:lstStyle>
              <a:defPPr marR="0" lvl="0" algn="l" rtl="0">
                <a:lnSpc>
                  <a:spcPct val="100000"/>
                </a:lnSpc>
                <a:spcBef>
                  <a:spcPts val="0"/>
                </a:spcBef>
                <a:spcAft>
                  <a:spcPts val="0"/>
                </a:spcAft>
                <a:defRPr/>
              </a:defPPr>
              <a:lvl1pPr>
                <a:defRPr sz="1000"/>
              </a:lvl1pPr>
            </a:lstStyle>
            <a:p>
              <a:pPr algn="ctr"/>
              <a:r>
                <a:rPr lang="en-US" altLang="zh-CN" dirty="0"/>
                <a:t>High-throughput</a:t>
              </a:r>
            </a:p>
            <a:p>
              <a:pPr algn="ctr"/>
              <a:r>
                <a:rPr lang="en-US" altLang="zh-CN" dirty="0"/>
                <a:t>sequencing</a:t>
              </a:r>
              <a:endParaRPr lang="zh-CN" altLang="en-US" dirty="0"/>
            </a:p>
          </p:txBody>
        </p:sp>
      </p:grpSp>
      <p:sp>
        <p:nvSpPr>
          <p:cNvPr id="3081" name="右箭头 3080">
            <a:extLst>
              <a:ext uri="{FF2B5EF4-FFF2-40B4-BE49-F238E27FC236}">
                <a16:creationId xmlns:a16="http://schemas.microsoft.com/office/drawing/2014/main" id="{4724A3BF-439A-A1FC-6726-63931CB2CE8A}"/>
              </a:ext>
            </a:extLst>
          </p:cNvPr>
          <p:cNvSpPr/>
          <p:nvPr/>
        </p:nvSpPr>
        <p:spPr>
          <a:xfrm rot="5400000">
            <a:off x="3476464" y="3670684"/>
            <a:ext cx="323850" cy="222032"/>
          </a:xfrm>
          <a:prstGeom prst="rightArrow">
            <a:avLst/>
          </a:prstGeom>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110" name="组合 3109">
            <a:extLst>
              <a:ext uri="{FF2B5EF4-FFF2-40B4-BE49-F238E27FC236}">
                <a16:creationId xmlns:a16="http://schemas.microsoft.com/office/drawing/2014/main" id="{38F2ADB1-89B7-DC7A-11A1-71B080C27EC8}"/>
              </a:ext>
            </a:extLst>
          </p:cNvPr>
          <p:cNvGrpSpPr/>
          <p:nvPr/>
        </p:nvGrpSpPr>
        <p:grpSpPr>
          <a:xfrm>
            <a:off x="2639832" y="4330615"/>
            <a:ext cx="1935238" cy="1219755"/>
            <a:chOff x="6002811" y="1965657"/>
            <a:chExt cx="1935238" cy="1219755"/>
          </a:xfrm>
        </p:grpSpPr>
        <p:pic>
          <p:nvPicPr>
            <p:cNvPr id="3108" name="图片 3107" descr="图标&#10;&#10;描述已自动生成">
              <a:extLst>
                <a:ext uri="{FF2B5EF4-FFF2-40B4-BE49-F238E27FC236}">
                  <a16:creationId xmlns:a16="http://schemas.microsoft.com/office/drawing/2014/main" id="{44E3E830-C82A-6353-7D36-A720440BFE28}"/>
                </a:ext>
              </a:extLst>
            </p:cNvPr>
            <p:cNvPicPr>
              <a:picLocks noChangeAspect="1"/>
            </p:cNvPicPr>
            <p:nvPr/>
          </p:nvPicPr>
          <p:blipFill>
            <a:blip r:embed="rId5"/>
            <a:stretch>
              <a:fillRect/>
            </a:stretch>
          </p:blipFill>
          <p:spPr>
            <a:xfrm>
              <a:off x="6204419" y="2702096"/>
              <a:ext cx="1532022" cy="483316"/>
            </a:xfrm>
            <a:prstGeom prst="rect">
              <a:avLst/>
            </a:prstGeom>
          </p:spPr>
        </p:pic>
        <p:sp>
          <p:nvSpPr>
            <p:cNvPr id="3109" name="文本框 3108">
              <a:extLst>
                <a:ext uri="{FF2B5EF4-FFF2-40B4-BE49-F238E27FC236}">
                  <a16:creationId xmlns:a16="http://schemas.microsoft.com/office/drawing/2014/main" id="{B5C6451F-239E-5233-59BB-4B211600B85D}"/>
                </a:ext>
              </a:extLst>
            </p:cNvPr>
            <p:cNvSpPr txBox="1"/>
            <p:nvPr/>
          </p:nvSpPr>
          <p:spPr>
            <a:xfrm>
              <a:off x="6002811" y="1965657"/>
              <a:ext cx="1935238" cy="553998"/>
            </a:xfrm>
            <a:prstGeom prst="rect">
              <a:avLst/>
            </a:prstGeom>
            <a:noFill/>
          </p:spPr>
          <p:txBody>
            <a:bodyPr wrap="square">
              <a:spAutoFit/>
            </a:bodyPr>
            <a:lstStyle>
              <a:defPPr marR="0" lvl="0" algn="l" rtl="0">
                <a:lnSpc>
                  <a:spcPct val="100000"/>
                </a:lnSpc>
                <a:spcBef>
                  <a:spcPts val="0"/>
                </a:spcBef>
                <a:spcAft>
                  <a:spcPts val="0"/>
                </a:spcAft>
                <a:defRPr/>
              </a:defPPr>
              <a:lvl1pPr>
                <a:defRPr sz="1000"/>
              </a:lvl1pPr>
            </a:lstStyle>
            <a:p>
              <a:pPr algn="ctr"/>
              <a:r>
                <a:rPr lang="en-US" altLang="zh-CN" dirty="0"/>
                <a:t>Data processing, quality control and analysis using bioinformatic tools</a:t>
              </a:r>
              <a:endParaRPr lang="zh-CN" altLang="en-US" dirty="0"/>
            </a:p>
          </p:txBody>
        </p:sp>
      </p:grpSp>
      <p:sp>
        <p:nvSpPr>
          <p:cNvPr id="3113" name="圆角矩形 3112">
            <a:extLst>
              <a:ext uri="{FF2B5EF4-FFF2-40B4-BE49-F238E27FC236}">
                <a16:creationId xmlns:a16="http://schemas.microsoft.com/office/drawing/2014/main" id="{2D19F786-1264-67FE-4C74-0BD8B1ADEB87}"/>
              </a:ext>
            </a:extLst>
          </p:cNvPr>
          <p:cNvSpPr/>
          <p:nvPr/>
        </p:nvSpPr>
        <p:spPr>
          <a:xfrm>
            <a:off x="592533" y="1438963"/>
            <a:ext cx="1846830" cy="4704985"/>
          </a:xfrm>
          <a:prstGeom prst="roundRect">
            <a:avLst/>
          </a:prstGeom>
          <a:noFill/>
          <a:ln>
            <a:solidFill>
              <a:schemeClr val="accent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114" name="圆角矩形 3113">
            <a:extLst>
              <a:ext uri="{FF2B5EF4-FFF2-40B4-BE49-F238E27FC236}">
                <a16:creationId xmlns:a16="http://schemas.microsoft.com/office/drawing/2014/main" id="{6F6A1DDD-4EE5-DA66-EC03-C2556F1E805F}"/>
              </a:ext>
            </a:extLst>
          </p:cNvPr>
          <p:cNvSpPr/>
          <p:nvPr/>
        </p:nvSpPr>
        <p:spPr>
          <a:xfrm>
            <a:off x="2668842" y="1432356"/>
            <a:ext cx="1846830" cy="4711593"/>
          </a:xfrm>
          <a:prstGeom prst="roundRect">
            <a:avLst/>
          </a:prstGeom>
          <a:noFill/>
          <a:ln>
            <a:solidFill>
              <a:schemeClr val="bg2">
                <a:lumMod val="40000"/>
                <a:lumOff val="6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15" name="圆角矩形 3114">
            <a:extLst>
              <a:ext uri="{FF2B5EF4-FFF2-40B4-BE49-F238E27FC236}">
                <a16:creationId xmlns:a16="http://schemas.microsoft.com/office/drawing/2014/main" id="{30325AF2-8286-04B2-9D0F-5C0E2D94851E}"/>
              </a:ext>
            </a:extLst>
          </p:cNvPr>
          <p:cNvSpPr/>
          <p:nvPr/>
        </p:nvSpPr>
        <p:spPr>
          <a:xfrm>
            <a:off x="4734151" y="1439439"/>
            <a:ext cx="1846830" cy="4704511"/>
          </a:xfrm>
          <a:prstGeom prst="roundRect">
            <a:avLst/>
          </a:prstGeom>
          <a:noFill/>
          <a:ln>
            <a:solidFill>
              <a:schemeClr val="accent6">
                <a:lumMod val="60000"/>
                <a:lumOff val="4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16" name="圆角矩形 3115">
            <a:extLst>
              <a:ext uri="{FF2B5EF4-FFF2-40B4-BE49-F238E27FC236}">
                <a16:creationId xmlns:a16="http://schemas.microsoft.com/office/drawing/2014/main" id="{E3AC4A33-F3C7-1223-52B1-299E4B7F0380}"/>
              </a:ext>
            </a:extLst>
          </p:cNvPr>
          <p:cNvSpPr/>
          <p:nvPr/>
        </p:nvSpPr>
        <p:spPr>
          <a:xfrm>
            <a:off x="6799805" y="1432356"/>
            <a:ext cx="1846830" cy="4711595"/>
          </a:xfrm>
          <a:prstGeom prst="roundRect">
            <a:avLst/>
          </a:prstGeom>
          <a:noFill/>
          <a:ln>
            <a:solidFill>
              <a:srgbClr val="9DCE79"/>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130" name="组合 3129">
            <a:extLst>
              <a:ext uri="{FF2B5EF4-FFF2-40B4-BE49-F238E27FC236}">
                <a16:creationId xmlns:a16="http://schemas.microsoft.com/office/drawing/2014/main" id="{B256F30A-3696-C29A-B20E-475AA6C3839F}"/>
              </a:ext>
            </a:extLst>
          </p:cNvPr>
          <p:cNvGrpSpPr/>
          <p:nvPr/>
        </p:nvGrpSpPr>
        <p:grpSpPr>
          <a:xfrm>
            <a:off x="4694859" y="2465237"/>
            <a:ext cx="1703841" cy="565339"/>
            <a:chOff x="4202297" y="2231280"/>
            <a:chExt cx="1703841" cy="565339"/>
          </a:xfrm>
        </p:grpSpPr>
        <p:sp>
          <p:nvSpPr>
            <p:cNvPr id="3118" name="矩形 3117">
              <a:extLst>
                <a:ext uri="{FF2B5EF4-FFF2-40B4-BE49-F238E27FC236}">
                  <a16:creationId xmlns:a16="http://schemas.microsoft.com/office/drawing/2014/main" id="{A7F7E0FC-58EB-85A4-D041-B33F3F74E252}"/>
                </a:ext>
              </a:extLst>
            </p:cNvPr>
            <p:cNvSpPr/>
            <p:nvPr/>
          </p:nvSpPr>
          <p:spPr>
            <a:xfrm>
              <a:off x="4622171" y="2272938"/>
              <a:ext cx="603455" cy="10222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19" name="矩形 3118">
              <a:extLst>
                <a:ext uri="{FF2B5EF4-FFF2-40B4-BE49-F238E27FC236}">
                  <a16:creationId xmlns:a16="http://schemas.microsoft.com/office/drawing/2014/main" id="{F3EB3F01-E992-8EA6-2EAE-A561DB01AE40}"/>
                </a:ext>
              </a:extLst>
            </p:cNvPr>
            <p:cNvSpPr/>
            <p:nvPr/>
          </p:nvSpPr>
          <p:spPr>
            <a:xfrm>
              <a:off x="4622170" y="2399393"/>
              <a:ext cx="603455" cy="102222"/>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20" name="矩形 3119">
              <a:extLst>
                <a:ext uri="{FF2B5EF4-FFF2-40B4-BE49-F238E27FC236}">
                  <a16:creationId xmlns:a16="http://schemas.microsoft.com/office/drawing/2014/main" id="{088C312F-379F-ED0C-B375-A9E7B2BFE82C}"/>
                </a:ext>
              </a:extLst>
            </p:cNvPr>
            <p:cNvSpPr/>
            <p:nvPr/>
          </p:nvSpPr>
          <p:spPr>
            <a:xfrm>
              <a:off x="4622171" y="2526720"/>
              <a:ext cx="603455" cy="102222"/>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21" name="矩形 3120">
              <a:extLst>
                <a:ext uri="{FF2B5EF4-FFF2-40B4-BE49-F238E27FC236}">
                  <a16:creationId xmlns:a16="http://schemas.microsoft.com/office/drawing/2014/main" id="{8836155C-D3D7-F38C-EE97-D98FE801A52C}"/>
                </a:ext>
              </a:extLst>
            </p:cNvPr>
            <p:cNvSpPr/>
            <p:nvPr/>
          </p:nvSpPr>
          <p:spPr>
            <a:xfrm>
              <a:off x="4622170" y="2653175"/>
              <a:ext cx="603455" cy="102222"/>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22" name="文本框 3121">
              <a:extLst>
                <a:ext uri="{FF2B5EF4-FFF2-40B4-BE49-F238E27FC236}">
                  <a16:creationId xmlns:a16="http://schemas.microsoft.com/office/drawing/2014/main" id="{5CC62A85-20E0-3B03-36E2-D1633EBC0D67}"/>
                </a:ext>
              </a:extLst>
            </p:cNvPr>
            <p:cNvSpPr txBox="1"/>
            <p:nvPr/>
          </p:nvSpPr>
          <p:spPr>
            <a:xfrm>
              <a:off x="4202297" y="2231280"/>
              <a:ext cx="559164" cy="184666"/>
            </a:xfrm>
            <a:prstGeom prst="rect">
              <a:avLst/>
            </a:prstGeom>
            <a:noFill/>
          </p:spPr>
          <p:txBody>
            <a:bodyPr wrap="square">
              <a:spAutoFit/>
            </a:bodyPr>
            <a:lstStyle>
              <a:defPPr marR="0" lvl="0" algn="l" rtl="0">
                <a:lnSpc>
                  <a:spcPct val="100000"/>
                </a:lnSpc>
                <a:spcBef>
                  <a:spcPts val="0"/>
                </a:spcBef>
                <a:spcAft>
                  <a:spcPts val="0"/>
                </a:spcAft>
                <a:defRPr/>
              </a:defPPr>
              <a:lvl1pPr>
                <a:defRPr sz="1000"/>
              </a:lvl1pPr>
            </a:lstStyle>
            <a:p>
              <a:pPr algn="ctr"/>
              <a:r>
                <a:rPr lang="en-US" altLang="zh-CN" sz="600" dirty="0"/>
                <a:t>ASV1</a:t>
              </a:r>
              <a:endParaRPr lang="zh-CN" altLang="en-US" sz="600" dirty="0"/>
            </a:p>
          </p:txBody>
        </p:sp>
        <p:sp>
          <p:nvSpPr>
            <p:cNvPr id="3123" name="文本框 3122">
              <a:extLst>
                <a:ext uri="{FF2B5EF4-FFF2-40B4-BE49-F238E27FC236}">
                  <a16:creationId xmlns:a16="http://schemas.microsoft.com/office/drawing/2014/main" id="{79A91341-D136-32F4-459B-19A2F4DA97B0}"/>
                </a:ext>
              </a:extLst>
            </p:cNvPr>
            <p:cNvSpPr txBox="1"/>
            <p:nvPr/>
          </p:nvSpPr>
          <p:spPr>
            <a:xfrm>
              <a:off x="4202297" y="2358171"/>
              <a:ext cx="559164" cy="184666"/>
            </a:xfrm>
            <a:prstGeom prst="rect">
              <a:avLst/>
            </a:prstGeom>
            <a:noFill/>
          </p:spPr>
          <p:txBody>
            <a:bodyPr wrap="square">
              <a:spAutoFit/>
            </a:bodyPr>
            <a:lstStyle>
              <a:defPPr marR="0" lvl="0" algn="l" rtl="0">
                <a:lnSpc>
                  <a:spcPct val="100000"/>
                </a:lnSpc>
                <a:spcBef>
                  <a:spcPts val="0"/>
                </a:spcBef>
                <a:spcAft>
                  <a:spcPts val="0"/>
                </a:spcAft>
                <a:defRPr/>
              </a:defPPr>
              <a:lvl1pPr>
                <a:defRPr sz="1000"/>
              </a:lvl1pPr>
            </a:lstStyle>
            <a:p>
              <a:pPr algn="ctr"/>
              <a:r>
                <a:rPr lang="en-US" altLang="zh-CN" sz="600" dirty="0"/>
                <a:t>ASV2</a:t>
              </a:r>
              <a:endParaRPr lang="zh-CN" altLang="en-US" sz="600" dirty="0"/>
            </a:p>
          </p:txBody>
        </p:sp>
        <p:sp>
          <p:nvSpPr>
            <p:cNvPr id="3124" name="文本框 3123">
              <a:extLst>
                <a:ext uri="{FF2B5EF4-FFF2-40B4-BE49-F238E27FC236}">
                  <a16:creationId xmlns:a16="http://schemas.microsoft.com/office/drawing/2014/main" id="{A386B0C3-2FBD-69E2-B188-E5F93AE47057}"/>
                </a:ext>
              </a:extLst>
            </p:cNvPr>
            <p:cNvSpPr txBox="1"/>
            <p:nvPr/>
          </p:nvSpPr>
          <p:spPr>
            <a:xfrm>
              <a:off x="4202297" y="2485062"/>
              <a:ext cx="559164" cy="184666"/>
            </a:xfrm>
            <a:prstGeom prst="rect">
              <a:avLst/>
            </a:prstGeom>
            <a:noFill/>
          </p:spPr>
          <p:txBody>
            <a:bodyPr wrap="square">
              <a:spAutoFit/>
            </a:bodyPr>
            <a:lstStyle>
              <a:defPPr marR="0" lvl="0" algn="l" rtl="0">
                <a:lnSpc>
                  <a:spcPct val="100000"/>
                </a:lnSpc>
                <a:spcBef>
                  <a:spcPts val="0"/>
                </a:spcBef>
                <a:spcAft>
                  <a:spcPts val="0"/>
                </a:spcAft>
                <a:defRPr/>
              </a:defPPr>
              <a:lvl1pPr>
                <a:defRPr sz="1000"/>
              </a:lvl1pPr>
            </a:lstStyle>
            <a:p>
              <a:pPr algn="ctr"/>
              <a:r>
                <a:rPr lang="en-US" altLang="zh-CN" sz="600" dirty="0"/>
                <a:t>ASV3</a:t>
              </a:r>
              <a:endParaRPr lang="zh-CN" altLang="en-US" sz="600" dirty="0"/>
            </a:p>
          </p:txBody>
        </p:sp>
        <p:sp>
          <p:nvSpPr>
            <p:cNvPr id="3125" name="文本框 3124">
              <a:extLst>
                <a:ext uri="{FF2B5EF4-FFF2-40B4-BE49-F238E27FC236}">
                  <a16:creationId xmlns:a16="http://schemas.microsoft.com/office/drawing/2014/main" id="{BD230624-1387-107D-CC62-B87B35F168BC}"/>
                </a:ext>
              </a:extLst>
            </p:cNvPr>
            <p:cNvSpPr txBox="1"/>
            <p:nvPr/>
          </p:nvSpPr>
          <p:spPr>
            <a:xfrm>
              <a:off x="4202297" y="2611953"/>
              <a:ext cx="559164" cy="184666"/>
            </a:xfrm>
            <a:prstGeom prst="rect">
              <a:avLst/>
            </a:prstGeom>
            <a:noFill/>
          </p:spPr>
          <p:txBody>
            <a:bodyPr wrap="square">
              <a:spAutoFit/>
            </a:bodyPr>
            <a:lstStyle>
              <a:defPPr marR="0" lvl="0" algn="l" rtl="0">
                <a:lnSpc>
                  <a:spcPct val="100000"/>
                </a:lnSpc>
                <a:spcBef>
                  <a:spcPts val="0"/>
                </a:spcBef>
                <a:spcAft>
                  <a:spcPts val="0"/>
                </a:spcAft>
                <a:defRPr/>
              </a:defPPr>
              <a:lvl1pPr>
                <a:defRPr sz="1000"/>
              </a:lvl1pPr>
            </a:lstStyle>
            <a:p>
              <a:pPr algn="ctr"/>
              <a:r>
                <a:rPr lang="en-US" altLang="zh-CN" sz="600" dirty="0"/>
                <a:t>ASV4</a:t>
              </a:r>
              <a:endParaRPr lang="zh-CN" altLang="en-US" sz="600" dirty="0"/>
            </a:p>
          </p:txBody>
        </p:sp>
        <p:sp>
          <p:nvSpPr>
            <p:cNvPr id="3126" name="矩形 3125">
              <a:extLst>
                <a:ext uri="{FF2B5EF4-FFF2-40B4-BE49-F238E27FC236}">
                  <a16:creationId xmlns:a16="http://schemas.microsoft.com/office/drawing/2014/main" id="{99AE645C-FF44-0C9D-C19E-C9315E3D70F5}"/>
                </a:ext>
              </a:extLst>
            </p:cNvPr>
            <p:cNvSpPr/>
            <p:nvPr/>
          </p:nvSpPr>
          <p:spPr>
            <a:xfrm>
              <a:off x="5302683" y="2272938"/>
              <a:ext cx="603455" cy="10222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27" name="矩形 3126">
              <a:extLst>
                <a:ext uri="{FF2B5EF4-FFF2-40B4-BE49-F238E27FC236}">
                  <a16:creationId xmlns:a16="http://schemas.microsoft.com/office/drawing/2014/main" id="{1FAE190F-BDAB-8813-4F19-15BD32A2A4E0}"/>
                </a:ext>
              </a:extLst>
            </p:cNvPr>
            <p:cNvSpPr/>
            <p:nvPr/>
          </p:nvSpPr>
          <p:spPr>
            <a:xfrm>
              <a:off x="5302682" y="2399393"/>
              <a:ext cx="603455" cy="102222"/>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28" name="矩形 3127">
              <a:extLst>
                <a:ext uri="{FF2B5EF4-FFF2-40B4-BE49-F238E27FC236}">
                  <a16:creationId xmlns:a16="http://schemas.microsoft.com/office/drawing/2014/main" id="{29D384A7-42DD-A691-2ADA-39F3613CA4C0}"/>
                </a:ext>
              </a:extLst>
            </p:cNvPr>
            <p:cNvSpPr/>
            <p:nvPr/>
          </p:nvSpPr>
          <p:spPr>
            <a:xfrm>
              <a:off x="5302683" y="2526720"/>
              <a:ext cx="603455" cy="102222"/>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29" name="矩形 3128">
              <a:extLst>
                <a:ext uri="{FF2B5EF4-FFF2-40B4-BE49-F238E27FC236}">
                  <a16:creationId xmlns:a16="http://schemas.microsoft.com/office/drawing/2014/main" id="{2F818A44-4D1A-2DA0-6D6A-FCAB8D557ED3}"/>
                </a:ext>
              </a:extLst>
            </p:cNvPr>
            <p:cNvSpPr/>
            <p:nvPr/>
          </p:nvSpPr>
          <p:spPr>
            <a:xfrm>
              <a:off x="5302682" y="2653175"/>
              <a:ext cx="603455" cy="102222"/>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pic>
        <p:nvPicPr>
          <p:cNvPr id="4098" name="Picture 2" descr="The SILVA Database Project: An ELIXIR core data resource for high-quality  ribosomal RNA sequences | Semantic Scholar">
            <a:extLst>
              <a:ext uri="{FF2B5EF4-FFF2-40B4-BE49-F238E27FC236}">
                <a16:creationId xmlns:a16="http://schemas.microsoft.com/office/drawing/2014/main" id="{A8815DCA-1D30-94E9-CBEE-8FD732F9ACB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96" t="1195" r="12887" b="25470"/>
          <a:stretch/>
        </p:blipFill>
        <p:spPr bwMode="auto">
          <a:xfrm>
            <a:off x="4995062" y="4914516"/>
            <a:ext cx="1403637" cy="554663"/>
          </a:xfrm>
          <a:prstGeom prst="rect">
            <a:avLst/>
          </a:prstGeom>
          <a:noFill/>
          <a:extLst>
            <a:ext uri="{909E8E84-426E-40DD-AFC4-6F175D3DCCD1}">
              <a14:hiddenFill xmlns:a14="http://schemas.microsoft.com/office/drawing/2010/main">
                <a:solidFill>
                  <a:srgbClr val="FFFFFF"/>
                </a:solidFill>
              </a14:hiddenFill>
            </a:ext>
          </a:extLst>
        </p:spPr>
      </p:pic>
      <p:sp>
        <p:nvSpPr>
          <p:cNvPr id="3131" name="右箭头 3130">
            <a:extLst>
              <a:ext uri="{FF2B5EF4-FFF2-40B4-BE49-F238E27FC236}">
                <a16:creationId xmlns:a16="http://schemas.microsoft.com/office/drawing/2014/main" id="{F4B4AB63-7238-8828-0E91-927027DFEA4F}"/>
              </a:ext>
            </a:extLst>
          </p:cNvPr>
          <p:cNvSpPr/>
          <p:nvPr/>
        </p:nvSpPr>
        <p:spPr>
          <a:xfrm rot="5400000">
            <a:off x="5474308" y="3681977"/>
            <a:ext cx="323850" cy="222032"/>
          </a:xfrm>
          <a:prstGeom prst="rightArrow">
            <a:avLst/>
          </a:prstGeom>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32" name="文本框 3131">
            <a:extLst>
              <a:ext uri="{FF2B5EF4-FFF2-40B4-BE49-F238E27FC236}">
                <a16:creationId xmlns:a16="http://schemas.microsoft.com/office/drawing/2014/main" id="{B40E3027-D7DF-C046-C721-5D5C371F750C}"/>
              </a:ext>
            </a:extLst>
          </p:cNvPr>
          <p:cNvSpPr txBox="1"/>
          <p:nvPr/>
        </p:nvSpPr>
        <p:spPr>
          <a:xfrm>
            <a:off x="4918913" y="1998187"/>
            <a:ext cx="1514692" cy="246221"/>
          </a:xfrm>
          <a:prstGeom prst="rect">
            <a:avLst/>
          </a:prstGeom>
          <a:noFill/>
        </p:spPr>
        <p:txBody>
          <a:bodyPr wrap="square">
            <a:spAutoFit/>
          </a:bodyPr>
          <a:lstStyle>
            <a:defPPr marR="0" lvl="0" algn="l" rtl="0">
              <a:lnSpc>
                <a:spcPct val="100000"/>
              </a:lnSpc>
              <a:spcBef>
                <a:spcPts val="0"/>
              </a:spcBef>
              <a:spcAft>
                <a:spcPts val="0"/>
              </a:spcAft>
              <a:defRPr/>
            </a:defPPr>
            <a:lvl1pPr>
              <a:defRPr sz="1000"/>
            </a:lvl1pPr>
          </a:lstStyle>
          <a:p>
            <a:pPr algn="ctr"/>
            <a:r>
              <a:rPr lang="en-US" altLang="zh-CN" dirty="0"/>
              <a:t>ASV</a:t>
            </a:r>
            <a:endParaRPr lang="zh-CN" altLang="en-US" dirty="0"/>
          </a:p>
        </p:txBody>
      </p:sp>
      <p:sp>
        <p:nvSpPr>
          <p:cNvPr id="3134" name="文本框 3133">
            <a:extLst>
              <a:ext uri="{FF2B5EF4-FFF2-40B4-BE49-F238E27FC236}">
                <a16:creationId xmlns:a16="http://schemas.microsoft.com/office/drawing/2014/main" id="{8E16D7BF-A785-2A5A-184C-CEAE0DF80D93}"/>
              </a:ext>
            </a:extLst>
          </p:cNvPr>
          <p:cNvSpPr txBox="1"/>
          <p:nvPr/>
        </p:nvSpPr>
        <p:spPr>
          <a:xfrm>
            <a:off x="4870045" y="4473521"/>
            <a:ext cx="1528654" cy="246221"/>
          </a:xfrm>
          <a:prstGeom prst="rect">
            <a:avLst/>
          </a:prstGeom>
          <a:noFill/>
        </p:spPr>
        <p:txBody>
          <a:bodyPr wrap="square">
            <a:spAutoFit/>
          </a:bodyPr>
          <a:lstStyle>
            <a:defPPr marR="0" lvl="0" algn="l" rtl="0">
              <a:lnSpc>
                <a:spcPct val="100000"/>
              </a:lnSpc>
              <a:spcBef>
                <a:spcPts val="0"/>
              </a:spcBef>
              <a:spcAft>
                <a:spcPts val="0"/>
              </a:spcAft>
              <a:defRPr/>
            </a:defPPr>
            <a:lvl1pPr algn="ctr">
              <a:defRPr sz="1000"/>
            </a:lvl1pPr>
          </a:lstStyle>
          <a:p>
            <a:r>
              <a:rPr lang="zh-CN" altLang="en-US" dirty="0"/>
              <a:t>ASV </a:t>
            </a:r>
            <a:r>
              <a:rPr lang="en-US" altLang="zh-CN" dirty="0"/>
              <a:t>t</a:t>
            </a:r>
            <a:r>
              <a:rPr lang="zh-CN" altLang="en-US" dirty="0"/>
              <a:t>axonomy </a:t>
            </a:r>
            <a:r>
              <a:rPr lang="en-US" altLang="zh-CN" dirty="0"/>
              <a:t>a</a:t>
            </a:r>
            <a:r>
              <a:rPr lang="zh-CN" altLang="en-US" dirty="0"/>
              <a:t>nalysis</a:t>
            </a:r>
          </a:p>
        </p:txBody>
      </p:sp>
      <p:sp>
        <p:nvSpPr>
          <p:cNvPr id="3135" name="右箭头 3134">
            <a:extLst>
              <a:ext uri="{FF2B5EF4-FFF2-40B4-BE49-F238E27FC236}">
                <a16:creationId xmlns:a16="http://schemas.microsoft.com/office/drawing/2014/main" id="{ECF35CD9-1E55-91B7-8187-A1BFA332C6F0}"/>
              </a:ext>
            </a:extLst>
          </p:cNvPr>
          <p:cNvSpPr/>
          <p:nvPr/>
        </p:nvSpPr>
        <p:spPr>
          <a:xfrm>
            <a:off x="6537956" y="3637865"/>
            <a:ext cx="323850" cy="222032"/>
          </a:xfrm>
          <a:prstGeom prst="rightArrow">
            <a:avLst/>
          </a:prstGeom>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097" name="图片 4096" descr="图表, 条形图&#10;&#10;描述已自动生成">
            <a:extLst>
              <a:ext uri="{FF2B5EF4-FFF2-40B4-BE49-F238E27FC236}">
                <a16:creationId xmlns:a16="http://schemas.microsoft.com/office/drawing/2014/main" id="{7064B3B5-CE5D-2A90-4A06-D0F04C6A1DDA}"/>
              </a:ext>
            </a:extLst>
          </p:cNvPr>
          <p:cNvPicPr>
            <a:picLocks noChangeAspect="1"/>
          </p:cNvPicPr>
          <p:nvPr/>
        </p:nvPicPr>
        <p:blipFill>
          <a:blip r:embed="rId7"/>
          <a:stretch>
            <a:fillRect/>
          </a:stretch>
        </p:blipFill>
        <p:spPr>
          <a:xfrm>
            <a:off x="7050570" y="1799542"/>
            <a:ext cx="1345299" cy="1120010"/>
          </a:xfrm>
          <a:prstGeom prst="rect">
            <a:avLst/>
          </a:prstGeom>
        </p:spPr>
      </p:pic>
      <p:sp>
        <p:nvSpPr>
          <p:cNvPr id="4099" name="文本框 4098">
            <a:extLst>
              <a:ext uri="{FF2B5EF4-FFF2-40B4-BE49-F238E27FC236}">
                <a16:creationId xmlns:a16="http://schemas.microsoft.com/office/drawing/2014/main" id="{4DFBE97C-7B08-D78A-A662-5A0A2D2CACD4}"/>
              </a:ext>
            </a:extLst>
          </p:cNvPr>
          <p:cNvSpPr txBox="1"/>
          <p:nvPr/>
        </p:nvSpPr>
        <p:spPr>
          <a:xfrm>
            <a:off x="6890862" y="1540747"/>
            <a:ext cx="1514692" cy="246221"/>
          </a:xfrm>
          <a:prstGeom prst="rect">
            <a:avLst/>
          </a:prstGeom>
          <a:noFill/>
        </p:spPr>
        <p:txBody>
          <a:bodyPr wrap="square">
            <a:spAutoFit/>
          </a:bodyPr>
          <a:lstStyle>
            <a:defPPr marR="0" lvl="0" algn="l" rtl="0">
              <a:lnSpc>
                <a:spcPct val="100000"/>
              </a:lnSpc>
              <a:spcBef>
                <a:spcPts val="0"/>
              </a:spcBef>
              <a:spcAft>
                <a:spcPts val="0"/>
              </a:spcAft>
              <a:defRPr/>
            </a:defPPr>
            <a:lvl1pPr algn="ctr">
              <a:defRPr sz="1000"/>
            </a:lvl1pPr>
          </a:lstStyle>
          <a:p>
            <a:r>
              <a:rPr lang="el-GR" altLang="zh-CN" dirty="0"/>
              <a:t>α</a:t>
            </a:r>
            <a:r>
              <a:rPr lang="zh-CN" altLang="en-US" dirty="0"/>
              <a:t> </a:t>
            </a:r>
            <a:r>
              <a:rPr lang="en-US" altLang="zh-CN" dirty="0"/>
              <a:t>diversity</a:t>
            </a:r>
            <a:endParaRPr lang="zh-CN" altLang="en-US" dirty="0"/>
          </a:p>
        </p:txBody>
      </p:sp>
      <p:pic>
        <p:nvPicPr>
          <p:cNvPr id="4101" name="图片 4100" descr="图表, 图示&#10;&#10;描述已自动生成">
            <a:extLst>
              <a:ext uri="{FF2B5EF4-FFF2-40B4-BE49-F238E27FC236}">
                <a16:creationId xmlns:a16="http://schemas.microsoft.com/office/drawing/2014/main" id="{18783C92-9690-E143-A26C-AC465E7BDC89}"/>
              </a:ext>
            </a:extLst>
          </p:cNvPr>
          <p:cNvPicPr>
            <a:picLocks noChangeAspect="1"/>
          </p:cNvPicPr>
          <p:nvPr/>
        </p:nvPicPr>
        <p:blipFill>
          <a:blip r:embed="rId8"/>
          <a:stretch>
            <a:fillRect/>
          </a:stretch>
        </p:blipFill>
        <p:spPr>
          <a:xfrm>
            <a:off x="6965872" y="3164693"/>
            <a:ext cx="1534063" cy="1094332"/>
          </a:xfrm>
          <a:prstGeom prst="rect">
            <a:avLst/>
          </a:prstGeom>
        </p:spPr>
      </p:pic>
      <p:sp>
        <p:nvSpPr>
          <p:cNvPr id="4103" name="文本框 4102">
            <a:extLst>
              <a:ext uri="{FF2B5EF4-FFF2-40B4-BE49-F238E27FC236}">
                <a16:creationId xmlns:a16="http://schemas.microsoft.com/office/drawing/2014/main" id="{5B7726A3-878F-567B-EE7F-858476D001A5}"/>
              </a:ext>
            </a:extLst>
          </p:cNvPr>
          <p:cNvSpPr txBox="1"/>
          <p:nvPr/>
        </p:nvSpPr>
        <p:spPr>
          <a:xfrm>
            <a:off x="7190105" y="2899893"/>
            <a:ext cx="1054609" cy="246221"/>
          </a:xfrm>
          <a:prstGeom prst="rect">
            <a:avLst/>
          </a:prstGeom>
          <a:noFill/>
        </p:spPr>
        <p:txBody>
          <a:bodyPr wrap="square">
            <a:spAutoFit/>
          </a:bodyPr>
          <a:lstStyle>
            <a:defPPr marR="0" lvl="0" algn="l" rtl="0">
              <a:lnSpc>
                <a:spcPct val="100000"/>
              </a:lnSpc>
              <a:spcBef>
                <a:spcPts val="0"/>
              </a:spcBef>
              <a:spcAft>
                <a:spcPts val="0"/>
              </a:spcAft>
              <a:defRPr/>
            </a:defPPr>
            <a:lvl1pPr algn="ctr">
              <a:defRPr sz="1000"/>
            </a:lvl1pPr>
          </a:lstStyle>
          <a:p>
            <a:r>
              <a:rPr lang="el-GR" altLang="zh-CN" dirty="0"/>
              <a:t>β</a:t>
            </a:r>
            <a:r>
              <a:rPr lang="en-US" altLang="zh-CN" dirty="0"/>
              <a:t> diversity</a:t>
            </a:r>
            <a:endParaRPr lang="zh-CN" altLang="en-US" dirty="0"/>
          </a:p>
        </p:txBody>
      </p:sp>
      <p:pic>
        <p:nvPicPr>
          <p:cNvPr id="4105" name="图片 4104" descr="图表, 条形图&#10;&#10;描述已自动生成">
            <a:extLst>
              <a:ext uri="{FF2B5EF4-FFF2-40B4-BE49-F238E27FC236}">
                <a16:creationId xmlns:a16="http://schemas.microsoft.com/office/drawing/2014/main" id="{7B235F33-08BF-2610-633C-0E63AB5AAD97}"/>
              </a:ext>
            </a:extLst>
          </p:cNvPr>
          <p:cNvPicPr>
            <a:picLocks noChangeAspect="1"/>
          </p:cNvPicPr>
          <p:nvPr/>
        </p:nvPicPr>
        <p:blipFill>
          <a:blip r:embed="rId9"/>
          <a:stretch>
            <a:fillRect/>
          </a:stretch>
        </p:blipFill>
        <p:spPr>
          <a:xfrm>
            <a:off x="7050386" y="4649323"/>
            <a:ext cx="1345299" cy="1103448"/>
          </a:xfrm>
          <a:prstGeom prst="rect">
            <a:avLst/>
          </a:prstGeom>
        </p:spPr>
      </p:pic>
      <p:sp>
        <p:nvSpPr>
          <p:cNvPr id="4107" name="文本框 4106">
            <a:extLst>
              <a:ext uri="{FF2B5EF4-FFF2-40B4-BE49-F238E27FC236}">
                <a16:creationId xmlns:a16="http://schemas.microsoft.com/office/drawing/2014/main" id="{DB40A42D-3A62-7849-2108-383CA9B0E622}"/>
              </a:ext>
            </a:extLst>
          </p:cNvPr>
          <p:cNvSpPr txBox="1"/>
          <p:nvPr/>
        </p:nvSpPr>
        <p:spPr>
          <a:xfrm>
            <a:off x="6757850" y="4398495"/>
            <a:ext cx="1935238" cy="246221"/>
          </a:xfrm>
          <a:prstGeom prst="rect">
            <a:avLst/>
          </a:prstGeom>
          <a:noFill/>
        </p:spPr>
        <p:txBody>
          <a:bodyPr wrap="square">
            <a:spAutoFit/>
          </a:bodyPr>
          <a:lstStyle>
            <a:defPPr marR="0" lvl="0" algn="l" rtl="0">
              <a:lnSpc>
                <a:spcPct val="100000"/>
              </a:lnSpc>
              <a:spcBef>
                <a:spcPts val="0"/>
              </a:spcBef>
              <a:spcAft>
                <a:spcPts val="0"/>
              </a:spcAft>
              <a:defRPr/>
            </a:defPPr>
            <a:lvl1pPr algn="ctr">
              <a:defRPr sz="1000"/>
            </a:lvl1pPr>
          </a:lstStyle>
          <a:p>
            <a:r>
              <a:rPr lang="en" altLang="zh-CN" dirty="0"/>
              <a:t>bacterial communities</a:t>
            </a:r>
            <a:endParaRPr lang="zh-CN" altLang="en-US" dirty="0"/>
          </a:p>
        </p:txBody>
      </p:sp>
      <p:sp>
        <p:nvSpPr>
          <p:cNvPr id="4109" name="文本框 4108">
            <a:extLst>
              <a:ext uri="{FF2B5EF4-FFF2-40B4-BE49-F238E27FC236}">
                <a16:creationId xmlns:a16="http://schemas.microsoft.com/office/drawing/2014/main" id="{9FE05C29-4771-1CAE-E61D-1CEF57A5697C}"/>
              </a:ext>
            </a:extLst>
          </p:cNvPr>
          <p:cNvSpPr txBox="1"/>
          <p:nvPr/>
        </p:nvSpPr>
        <p:spPr>
          <a:xfrm>
            <a:off x="6765285" y="5662397"/>
            <a:ext cx="1935238" cy="307777"/>
          </a:xfrm>
          <a:prstGeom prst="rect">
            <a:avLst/>
          </a:prstGeom>
          <a:noFill/>
        </p:spPr>
        <p:txBody>
          <a:bodyPr wrap="square">
            <a:spAutoFit/>
          </a:bodyPr>
          <a:lstStyle>
            <a:defPPr marR="0" lvl="0" algn="l" rtl="0">
              <a:lnSpc>
                <a:spcPct val="100000"/>
              </a:lnSpc>
              <a:spcBef>
                <a:spcPts val="0"/>
              </a:spcBef>
              <a:spcAft>
                <a:spcPts val="0"/>
              </a:spcAft>
              <a:defRPr/>
            </a:defPPr>
            <a:lvl1pPr algn="ctr">
              <a:defRPr sz="1000"/>
            </a:lvl1pPr>
          </a:lstStyle>
          <a:p>
            <a:r>
              <a:rPr lang="en" altLang="zh-CN" sz="1400" dirty="0"/>
              <a:t>……</a:t>
            </a:r>
            <a:endParaRPr lang="zh-CN" altLang="en-US" sz="1400" dirty="0"/>
          </a:p>
        </p:txBody>
      </p:sp>
      <p:sp>
        <p:nvSpPr>
          <p:cNvPr id="4111" name="文本框 4110">
            <a:extLst>
              <a:ext uri="{FF2B5EF4-FFF2-40B4-BE49-F238E27FC236}">
                <a16:creationId xmlns:a16="http://schemas.microsoft.com/office/drawing/2014/main" id="{38F62FA5-7633-8D18-3F0C-913A7F0D4CA0}"/>
              </a:ext>
            </a:extLst>
          </p:cNvPr>
          <p:cNvSpPr txBox="1"/>
          <p:nvPr/>
        </p:nvSpPr>
        <p:spPr>
          <a:xfrm>
            <a:off x="90283" y="6460459"/>
            <a:ext cx="8963434" cy="400110"/>
          </a:xfrm>
          <a:prstGeom prst="rect">
            <a:avLst/>
          </a:prstGeom>
          <a:noFill/>
        </p:spPr>
        <p:txBody>
          <a:bodyPr wrap="square">
            <a:spAutoFit/>
          </a:bodyPr>
          <a:lstStyle>
            <a:defPPr marR="0" lvl="0" algn="l" rtl="0">
              <a:lnSpc>
                <a:spcPct val="100000"/>
              </a:lnSpc>
              <a:spcBef>
                <a:spcPts val="0"/>
              </a:spcBef>
              <a:spcAft>
                <a:spcPts val="0"/>
              </a:spcAft>
              <a:defRPr/>
            </a:defPPr>
            <a:lvl1pPr algn="just">
              <a:defRPr sz="1000"/>
            </a:lvl1pPr>
          </a:lstStyle>
          <a:p>
            <a:pPr algn="l"/>
            <a:r>
              <a:rPr lang="en" altLang="zh-CN" dirty="0"/>
              <a:t>(1) Tian Tang, Jiajia Song, Jian Li, et al. Qingke </a:t>
            </a:r>
            <a:r>
              <a:rPr lang="el-GR" altLang="zh-CN" dirty="0"/>
              <a:t>β-</a:t>
            </a:r>
            <a:r>
              <a:rPr lang="en" altLang="zh-CN" dirty="0"/>
              <a:t>glucan synergizes with a </a:t>
            </a:r>
            <a:r>
              <a:rPr lang="el-GR" altLang="zh-CN" dirty="0"/>
              <a:t>β-</a:t>
            </a:r>
            <a:r>
              <a:rPr lang="en" altLang="zh-CN" dirty="0"/>
              <a:t>glucan-utilizing </a:t>
            </a:r>
            <a:r>
              <a:rPr lang="en" altLang="zh-CN" i="1" dirty="0"/>
              <a:t>Lactobacillus </a:t>
            </a:r>
            <a:r>
              <a:rPr lang="en" altLang="zh-CN" dirty="0"/>
              <a:t>strain to relieve capsaicin-induced gastrointestinal injury in mice,  </a:t>
            </a:r>
            <a:r>
              <a:rPr lang="en" altLang="zh-CN" i="1" dirty="0"/>
              <a:t>Int J Biol Macromol</a:t>
            </a:r>
            <a:r>
              <a:rPr lang="en-US" altLang="zh-CN" dirty="0"/>
              <a:t>, 2021.</a:t>
            </a:r>
            <a:endParaRPr lang="en" altLang="zh-CN" dirty="0"/>
          </a:p>
        </p:txBody>
      </p:sp>
      <p:sp>
        <p:nvSpPr>
          <p:cNvPr id="4113" name="文本框 4112">
            <a:extLst>
              <a:ext uri="{FF2B5EF4-FFF2-40B4-BE49-F238E27FC236}">
                <a16:creationId xmlns:a16="http://schemas.microsoft.com/office/drawing/2014/main" id="{4DD651E3-43D8-E8C5-7914-040677C48ABF}"/>
              </a:ext>
            </a:extLst>
          </p:cNvPr>
          <p:cNvSpPr txBox="1"/>
          <p:nvPr/>
        </p:nvSpPr>
        <p:spPr>
          <a:xfrm>
            <a:off x="8270231" y="1504525"/>
            <a:ext cx="371842" cy="215444"/>
          </a:xfrm>
          <a:prstGeom prst="rect">
            <a:avLst/>
          </a:prstGeom>
          <a:noFill/>
        </p:spPr>
        <p:txBody>
          <a:bodyPr wrap="square">
            <a:spAutoFit/>
          </a:bodyPr>
          <a:lstStyle>
            <a:defPPr marR="0" lvl="0" algn="l" rtl="0">
              <a:lnSpc>
                <a:spcPct val="100000"/>
              </a:lnSpc>
              <a:spcBef>
                <a:spcPts val="0"/>
              </a:spcBef>
              <a:spcAft>
                <a:spcPts val="0"/>
              </a:spcAft>
              <a:defRPr/>
            </a:defPPr>
            <a:lvl1pPr algn="just">
              <a:defRPr sz="1000"/>
            </a:lvl1pPr>
          </a:lstStyle>
          <a:p>
            <a:r>
              <a:rPr lang="en" altLang="zh-CN" sz="800" dirty="0"/>
              <a:t>(1) </a:t>
            </a:r>
            <a:endParaRPr lang="zh-CN" altLang="en-US" sz="800" dirty="0"/>
          </a:p>
        </p:txBody>
      </p:sp>
      <p:sp>
        <p:nvSpPr>
          <p:cNvPr id="3077" name="右箭头 3076">
            <a:extLst>
              <a:ext uri="{FF2B5EF4-FFF2-40B4-BE49-F238E27FC236}">
                <a16:creationId xmlns:a16="http://schemas.microsoft.com/office/drawing/2014/main" id="{D390EBBB-D4FF-DC86-1824-AF0DE0AAA31A}"/>
              </a:ext>
            </a:extLst>
          </p:cNvPr>
          <p:cNvSpPr/>
          <p:nvPr/>
        </p:nvSpPr>
        <p:spPr>
          <a:xfrm>
            <a:off x="2395868" y="3644810"/>
            <a:ext cx="323850" cy="222032"/>
          </a:xfrm>
          <a:prstGeom prst="rightArrow">
            <a:avLst/>
          </a:prstGeom>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11" name="右箭头 3110">
            <a:extLst>
              <a:ext uri="{FF2B5EF4-FFF2-40B4-BE49-F238E27FC236}">
                <a16:creationId xmlns:a16="http://schemas.microsoft.com/office/drawing/2014/main" id="{8D72CA7D-FF11-C545-DF81-A384D461DD60}"/>
              </a:ext>
            </a:extLst>
          </p:cNvPr>
          <p:cNvSpPr/>
          <p:nvPr/>
        </p:nvSpPr>
        <p:spPr>
          <a:xfrm>
            <a:off x="4457937" y="3637865"/>
            <a:ext cx="323850" cy="222032"/>
          </a:xfrm>
          <a:prstGeom prst="rightArrow">
            <a:avLst/>
          </a:prstGeom>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a:extLst>
              <a:ext uri="{FF2B5EF4-FFF2-40B4-BE49-F238E27FC236}">
                <a16:creationId xmlns:a16="http://schemas.microsoft.com/office/drawing/2014/main" id="{8AFC11C3-063D-5174-7EEE-FD6445F502C4}"/>
              </a:ext>
            </a:extLst>
          </p:cNvPr>
          <p:cNvSpPr/>
          <p:nvPr/>
        </p:nvSpPr>
        <p:spPr>
          <a:xfrm>
            <a:off x="443476" y="1203671"/>
            <a:ext cx="6234725" cy="5114936"/>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799307818"/>
      </p:ext>
    </p:extLst>
  </p:cSld>
  <p:clrMapOvr>
    <a:masterClrMapping/>
  </p:clrMapOvr>
  <mc:AlternateContent xmlns:mc="http://schemas.openxmlformats.org/markup-compatibility/2006" xmlns:p14="http://schemas.microsoft.com/office/powerpoint/2010/main">
    <mc:Choice Requires="p14">
      <p:transition spd="slow" p14:dur="2000" advTm="3970"/>
    </mc:Choice>
    <mc:Fallback xmlns="">
      <p:transition spd="slow" advTm="397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形用户界面, 文本, 应用程序, 聊天或短信&#10;&#10;描述已自动生成">
            <a:extLst>
              <a:ext uri="{FF2B5EF4-FFF2-40B4-BE49-F238E27FC236}">
                <a16:creationId xmlns:a16="http://schemas.microsoft.com/office/drawing/2014/main" id="{80E31A95-8D6F-D198-7AEF-D72E169080D4}"/>
              </a:ext>
            </a:extLst>
          </p:cNvPr>
          <p:cNvPicPr>
            <a:picLocks noChangeAspect="1"/>
          </p:cNvPicPr>
          <p:nvPr/>
        </p:nvPicPr>
        <p:blipFill>
          <a:blip r:embed="rId3"/>
          <a:stretch>
            <a:fillRect/>
          </a:stretch>
        </p:blipFill>
        <p:spPr>
          <a:xfrm>
            <a:off x="691864" y="1282700"/>
            <a:ext cx="4965700" cy="2146300"/>
          </a:xfrm>
          <a:prstGeom prst="rect">
            <a:avLst/>
          </a:prstGeom>
        </p:spPr>
      </p:pic>
      <p:pic>
        <p:nvPicPr>
          <p:cNvPr id="7" name="图片 6" descr="图标&#10;&#10;描述已自动生成">
            <a:extLst>
              <a:ext uri="{FF2B5EF4-FFF2-40B4-BE49-F238E27FC236}">
                <a16:creationId xmlns:a16="http://schemas.microsoft.com/office/drawing/2014/main" id="{130FFA52-2EEC-B47F-9C6C-0D7227B11CE9}"/>
              </a:ext>
            </a:extLst>
          </p:cNvPr>
          <p:cNvPicPr>
            <a:picLocks noChangeAspect="1"/>
          </p:cNvPicPr>
          <p:nvPr/>
        </p:nvPicPr>
        <p:blipFill>
          <a:blip r:embed="rId4"/>
          <a:stretch>
            <a:fillRect/>
          </a:stretch>
        </p:blipFill>
        <p:spPr>
          <a:xfrm>
            <a:off x="691864" y="4323066"/>
            <a:ext cx="2895600" cy="444500"/>
          </a:xfrm>
          <a:prstGeom prst="rect">
            <a:avLst/>
          </a:prstGeom>
        </p:spPr>
      </p:pic>
      <p:pic>
        <p:nvPicPr>
          <p:cNvPr id="9" name="图片 8" descr="文本&#10;&#10;中度可信度描述已自动生成">
            <a:extLst>
              <a:ext uri="{FF2B5EF4-FFF2-40B4-BE49-F238E27FC236}">
                <a16:creationId xmlns:a16="http://schemas.microsoft.com/office/drawing/2014/main" id="{0A44B314-F5E2-2588-1AA5-5015F67A2252}"/>
              </a:ext>
            </a:extLst>
          </p:cNvPr>
          <p:cNvPicPr>
            <a:picLocks noChangeAspect="1"/>
          </p:cNvPicPr>
          <p:nvPr/>
        </p:nvPicPr>
        <p:blipFill>
          <a:blip r:embed="rId5"/>
          <a:stretch>
            <a:fillRect/>
          </a:stretch>
        </p:blipFill>
        <p:spPr>
          <a:xfrm>
            <a:off x="691864" y="4870307"/>
            <a:ext cx="2552700" cy="889000"/>
          </a:xfrm>
          <a:prstGeom prst="rect">
            <a:avLst/>
          </a:prstGeom>
        </p:spPr>
      </p:pic>
    </p:spTree>
    <p:extLst>
      <p:ext uri="{BB962C8B-B14F-4D97-AF65-F5344CB8AC3E}">
        <p14:creationId xmlns:p14="http://schemas.microsoft.com/office/powerpoint/2010/main" val="3151934826"/>
      </p:ext>
    </p:extLst>
  </p:cSld>
  <p:clrMapOvr>
    <a:masterClrMapping/>
  </p:clrMapOvr>
  <mc:AlternateContent xmlns:mc="http://schemas.openxmlformats.org/markup-compatibility/2006" xmlns:p14="http://schemas.microsoft.com/office/powerpoint/2010/main">
    <mc:Choice Requires="p14">
      <p:transition spd="slow" p14:dur="2000" advTm="3970"/>
    </mc:Choice>
    <mc:Fallback xmlns="">
      <p:transition spd="slow" advTm="397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E6998B9-EC54-FE46-31BE-879E2EF43D2E}"/>
              </a:ext>
            </a:extLst>
          </p:cNvPr>
          <p:cNvPicPr>
            <a:picLocks noChangeAspect="1"/>
          </p:cNvPicPr>
          <p:nvPr/>
        </p:nvPicPr>
        <p:blipFill>
          <a:blip r:embed="rId3"/>
          <a:stretch>
            <a:fillRect/>
          </a:stretch>
        </p:blipFill>
        <p:spPr>
          <a:xfrm>
            <a:off x="722830" y="1457932"/>
            <a:ext cx="6362700" cy="736600"/>
          </a:xfrm>
          <a:prstGeom prst="rect">
            <a:avLst/>
          </a:prstGeom>
        </p:spPr>
      </p:pic>
      <p:pic>
        <p:nvPicPr>
          <p:cNvPr id="6" name="图片 5" descr="文本&#10;&#10;描述已自动生成">
            <a:extLst>
              <a:ext uri="{FF2B5EF4-FFF2-40B4-BE49-F238E27FC236}">
                <a16:creationId xmlns:a16="http://schemas.microsoft.com/office/drawing/2014/main" id="{16CAB9CC-4E4C-9C1D-8A5D-593BF20A08D2}"/>
              </a:ext>
            </a:extLst>
          </p:cNvPr>
          <p:cNvPicPr>
            <a:picLocks noChangeAspect="1"/>
          </p:cNvPicPr>
          <p:nvPr/>
        </p:nvPicPr>
        <p:blipFill>
          <a:blip r:embed="rId4"/>
          <a:stretch>
            <a:fillRect/>
          </a:stretch>
        </p:blipFill>
        <p:spPr>
          <a:xfrm>
            <a:off x="722830" y="3295222"/>
            <a:ext cx="6667500" cy="1562100"/>
          </a:xfrm>
          <a:prstGeom prst="rect">
            <a:avLst/>
          </a:prstGeom>
        </p:spPr>
      </p:pic>
    </p:spTree>
    <p:extLst>
      <p:ext uri="{BB962C8B-B14F-4D97-AF65-F5344CB8AC3E}">
        <p14:creationId xmlns:p14="http://schemas.microsoft.com/office/powerpoint/2010/main" val="1736437297"/>
      </p:ext>
    </p:extLst>
  </p:cSld>
  <p:clrMapOvr>
    <a:masterClrMapping/>
  </p:clrMapOvr>
  <mc:AlternateContent xmlns:mc="http://schemas.openxmlformats.org/markup-compatibility/2006" xmlns:p14="http://schemas.microsoft.com/office/powerpoint/2010/main">
    <mc:Choice Requires="p14">
      <p:transition spd="slow" p14:dur="2000" advTm="3970"/>
    </mc:Choice>
    <mc:Fallback xmlns="">
      <p:transition spd="slow" advTm="397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7E708CD-9684-288F-6807-6C64D9A13409}"/>
              </a:ext>
            </a:extLst>
          </p:cNvPr>
          <p:cNvPicPr>
            <a:picLocks noChangeAspect="1"/>
          </p:cNvPicPr>
          <p:nvPr/>
        </p:nvPicPr>
        <p:blipFill>
          <a:blip r:embed="rId3"/>
          <a:stretch>
            <a:fillRect/>
          </a:stretch>
        </p:blipFill>
        <p:spPr>
          <a:xfrm>
            <a:off x="668177" y="1661916"/>
            <a:ext cx="6921500" cy="698500"/>
          </a:xfrm>
          <a:prstGeom prst="rect">
            <a:avLst/>
          </a:prstGeom>
        </p:spPr>
      </p:pic>
      <p:pic>
        <p:nvPicPr>
          <p:cNvPr id="5" name="图片 4">
            <a:extLst>
              <a:ext uri="{FF2B5EF4-FFF2-40B4-BE49-F238E27FC236}">
                <a16:creationId xmlns:a16="http://schemas.microsoft.com/office/drawing/2014/main" id="{0B3CB454-D509-24CA-0A06-21AF8774D6E7}"/>
              </a:ext>
            </a:extLst>
          </p:cNvPr>
          <p:cNvPicPr>
            <a:picLocks noChangeAspect="1"/>
          </p:cNvPicPr>
          <p:nvPr/>
        </p:nvPicPr>
        <p:blipFill>
          <a:blip r:embed="rId4"/>
          <a:stretch>
            <a:fillRect/>
          </a:stretch>
        </p:blipFill>
        <p:spPr>
          <a:xfrm>
            <a:off x="668177" y="3908961"/>
            <a:ext cx="7150100" cy="647700"/>
          </a:xfrm>
          <a:prstGeom prst="rect">
            <a:avLst/>
          </a:prstGeom>
        </p:spPr>
      </p:pic>
      <p:pic>
        <p:nvPicPr>
          <p:cNvPr id="7" name="图片 6">
            <a:extLst>
              <a:ext uri="{FF2B5EF4-FFF2-40B4-BE49-F238E27FC236}">
                <a16:creationId xmlns:a16="http://schemas.microsoft.com/office/drawing/2014/main" id="{D1EF6DF2-FEE9-9CE9-034D-6F160EA7B98A}"/>
              </a:ext>
            </a:extLst>
          </p:cNvPr>
          <p:cNvPicPr>
            <a:picLocks noChangeAspect="1"/>
          </p:cNvPicPr>
          <p:nvPr/>
        </p:nvPicPr>
        <p:blipFill>
          <a:blip r:embed="rId5"/>
          <a:stretch>
            <a:fillRect/>
          </a:stretch>
        </p:blipFill>
        <p:spPr>
          <a:xfrm>
            <a:off x="668177" y="2360416"/>
            <a:ext cx="5651500" cy="457200"/>
          </a:xfrm>
          <a:prstGeom prst="rect">
            <a:avLst/>
          </a:prstGeom>
        </p:spPr>
      </p:pic>
      <p:pic>
        <p:nvPicPr>
          <p:cNvPr id="9" name="图片 8">
            <a:extLst>
              <a:ext uri="{FF2B5EF4-FFF2-40B4-BE49-F238E27FC236}">
                <a16:creationId xmlns:a16="http://schemas.microsoft.com/office/drawing/2014/main" id="{5FAFB66D-AB0C-1BA6-ACED-6807345224E2}"/>
              </a:ext>
            </a:extLst>
          </p:cNvPr>
          <p:cNvPicPr>
            <a:picLocks noChangeAspect="1"/>
          </p:cNvPicPr>
          <p:nvPr/>
        </p:nvPicPr>
        <p:blipFill>
          <a:blip r:embed="rId6"/>
          <a:stretch>
            <a:fillRect/>
          </a:stretch>
        </p:blipFill>
        <p:spPr>
          <a:xfrm>
            <a:off x="668177" y="4598472"/>
            <a:ext cx="5829300" cy="419100"/>
          </a:xfrm>
          <a:prstGeom prst="rect">
            <a:avLst/>
          </a:prstGeom>
        </p:spPr>
      </p:pic>
    </p:spTree>
    <p:extLst>
      <p:ext uri="{BB962C8B-B14F-4D97-AF65-F5344CB8AC3E}">
        <p14:creationId xmlns:p14="http://schemas.microsoft.com/office/powerpoint/2010/main" val="360480270"/>
      </p:ext>
    </p:extLst>
  </p:cSld>
  <p:clrMapOvr>
    <a:masterClrMapping/>
  </p:clrMapOvr>
  <mc:AlternateContent xmlns:mc="http://schemas.openxmlformats.org/markup-compatibility/2006" xmlns:p14="http://schemas.microsoft.com/office/powerpoint/2010/main">
    <mc:Choice Requires="p14">
      <p:transition spd="slow" p14:dur="2000" advTm="3970"/>
    </mc:Choice>
    <mc:Fallback xmlns="">
      <p:transition spd="slow" advTm="397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文本&#10;&#10;中度可信度描述已自动生成">
            <a:extLst>
              <a:ext uri="{FF2B5EF4-FFF2-40B4-BE49-F238E27FC236}">
                <a16:creationId xmlns:a16="http://schemas.microsoft.com/office/drawing/2014/main" id="{6785FF46-3ABC-9D52-CABA-F6953B948A75}"/>
              </a:ext>
            </a:extLst>
          </p:cNvPr>
          <p:cNvPicPr>
            <a:picLocks noChangeAspect="1"/>
          </p:cNvPicPr>
          <p:nvPr/>
        </p:nvPicPr>
        <p:blipFill>
          <a:blip r:embed="rId3"/>
          <a:stretch>
            <a:fillRect/>
          </a:stretch>
        </p:blipFill>
        <p:spPr>
          <a:xfrm>
            <a:off x="773273" y="1374240"/>
            <a:ext cx="2768600" cy="698500"/>
          </a:xfrm>
          <a:prstGeom prst="rect">
            <a:avLst/>
          </a:prstGeom>
        </p:spPr>
      </p:pic>
      <p:pic>
        <p:nvPicPr>
          <p:cNvPr id="5" name="图片 4" descr="图形用户界面, 图表, 散点图&#10;&#10;描述已自动生成">
            <a:extLst>
              <a:ext uri="{FF2B5EF4-FFF2-40B4-BE49-F238E27FC236}">
                <a16:creationId xmlns:a16="http://schemas.microsoft.com/office/drawing/2014/main" id="{9F9C51E2-C2D4-F308-9DA1-13F4786A0D40}"/>
              </a:ext>
            </a:extLst>
          </p:cNvPr>
          <p:cNvPicPr>
            <a:picLocks noChangeAspect="1"/>
          </p:cNvPicPr>
          <p:nvPr/>
        </p:nvPicPr>
        <p:blipFill>
          <a:blip r:embed="rId4"/>
          <a:stretch>
            <a:fillRect/>
          </a:stretch>
        </p:blipFill>
        <p:spPr>
          <a:xfrm>
            <a:off x="773273" y="2753116"/>
            <a:ext cx="3819275" cy="2903501"/>
          </a:xfrm>
          <a:prstGeom prst="rect">
            <a:avLst/>
          </a:prstGeom>
        </p:spPr>
      </p:pic>
      <p:pic>
        <p:nvPicPr>
          <p:cNvPr id="7" name="图片 6" descr="图形用户界面, 图表&#10;&#10;描述已自动生成">
            <a:extLst>
              <a:ext uri="{FF2B5EF4-FFF2-40B4-BE49-F238E27FC236}">
                <a16:creationId xmlns:a16="http://schemas.microsoft.com/office/drawing/2014/main" id="{4DB3F97C-47AA-A6F4-21F2-5F923CA9EA1D}"/>
              </a:ext>
            </a:extLst>
          </p:cNvPr>
          <p:cNvPicPr>
            <a:picLocks noChangeAspect="1"/>
          </p:cNvPicPr>
          <p:nvPr/>
        </p:nvPicPr>
        <p:blipFill>
          <a:blip r:embed="rId5"/>
          <a:stretch>
            <a:fillRect/>
          </a:stretch>
        </p:blipFill>
        <p:spPr>
          <a:xfrm>
            <a:off x="4882937" y="2753116"/>
            <a:ext cx="3819275" cy="2903501"/>
          </a:xfrm>
          <a:prstGeom prst="rect">
            <a:avLst/>
          </a:prstGeom>
        </p:spPr>
      </p:pic>
    </p:spTree>
    <p:extLst>
      <p:ext uri="{BB962C8B-B14F-4D97-AF65-F5344CB8AC3E}">
        <p14:creationId xmlns:p14="http://schemas.microsoft.com/office/powerpoint/2010/main" val="3100043957"/>
      </p:ext>
    </p:extLst>
  </p:cSld>
  <p:clrMapOvr>
    <a:masterClrMapping/>
  </p:clrMapOvr>
  <mc:AlternateContent xmlns:mc="http://schemas.openxmlformats.org/markup-compatibility/2006" xmlns:p14="http://schemas.microsoft.com/office/powerpoint/2010/main">
    <mc:Choice Requires="p14">
      <p:transition spd="slow" p14:dur="2000" advTm="3970"/>
    </mc:Choice>
    <mc:Fallback xmlns="">
      <p:transition spd="slow" advTm="397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文本&#10;&#10;描述已自动生成">
            <a:extLst>
              <a:ext uri="{FF2B5EF4-FFF2-40B4-BE49-F238E27FC236}">
                <a16:creationId xmlns:a16="http://schemas.microsoft.com/office/drawing/2014/main" id="{F51BADC7-8412-0985-35C5-0CED50494282}"/>
              </a:ext>
            </a:extLst>
          </p:cNvPr>
          <p:cNvPicPr>
            <a:picLocks noChangeAspect="1"/>
          </p:cNvPicPr>
          <p:nvPr/>
        </p:nvPicPr>
        <p:blipFill>
          <a:blip r:embed="rId3"/>
          <a:stretch>
            <a:fillRect/>
          </a:stretch>
        </p:blipFill>
        <p:spPr>
          <a:xfrm>
            <a:off x="675098" y="3318053"/>
            <a:ext cx="7772400" cy="1949388"/>
          </a:xfrm>
          <a:prstGeom prst="rect">
            <a:avLst/>
          </a:prstGeom>
        </p:spPr>
      </p:pic>
      <p:pic>
        <p:nvPicPr>
          <p:cNvPr id="7" name="图片 6" descr="图形用户界面, 文本, 应用程序&#10;&#10;描述已自动生成">
            <a:extLst>
              <a:ext uri="{FF2B5EF4-FFF2-40B4-BE49-F238E27FC236}">
                <a16:creationId xmlns:a16="http://schemas.microsoft.com/office/drawing/2014/main" id="{9A1E08E3-5CCD-42D9-7C1C-88E7732EADE5}"/>
              </a:ext>
            </a:extLst>
          </p:cNvPr>
          <p:cNvPicPr>
            <a:picLocks noChangeAspect="1"/>
          </p:cNvPicPr>
          <p:nvPr/>
        </p:nvPicPr>
        <p:blipFill>
          <a:blip r:embed="rId4"/>
          <a:stretch>
            <a:fillRect/>
          </a:stretch>
        </p:blipFill>
        <p:spPr>
          <a:xfrm>
            <a:off x="675098" y="1219486"/>
            <a:ext cx="7200900" cy="1727200"/>
          </a:xfrm>
          <a:prstGeom prst="rect">
            <a:avLst/>
          </a:prstGeom>
        </p:spPr>
      </p:pic>
      <p:pic>
        <p:nvPicPr>
          <p:cNvPr id="9" name="图片 8" descr="手机屏幕截图&#10;&#10;描述已自动生成">
            <a:extLst>
              <a:ext uri="{FF2B5EF4-FFF2-40B4-BE49-F238E27FC236}">
                <a16:creationId xmlns:a16="http://schemas.microsoft.com/office/drawing/2014/main" id="{F7B079A1-6C08-65DD-3D53-05257381CE70}"/>
              </a:ext>
            </a:extLst>
          </p:cNvPr>
          <p:cNvPicPr>
            <a:picLocks noChangeAspect="1"/>
          </p:cNvPicPr>
          <p:nvPr/>
        </p:nvPicPr>
        <p:blipFill>
          <a:blip r:embed="rId5"/>
          <a:stretch>
            <a:fillRect/>
          </a:stretch>
        </p:blipFill>
        <p:spPr>
          <a:xfrm>
            <a:off x="5382909" y="5326106"/>
            <a:ext cx="3368140" cy="1262135"/>
          </a:xfrm>
          <a:prstGeom prst="rect">
            <a:avLst/>
          </a:prstGeom>
        </p:spPr>
      </p:pic>
      <p:pic>
        <p:nvPicPr>
          <p:cNvPr id="11" name="图片 10" descr="文本&#10;&#10;描述已自动生成">
            <a:extLst>
              <a:ext uri="{FF2B5EF4-FFF2-40B4-BE49-F238E27FC236}">
                <a16:creationId xmlns:a16="http://schemas.microsoft.com/office/drawing/2014/main" id="{35A97674-A455-CDC8-F66D-A31DB34F48AA}"/>
              </a:ext>
            </a:extLst>
          </p:cNvPr>
          <p:cNvPicPr>
            <a:picLocks noChangeAspect="1"/>
          </p:cNvPicPr>
          <p:nvPr/>
        </p:nvPicPr>
        <p:blipFill>
          <a:blip r:embed="rId6"/>
          <a:stretch>
            <a:fillRect/>
          </a:stretch>
        </p:blipFill>
        <p:spPr>
          <a:xfrm>
            <a:off x="675098" y="5267441"/>
            <a:ext cx="4229100" cy="1320800"/>
          </a:xfrm>
          <a:prstGeom prst="rect">
            <a:avLst/>
          </a:prstGeom>
        </p:spPr>
      </p:pic>
    </p:spTree>
    <p:extLst>
      <p:ext uri="{BB962C8B-B14F-4D97-AF65-F5344CB8AC3E}">
        <p14:creationId xmlns:p14="http://schemas.microsoft.com/office/powerpoint/2010/main" val="1386540893"/>
      </p:ext>
    </p:extLst>
  </p:cSld>
  <p:clrMapOvr>
    <a:masterClrMapping/>
  </p:clrMapOvr>
  <mc:AlternateContent xmlns:mc="http://schemas.openxmlformats.org/markup-compatibility/2006" xmlns:p14="http://schemas.microsoft.com/office/powerpoint/2010/main">
    <mc:Choice Requires="p14">
      <p:transition spd="slow" p14:dur="2000" advTm="3970"/>
    </mc:Choice>
    <mc:Fallback xmlns="">
      <p:transition spd="slow" advTm="397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文本&#10;&#10;描述已自动生成">
            <a:extLst>
              <a:ext uri="{FF2B5EF4-FFF2-40B4-BE49-F238E27FC236}">
                <a16:creationId xmlns:a16="http://schemas.microsoft.com/office/drawing/2014/main" id="{CF1C3CDD-E77D-89D8-5F28-70F16F97CA3A}"/>
              </a:ext>
            </a:extLst>
          </p:cNvPr>
          <p:cNvPicPr>
            <a:picLocks noChangeAspect="1"/>
          </p:cNvPicPr>
          <p:nvPr/>
        </p:nvPicPr>
        <p:blipFill>
          <a:blip r:embed="rId3"/>
          <a:stretch>
            <a:fillRect/>
          </a:stretch>
        </p:blipFill>
        <p:spPr>
          <a:xfrm>
            <a:off x="810232" y="1318945"/>
            <a:ext cx="4318000" cy="685800"/>
          </a:xfrm>
          <a:prstGeom prst="rect">
            <a:avLst/>
          </a:prstGeom>
        </p:spPr>
      </p:pic>
      <p:pic>
        <p:nvPicPr>
          <p:cNvPr id="5" name="图片 4" descr="文本&#10;&#10;描述已自动生成">
            <a:extLst>
              <a:ext uri="{FF2B5EF4-FFF2-40B4-BE49-F238E27FC236}">
                <a16:creationId xmlns:a16="http://schemas.microsoft.com/office/drawing/2014/main" id="{334D2FDC-9036-3002-66AA-918B0405D55A}"/>
              </a:ext>
            </a:extLst>
          </p:cNvPr>
          <p:cNvPicPr>
            <a:picLocks noChangeAspect="1"/>
          </p:cNvPicPr>
          <p:nvPr/>
        </p:nvPicPr>
        <p:blipFill>
          <a:blip r:embed="rId4"/>
          <a:stretch>
            <a:fillRect/>
          </a:stretch>
        </p:blipFill>
        <p:spPr>
          <a:xfrm>
            <a:off x="810232" y="2382361"/>
            <a:ext cx="7772400" cy="1732780"/>
          </a:xfrm>
          <a:prstGeom prst="rect">
            <a:avLst/>
          </a:prstGeom>
        </p:spPr>
      </p:pic>
      <p:pic>
        <p:nvPicPr>
          <p:cNvPr id="7" name="图片 6" descr="图表, 折线图&#10;&#10;描述已自动生成">
            <a:extLst>
              <a:ext uri="{FF2B5EF4-FFF2-40B4-BE49-F238E27FC236}">
                <a16:creationId xmlns:a16="http://schemas.microsoft.com/office/drawing/2014/main" id="{8A84328A-3472-0B1F-7146-F518C617FC51}"/>
              </a:ext>
            </a:extLst>
          </p:cNvPr>
          <p:cNvPicPr>
            <a:picLocks noChangeAspect="1"/>
          </p:cNvPicPr>
          <p:nvPr/>
        </p:nvPicPr>
        <p:blipFill>
          <a:blip r:embed="rId5"/>
          <a:stretch>
            <a:fillRect/>
          </a:stretch>
        </p:blipFill>
        <p:spPr>
          <a:xfrm>
            <a:off x="631718" y="4205081"/>
            <a:ext cx="3489658" cy="2652919"/>
          </a:xfrm>
          <a:prstGeom prst="rect">
            <a:avLst/>
          </a:prstGeom>
        </p:spPr>
      </p:pic>
      <p:sp>
        <p:nvSpPr>
          <p:cNvPr id="9" name="文本框 8">
            <a:extLst>
              <a:ext uri="{FF2B5EF4-FFF2-40B4-BE49-F238E27FC236}">
                <a16:creationId xmlns:a16="http://schemas.microsoft.com/office/drawing/2014/main" id="{2FB4B4FA-D49B-EF6A-CFA7-B797028017A6}"/>
              </a:ext>
            </a:extLst>
          </p:cNvPr>
          <p:cNvSpPr txBox="1"/>
          <p:nvPr/>
        </p:nvSpPr>
        <p:spPr>
          <a:xfrm>
            <a:off x="4409053" y="4955978"/>
            <a:ext cx="4467820" cy="1166153"/>
          </a:xfrm>
          <a:prstGeom prst="rect">
            <a:avLst/>
          </a:prstGeom>
          <a:noFill/>
        </p:spPr>
        <p:txBody>
          <a:bodyPr wrap="square">
            <a:spAutoFit/>
          </a:bodyPr>
          <a:lstStyle/>
          <a:p>
            <a:pPr algn="just">
              <a:lnSpc>
                <a:spcPct val="150000"/>
              </a:lnSpc>
            </a:pPr>
            <a:r>
              <a:rPr lang="zh-CN" altLang="en-US" sz="1200" dirty="0"/>
              <a:t>The dots in the figure indicate the observed error rate, the black line indicates the error rate obtained through algorithmic learning evaluation, and the red curve indicates the expected error rate by the definition of Q-score.</a:t>
            </a:r>
          </a:p>
        </p:txBody>
      </p:sp>
    </p:spTree>
    <p:extLst>
      <p:ext uri="{BB962C8B-B14F-4D97-AF65-F5344CB8AC3E}">
        <p14:creationId xmlns:p14="http://schemas.microsoft.com/office/powerpoint/2010/main" val="2511512469"/>
      </p:ext>
    </p:extLst>
  </p:cSld>
  <p:clrMapOvr>
    <a:masterClrMapping/>
  </p:clrMapOvr>
  <mc:AlternateContent xmlns:mc="http://schemas.openxmlformats.org/markup-compatibility/2006" xmlns:p14="http://schemas.microsoft.com/office/powerpoint/2010/main">
    <mc:Choice Requires="p14">
      <p:transition spd="slow" p14:dur="2000" advTm="3970"/>
    </mc:Choice>
    <mc:Fallback xmlns="">
      <p:transition spd="slow" advTm="397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文本&#10;&#10;描述已自动生成">
            <a:extLst>
              <a:ext uri="{FF2B5EF4-FFF2-40B4-BE49-F238E27FC236}">
                <a16:creationId xmlns:a16="http://schemas.microsoft.com/office/drawing/2014/main" id="{A39A590A-1FA7-D278-18ED-3130CAA9FCF6}"/>
              </a:ext>
            </a:extLst>
          </p:cNvPr>
          <p:cNvPicPr>
            <a:picLocks noChangeAspect="1"/>
          </p:cNvPicPr>
          <p:nvPr/>
        </p:nvPicPr>
        <p:blipFill>
          <a:blip r:embed="rId3"/>
          <a:stretch>
            <a:fillRect/>
          </a:stretch>
        </p:blipFill>
        <p:spPr>
          <a:xfrm>
            <a:off x="901843" y="2747267"/>
            <a:ext cx="6908800" cy="2400300"/>
          </a:xfrm>
          <a:prstGeom prst="rect">
            <a:avLst/>
          </a:prstGeom>
        </p:spPr>
      </p:pic>
      <p:pic>
        <p:nvPicPr>
          <p:cNvPr id="6" name="图片 5" descr="图形用户界面, 文本&#10;&#10;描述已自动生成">
            <a:extLst>
              <a:ext uri="{FF2B5EF4-FFF2-40B4-BE49-F238E27FC236}">
                <a16:creationId xmlns:a16="http://schemas.microsoft.com/office/drawing/2014/main" id="{FDBAD617-588A-5167-0737-5908F494BCEA}"/>
              </a:ext>
            </a:extLst>
          </p:cNvPr>
          <p:cNvPicPr>
            <a:picLocks noChangeAspect="1"/>
          </p:cNvPicPr>
          <p:nvPr/>
        </p:nvPicPr>
        <p:blipFill>
          <a:blip r:embed="rId4"/>
          <a:stretch>
            <a:fillRect/>
          </a:stretch>
        </p:blipFill>
        <p:spPr>
          <a:xfrm>
            <a:off x="901843" y="1319159"/>
            <a:ext cx="6667500" cy="952500"/>
          </a:xfrm>
          <a:prstGeom prst="rect">
            <a:avLst/>
          </a:prstGeom>
        </p:spPr>
      </p:pic>
    </p:spTree>
    <p:extLst>
      <p:ext uri="{BB962C8B-B14F-4D97-AF65-F5344CB8AC3E}">
        <p14:creationId xmlns:p14="http://schemas.microsoft.com/office/powerpoint/2010/main" val="3230682890"/>
      </p:ext>
    </p:extLst>
  </p:cSld>
  <p:clrMapOvr>
    <a:masterClrMapping/>
  </p:clrMapOvr>
  <mc:AlternateContent xmlns:mc="http://schemas.openxmlformats.org/markup-compatibility/2006" xmlns:p14="http://schemas.microsoft.com/office/powerpoint/2010/main">
    <mc:Choice Requires="p14">
      <p:transition spd="slow" p14:dur="2000" advTm="3970"/>
    </mc:Choice>
    <mc:Fallback xmlns="">
      <p:transition spd="slow" advTm="3970"/>
    </mc:Fallback>
  </mc:AlternateContent>
</p:sld>
</file>

<file path=ppt/theme/theme1.xml><?xml version="1.0" encoding="utf-8"?>
<a:theme xmlns:a="http://schemas.openxmlformats.org/drawingml/2006/main" name="2016-KUOJERI-CSBLigchoi">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6285</TotalTime>
  <Words>354</Words>
  <Application>Microsoft Macintosh PowerPoint</Application>
  <PresentationFormat>全屏显示(4:3)</PresentationFormat>
  <Paragraphs>47</Paragraphs>
  <Slides>16</Slides>
  <Notes>11</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16</vt:i4>
      </vt:variant>
    </vt:vector>
  </HeadingPairs>
  <TitlesOfParts>
    <vt:vector size="19" baseType="lpstr">
      <vt:lpstr>Arial</vt:lpstr>
      <vt:lpstr>Calibri</vt:lpstr>
      <vt:lpstr>2016-KUOJERI-CSBLigchoi</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Report  for Weekly Group Meeting</dc:title>
  <dc:creator>KoreaUniv</dc:creator>
  <cp:lastModifiedBy>CHEN ZIXIA[ 대학원박사과정재학 / 융합생명공학과 ]</cp:lastModifiedBy>
  <cp:revision>1472</cp:revision>
  <dcterms:modified xsi:type="dcterms:W3CDTF">2024-04-15T14:57:40Z</dcterms:modified>
</cp:coreProperties>
</file>