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17"/>
  </p:notesMasterIdLst>
  <p:handoutMasterIdLst>
    <p:handoutMasterId r:id="rId18"/>
  </p:handoutMasterIdLst>
  <p:sldIdLst>
    <p:sldId id="256" r:id="rId2"/>
    <p:sldId id="338" r:id="rId3"/>
    <p:sldId id="359" r:id="rId4"/>
    <p:sldId id="361" r:id="rId5"/>
    <p:sldId id="360" r:id="rId6"/>
    <p:sldId id="368" r:id="rId7"/>
    <p:sldId id="370" r:id="rId8"/>
    <p:sldId id="371" r:id="rId9"/>
    <p:sldId id="372" r:id="rId10"/>
    <p:sldId id="362" r:id="rId11"/>
    <p:sldId id="373" r:id="rId12"/>
    <p:sldId id="363" r:id="rId13"/>
    <p:sldId id="366" r:id="rId14"/>
    <p:sldId id="364" r:id="rId15"/>
    <p:sldId id="358" r:id="rId16"/>
  </p:sldIdLst>
  <p:sldSz cx="9144000" cy="6858000" type="screen4x3"/>
  <p:notesSz cx="7077075" cy="9004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90932" autoAdjust="0"/>
  </p:normalViewPr>
  <p:slideViewPr>
    <p:cSldViewPr>
      <p:cViewPr>
        <p:scale>
          <a:sx n="80" d="100"/>
          <a:sy n="80" d="100"/>
        </p:scale>
        <p:origin x="-96" y="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E2001-AACC-493C-A4B4-2BAA2B183EF6}" type="datetimeFigureOut">
              <a:rPr lang="en-US" smtClean="0"/>
              <a:t>5/8/2013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51863"/>
            <a:ext cx="306705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551863"/>
            <a:ext cx="306705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E8D0C-DFF0-4D73-9196-F08C80670E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81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0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0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E5F5E-2EBB-4AFA-81B0-35C57295D2A3}" type="datetimeFigureOut">
              <a:rPr lang="en-US" smtClean="0"/>
              <a:t>5/8/2013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7463" y="674688"/>
            <a:ext cx="4502150" cy="3376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77043"/>
            <a:ext cx="5661660" cy="40519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52522"/>
            <a:ext cx="3066733" cy="4502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52522"/>
            <a:ext cx="3066733" cy="4502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86410-E414-479C-AABA-AA71BE5EC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50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6410-E414-479C-AABA-AA71BE5EC36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93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6410-E414-479C-AABA-AA71BE5EC36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90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6410-E414-479C-AABA-AA71BE5EC36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 cstate="print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34248"/>
            <a:ext cx="5555894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1120"/>
            <a:ext cx="555589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4126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59352"/>
            <a:ext cx="554126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491E02-CD98-9E41-AFE2-9745775FD2F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4E6D2B2-1B4E-AE4B-8F03-52C3424B26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1AD142-081E-DE4F-ABDB-8D7F86B812B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Geneva" charset="-128"/>
              <a:cs typeface="Arial" pitchFamily="34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57B57C-64B7-1C41-8BC8-9417B92F388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C7AEAF-76DE-7C40-9EEA-4B37F3B6FF3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0239B3-8181-B54A-91AF-4D83222F11C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95ED05F-9D94-0E42-8488-46FA5C2F712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rporate.ul.com/departments/snk5212/IQA/KB.cfm?ID=38" TargetMode="External"/><Relationship Id="rId2" Type="http://schemas.openxmlformats.org/officeDocument/2006/relationships/hyperlink" Target="http://intranet.ul.com/en/Tools/DeptsServs/Certification/Pages/Home.aspx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rporate.ul.com/departments/snk5212/IQA/KB.cfm?ID=39" TargetMode="External"/><Relationship Id="rId2" Type="http://schemas.openxmlformats.org/officeDocument/2006/relationships/hyperlink" Target="http://corporate.ul.com/departments/snk5212/IQA/KB.cfm?ID=36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orporate.ul.com/departments/snk5212/IQA/KB.cfm?ID=3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195" y="2442365"/>
            <a:ext cx="6754654" cy="1143000"/>
          </a:xfrm>
        </p:spPr>
        <p:txBody>
          <a:bodyPr/>
          <a:lstStyle/>
          <a:p>
            <a:pPr algn="ctr"/>
            <a:r>
              <a:rPr lang="en-US" sz="2800" dirty="0" smtClean="0"/>
              <a:t>Corporate Quality Engineering</a:t>
            </a:r>
            <a:br>
              <a:rPr lang="en-US" sz="2800" dirty="0" smtClean="0"/>
            </a:br>
            <a:r>
              <a:rPr lang="en-US" sz="2800" dirty="0" smtClean="0"/>
              <a:t>Presentation for May 2013 CAR Calibration Meetings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       </a:t>
            </a:r>
            <a:br>
              <a:rPr lang="en-US" sz="2800" dirty="0" smtClean="0"/>
            </a:br>
            <a:r>
              <a:rPr lang="en-US" sz="2800" dirty="0" smtClean="0"/>
              <a:t>          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       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2800" dirty="0" smtClean="0"/>
              <a:t>           </a:t>
            </a:r>
            <a:br>
              <a:rPr lang="en-US" sz="2800" dirty="0" smtClean="0"/>
            </a:br>
            <a:r>
              <a:rPr lang="en-US" sz="2800" dirty="0" smtClean="0"/>
              <a:t>  </a:t>
            </a:r>
            <a:br>
              <a:rPr lang="en-US" sz="2800" dirty="0" smtClean="0"/>
            </a:br>
            <a:endParaRPr lang="en-US" sz="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7775" y="4415635"/>
            <a:ext cx="5555894" cy="1773936"/>
          </a:xfrm>
        </p:spPr>
        <p:txBody>
          <a:bodyPr/>
          <a:lstStyle/>
          <a:p>
            <a:r>
              <a:rPr lang="en-US" dirty="0" smtClean="0"/>
              <a:t>Questions or comments, please contact Denise Echols, x41020 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759590" y="6413729"/>
            <a:ext cx="12073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white"/>
                </a:solidFill>
                <a:latin typeface="Arial"/>
                <a:ea typeface="Geneva" charset="-128"/>
              </a:rPr>
              <a:t>Prepared May 7,2013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0520" y="5530"/>
            <a:ext cx="2580430" cy="834845"/>
          </a:xfrm>
        </p:spPr>
        <p:txBody>
          <a:bodyPr/>
          <a:lstStyle/>
          <a:p>
            <a:pPr marL="60325" lvl="1"/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 smtClean="0">
                <a:solidFill>
                  <a:srgbClr val="C00000"/>
                </a:solidFill>
              </a:rPr>
              <a:t/>
            </a:r>
            <a:br>
              <a:rPr lang="en-US" sz="1050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 </a:t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6D2B2-1B4E-AE4B-8F03-52C3424B26B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2996" y="1089023"/>
            <a:ext cx="834845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ISO 17065- QMS Updates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UL Mark: </a:t>
            </a:r>
            <a:r>
              <a:rPr lang="en-US" sz="2000" dirty="0"/>
              <a:t>A new UL LLC CB Manual will need to be written, which will directly address all ISO/IEC 17065 clauses, and serve as a pointer document to all the SOPs; this is similar to the role the UL Mark Program Policy Manual serves today</a:t>
            </a:r>
            <a:r>
              <a:rPr lang="en-US" sz="2000" dirty="0" smtClean="0"/>
              <a:t>.  </a:t>
            </a:r>
            <a:endParaRPr lang="en-US" sz="2000" dirty="0"/>
          </a:p>
          <a:p>
            <a:r>
              <a:rPr lang="en-US" sz="2000" dirty="0"/>
              <a:t> 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A new UL Mark Scheme document will also need to be created; this new document will incorporate the portions of the existing UL Mark policy documents that do not go into the UL LLC CB Manual.  </a:t>
            </a:r>
            <a:r>
              <a:rPr lang="en-US" sz="2000" dirty="0" smtClean="0"/>
              <a:t>It’s anticipated </a:t>
            </a:r>
            <a:r>
              <a:rPr lang="en-US" sz="2000" dirty="0"/>
              <a:t>that it will replace 00-CE-P0001, 00-CE-P0004, and 00-CE-P0005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Rod Morton </a:t>
            </a:r>
            <a:r>
              <a:rPr lang="en-US" sz="2000" dirty="0" smtClean="0"/>
              <a:t>managing above UL Mark document updates.</a:t>
            </a:r>
          </a:p>
          <a:p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VS Energy Efficiency</a:t>
            </a:r>
            <a:r>
              <a:rPr lang="en-US" sz="2000" dirty="0" smtClean="0">
                <a:solidFill>
                  <a:srgbClr val="C00000"/>
                </a:solidFill>
              </a:rPr>
              <a:t>: </a:t>
            </a:r>
            <a:r>
              <a:rPr lang="en-US" sz="2000" dirty="0" smtClean="0"/>
              <a:t>Documents to be updated have been identified; expect updates </a:t>
            </a:r>
            <a:r>
              <a:rPr lang="en-US" sz="2000" smtClean="0"/>
              <a:t>to be completed </a:t>
            </a:r>
            <a:r>
              <a:rPr lang="en-US" sz="2000" dirty="0" smtClean="0"/>
              <a:t>and published by end of 1Q2014.  See gap analysis.  Plan managed by </a:t>
            </a: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Stephen Jeong</a:t>
            </a:r>
            <a:r>
              <a:rPr lang="en-US" sz="2000" dirty="0" smtClean="0">
                <a:solidFill>
                  <a:srgbClr val="C00000"/>
                </a:solidFill>
              </a:rPr>
              <a:t>.</a:t>
            </a:r>
            <a:endParaRPr lang="en-US" sz="2000" dirty="0">
              <a:solidFill>
                <a:srgbClr val="C00000"/>
              </a:solidFill>
            </a:endParaRPr>
          </a:p>
          <a:p>
            <a:r>
              <a:rPr lang="en-US" dirty="0"/>
              <a:t> 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43836" y="-3168"/>
            <a:ext cx="26563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ISO 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17065:2012 vs. Guide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65</a:t>
            </a:r>
          </a:p>
          <a:p>
            <a:pPr marL="285750" indent="-166688">
              <a:buFont typeface="Wingdings" pitchFamily="2" charset="2"/>
              <a:buChar char="Ø"/>
            </a:pPr>
            <a:r>
              <a:rPr lang="en-US" sz="1050" b="1" dirty="0" smtClean="0">
                <a:solidFill>
                  <a:srgbClr val="C00000"/>
                </a:solidFill>
              </a:rPr>
              <a:t>QMS Updates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10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Corporate IQA Next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Steps</a:t>
            </a:r>
          </a:p>
          <a:p>
            <a:pPr marL="119062"/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     Expectation 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of Local Quality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Teams</a:t>
            </a:r>
          </a:p>
          <a:p>
            <a:pPr marL="119062"/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      EHS 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Audit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60" y="1303940"/>
            <a:ext cx="8440815" cy="114300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ISO 17065- QMS Updates 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9B393-1D32-C94A-A8DE-302BBD9B7DD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01355" y="1911792"/>
            <a:ext cx="8497614" cy="4946208"/>
          </a:xfrm>
        </p:spPr>
        <p:txBody>
          <a:bodyPr>
            <a:normAutofit/>
          </a:bodyPr>
          <a:lstStyle/>
          <a:p>
            <a:pPr marL="288925" lvl="1" indent="-288925">
              <a:buFont typeface="Arial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  <a:latin typeface="Arial" charset="0"/>
                <a:ea typeface="Geneva" charset="0"/>
              </a:rPr>
              <a:t>UK Certification Office </a:t>
            </a:r>
            <a:r>
              <a:rPr lang="en-GB" sz="2000" dirty="0" smtClean="0">
                <a:solidFill>
                  <a:srgbClr val="C00000"/>
                </a:solidFill>
                <a:latin typeface="Arial" charset="0"/>
                <a:ea typeface="Geneva" charset="0"/>
              </a:rPr>
              <a:t>Programs:</a:t>
            </a:r>
          </a:p>
          <a:p>
            <a:pPr marL="288925" lvl="1" indent="-288925">
              <a:buFont typeface="Arial" pitchFamily="34" charset="0"/>
              <a:buChar char="•"/>
            </a:pPr>
            <a:r>
              <a:rPr lang="en-GB" sz="2000" b="0" dirty="0" smtClean="0">
                <a:solidFill>
                  <a:schemeClr val="tx1"/>
                </a:solidFill>
              </a:rPr>
              <a:t>Documented gap analysis:</a:t>
            </a:r>
          </a:p>
          <a:p>
            <a:pPr marL="628650" lvl="4" indent="225425">
              <a:buFont typeface="Arial" pitchFamily="34" charset="0"/>
              <a:buChar char="•"/>
            </a:pPr>
            <a:r>
              <a:rPr lang="en-GB" sz="2000" b="0" dirty="0" smtClean="0">
                <a:solidFill>
                  <a:schemeClr val="tx1"/>
                </a:solidFill>
              </a:rPr>
              <a:t>	Using International Program Policy framework (00-IC-P0035*)</a:t>
            </a:r>
          </a:p>
          <a:p>
            <a:pPr marL="628650" lvl="4" indent="225425">
              <a:buFont typeface="Arial" pitchFamily="34" charset="0"/>
              <a:buChar char="•"/>
            </a:pPr>
            <a:r>
              <a:rPr lang="en-GB" sz="2000" b="0" dirty="0">
                <a:solidFill>
                  <a:schemeClr val="tx1"/>
                </a:solidFill>
              </a:rPr>
              <a:t>	</a:t>
            </a:r>
            <a:r>
              <a:rPr lang="en-GB" sz="2000" b="0" dirty="0" smtClean="0">
                <a:solidFill>
                  <a:schemeClr val="tx1"/>
                </a:solidFill>
              </a:rPr>
              <a:t>All Program Polices will supplement 00-IC-P0035*</a:t>
            </a:r>
          </a:p>
          <a:p>
            <a:pPr marL="628650" lvl="4" indent="-285750">
              <a:buFont typeface="Arial" pitchFamily="34" charset="0"/>
              <a:buChar char="•"/>
            </a:pPr>
            <a:endParaRPr lang="en-GB" sz="2000" b="0" dirty="0">
              <a:solidFill>
                <a:schemeClr val="tx1"/>
              </a:solidFill>
            </a:endParaRPr>
          </a:p>
          <a:p>
            <a:pPr marL="347663" lvl="4" indent="-347663">
              <a:buFont typeface="Arial" pitchFamily="34" charset="0"/>
              <a:buChar char="•"/>
            </a:pPr>
            <a:r>
              <a:rPr lang="en-GB" sz="2000" b="0" dirty="0" smtClean="0">
                <a:solidFill>
                  <a:schemeClr val="tx1"/>
                </a:solidFill>
              </a:rPr>
              <a:t>Document updates ready for assessment year 2014</a:t>
            </a:r>
          </a:p>
          <a:p>
            <a:pPr marL="3143250" lvl="5" indent="-285750">
              <a:buFont typeface="Arial" pitchFamily="34" charset="0"/>
              <a:buChar char="•"/>
            </a:pPr>
            <a:endParaRPr lang="en-GB" dirty="0" smtClean="0"/>
          </a:p>
          <a:p>
            <a:pPr marL="342900" lvl="4"/>
            <a:r>
              <a:rPr lang="en-GB" sz="2000" b="0" dirty="0" smtClean="0">
                <a:solidFill>
                  <a:schemeClr val="tx1"/>
                </a:solidFill>
              </a:rPr>
              <a:t>		* Or its replacement</a:t>
            </a:r>
          </a:p>
          <a:p>
            <a:pPr marL="342900" lvl="4" indent="50800">
              <a:buFontTx/>
              <a:buChar char="-"/>
            </a:pPr>
            <a:endParaRPr lang="en-GB" sz="1700" dirty="0" smtClean="0"/>
          </a:p>
          <a:p>
            <a:pPr marL="342900" lvl="4" indent="-342900">
              <a:buFont typeface="Arial" pitchFamily="34" charset="0"/>
              <a:buChar char="•"/>
            </a:pPr>
            <a:r>
              <a:rPr lang="en-GB" sz="2200" b="0" dirty="0" smtClean="0">
                <a:solidFill>
                  <a:schemeClr val="tx1"/>
                </a:solidFill>
              </a:rPr>
              <a:t>Contact </a:t>
            </a:r>
            <a:r>
              <a:rPr lang="en-GB" sz="2200" dirty="0" smtClean="0">
                <a:solidFill>
                  <a:srgbClr val="006600"/>
                </a:solidFill>
              </a:rPr>
              <a:t>Karl Harland </a:t>
            </a:r>
            <a:r>
              <a:rPr lang="en-GB" sz="2200" b="0" dirty="0" smtClean="0">
                <a:solidFill>
                  <a:schemeClr val="tx1"/>
                </a:solidFill>
              </a:rPr>
              <a:t>for more information.</a:t>
            </a:r>
          </a:p>
          <a:p>
            <a:pPr marL="457200" indent="-457200">
              <a:buFont typeface="Arial" pitchFamily="34" charset="0"/>
              <a:buChar char="•"/>
            </a:pPr>
            <a:endParaRPr lang="en-GB" sz="2200" b="0" dirty="0">
              <a:solidFill>
                <a:schemeClr val="tx1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GB" sz="2200" dirty="0" smtClean="0"/>
          </a:p>
          <a:p>
            <a:pPr lvl="1"/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2293236" y="6771"/>
            <a:ext cx="4572000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ISO 17065:2012 vs. Guide 65</a:t>
            </a:r>
          </a:p>
          <a:p>
            <a:pPr marL="285750" indent="-166688">
              <a:buFont typeface="Wingdings" pitchFamily="2" charset="2"/>
              <a:buChar char="Ø"/>
            </a:pPr>
            <a:r>
              <a:rPr lang="en-US" sz="1100" b="1" dirty="0">
                <a:solidFill>
                  <a:srgbClr val="C00000"/>
                </a:solidFill>
              </a:rPr>
              <a:t>QMS Updates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11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Corporate IQA Next Steps</a:t>
            </a:r>
          </a:p>
          <a:p>
            <a:pPr marL="119062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    Expectation of Local Quality Teams</a:t>
            </a:r>
          </a:p>
          <a:p>
            <a:pPr marL="119062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     EHS Audit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77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0520" y="89620"/>
            <a:ext cx="2580430" cy="834845"/>
          </a:xfrm>
        </p:spPr>
        <p:txBody>
          <a:bodyPr/>
          <a:lstStyle/>
          <a:p>
            <a:pPr marL="60325" lvl="1"/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 smtClean="0">
                <a:solidFill>
                  <a:srgbClr val="C00000"/>
                </a:solidFill>
              </a:rPr>
              <a:t/>
            </a:r>
            <a:br>
              <a:rPr lang="en-US" sz="1050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 </a:t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6D2B2-1B4E-AE4B-8F03-52C3424B26B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5984" y="1000360"/>
            <a:ext cx="8348451" cy="6140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Corporate IQA Next Steps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Support program transitions as requested/planned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Continue Corporate Auditor calibration on requirements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ISO 17065 audits begin 2014 in compliance with transition plans (generate observations)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PAL audits for compliance 2013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Sept 2015 or before depending on program requirements -  expect all audits to ISO 17065 (generate findings)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Exception may be AECO Program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Provide input to quality staff on any training materials, etc.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Work with RQMs to arrange ISO 17065 Q&amp;A training sessions with Keith Mowry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n-US" sz="11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81785" y="6771"/>
            <a:ext cx="265632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ISO 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17065:2012 vs. Guide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65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         QMS Updates</a:t>
            </a:r>
          </a:p>
          <a:p>
            <a:pPr marL="285750" indent="-117475">
              <a:buFont typeface="Wingdings" pitchFamily="2" charset="2"/>
              <a:buChar char="Ø"/>
            </a:pPr>
            <a:r>
              <a:rPr lang="en-US" sz="1050" b="1" dirty="0">
                <a:solidFill>
                  <a:srgbClr val="C00000"/>
                </a:solidFill>
              </a:rPr>
              <a:t>Corporate IQA Next </a:t>
            </a:r>
            <a:r>
              <a:rPr lang="en-US" sz="1050" b="1" dirty="0" smtClean="0">
                <a:solidFill>
                  <a:srgbClr val="C00000"/>
                </a:solidFill>
              </a:rPr>
              <a:t>Steps</a:t>
            </a:r>
          </a:p>
          <a:p>
            <a:pPr marL="168275"/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    Expectation 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of Local Quality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Teams</a:t>
            </a:r>
          </a:p>
          <a:p>
            <a:pPr marL="168275"/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    EHS 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Audit</a:t>
            </a:r>
            <a:br>
              <a:rPr lang="en-US" sz="10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2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0520" y="89620"/>
            <a:ext cx="2580430" cy="834845"/>
          </a:xfrm>
        </p:spPr>
        <p:txBody>
          <a:bodyPr/>
          <a:lstStyle/>
          <a:p>
            <a:pPr marL="60325" lvl="1"/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 smtClean="0">
                <a:solidFill>
                  <a:srgbClr val="C00000"/>
                </a:solidFill>
              </a:rPr>
              <a:t/>
            </a:r>
            <a:br>
              <a:rPr lang="en-US" sz="1050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 </a:t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6D2B2-1B4E-AE4B-8F03-52C3424B26B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5984" y="1000360"/>
            <a:ext cx="8652031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Corporate IQA Next Steps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Working on training to update CAR ADMs on ISO 17065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Completion </a:t>
            </a:r>
            <a:r>
              <a:rPr lang="en-US" sz="2400" b="1" dirty="0">
                <a:solidFill>
                  <a:srgbClr val="C00000"/>
                </a:solidFill>
              </a:rPr>
              <a:t>dependent on </a:t>
            </a:r>
            <a:r>
              <a:rPr lang="en-US" sz="2400" b="1" dirty="0" smtClean="0">
                <a:solidFill>
                  <a:srgbClr val="C00000"/>
                </a:solidFill>
              </a:rPr>
              <a:t>publication </a:t>
            </a:r>
            <a:r>
              <a:rPr lang="en-US" sz="2400" b="1" dirty="0">
                <a:solidFill>
                  <a:srgbClr val="C00000"/>
                </a:solidFill>
              </a:rPr>
              <a:t>of QMS updates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Completion –TBD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Will prepare ISO 17065 auditor training material</a:t>
            </a:r>
          </a:p>
          <a:p>
            <a:pPr marL="1206500" lvl="2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Completion dependent on publication of QMS updates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Corp Auditor ISO 17065 knowledge effectiveness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Will advise when material is available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Completion </a:t>
            </a:r>
            <a:r>
              <a:rPr lang="en-US" sz="2400" b="1" dirty="0">
                <a:solidFill>
                  <a:srgbClr val="C00000"/>
                </a:solidFill>
              </a:rPr>
              <a:t>–TBD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endParaRPr lang="en-US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81785" y="6771"/>
            <a:ext cx="265632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ISO 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17065:2012 vs. Guide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65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         QMS Updates</a:t>
            </a:r>
          </a:p>
          <a:p>
            <a:pPr marL="285750" indent="-117475">
              <a:buFont typeface="Wingdings" pitchFamily="2" charset="2"/>
              <a:buChar char="Ø"/>
            </a:pPr>
            <a:r>
              <a:rPr lang="en-US" sz="1050" b="1" dirty="0">
                <a:solidFill>
                  <a:srgbClr val="C00000"/>
                </a:solidFill>
              </a:rPr>
              <a:t>Corporate IQA Next </a:t>
            </a:r>
            <a:r>
              <a:rPr lang="en-US" sz="1050" b="1" dirty="0" smtClean="0">
                <a:solidFill>
                  <a:srgbClr val="C00000"/>
                </a:solidFill>
              </a:rPr>
              <a:t>Steps</a:t>
            </a:r>
          </a:p>
          <a:p>
            <a:pPr marL="168275"/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    Expectation 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of Local Quality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Teams</a:t>
            </a:r>
          </a:p>
          <a:p>
            <a:pPr marL="168275"/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    EHS 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Audit</a:t>
            </a:r>
            <a:br>
              <a:rPr lang="en-US" sz="10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9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0520" y="89620"/>
            <a:ext cx="2580430" cy="834845"/>
          </a:xfrm>
        </p:spPr>
        <p:txBody>
          <a:bodyPr/>
          <a:lstStyle/>
          <a:p>
            <a:pPr marL="60325" lvl="1"/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 smtClean="0">
                <a:solidFill>
                  <a:srgbClr val="C00000"/>
                </a:solidFill>
              </a:rPr>
              <a:t/>
            </a:r>
            <a:br>
              <a:rPr lang="en-US" sz="1050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 </a:t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6D2B2-1B4E-AE4B-8F03-52C3424B26B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7105" y="1228045"/>
            <a:ext cx="8348451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Expectation of CAR/Local Quality Members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Read ISO 17065 and d</a:t>
            </a:r>
            <a:r>
              <a:rPr lang="en-US" sz="2000" b="1" dirty="0" smtClean="0">
                <a:solidFill>
                  <a:srgbClr val="C00000"/>
                </a:solidFill>
              </a:rPr>
              <a:t>ifferences </a:t>
            </a:r>
            <a:r>
              <a:rPr lang="en-US" sz="2000" b="1" dirty="0">
                <a:solidFill>
                  <a:srgbClr val="C00000"/>
                </a:solidFill>
              </a:rPr>
              <a:t>from Guide </a:t>
            </a:r>
            <a:r>
              <a:rPr lang="en-US" sz="2000" b="1" dirty="0" smtClean="0">
                <a:solidFill>
                  <a:srgbClr val="C00000"/>
                </a:solidFill>
              </a:rPr>
              <a:t>65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GAP Analysis can be used</a:t>
            </a:r>
            <a:endParaRPr lang="en-US" sz="2000" b="1" dirty="0">
              <a:solidFill>
                <a:srgbClr val="C0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Review ISO 17065 </a:t>
            </a:r>
            <a:r>
              <a:rPr lang="en-US" sz="2000" b="1" dirty="0">
                <a:solidFill>
                  <a:srgbClr val="C00000"/>
                </a:solidFill>
              </a:rPr>
              <a:t>T</a:t>
            </a:r>
            <a:r>
              <a:rPr lang="en-US" sz="2000" b="1" dirty="0" smtClean="0">
                <a:solidFill>
                  <a:srgbClr val="C00000"/>
                </a:solidFill>
              </a:rPr>
              <a:t>raining Modules from </a:t>
            </a:r>
            <a:r>
              <a:rPr lang="en-US" sz="2000" b="1" dirty="0" smtClean="0">
                <a:solidFill>
                  <a:srgbClr val="C00000"/>
                </a:solidFill>
                <a:hlinkClick r:id="rId2"/>
              </a:rPr>
              <a:t>Keith Mowry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Review Training  Materials from </a:t>
            </a:r>
            <a:r>
              <a:rPr lang="en-US" sz="2000" b="1" dirty="0">
                <a:solidFill>
                  <a:srgbClr val="C00000"/>
                </a:solidFill>
                <a:hlinkClick r:id="rId3"/>
              </a:rPr>
              <a:t>ISO CASCO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Also has a Guide 65 to ISO 17065 difference listing</a:t>
            </a:r>
            <a:endParaRPr lang="en-US" sz="2000" b="1" dirty="0">
              <a:solidFill>
                <a:srgbClr val="C0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Prepare questions for Q&amp;A session with Keith Mowry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RQMs coordinate so that one list can be submitted to Keith before session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n-US" sz="11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5364" y="6771"/>
            <a:ext cx="3111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74625" y="89620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          ISO 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17065:2012 vs. Guide 65</a:t>
            </a: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QMS Updates</a:t>
            </a:r>
          </a:p>
          <a:p>
            <a:pPr marL="168275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     Corporate IQA Next Steps</a:t>
            </a:r>
            <a:endParaRPr lang="en-US" sz="1050" dirty="0">
              <a:solidFill>
                <a:srgbClr val="C00000"/>
              </a:solidFill>
            </a:endParaRPr>
          </a:p>
          <a:p>
            <a:pPr marL="339725" indent="-111125">
              <a:buFont typeface="Wingdings" pitchFamily="2" charset="2"/>
              <a:buChar char="Ø"/>
            </a:pPr>
            <a:r>
              <a:rPr lang="en-US" sz="1050" dirty="0">
                <a:solidFill>
                  <a:srgbClr val="C00000"/>
                </a:solidFill>
              </a:rPr>
              <a:t>  </a:t>
            </a:r>
            <a:r>
              <a:rPr lang="en-US" sz="1050" b="1" dirty="0">
                <a:solidFill>
                  <a:srgbClr val="C00000"/>
                </a:solidFill>
              </a:rPr>
              <a:t>Expectation of Local Quality Teams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506" y="1545493"/>
            <a:ext cx="4038600" cy="4525963"/>
          </a:xfrm>
        </p:spPr>
        <p:txBody>
          <a:bodyPr>
            <a:normAutofit/>
          </a:bodyPr>
          <a:lstStyle/>
          <a:p>
            <a:pPr marL="568326" lvl="2" indent="0">
              <a:buNone/>
            </a:pPr>
            <a:endParaRPr lang="en-US" dirty="0"/>
          </a:p>
          <a:p>
            <a:pPr marL="860426" lvl="2" indent="-292100"/>
            <a:endParaRPr lang="en-US" sz="1000" dirty="0" smtClean="0"/>
          </a:p>
          <a:p>
            <a:pPr lvl="2"/>
            <a:endParaRPr lang="en-US" sz="1000" dirty="0"/>
          </a:p>
          <a:p>
            <a:pPr lvl="1"/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6D2B2-1B4E-AE4B-8F03-52C3424B26B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2598" y="228177"/>
            <a:ext cx="776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9044" y="1152150"/>
            <a:ext cx="861315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5288" lvl="1" indent="-222250">
              <a:buFont typeface="Arial" pitchFamily="34" charset="0"/>
              <a:buChar char="•"/>
            </a:pPr>
            <a:endParaRPr lang="en-US" sz="2400" dirty="0" smtClean="0"/>
          </a:p>
          <a:p>
            <a:pPr marL="395288" lvl="1" indent="-222250">
              <a:buFont typeface="Arial" pitchFamily="34" charset="0"/>
              <a:buChar char="•"/>
            </a:pPr>
            <a:endParaRPr lang="en-US" sz="2400" dirty="0"/>
          </a:p>
          <a:p>
            <a:pPr marL="395288" lvl="1" indent="-222250">
              <a:buFont typeface="Arial" pitchFamily="34" charset="0"/>
              <a:buChar char="•"/>
            </a:pPr>
            <a:endParaRPr lang="en-US" sz="2400" dirty="0" smtClean="0"/>
          </a:p>
          <a:p>
            <a:pPr marL="173038" lvl="1" algn="ctr"/>
            <a:r>
              <a:rPr lang="en-US" sz="4400" b="1" dirty="0" smtClean="0">
                <a:solidFill>
                  <a:schemeClr val="bg1">
                    <a:lumMod val="50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4144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775" y="165515"/>
            <a:ext cx="8289025" cy="834845"/>
          </a:xfrm>
        </p:spPr>
        <p:txBody>
          <a:bodyPr/>
          <a:lstStyle/>
          <a:p>
            <a:pPr algn="ctr"/>
            <a:r>
              <a:rPr lang="en-US" sz="4000" dirty="0" smtClean="0"/>
              <a:t>Agenda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6D2B2-1B4E-AE4B-8F03-52C3424B26B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5984" y="1303940"/>
            <a:ext cx="751360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ISO/IEC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17065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ISO 17065:2012 vs</a:t>
            </a:r>
            <a:r>
              <a:rPr lang="en-US" sz="2800" dirty="0">
                <a:solidFill>
                  <a:srgbClr val="C00000"/>
                </a:solidFill>
              </a:rPr>
              <a:t>. Guide 65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QMS Updates</a:t>
            </a:r>
            <a:endParaRPr lang="en-US" sz="2800" dirty="0">
              <a:solidFill>
                <a:srgbClr val="C00000"/>
              </a:solidFill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Corporate IQA Next Steps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Expectation of CAR/Local Quality Members</a:t>
            </a:r>
          </a:p>
          <a:p>
            <a:r>
              <a:rPr lang="en-US" sz="2800" dirty="0">
                <a:solidFill>
                  <a:srgbClr val="C0000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002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0519" y="89620"/>
            <a:ext cx="2808115" cy="834845"/>
          </a:xfrm>
        </p:spPr>
        <p:txBody>
          <a:bodyPr/>
          <a:lstStyle/>
          <a:p>
            <a:pPr marL="231775" lvl="1" indent="-171450">
              <a:buFont typeface="Wingdings" pitchFamily="2" charset="2"/>
              <a:buChar char="Ø"/>
            </a:pPr>
            <a:r>
              <a:rPr lang="en-US" sz="1050" dirty="0">
                <a:solidFill>
                  <a:srgbClr val="C00000"/>
                </a:solidFill>
              </a:rPr>
              <a:t>ISO 17065:2012 vs. Guide 65</a:t>
            </a:r>
            <a:br>
              <a:rPr lang="en-US" sz="1050" dirty="0">
                <a:solidFill>
                  <a:srgbClr val="C00000"/>
                </a:solidFill>
              </a:rPr>
            </a:b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QMS Updates</a:t>
            </a:r>
            <a:br>
              <a:rPr lang="en-US" sz="10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Corporate IQA Next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Steps</a:t>
            </a:r>
            <a:b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Expectation of Local Quality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Teams</a:t>
            </a:r>
            <a:b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EHS Audit</a:t>
            </a:r>
            <a:r>
              <a:rPr lang="en-US" sz="1050" dirty="0">
                <a:solidFill>
                  <a:srgbClr val="C00000"/>
                </a:solidFill>
              </a:rPr>
              <a:t/>
            </a:r>
            <a:br>
              <a:rPr lang="en-US" sz="1050" dirty="0">
                <a:solidFill>
                  <a:srgbClr val="C00000"/>
                </a:solidFill>
              </a:rPr>
            </a:b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 </a:t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6D2B2-1B4E-AE4B-8F03-52C3424B26B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1879" y="1076255"/>
            <a:ext cx="8348451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ISO 17065:2012 vs. Guide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65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  <a:hlinkClick r:id="rId2"/>
              </a:rPr>
              <a:t>Gap Analysis for UL Mark Program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>
              <a:solidFill>
                <a:srgbClr val="C0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  <a:hlinkClick r:id="rId3"/>
              </a:rPr>
              <a:t>Gap Analysis for VS Energy Efficiency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800100" lvl="1" indent="-342900">
              <a:buFont typeface="Courier New" pitchFamily="49" charset="0"/>
              <a:buChar char="o"/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ISO 17065- Specific Program/Accreditor Information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  <a:hlinkClick r:id="rId4"/>
              </a:rPr>
              <a:t>INMETRO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PAL: </a:t>
            </a:r>
            <a:r>
              <a:rPr lang="en-US" sz="2000" dirty="0"/>
              <a:t>MHLW notification – </a:t>
            </a:r>
            <a:r>
              <a:rPr lang="en-US" sz="2000" i="1" dirty="0"/>
              <a:t>“17065 shall be applied from </a:t>
            </a:r>
            <a:r>
              <a:rPr lang="en-US" sz="2000" b="1" i="1" dirty="0"/>
              <a:t>February 1, 2013 </a:t>
            </a:r>
            <a:r>
              <a:rPr lang="en-US" sz="2000" i="1" dirty="0"/>
              <a:t>but a previous practice can be used until </a:t>
            </a:r>
            <a:r>
              <a:rPr lang="en-US" sz="2000" b="1" i="1" dirty="0"/>
              <a:t>October 31, 2013</a:t>
            </a:r>
            <a:r>
              <a:rPr lang="en-US" sz="2000" b="1" dirty="0" smtClean="0"/>
              <a:t>”.  </a:t>
            </a:r>
            <a:r>
              <a:rPr lang="en-US" sz="2000" dirty="0" smtClean="0"/>
              <a:t>Updated documentation scheduled for end of September 2013 completion.</a:t>
            </a:r>
            <a:endParaRPr lang="en-US" sz="2000" i="1" dirty="0" smtClean="0">
              <a:solidFill>
                <a:srgbClr val="C0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sz="2000" i="1" dirty="0" smtClean="0">
              <a:solidFill>
                <a:srgbClr val="C0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ANSI: </a:t>
            </a:r>
            <a:r>
              <a:rPr lang="en-US" sz="2000" dirty="0"/>
              <a:t>ANSI will begin auditing against 17065 in </a:t>
            </a:r>
            <a:r>
              <a:rPr lang="en-US" sz="2000" b="1" dirty="0"/>
              <a:t>July 2014</a:t>
            </a:r>
            <a:r>
              <a:rPr lang="en-US" sz="2000" dirty="0"/>
              <a:t>.  That means any new processes, records, etc. needed for 17065 compliance will need to be implemented by July 2014.  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800100" lvl="1" indent="-342900">
              <a:buFont typeface="Courier New" pitchFamily="49" charset="0"/>
              <a:buChar char="o"/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0519" y="89620"/>
            <a:ext cx="2808115" cy="834845"/>
          </a:xfrm>
        </p:spPr>
        <p:txBody>
          <a:bodyPr/>
          <a:lstStyle/>
          <a:p>
            <a:pPr marL="231775" lvl="1" indent="-171450">
              <a:buFont typeface="Wingdings" pitchFamily="2" charset="2"/>
              <a:buChar char="Ø"/>
            </a:pPr>
            <a:r>
              <a:rPr lang="en-US" sz="1050" dirty="0">
                <a:solidFill>
                  <a:srgbClr val="C00000"/>
                </a:solidFill>
              </a:rPr>
              <a:t>ISO 17065:2012 vs. Guide 65</a:t>
            </a:r>
            <a:br>
              <a:rPr lang="en-US" sz="1050" dirty="0">
                <a:solidFill>
                  <a:srgbClr val="C00000"/>
                </a:solidFill>
              </a:rPr>
            </a:b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QMS Updates</a:t>
            </a:r>
            <a:br>
              <a:rPr lang="en-US" sz="10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Corporate IQA Next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Steps</a:t>
            </a:r>
            <a:b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Expectation of Local Quality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Teams</a:t>
            </a:r>
            <a:b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EHS Audit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 </a:t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6D2B2-1B4E-AE4B-8F03-52C3424B26B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0090" y="772675"/>
            <a:ext cx="834845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SCC: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41" y="1076255"/>
            <a:ext cx="7975600" cy="29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0090" y="4339740"/>
            <a:ext cx="88038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SCC will cease accreditation to ISO Guide 65 and IAF GD5 after </a:t>
            </a:r>
            <a:r>
              <a:rPr lang="en-US" b="1" dirty="0"/>
              <a:t>August 15th, 2015</a:t>
            </a:r>
            <a:r>
              <a:rPr lang="en-US" dirty="0"/>
              <a:t>. </a:t>
            </a:r>
            <a:r>
              <a:rPr lang="en-US" dirty="0" smtClean="0"/>
              <a:t>Any Certification </a:t>
            </a:r>
            <a:r>
              <a:rPr lang="en-US" dirty="0"/>
              <a:t>body that does not comply with the above-described transition requirements </a:t>
            </a:r>
            <a:r>
              <a:rPr lang="en-US" dirty="0" smtClean="0"/>
              <a:t>by August </a:t>
            </a:r>
            <a:r>
              <a:rPr lang="en-US" dirty="0"/>
              <a:t>15th, 2015 will be subject to suspension of their CBAP accreditation. </a:t>
            </a:r>
            <a:r>
              <a:rPr lang="en-US" b="1" dirty="0"/>
              <a:t>Certification </a:t>
            </a:r>
            <a:r>
              <a:rPr lang="en-US" b="1" dirty="0" smtClean="0"/>
              <a:t>bodies must </a:t>
            </a:r>
            <a:r>
              <a:rPr lang="en-US" b="1" dirty="0"/>
              <a:t>transition as stated because all certificates to ISO Guide 65 will be invalid as </a:t>
            </a:r>
            <a:r>
              <a:rPr lang="en-US" b="1" dirty="0" smtClean="0"/>
              <a:t>of  September </a:t>
            </a:r>
            <a:r>
              <a:rPr lang="en-US" b="1" dirty="0"/>
              <a:t>15, 2015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973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204" y="89620"/>
            <a:ext cx="2808115" cy="834845"/>
          </a:xfrm>
        </p:spPr>
        <p:txBody>
          <a:bodyPr/>
          <a:lstStyle/>
          <a:p>
            <a:pPr marL="231775" lvl="1" indent="-171450">
              <a:buFont typeface="Wingdings" pitchFamily="2" charset="2"/>
              <a:buChar char="Ø"/>
            </a:pPr>
            <a:r>
              <a:rPr lang="en-US" sz="1050" dirty="0">
                <a:solidFill>
                  <a:srgbClr val="C00000"/>
                </a:solidFill>
              </a:rPr>
              <a:t>ISO 17065:2012 vs. Guide 65</a:t>
            </a:r>
            <a:br>
              <a:rPr lang="en-US" sz="1050" dirty="0">
                <a:solidFill>
                  <a:srgbClr val="C00000"/>
                </a:solidFill>
              </a:rPr>
            </a:b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QMS Updates</a:t>
            </a:r>
            <a:br>
              <a:rPr lang="en-US" sz="10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Corporate IQA Next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Steps</a:t>
            </a:r>
            <a:b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Expectation of Local Quality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Teams</a:t>
            </a:r>
            <a:b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EHS Audit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 </a:t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6D2B2-1B4E-AE4B-8F03-52C3424B26B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1879" y="1076255"/>
            <a:ext cx="834845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</a:rPr>
              <a:t>UL Mark (draft plan- see slide 3 for gap analysis)</a:t>
            </a:r>
          </a:p>
          <a:p>
            <a:pPr marL="800100" lvl="1" indent="-342900">
              <a:buFont typeface="Courier New" pitchFamily="49" charset="0"/>
              <a:buChar char="o"/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79" y="1683415"/>
            <a:ext cx="8352528" cy="4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15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204" y="89620"/>
            <a:ext cx="2808115" cy="834845"/>
          </a:xfrm>
        </p:spPr>
        <p:txBody>
          <a:bodyPr/>
          <a:lstStyle/>
          <a:p>
            <a:pPr marL="231775" lvl="1" indent="-171450">
              <a:buFont typeface="Wingdings" pitchFamily="2" charset="2"/>
              <a:buChar char="Ø"/>
            </a:pPr>
            <a:r>
              <a:rPr lang="en-US" sz="1050" dirty="0">
                <a:solidFill>
                  <a:srgbClr val="C00000"/>
                </a:solidFill>
              </a:rPr>
              <a:t>ISO 17065:2012 vs. Guide 65</a:t>
            </a:r>
            <a:br>
              <a:rPr lang="en-US" sz="1050" dirty="0">
                <a:solidFill>
                  <a:srgbClr val="C00000"/>
                </a:solidFill>
              </a:rPr>
            </a:b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QMS Updates</a:t>
            </a:r>
            <a:br>
              <a:rPr lang="en-US" sz="10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Corporate IQA Next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Steps</a:t>
            </a:r>
            <a:b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Expectation of Local Quality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Teams</a:t>
            </a:r>
            <a:b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EHS Audit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 </a:t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6D2B2-1B4E-AE4B-8F03-52C3424B26B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1879" y="1076255"/>
            <a:ext cx="834845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000" dirty="0" smtClean="0">
              <a:solidFill>
                <a:srgbClr val="C0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9648" y="1414809"/>
            <a:ext cx="80108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6688" lvl="1" indent="-166688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 VS - Energy Efficiency Certification</a:t>
            </a:r>
            <a:endParaRPr lang="en-US" sz="2800" dirty="0">
              <a:solidFill>
                <a:srgbClr val="C00000"/>
              </a:solidFill>
            </a:endParaRPr>
          </a:p>
          <a:p>
            <a:pPr marL="623888" lvl="2" indent="-166688">
              <a:buFont typeface="Arial" pitchFamily="34" charset="0"/>
              <a:buChar char="•"/>
            </a:pPr>
            <a:r>
              <a:rPr lang="en-US" sz="2800" dirty="0" smtClean="0"/>
              <a:t>Gap analysis has been developed</a:t>
            </a:r>
            <a:endParaRPr lang="en-US" sz="2800" dirty="0"/>
          </a:p>
          <a:p>
            <a:pPr marL="623888" lvl="2" indent="-166688">
              <a:buFont typeface="Arial" pitchFamily="34" charset="0"/>
              <a:buChar char="•"/>
            </a:pPr>
            <a:r>
              <a:rPr lang="en-US" sz="2800" dirty="0" smtClean="0"/>
              <a:t>Must meet timeframe requirements set by SCC as shown on slide number 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37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985" y="848570"/>
            <a:ext cx="8229600" cy="1143000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sz="2400" dirty="0">
                <a:latin typeface="Arial" charset="0"/>
                <a:ea typeface="Geneva" charset="0"/>
              </a:rPr>
              <a:t>UK Certification Office P</a:t>
            </a:r>
            <a:r>
              <a:rPr lang="en-GB" sz="2400" dirty="0" smtClean="0">
                <a:latin typeface="Arial" charset="0"/>
                <a:ea typeface="Geneva" charset="0"/>
              </a:rPr>
              <a:t>rograms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9B393-1D32-C94A-A8DE-302BBD9B7DD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181106"/>
              </p:ext>
            </p:extLst>
          </p:nvPr>
        </p:nvGraphicFramePr>
        <p:xfrm>
          <a:off x="929040" y="1379835"/>
          <a:ext cx="7817185" cy="490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3126"/>
                <a:gridCol w="1497545"/>
                <a:gridCol w="1227987"/>
                <a:gridCol w="898527"/>
              </a:tblGrid>
              <a:tr h="352256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Program </a:t>
                      </a:r>
                      <a:endParaRPr lang="en-US" sz="1700" dirty="0"/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6857" marR="86857" marT="43429" marB="43429"/>
                </a:tc>
              </a:tr>
              <a:tr h="7817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 smtClean="0">
                          <a:solidFill>
                            <a:srgbClr val="0000FF"/>
                          </a:solidFill>
                          <a:latin typeface="+mj-lt"/>
                        </a:rPr>
                        <a:t>Notified</a:t>
                      </a:r>
                      <a:r>
                        <a:rPr lang="en-GB" sz="1500" b="1" baseline="0" dirty="0" smtClean="0">
                          <a:solidFill>
                            <a:srgbClr val="0000FF"/>
                          </a:solidFill>
                          <a:latin typeface="+mj-lt"/>
                        </a:rPr>
                        <a:t> Bodies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- The relevant Directive(s)/Regulation(s) and …. 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>
                          <a:solidFill>
                            <a:srgbClr val="0000FF"/>
                          </a:solidFill>
                          <a:latin typeface="+mj-lt"/>
                        </a:rPr>
                        <a:t>Primary (1)</a:t>
                      </a:r>
                      <a:endParaRPr lang="en-US" sz="1500" b="1" dirty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>
                          <a:solidFill>
                            <a:srgbClr val="0000FF"/>
                          </a:solidFill>
                          <a:latin typeface="+mj-lt"/>
                        </a:rPr>
                        <a:t>+ relevant elements of</a:t>
                      </a:r>
                      <a:endParaRPr lang="en-US" sz="1500" b="1" dirty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>
                          <a:solidFill>
                            <a:srgbClr val="0000FF"/>
                          </a:solidFill>
                          <a:latin typeface="+mj-lt"/>
                        </a:rPr>
                        <a:t>EA</a:t>
                      </a:r>
                      <a:r>
                        <a:rPr lang="en-GB" sz="1500" b="1" baseline="0" dirty="0" smtClean="0">
                          <a:solidFill>
                            <a:srgbClr val="0000FF"/>
                          </a:solidFill>
                          <a:latin typeface="+mj-lt"/>
                        </a:rPr>
                        <a:t> 2/17</a:t>
                      </a:r>
                      <a:endParaRPr lang="en-US" sz="1500" b="1" dirty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</a:tr>
              <a:tr h="3522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Arial" charset="0"/>
                          <a:cs typeface="Arial" charset="0"/>
                        </a:rPr>
                        <a:t>Construction Products Directive</a:t>
                      </a:r>
                      <a:endParaRPr lang="en-US" sz="15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 smtClean="0">
                          <a:solidFill>
                            <a:srgbClr val="0000FF"/>
                          </a:solidFill>
                          <a:latin typeface="+mj-lt"/>
                        </a:rPr>
                        <a:t>ISO</a:t>
                      </a:r>
                      <a:r>
                        <a:rPr lang="en-GB" sz="1700" b="1" baseline="0" dirty="0" smtClean="0">
                          <a:solidFill>
                            <a:srgbClr val="0000FF"/>
                          </a:solidFill>
                          <a:latin typeface="+mj-lt"/>
                        </a:rPr>
                        <a:t> 17065</a:t>
                      </a:r>
                      <a:endParaRPr lang="en-US" sz="1700" b="1" dirty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r>
                        <a:rPr lang="en-GB" sz="1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ISO 17020</a:t>
                      </a:r>
                      <a:endParaRPr lang="en-US" sz="15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√</a:t>
                      </a:r>
                      <a:endParaRPr lang="en-US" sz="15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</a:tr>
              <a:tr h="60800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Arial" charset="0"/>
                          <a:cs typeface="Arial" charset="0"/>
                        </a:rPr>
                        <a:t>Marine Equipment Directive </a:t>
                      </a:r>
                      <a:endParaRPr lang="en-US" sz="15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 smtClean="0">
                          <a:solidFill>
                            <a:srgbClr val="0000FF"/>
                          </a:solidFill>
                          <a:latin typeface="+mj-lt"/>
                        </a:rPr>
                        <a:t>ISO</a:t>
                      </a:r>
                      <a:r>
                        <a:rPr lang="en-GB" sz="1700" b="1" baseline="0" dirty="0" smtClean="0">
                          <a:solidFill>
                            <a:srgbClr val="0000FF"/>
                          </a:solidFill>
                          <a:latin typeface="+mj-lt"/>
                        </a:rPr>
                        <a:t> 17065</a:t>
                      </a:r>
                      <a:endParaRPr lang="en-US" sz="1700" b="1" dirty="0" smtClean="0">
                        <a:solidFill>
                          <a:srgbClr val="0000FF"/>
                        </a:solidFill>
                        <a:latin typeface="+mj-lt"/>
                      </a:endParaRPr>
                    </a:p>
                    <a:p>
                      <a:pPr algn="ctr"/>
                      <a:endParaRPr lang="en-US" sz="1700" b="1" dirty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ISO 17020</a:t>
                      </a:r>
                      <a:endParaRPr lang="en-US" sz="15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√</a:t>
                      </a:r>
                      <a:endParaRPr lang="en-US" sz="15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</a:tr>
              <a:tr h="60800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Arial" charset="0"/>
                          <a:cs typeface="Arial" charset="0"/>
                        </a:rPr>
                        <a:t>Personal Protective Equipment Directive </a:t>
                      </a:r>
                      <a:endParaRPr lang="en-US" sz="15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 smtClean="0">
                          <a:solidFill>
                            <a:srgbClr val="0000FF"/>
                          </a:solidFill>
                          <a:latin typeface="+mj-lt"/>
                        </a:rPr>
                        <a:t>ISO</a:t>
                      </a:r>
                      <a:r>
                        <a:rPr lang="en-GB" sz="1700" b="1" baseline="0" dirty="0" smtClean="0">
                          <a:solidFill>
                            <a:srgbClr val="0000FF"/>
                          </a:solidFill>
                          <a:latin typeface="+mj-lt"/>
                        </a:rPr>
                        <a:t> 17065</a:t>
                      </a:r>
                      <a:endParaRPr lang="en-US" sz="1700" b="1" dirty="0" smtClean="0">
                        <a:solidFill>
                          <a:srgbClr val="0000FF"/>
                        </a:solidFill>
                        <a:latin typeface="+mj-lt"/>
                      </a:endParaRPr>
                    </a:p>
                    <a:p>
                      <a:pPr algn="ctr"/>
                      <a:endParaRPr lang="en-US" sz="1700" b="1" dirty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ISO 17020</a:t>
                      </a:r>
                      <a:endParaRPr lang="en-US" sz="15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  <a:p>
                      <a:endParaRPr lang="en-US" sz="15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√</a:t>
                      </a:r>
                    </a:p>
                    <a:p>
                      <a:pPr algn="ctr"/>
                      <a:endParaRPr lang="en-US" sz="15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</a:tr>
              <a:tr h="5500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Low Voltage Directive </a:t>
                      </a:r>
                      <a:endParaRPr lang="en-US" sz="15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 smtClean="0">
                          <a:solidFill>
                            <a:srgbClr val="0000FF"/>
                          </a:solidFill>
                          <a:latin typeface="+mj-lt"/>
                        </a:rPr>
                        <a:t>ISO</a:t>
                      </a:r>
                      <a:r>
                        <a:rPr lang="en-GB" sz="1700" b="1" baseline="0" dirty="0" smtClean="0">
                          <a:solidFill>
                            <a:srgbClr val="0000FF"/>
                          </a:solidFill>
                          <a:latin typeface="+mj-lt"/>
                        </a:rPr>
                        <a:t> 17065</a:t>
                      </a:r>
                      <a:endParaRPr lang="en-US" sz="1700" b="1" dirty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URN 00/800 </a:t>
                      </a:r>
                      <a:endParaRPr lang="en-US" sz="15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√</a:t>
                      </a:r>
                    </a:p>
                    <a:p>
                      <a:pPr algn="ctr"/>
                      <a:endParaRPr lang="en-US" sz="15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</a:tr>
              <a:tr h="3717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Medical Notified Body </a:t>
                      </a:r>
                      <a:endParaRPr lang="en-US" sz="15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MHRA GN6</a:t>
                      </a:r>
                      <a:endParaRPr lang="en-US" sz="15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-</a:t>
                      </a:r>
                      <a:endParaRPr lang="en-US" sz="15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-</a:t>
                      </a:r>
                      <a:endParaRPr lang="en-US" sz="15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</a:tr>
              <a:tr h="3522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 smtClean="0">
                          <a:solidFill>
                            <a:srgbClr val="0000FF"/>
                          </a:solidFill>
                          <a:latin typeface="+mj-lt"/>
                        </a:rPr>
                        <a:t>Other Programs </a:t>
                      </a:r>
                      <a:endParaRPr lang="en-US" sz="1500" b="1" dirty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endParaRPr lang="en-US" sz="1500" b="1" dirty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endParaRPr lang="en-US" sz="1500" b="1" dirty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</a:tr>
              <a:tr h="3522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Accredited</a:t>
                      </a:r>
                      <a:r>
                        <a:rPr lang="en-GB" sz="15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 EN evaluations (ITE)</a:t>
                      </a:r>
                      <a:endParaRPr lang="en-US" sz="15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ISO</a:t>
                      </a:r>
                      <a:r>
                        <a:rPr lang="en-GB" sz="15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 17025</a:t>
                      </a:r>
                      <a:endParaRPr lang="en-US" sz="15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- </a:t>
                      </a:r>
                      <a:endParaRPr lang="en-US" sz="15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-</a:t>
                      </a:r>
                      <a:endParaRPr lang="en-US" sz="15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</a:tr>
              <a:tr h="5790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Microgeneration</a:t>
                      </a:r>
                      <a:r>
                        <a:rPr lang="en-GB" sz="15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 Certification Scheme</a:t>
                      </a:r>
                      <a:endParaRPr lang="en-US" sz="15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 smtClean="0">
                          <a:solidFill>
                            <a:srgbClr val="0000FF"/>
                          </a:solidFill>
                          <a:latin typeface="+mj-lt"/>
                        </a:rPr>
                        <a:t>ISO</a:t>
                      </a:r>
                      <a:r>
                        <a:rPr lang="en-GB" sz="1700" b="1" baseline="0" dirty="0" smtClean="0">
                          <a:solidFill>
                            <a:srgbClr val="0000FF"/>
                          </a:solidFill>
                          <a:latin typeface="+mj-lt"/>
                        </a:rPr>
                        <a:t> 17065</a:t>
                      </a:r>
                      <a:endParaRPr lang="en-US" sz="1700" b="1" dirty="0" smtClean="0">
                        <a:solidFill>
                          <a:srgbClr val="0000FF"/>
                        </a:solidFill>
                        <a:latin typeface="+mj-lt"/>
                      </a:endParaRPr>
                    </a:p>
                    <a:p>
                      <a:pPr algn="ctr"/>
                      <a:endParaRPr lang="en-US" sz="15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-</a:t>
                      </a:r>
                      <a:endParaRPr lang="en-US" sz="15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-</a:t>
                      </a:r>
                      <a:endParaRPr lang="en-US" sz="15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86857" marR="86857" marT="43429" marB="43429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054100" y="19878"/>
            <a:ext cx="245313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000" dirty="0">
                <a:solidFill>
                  <a:srgbClr val="C00000"/>
                </a:solidFill>
              </a:rPr>
              <a:t>ISO 17065:2012 vs. Guide 65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QMS Updates</a:t>
            </a:r>
            <a:br>
              <a:rPr lang="en-US" sz="1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Corporate IQA Next Steps</a:t>
            </a:r>
            <a:br>
              <a:rPr lang="en-US" sz="1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Expectation of Local Quality Teams</a:t>
            </a:r>
            <a:br>
              <a:rPr lang="en-US" sz="1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EHS Audit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7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95" y="1050683"/>
            <a:ext cx="8229600" cy="1143000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sz="2000" dirty="0">
                <a:latin typeface="Arial" charset="0"/>
                <a:ea typeface="Geneva" charset="0"/>
              </a:rPr>
              <a:t>UK Certification Office </a:t>
            </a:r>
            <a:r>
              <a:rPr lang="en-GB" sz="2000" dirty="0" smtClean="0">
                <a:latin typeface="Arial" charset="0"/>
                <a:ea typeface="Geneva" charset="0"/>
              </a:rPr>
              <a:t>Programs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9B393-1D32-C94A-A8DE-302BBD9B7DD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2959" y="1531625"/>
            <a:ext cx="8891752" cy="4331353"/>
          </a:xfrm>
        </p:spPr>
        <p:txBody>
          <a:bodyPr>
            <a:normAutofit fontScale="92500" lnSpcReduction="20000"/>
          </a:bodyPr>
          <a:lstStyle/>
          <a:p>
            <a:pPr marL="342900" lvl="2" indent="-342900">
              <a:buFont typeface="Arial" pitchFamily="34" charset="0"/>
              <a:buChar char="•"/>
            </a:pPr>
            <a:r>
              <a:rPr lang="en-GB" sz="2200" dirty="0">
                <a:solidFill>
                  <a:schemeClr val="tx1"/>
                </a:solidFill>
              </a:rPr>
              <a:t>EN45011:1998 transitioning to ISO </a:t>
            </a:r>
            <a:r>
              <a:rPr lang="en-GB" sz="2200" dirty="0" smtClean="0">
                <a:solidFill>
                  <a:schemeClr val="tx1"/>
                </a:solidFill>
              </a:rPr>
              <a:t>17065:2012</a:t>
            </a:r>
            <a:endParaRPr lang="en-GB" sz="2200" dirty="0">
              <a:solidFill>
                <a:schemeClr val="tx1"/>
              </a:solidFill>
            </a:endParaRPr>
          </a:p>
          <a:p>
            <a:pPr marL="804863" lvl="4" indent="-407988">
              <a:buFont typeface="Arial" pitchFamily="34" charset="0"/>
              <a:buChar char="•"/>
            </a:pPr>
            <a:r>
              <a:rPr lang="en-GB" sz="2100" dirty="0">
                <a:solidFill>
                  <a:schemeClr val="tx1"/>
                </a:solidFill>
              </a:rPr>
              <a:t>	</a:t>
            </a:r>
            <a:r>
              <a:rPr lang="en-GB" sz="1900" dirty="0" smtClean="0">
                <a:solidFill>
                  <a:schemeClr val="tx1"/>
                </a:solidFill>
              </a:rPr>
              <a:t>From </a:t>
            </a:r>
            <a:r>
              <a:rPr lang="en-GB" sz="1900" dirty="0">
                <a:solidFill>
                  <a:schemeClr val="tx1"/>
                </a:solidFill>
              </a:rPr>
              <a:t>2014 </a:t>
            </a:r>
            <a:r>
              <a:rPr lang="en-GB" sz="1900" dirty="0" smtClean="0">
                <a:solidFill>
                  <a:schemeClr val="tx1"/>
                </a:solidFill>
              </a:rPr>
              <a:t>assessment year (a/y) for external assessments</a:t>
            </a:r>
            <a:endParaRPr lang="en-GB" sz="1900" dirty="0">
              <a:solidFill>
                <a:schemeClr val="tx1"/>
              </a:solidFill>
            </a:endParaRPr>
          </a:p>
          <a:p>
            <a:pPr marL="804863" lvl="4" indent="-407988">
              <a:buFont typeface="Arial" pitchFamily="34" charset="0"/>
              <a:buChar char="•"/>
            </a:pPr>
            <a:r>
              <a:rPr lang="en-GB" sz="1900" dirty="0" smtClean="0">
                <a:solidFill>
                  <a:schemeClr val="tx1"/>
                </a:solidFill>
              </a:rPr>
              <a:t>September </a:t>
            </a:r>
            <a:r>
              <a:rPr lang="en-GB" sz="1900" dirty="0">
                <a:solidFill>
                  <a:schemeClr val="tx1"/>
                </a:solidFill>
              </a:rPr>
              <a:t>2015 </a:t>
            </a:r>
            <a:r>
              <a:rPr lang="en-GB" sz="1900" dirty="0" smtClean="0">
                <a:solidFill>
                  <a:schemeClr val="tx1"/>
                </a:solidFill>
              </a:rPr>
              <a:t>deadline for transition</a:t>
            </a:r>
            <a:endParaRPr lang="en-GB" sz="1900" dirty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GB" sz="2100" dirty="0" smtClean="0">
              <a:solidFill>
                <a:schemeClr val="tx1"/>
              </a:solidFill>
            </a:endParaRPr>
          </a:p>
          <a:p>
            <a:pPr marL="457200" lvl="1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200" dirty="0" smtClean="0">
                <a:solidFill>
                  <a:schemeClr val="tx1"/>
                </a:solidFill>
              </a:rPr>
              <a:t>For Notified Bodies</a:t>
            </a:r>
          </a:p>
          <a:p>
            <a:pPr lvl="1">
              <a:spcBef>
                <a:spcPct val="20000"/>
              </a:spcBef>
            </a:pPr>
            <a:r>
              <a:rPr lang="en-GB" sz="2100" dirty="0" smtClean="0">
                <a:solidFill>
                  <a:schemeClr val="tx1"/>
                </a:solidFill>
              </a:rPr>
              <a:t>	</a:t>
            </a:r>
            <a:r>
              <a:rPr lang="en-GB" sz="1900" dirty="0" smtClean="0">
                <a:solidFill>
                  <a:schemeClr val="tx1"/>
                </a:solidFill>
              </a:rPr>
              <a:t> - ‘Accreditation for Notification’ </a:t>
            </a:r>
            <a:r>
              <a:rPr lang="en-GB" sz="1900" b="0" dirty="0" smtClean="0">
                <a:solidFill>
                  <a:schemeClr val="tx1"/>
                </a:solidFill>
              </a:rPr>
              <a:t>- </a:t>
            </a:r>
            <a:r>
              <a:rPr lang="en-US" sz="1900" dirty="0">
                <a:solidFill>
                  <a:schemeClr val="tx1"/>
                </a:solidFill>
              </a:rPr>
              <a:t>EU Regulation </a:t>
            </a:r>
            <a:r>
              <a:rPr lang="en-US" sz="1900" dirty="0" smtClean="0">
                <a:solidFill>
                  <a:schemeClr val="tx1"/>
                </a:solidFill>
              </a:rPr>
              <a:t>765-08 f</a:t>
            </a:r>
            <a:r>
              <a:rPr lang="en-GB" sz="1900" dirty="0" smtClean="0">
                <a:solidFill>
                  <a:schemeClr val="tx1"/>
                </a:solidFill>
              </a:rPr>
              <a:t>rom 2013 a/y for 	external assessments, which means……</a:t>
            </a:r>
            <a:endParaRPr lang="en-GB" sz="1900" dirty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GB" sz="21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2200" dirty="0" smtClean="0">
                <a:solidFill>
                  <a:schemeClr val="tx1"/>
                </a:solidFill>
              </a:rPr>
              <a:t>‘System 1 +’</a:t>
            </a:r>
          </a:p>
          <a:p>
            <a:pPr lvl="1"/>
            <a:r>
              <a:rPr lang="en-GB" sz="2100" dirty="0" smtClean="0">
                <a:solidFill>
                  <a:schemeClr val="tx1"/>
                </a:solidFill>
              </a:rPr>
              <a:t>	</a:t>
            </a:r>
            <a:r>
              <a:rPr lang="en-GB" sz="1900" dirty="0" smtClean="0">
                <a:solidFill>
                  <a:schemeClr val="tx1"/>
                </a:solidFill>
              </a:rPr>
              <a:t>‘1’ = Primary Std. for Accreditation e.g. </a:t>
            </a:r>
            <a:r>
              <a:rPr lang="en-GB" sz="1900" dirty="0">
                <a:solidFill>
                  <a:schemeClr val="tx1"/>
                </a:solidFill>
              </a:rPr>
              <a:t>ISO </a:t>
            </a:r>
            <a:r>
              <a:rPr lang="en-GB" sz="1900" dirty="0" smtClean="0">
                <a:solidFill>
                  <a:schemeClr val="tx1"/>
                </a:solidFill>
              </a:rPr>
              <a:t>17065:2012 from a/y 2014</a:t>
            </a:r>
          </a:p>
          <a:p>
            <a:pPr lvl="1"/>
            <a:r>
              <a:rPr lang="en-GB" sz="1900" dirty="0">
                <a:solidFill>
                  <a:schemeClr val="tx1"/>
                </a:solidFill>
              </a:rPr>
              <a:t>	</a:t>
            </a:r>
            <a:r>
              <a:rPr lang="en-GB" sz="1900" dirty="0" smtClean="0">
                <a:solidFill>
                  <a:schemeClr val="tx1"/>
                </a:solidFill>
              </a:rPr>
              <a:t>‘+’ = the relevant elements of supporting Standards e.g. ISO 17020</a:t>
            </a:r>
          </a:p>
          <a:p>
            <a:pPr marL="457200" lvl="1"/>
            <a:r>
              <a:rPr lang="en-GB" sz="1900" dirty="0" smtClean="0"/>
              <a:t>EA 2/17 - </a:t>
            </a:r>
            <a:r>
              <a:rPr lang="en-US" sz="1900" dirty="0"/>
              <a:t>EA Guidance on the horizontal requirements for the </a:t>
            </a:r>
            <a:r>
              <a:rPr lang="en-US" sz="1900" dirty="0" smtClean="0"/>
              <a:t>accreditation</a:t>
            </a:r>
            <a:r>
              <a:rPr lang="en-US" sz="1900" dirty="0"/>
              <a:t>	</a:t>
            </a:r>
            <a:r>
              <a:rPr lang="en-US" sz="1900" dirty="0" smtClean="0"/>
              <a:t> of conformity </a:t>
            </a:r>
            <a:r>
              <a:rPr lang="en-US" sz="1900" dirty="0"/>
              <a:t>assessment bodies for notification purposes 	</a:t>
            </a:r>
          </a:p>
          <a:p>
            <a:pPr lvl="1"/>
            <a:endParaRPr lang="en-GB" sz="19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GB" sz="2200" dirty="0" smtClean="0"/>
          </a:p>
          <a:p>
            <a:pPr lvl="1"/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2522835" y="-20625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000" dirty="0">
                <a:solidFill>
                  <a:srgbClr val="C00000"/>
                </a:solidFill>
              </a:rPr>
              <a:t>ISO 17065:2012 vs. Guide 65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QMS Updates</a:t>
            </a:r>
            <a:br>
              <a:rPr lang="en-US" sz="1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Corporate IQA Next Steps</a:t>
            </a:r>
            <a:br>
              <a:rPr lang="en-US" sz="1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Expectation of Local Quality Teams</a:t>
            </a:r>
            <a:br>
              <a:rPr lang="en-US" sz="1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EHS Audit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6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40815" cy="1143000"/>
          </a:xfrm>
        </p:spPr>
        <p:txBody>
          <a:bodyPr/>
          <a:lstStyle/>
          <a:p>
            <a:r>
              <a:rPr lang="en-GB" sz="2400" dirty="0">
                <a:latin typeface="Arial" charset="0"/>
                <a:ea typeface="Geneva" charset="0"/>
              </a:rPr>
              <a:t>UK Certification Office </a:t>
            </a:r>
            <a:r>
              <a:rPr lang="en-GB" sz="2400" dirty="0" smtClean="0">
                <a:latin typeface="Arial" charset="0"/>
                <a:ea typeface="Geneva" charset="0"/>
              </a:rPr>
              <a:t>Programs -</a:t>
            </a:r>
            <a:r>
              <a:rPr lang="en-GB" sz="2400" dirty="0" smtClean="0"/>
              <a:t>Exceptions and Notes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9B393-1D32-C94A-A8DE-302BBD9B7DD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3670" y="1000360"/>
            <a:ext cx="8497614" cy="494620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2200" dirty="0" smtClean="0">
                <a:solidFill>
                  <a:schemeClr val="tx1"/>
                </a:solidFill>
              </a:rPr>
              <a:t>Medical Notified Body:</a:t>
            </a:r>
          </a:p>
          <a:p>
            <a:pPr marL="520700" lvl="4" indent="-63500"/>
            <a:r>
              <a:rPr lang="en-GB" sz="1600" dirty="0" smtClean="0">
                <a:solidFill>
                  <a:schemeClr val="tx1"/>
                </a:solidFill>
              </a:rPr>
              <a:t>- Requirement remains MHRA Guidance Note 6 + related guidance</a:t>
            </a:r>
          </a:p>
          <a:p>
            <a:pPr marL="520700" lvl="4" indent="-63500"/>
            <a:r>
              <a:rPr lang="en-GB" sz="1600" dirty="0" smtClean="0">
                <a:solidFill>
                  <a:schemeClr val="tx1"/>
                </a:solidFill>
              </a:rPr>
              <a:t>- Moving to Regulations from Directives (Timescale 3-5 years)</a:t>
            </a:r>
          </a:p>
          <a:p>
            <a:pPr marL="520700" lvl="4" indent="-63500"/>
            <a:r>
              <a:rPr lang="en-GB" sz="1600" dirty="0" smtClean="0">
                <a:solidFill>
                  <a:schemeClr val="tx1"/>
                </a:solidFill>
              </a:rPr>
              <a:t>- Regulations mandatory in all EU Member States</a:t>
            </a:r>
          </a:p>
          <a:p>
            <a:pPr marL="520700" lvl="4" indent="-63500"/>
            <a:r>
              <a:rPr lang="en-GB" sz="1600" dirty="0" smtClean="0">
                <a:solidFill>
                  <a:schemeClr val="tx1"/>
                </a:solidFill>
              </a:rPr>
              <a:t>- Regulations are envisaged to be self-contained in terms of requirements</a:t>
            </a:r>
          </a:p>
          <a:p>
            <a:pPr marL="285750" indent="-285750">
              <a:buFontTx/>
              <a:buChar char="-"/>
            </a:pPr>
            <a:endParaRPr lang="en-GB" sz="180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</a:rPr>
              <a:t> </a:t>
            </a:r>
            <a:r>
              <a:rPr lang="en-GB" sz="2200" dirty="0" smtClean="0">
                <a:solidFill>
                  <a:schemeClr val="tx1"/>
                </a:solidFill>
              </a:rPr>
              <a:t>Low Voltage Directive Notified Body:</a:t>
            </a:r>
          </a:p>
          <a:p>
            <a:pPr marL="0" indent="457200"/>
            <a:r>
              <a:rPr lang="en-GB" sz="1600" dirty="0" smtClean="0">
                <a:solidFill>
                  <a:schemeClr val="tx1"/>
                </a:solidFill>
              </a:rPr>
              <a:t>- Moved to EN45011/ISO 17065 base from ISO 17025</a:t>
            </a:r>
          </a:p>
          <a:p>
            <a:pPr marL="457200" indent="-457200">
              <a:buFont typeface="Arial" pitchFamily="34" charset="0"/>
              <a:buChar char="•"/>
            </a:pPr>
            <a:endParaRPr lang="en-GB" sz="2200" dirty="0" smtClean="0">
              <a:solidFill>
                <a:schemeClr val="tx1"/>
              </a:solidFill>
            </a:endParaRPr>
          </a:p>
          <a:p>
            <a:pPr marL="342900" lvl="4" indent="-342900">
              <a:buFont typeface="Arial" pitchFamily="34" charset="0"/>
              <a:buChar char="•"/>
            </a:pPr>
            <a:r>
              <a:rPr lang="en-GB" sz="2200" dirty="0" smtClean="0">
                <a:solidFill>
                  <a:schemeClr val="tx1"/>
                </a:solidFill>
              </a:rPr>
              <a:t>Product Certification Accreditation (EN45011/ISO17065)</a:t>
            </a:r>
          </a:p>
          <a:p>
            <a:pPr marL="628650" lvl="4" indent="-285750">
              <a:buFont typeface="Arial" pitchFamily="34" charset="0"/>
              <a:buChar char="•"/>
            </a:pPr>
            <a:r>
              <a:rPr lang="en-GB" sz="1700" dirty="0" smtClean="0">
                <a:solidFill>
                  <a:schemeClr val="tx1"/>
                </a:solidFill>
              </a:rPr>
              <a:t>Umbrella for Notified Bodies ‘Accreditation for Notification’</a:t>
            </a:r>
          </a:p>
          <a:p>
            <a:pPr marL="628650" lvl="4" indent="-285750">
              <a:buFont typeface="Arial" pitchFamily="34" charset="0"/>
              <a:buChar char="•"/>
            </a:pPr>
            <a:r>
              <a:rPr lang="en-GB" sz="1700" dirty="0" smtClean="0">
                <a:solidFill>
                  <a:schemeClr val="tx1"/>
                </a:solidFill>
              </a:rPr>
              <a:t>Transition timing as previous slide</a:t>
            </a:r>
          </a:p>
          <a:p>
            <a:pPr marL="628650" lvl="4" indent="-285750">
              <a:buFont typeface="Arial" pitchFamily="34" charset="0"/>
              <a:buChar char="•"/>
            </a:pPr>
            <a:r>
              <a:rPr lang="en-GB" sz="1700" dirty="0" smtClean="0">
                <a:solidFill>
                  <a:schemeClr val="tx1"/>
                </a:solidFill>
              </a:rPr>
              <a:t>Likely to be utilised for other areas</a:t>
            </a:r>
          </a:p>
          <a:p>
            <a:pPr marL="342900" lvl="4" indent="50800">
              <a:buFontTx/>
              <a:buChar char="-"/>
            </a:pPr>
            <a:endParaRPr lang="en-GB" sz="2200" dirty="0">
              <a:solidFill>
                <a:schemeClr val="tx1"/>
              </a:solidFill>
            </a:endParaRPr>
          </a:p>
          <a:p>
            <a:pPr marL="346075" lvl="1" indent="-346075">
              <a:buFont typeface="Arial" pitchFamily="34" charset="0"/>
              <a:buChar char="•"/>
            </a:pPr>
            <a:r>
              <a:rPr lang="en-GB" sz="2200" dirty="0">
                <a:solidFill>
                  <a:schemeClr val="tx1"/>
                </a:solidFill>
              </a:rPr>
              <a:t>ISO 17065 compliance will be increasingly important for us   </a:t>
            </a:r>
          </a:p>
          <a:p>
            <a:pPr marL="342900" lvl="4" indent="50800">
              <a:buFontTx/>
              <a:buChar char="-"/>
            </a:pPr>
            <a:endParaRPr lang="en-GB" sz="1700" dirty="0" smtClean="0">
              <a:solidFill>
                <a:schemeClr val="tx1"/>
              </a:solidFill>
            </a:endParaRPr>
          </a:p>
          <a:p>
            <a:pPr lvl="4"/>
            <a:endParaRPr lang="en-GB" sz="2200" dirty="0" smtClean="0"/>
          </a:p>
          <a:p>
            <a:pPr marL="457200" indent="-457200">
              <a:buFont typeface="Arial" pitchFamily="34" charset="0"/>
              <a:buChar char="•"/>
            </a:pPr>
            <a:endParaRPr lang="en-GB" sz="2200" dirty="0"/>
          </a:p>
          <a:p>
            <a:pPr marL="342900" lvl="1" indent="-342900">
              <a:buFont typeface="Arial" pitchFamily="34" charset="0"/>
              <a:buChar char="•"/>
            </a:pPr>
            <a:endParaRPr lang="en-GB" sz="2200" dirty="0" smtClean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4244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 Advanced 122010</Template>
  <TotalTime>6307</TotalTime>
  <Words>822</Words>
  <Application>Microsoft Office PowerPoint</Application>
  <PresentationFormat>On-screen Show (4:3)</PresentationFormat>
  <Paragraphs>213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ULTemplate</vt:lpstr>
      <vt:lpstr>Corporate Quality Engineering Presentation for May 2013 CAR Calibration Meetings                                                     </vt:lpstr>
      <vt:lpstr>Agenda </vt:lpstr>
      <vt:lpstr>ISO 17065:2012 vs. Guide 65 QMS Updates Corporate IQA Next Steps Expectation of Local Quality Teams EHS Audit    </vt:lpstr>
      <vt:lpstr>ISO 17065:2012 vs. Guide 65 QMS Updates Corporate IQA Next Steps Expectation of Local Quality Teams EHS Audit   </vt:lpstr>
      <vt:lpstr>ISO 17065:2012 vs. Guide 65 QMS Updates Corporate IQA Next Steps Expectation of Local Quality Teams EHS Audit   </vt:lpstr>
      <vt:lpstr>ISO 17065:2012 vs. Guide 65 QMS Updates Corporate IQA Next Steps Expectation of Local Quality Teams EHS Audit   </vt:lpstr>
      <vt:lpstr>UK Certification Office Programs</vt:lpstr>
      <vt:lpstr>UK Certification Office Programs</vt:lpstr>
      <vt:lpstr>UK Certification Office Programs -Exceptions and Notes</vt:lpstr>
      <vt:lpstr>    </vt:lpstr>
      <vt:lpstr>ISO 17065- QMS Updates  </vt:lpstr>
      <vt:lpstr>    </vt:lpstr>
      <vt:lpstr>    </vt:lpstr>
      <vt:lpstr>    </vt:lpstr>
      <vt:lpstr>PowerPoint Presentation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 Auditing Tips</dc:title>
  <dc:creator>James R. Oates</dc:creator>
  <cp:lastModifiedBy>Allison, Cheryl</cp:lastModifiedBy>
  <cp:revision>471</cp:revision>
  <cp:lastPrinted>2012-06-28T20:20:30Z</cp:lastPrinted>
  <dcterms:created xsi:type="dcterms:W3CDTF">2011-01-04T21:11:10Z</dcterms:created>
  <dcterms:modified xsi:type="dcterms:W3CDTF">2013-05-08T16:46:27Z</dcterms:modified>
</cp:coreProperties>
</file>