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6" r:id="rId1"/>
  </p:sldMasterIdLst>
  <p:notesMasterIdLst>
    <p:notesMasterId r:id="rId12"/>
  </p:notesMasterIdLst>
  <p:handoutMasterIdLst>
    <p:handoutMasterId r:id="rId13"/>
  </p:handoutMasterIdLst>
  <p:sldIdLst>
    <p:sldId id="279" r:id="rId2"/>
    <p:sldId id="260" r:id="rId3"/>
    <p:sldId id="360" r:id="rId4"/>
    <p:sldId id="361" r:id="rId5"/>
    <p:sldId id="375" r:id="rId6"/>
    <p:sldId id="370" r:id="rId7"/>
    <p:sldId id="371" r:id="rId8"/>
    <p:sldId id="372" r:id="rId9"/>
    <p:sldId id="358" r:id="rId10"/>
    <p:sldId id="357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8"/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1215" autoAdjust="0"/>
  </p:normalViewPr>
  <p:slideViewPr>
    <p:cSldViewPr snapToGrid="0" snapToObjects="1" showGuides="1">
      <p:cViewPr>
        <p:scale>
          <a:sx n="75" d="100"/>
          <a:sy n="75" d="100"/>
        </p:scale>
        <p:origin x="-1003" y="456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970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9DEDED-54E8-4BB0-926E-0F2B238F405F}" type="datetime1">
              <a:rPr lang="en-US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8673AC-55F3-4E22-A335-E984220EAED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F8B34F-33E6-4EEA-9A54-FB620A2104E1}" type="datetime1">
              <a:rPr lang="en-US"/>
              <a:pPr/>
              <a:t>10/28/2014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4922C2-942D-4905-B34E-0F633114CE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3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922C2-942D-4905-B34E-0F633114CE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922C2-942D-4905-B34E-0F633114CEA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3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922C2-942D-4905-B34E-0F633114CEA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922C2-942D-4905-B34E-0F633114CEA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922C2-942D-4905-B34E-0F633114CEA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prstClr val="white"/>
                </a:solidFill>
                <a:cs typeface="Arial" pitchFamily="34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Auditing ISO Guide 65 at 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The core processes  sec 9, 10, 11 &amp;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6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2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3" y="488950"/>
            <a:ext cx="81438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7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60DA6E-E843-4D72-9426-A6ECA930BB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AE4EFE-33CB-451E-9F07-C4ECF4306B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5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72C2FD-890A-45D7-A1D7-B2AEFF7848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1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51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E01146-B7F7-4BFD-ACFC-201CA07A8C0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A2AE4-87DF-4685-B53F-D6C211DB873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88CCBA-22B6-46CF-BF86-B1C005AE5F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33341C6-6B97-4337-BEF7-0173827BB47A}" type="slidenum">
              <a:rPr lang="en-US">
                <a:solidFill>
                  <a:srgbClr val="000000"/>
                </a:solidFill>
                <a:latin typeface="Arial" pitchFamily="34" charset="0"/>
                <a:ea typeface="Geneva" charset="-128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 pitchFamily="34" charset="0"/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4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101" r:id="rId11"/>
    <p:sldLayoutId id="2147484075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Geneva" charset="0"/>
              </a:rPr>
              <a:t>Standards Based Auditing</a:t>
            </a:r>
          </a:p>
        </p:txBody>
      </p:sp>
      <p:sp>
        <p:nvSpPr>
          <p:cNvPr id="2969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 smtClean="0">
              <a:latin typeface="Arial" charset="0"/>
              <a:cs typeface="Arial" charset="0"/>
            </a:endParaRPr>
          </a:p>
          <a:p>
            <a:pPr algn="r"/>
            <a:endParaRPr lang="en-US" dirty="0">
              <a:latin typeface="Arial" charset="0"/>
              <a:cs typeface="Arial" charset="0"/>
            </a:endParaRPr>
          </a:p>
          <a:p>
            <a:pPr algn="r"/>
            <a:endParaRPr lang="en-US" dirty="0" smtClean="0">
              <a:latin typeface="Arial" charset="0"/>
              <a:cs typeface="Arial" charset="0"/>
            </a:endParaRPr>
          </a:p>
          <a:p>
            <a:pPr algn="r"/>
            <a:endParaRPr lang="en-US" dirty="0">
              <a:latin typeface="Arial" charset="0"/>
              <a:cs typeface="Arial" charset="0"/>
            </a:endParaRPr>
          </a:p>
          <a:p>
            <a:pPr algn="ctr"/>
            <a:r>
              <a:rPr lang="en-US" dirty="0" smtClean="0">
                <a:latin typeface="Arial" charset="0"/>
                <a:cs typeface="Arial" charset="0"/>
              </a:rPr>
              <a:t>Prepared by Julie Heinzinger, </a:t>
            </a:r>
            <a:r>
              <a:rPr lang="en-US" dirty="0">
                <a:latin typeface="Arial" charset="0"/>
                <a:cs typeface="Arial" charset="0"/>
              </a:rPr>
              <a:t>Mark Jessen </a:t>
            </a:r>
            <a:r>
              <a:rPr lang="en-US" dirty="0" smtClean="0">
                <a:latin typeface="Arial" charset="0"/>
                <a:cs typeface="Arial" charset="0"/>
              </a:rPr>
              <a:t> and Michelle Lee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/>
            </a:r>
            <a:br>
              <a:rPr lang="en-US" dirty="0" smtClean="0">
                <a:latin typeface="Arial" charset="0"/>
                <a:ea typeface="Geneva" charset="0"/>
              </a:rPr>
            </a:br>
            <a:r>
              <a:rPr lang="en-US" dirty="0" smtClean="0">
                <a:latin typeface="Arial" charset="0"/>
                <a:ea typeface="Geneva" charset="0"/>
              </a:rPr>
              <a:t>Agenda</a:t>
            </a:r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endParaRPr lang="en-US" dirty="0" smtClean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Why Standards Based Auditing?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Workshops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ISO Standards 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ISO 19011 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Non-conformity Writing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Standards Based </a:t>
            </a:r>
            <a:r>
              <a:rPr lang="en-US" dirty="0" smtClean="0">
                <a:latin typeface="Arial" charset="0"/>
                <a:cs typeface="Arial" charset="0"/>
              </a:rPr>
              <a:t>Auditing Principals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Questions / Confirmation of Group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83F8E-FC28-46DF-9019-30A4322D2FB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b="1" dirty="0"/>
              <a:t>Upon completion, </a:t>
            </a:r>
            <a:r>
              <a:rPr lang="en-US" b="1" dirty="0" smtClean="0"/>
              <a:t>participants will </a:t>
            </a:r>
            <a:r>
              <a:rPr lang="en-US" b="1" dirty="0"/>
              <a:t>be able to</a:t>
            </a:r>
            <a:r>
              <a:rPr lang="en-US" b="1" dirty="0" smtClean="0"/>
              <a:t>:</a:t>
            </a:r>
          </a:p>
          <a:p>
            <a:pPr>
              <a:buFontTx/>
              <a:buChar char="•"/>
            </a:pPr>
            <a:endParaRPr lang="en-US" dirty="0"/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Understand why we are </a:t>
            </a:r>
            <a:r>
              <a:rPr lang="en-US" sz="2000" dirty="0" smtClean="0"/>
              <a:t>providing focus upon a </a:t>
            </a:r>
            <a:r>
              <a:rPr lang="en-US" sz="2000" dirty="0" smtClean="0"/>
              <a:t>Standards Based Auditing Approach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Understand the differences between Standards based auditing and SOP based auditing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Be ready to implement the Standards based audit approach upon completion of this training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E4EFE-33CB-451E-9F07-C4ECF4306B19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Standards Based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ISO 17065 implementation – Standards based audit approach required to properly assess new and significantly revised requirements</a:t>
            </a:r>
          </a:p>
          <a:p>
            <a:pPr lvl="1"/>
            <a:r>
              <a:rPr lang="en-US" dirty="0" smtClean="0"/>
              <a:t>UL </a:t>
            </a:r>
            <a:r>
              <a:rPr lang="en-US" dirty="0"/>
              <a:t>procedures are changing at alarming rate – </a:t>
            </a:r>
            <a:r>
              <a:rPr lang="en-US" dirty="0" smtClean="0"/>
              <a:t>Hard </a:t>
            </a:r>
            <a:r>
              <a:rPr lang="en-US" dirty="0"/>
              <a:t>to keep </a:t>
            </a:r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Requirements </a:t>
            </a:r>
            <a:r>
              <a:rPr lang="en-US" dirty="0"/>
              <a:t>are </a:t>
            </a:r>
            <a:r>
              <a:rPr lang="en-US" dirty="0" smtClean="0"/>
              <a:t>spread across  many different locations (SOP, WI</a:t>
            </a:r>
            <a:r>
              <a:rPr lang="en-US" dirty="0"/>
              <a:t>, Job aides, on-line, Sharepoint, etc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Starting to eliminate SOPs (Joe </a:t>
            </a:r>
            <a:r>
              <a:rPr lang="en-US" dirty="0" smtClean="0"/>
              <a:t>Taylors SOP reduction project)</a:t>
            </a:r>
          </a:p>
          <a:p>
            <a:pPr marL="173038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E4EFE-33CB-451E-9F07-C4ECF4306B19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Standards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Participants will be divided into groups and asked to align UL departments and documentation with selected Standards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Workshop intended to as a  “warm up” to have groups begin thinking in terms of how selected ISO Standard Requirements apply within UL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E4EFE-33CB-451E-9F07-C4ECF4306B19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19011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Workshop </a:t>
            </a:r>
            <a:r>
              <a:rPr lang="en-US" dirty="0"/>
              <a:t>activities </a:t>
            </a:r>
            <a:r>
              <a:rPr lang="en-US" dirty="0" smtClean="0"/>
              <a:t>designed around ISO </a:t>
            </a:r>
            <a:r>
              <a:rPr lang="en-US" dirty="0"/>
              <a:t>19011, Guidelines for Auditing Management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Guidance Document</a:t>
            </a:r>
          </a:p>
          <a:p>
            <a:pPr lvl="2"/>
            <a:r>
              <a:rPr lang="en-US" dirty="0" smtClean="0"/>
              <a:t>Corporate IQA program based upon ISO 19011</a:t>
            </a:r>
          </a:p>
          <a:p>
            <a:pPr marL="0" indent="0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Workshop intended to </a:t>
            </a:r>
          </a:p>
          <a:p>
            <a:pPr lvl="1"/>
            <a:r>
              <a:rPr lang="en-US" dirty="0" smtClean="0"/>
              <a:t>Establish </a:t>
            </a:r>
            <a:r>
              <a:rPr lang="en-US" dirty="0"/>
              <a:t>how auditors currently use ISO Standards (17025, Guide 65, etc.) during audit planning, conduct and </a:t>
            </a:r>
            <a:r>
              <a:rPr lang="en-US" dirty="0" smtClean="0"/>
              <a:t>reporting</a:t>
            </a:r>
          </a:p>
          <a:p>
            <a:pPr lvl="1"/>
            <a:r>
              <a:rPr lang="en-US" dirty="0"/>
              <a:t>Identify opportunities for improvement and best practices for the use of ISO Standards during our </a:t>
            </a:r>
            <a:r>
              <a:rPr lang="en-US" dirty="0" smtClean="0"/>
              <a:t>audits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E4EFE-33CB-451E-9F07-C4ECF4306B19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 – </a:t>
            </a:r>
            <a:r>
              <a:rPr lang="en-US" dirty="0" smtClean="0"/>
              <a:t>Nonconformity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Groups will be given nonconformity statements and asked to rewrite the nonconformity  against the applicable ISO Standard Clause</a:t>
            </a:r>
          </a:p>
          <a:p>
            <a:pPr lvl="2"/>
            <a:r>
              <a:rPr lang="en-US" dirty="0" smtClean="0"/>
              <a:t>Answers may be to the ISO Standard sub clause level</a:t>
            </a:r>
          </a:p>
          <a:p>
            <a:pPr lvl="2"/>
            <a:r>
              <a:rPr lang="en-US" dirty="0" smtClean="0"/>
              <a:t>SOP references may be included in the objective evidence section</a:t>
            </a:r>
          </a:p>
          <a:p>
            <a:pPr marL="17303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Workshop intended to </a:t>
            </a:r>
            <a:r>
              <a:rPr lang="en-US" dirty="0" smtClean="0"/>
              <a:t>have groups </a:t>
            </a:r>
            <a:r>
              <a:rPr lang="en-US" dirty="0"/>
              <a:t>begin </a:t>
            </a:r>
            <a:r>
              <a:rPr lang="en-US" dirty="0" smtClean="0"/>
              <a:t>thinking of how to write nonconformities  directly against ISO Standard requirements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E4EFE-33CB-451E-9F07-C4ECF4306B19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Based Auditing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Audit planning involves review of </a:t>
            </a:r>
            <a:r>
              <a:rPr lang="en-US" dirty="0" smtClean="0"/>
              <a:t>accreditation requirements and policy </a:t>
            </a:r>
            <a:r>
              <a:rPr lang="en-US" dirty="0"/>
              <a:t>level </a:t>
            </a:r>
            <a:r>
              <a:rPr lang="en-US" dirty="0" smtClean="0"/>
              <a:t>documentation as a minimum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Expectation to review projects prior to audit remains unchanged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Audits will involve longer and </a:t>
            </a:r>
            <a:r>
              <a:rPr lang="en-US" dirty="0"/>
              <a:t>more detailed interviews </a:t>
            </a:r>
            <a:r>
              <a:rPr lang="en-US" dirty="0" smtClean="0"/>
              <a:t>with </a:t>
            </a:r>
            <a:r>
              <a:rPr lang="en-US" dirty="0"/>
              <a:t>a greater number </a:t>
            </a:r>
            <a:r>
              <a:rPr lang="en-US" dirty="0" smtClean="0"/>
              <a:t>of auditees</a:t>
            </a:r>
            <a:r>
              <a:rPr lang="en-US" dirty="0"/>
              <a:t>	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practice for recording information in path notes remains </a:t>
            </a:r>
            <a:r>
              <a:rPr lang="en-US" dirty="0" smtClean="0"/>
              <a:t>unchanged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Findings and Observations are to be written against the ISO standard or accreditation requirement, with SOPs / policies in Body of 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Audit report template will remain unchanged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E4EFE-33CB-451E-9F07-C4ECF4306B19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35" y="1589103"/>
            <a:ext cx="5486400" cy="3764132"/>
          </a:xfrm>
        </p:spPr>
        <p:txBody>
          <a:bodyPr/>
          <a:lstStyle/>
          <a:p>
            <a:pPr algn="ctr"/>
            <a:r>
              <a:rPr lang="en-US" sz="20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sz="20000" dirty="0"/>
          </a:p>
        </p:txBody>
      </p:sp>
      <p:sp>
        <p:nvSpPr>
          <p:cNvPr id="3" name="TextBox 2"/>
          <p:cNvSpPr txBox="1"/>
          <p:nvPr/>
        </p:nvSpPr>
        <p:spPr>
          <a:xfrm>
            <a:off x="477598" y="5166974"/>
            <a:ext cx="8296758" cy="83099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CONFIRMATION OF UNDERSTANDING TO BE VERIFIED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DURING 2015,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1Q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CALIBRTION MEETING</a:t>
            </a:r>
          </a:p>
        </p:txBody>
      </p:sp>
    </p:spTree>
    <p:extLst>
      <p:ext uri="{BB962C8B-B14F-4D97-AF65-F5344CB8AC3E}">
        <p14:creationId xmlns:p14="http://schemas.microsoft.com/office/powerpoint/2010/main" val="31061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8091</TotalTime>
  <Words>387</Words>
  <Application>Microsoft Office PowerPoint</Application>
  <PresentationFormat>On-screen Show (4:3)</PresentationFormat>
  <Paragraphs>68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UL_Basic_011010</vt:lpstr>
      <vt:lpstr>Standards Based Auditing</vt:lpstr>
      <vt:lpstr> Agenda</vt:lpstr>
      <vt:lpstr>Objectives</vt:lpstr>
      <vt:lpstr>Why Standards Based Auditing</vt:lpstr>
      <vt:lpstr>ISO Standards Workshop</vt:lpstr>
      <vt:lpstr>ISO 19011 Workshop</vt:lpstr>
      <vt:lpstr>Group Exercise – Nonconformity Writing</vt:lpstr>
      <vt:lpstr>Standards Based Auditing Principals</vt:lpstr>
      <vt:lpstr>?</vt:lpstr>
      <vt:lpstr>Thank You. 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Flaherty, Robyn R.</dc:creator>
  <cp:lastModifiedBy>Jessen, Mark D.</cp:lastModifiedBy>
  <cp:revision>292</cp:revision>
  <dcterms:created xsi:type="dcterms:W3CDTF">2014-05-12T18:36:17Z</dcterms:created>
  <dcterms:modified xsi:type="dcterms:W3CDTF">2014-10-29T17:19:18Z</dcterms:modified>
</cp:coreProperties>
</file>