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6" r:id="rId1"/>
  </p:sldMasterIdLst>
  <p:notesMasterIdLst>
    <p:notesMasterId r:id="rId54"/>
  </p:notesMasterIdLst>
  <p:handoutMasterIdLst>
    <p:handoutMasterId r:id="rId55"/>
  </p:handoutMasterIdLst>
  <p:sldIdLst>
    <p:sldId id="279" r:id="rId2"/>
    <p:sldId id="260" r:id="rId3"/>
    <p:sldId id="360" r:id="rId4"/>
    <p:sldId id="316" r:id="rId5"/>
    <p:sldId id="290" r:id="rId6"/>
    <p:sldId id="305" r:id="rId7"/>
    <p:sldId id="306" r:id="rId8"/>
    <p:sldId id="359" r:id="rId9"/>
    <p:sldId id="307" r:id="rId10"/>
    <p:sldId id="317" r:id="rId11"/>
    <p:sldId id="319" r:id="rId12"/>
    <p:sldId id="323" r:id="rId13"/>
    <p:sldId id="324" r:id="rId14"/>
    <p:sldId id="322" r:id="rId15"/>
    <p:sldId id="325" r:id="rId16"/>
    <p:sldId id="338" r:id="rId17"/>
    <p:sldId id="346" r:id="rId18"/>
    <p:sldId id="339" r:id="rId19"/>
    <p:sldId id="340" r:id="rId20"/>
    <p:sldId id="341" r:id="rId21"/>
    <p:sldId id="342" r:id="rId22"/>
    <p:sldId id="343" r:id="rId23"/>
    <p:sldId id="344" r:id="rId24"/>
    <p:sldId id="345" r:id="rId25"/>
    <p:sldId id="356" r:id="rId26"/>
    <p:sldId id="301" r:id="rId27"/>
    <p:sldId id="362" r:id="rId28"/>
    <p:sldId id="318" r:id="rId29"/>
    <p:sldId id="320" r:id="rId30"/>
    <p:sldId id="321" r:id="rId31"/>
    <p:sldId id="326" r:id="rId32"/>
    <p:sldId id="327" r:id="rId33"/>
    <p:sldId id="328" r:id="rId34"/>
    <p:sldId id="332" r:id="rId35"/>
    <p:sldId id="333" r:id="rId36"/>
    <p:sldId id="334" r:id="rId37"/>
    <p:sldId id="335" r:id="rId38"/>
    <p:sldId id="336" r:id="rId39"/>
    <p:sldId id="337" r:id="rId40"/>
    <p:sldId id="329" r:id="rId41"/>
    <p:sldId id="330" r:id="rId42"/>
    <p:sldId id="331" r:id="rId43"/>
    <p:sldId id="347" r:id="rId44"/>
    <p:sldId id="348" r:id="rId45"/>
    <p:sldId id="349" r:id="rId46"/>
    <p:sldId id="350" r:id="rId47"/>
    <p:sldId id="351" r:id="rId48"/>
    <p:sldId id="352" r:id="rId49"/>
    <p:sldId id="353" r:id="rId50"/>
    <p:sldId id="363" r:id="rId51"/>
    <p:sldId id="358" r:id="rId52"/>
    <p:sldId id="357" r:id="rId5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1215" autoAdjust="0"/>
  </p:normalViewPr>
  <p:slideViewPr>
    <p:cSldViewPr snapToGrid="0" snapToObjects="1" showGuides="1">
      <p:cViewPr>
        <p:scale>
          <a:sx n="75" d="100"/>
          <a:sy n="75" d="100"/>
        </p:scale>
        <p:origin x="-1003" y="-58"/>
      </p:cViewPr>
      <p:guideLst>
        <p:guide orient="horz" pos="2166"/>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p:scale>
          <a:sx n="130" d="100"/>
          <a:sy n="130" d="100"/>
        </p:scale>
        <p:origin x="-1752" y="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10/27/2014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dirty="0"/>
          </a:p>
        </p:txBody>
      </p:sp>
    </p:spTree>
    <p:extLst>
      <p:ext uri="{BB962C8B-B14F-4D97-AF65-F5344CB8AC3E}">
        <p14:creationId xmlns:p14="http://schemas.microsoft.com/office/powerpoint/2010/main" val="246098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10/27/2014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dirty="0"/>
          </a:p>
        </p:txBody>
      </p:sp>
    </p:spTree>
    <p:extLst>
      <p:ext uri="{BB962C8B-B14F-4D97-AF65-F5344CB8AC3E}">
        <p14:creationId xmlns:p14="http://schemas.microsoft.com/office/powerpoint/2010/main" val="375393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cs.ul.com/function/dcs/ControlledDocumentLibrary/00-HR-P0051/00-HR-P0051.doc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cs.ul.com/function/dcs/ControlledDocumentLibrary/00-PD-S0032/00-PD-S0032.doc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cs.ul.com/function/dcs/ControlledDocumentLibrary/00-WS-S0408/00-WS-S0408.docx"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dcs.ul.com/function/dcs/ControlledDocumentLibrary/00-FR-P0025/00-FR-P0025.docx"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dcs.ul.com/function/dcs/ControlledDocumentLibrary/00-FR-S0031/00-FR-S0031.docx"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Justic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Prejudice" TargetMode="External"/><Relationship Id="rId5" Type="http://schemas.openxmlformats.org/officeDocument/2006/relationships/hyperlink" Target="http://en.wikipedia.org/wiki/Bias" TargetMode="External"/><Relationship Id="rId4" Type="http://schemas.openxmlformats.org/officeDocument/2006/relationships/hyperlink" Target="http://en.wikipedia.org/wiki/Objectivity_(philosophy)"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training is to be presented with each trainee holding </a:t>
            </a:r>
            <a:r>
              <a:rPr lang="en-US" dirty="0"/>
              <a:t>a copy of the ISO17065, </a:t>
            </a:r>
            <a:r>
              <a:rPr lang="en-US" dirty="0" smtClean="0"/>
              <a:t>2012 standard during the presentation</a:t>
            </a:r>
          </a:p>
          <a:p>
            <a:r>
              <a:rPr lang="en-US" dirty="0" smtClean="0"/>
              <a:t>Point out toilets , emergency exits as needed</a:t>
            </a:r>
          </a:p>
          <a:p>
            <a:r>
              <a:rPr lang="en-US" dirty="0" smtClean="0"/>
              <a:t>Instructor introduction and very brief bio</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a:t>
            </a:fld>
            <a:endParaRPr lang="en-US" dirty="0"/>
          </a:p>
        </p:txBody>
      </p:sp>
    </p:spTree>
    <p:extLst>
      <p:ext uri="{BB962C8B-B14F-4D97-AF65-F5344CB8AC3E}">
        <p14:creationId xmlns:p14="http://schemas.microsoft.com/office/powerpoint/2010/main" val="173682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a:p>
            <a:pPr marL="228600" indent="-228600">
              <a:buFontTx/>
              <a:buAutoNum type="arabicPeriod"/>
            </a:pPr>
            <a:r>
              <a:rPr lang="en-US" dirty="0" smtClean="0">
                <a:solidFill>
                  <a:srgbClr val="000000"/>
                </a:solidFill>
                <a:latin typeface="Arial Unicode MS" pitchFamily="34" charset="-128"/>
                <a:ea typeface="Arial Unicode MS" pitchFamily="34" charset="-128"/>
                <a:cs typeface="Arial Unicode MS" pitchFamily="34" charset="-128"/>
              </a:rPr>
              <a:t>When UL Marks are found to be incorrectly used (other than situations that might involve suspected counterfeiting the information is to be communicated via a Field Report and handled according to the Global Field report Policy.  Submittal of the information can be via the external corporate website (www.ul.com) or the internal Field Report Department Website</a:t>
            </a:r>
          </a:p>
        </p:txBody>
      </p:sp>
      <p:sp>
        <p:nvSpPr>
          <p:cNvPr id="4" name="Slide Number Placeholder 3"/>
          <p:cNvSpPr>
            <a:spLocks noGrp="1"/>
          </p:cNvSpPr>
          <p:nvPr>
            <p:ph type="sldNum" sz="quarter" idx="10"/>
          </p:nvPr>
        </p:nvSpPr>
        <p:spPr/>
        <p:txBody>
          <a:bodyPr/>
          <a:lstStyle/>
          <a:p>
            <a:fld id="{734922C2-942D-4905-B34E-0F633114CEA6}" type="slidenum">
              <a:rPr lang="en-US" smtClean="0"/>
              <a:pPr/>
              <a:t>10</a:t>
            </a:fld>
            <a:endParaRPr lang="en-US" dirty="0"/>
          </a:p>
        </p:txBody>
      </p:sp>
    </p:spTree>
    <p:extLst>
      <p:ext uri="{BB962C8B-B14F-4D97-AF65-F5344CB8AC3E}">
        <p14:creationId xmlns:p14="http://schemas.microsoft.com/office/powerpoint/2010/main" val="149246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talks about making a commitment to impartiality , to demonstrate that commitment and to implement controls to make sure that</a:t>
            </a:r>
            <a:r>
              <a:rPr lang="en-US" baseline="0" dirty="0" smtClean="0"/>
              <a:t> work is indeed being done impartially</a:t>
            </a:r>
          </a:p>
          <a:p>
            <a:r>
              <a:rPr lang="en-US" baseline="0" dirty="0" smtClean="0"/>
              <a:t>Remember definitions</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11</a:t>
            </a:fld>
            <a:endParaRPr lang="en-US" dirty="0"/>
          </a:p>
        </p:txBody>
      </p:sp>
    </p:spTree>
    <p:extLst>
      <p:ext uri="{BB962C8B-B14F-4D97-AF65-F5344CB8AC3E}">
        <p14:creationId xmlns:p14="http://schemas.microsoft.com/office/powerpoint/2010/main" val="355022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mechanism for impartiality  5.2</a:t>
            </a:r>
          </a:p>
          <a:p>
            <a:r>
              <a:rPr lang="en-US" dirty="0" smtClean="0"/>
              <a:t>This is a tricky thing to audit as you</a:t>
            </a:r>
            <a:r>
              <a:rPr lang="en-US" baseline="0" dirty="0" smtClean="0"/>
              <a:t> will not find records of commitment out side of published documents and statements</a:t>
            </a:r>
          </a:p>
          <a:p>
            <a:r>
              <a:rPr lang="en-US" baseline="0" dirty="0" smtClean="0"/>
              <a:t>This will mostly be verified via interview.</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12</a:t>
            </a:fld>
            <a:endParaRPr lang="en-US" dirty="0"/>
          </a:p>
        </p:txBody>
      </p:sp>
    </p:spTree>
    <p:extLst>
      <p:ext uri="{BB962C8B-B14F-4D97-AF65-F5344CB8AC3E}">
        <p14:creationId xmlns:p14="http://schemas.microsoft.com/office/powerpoint/2010/main" val="1992787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mechanism for impartiality  5.2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standard out line ways in which to demonstrate this commitment via</a:t>
            </a:r>
            <a:r>
              <a:rPr lang="en-US" baseline="0" dirty="0" smtClean="0"/>
              <a:t> the organizational structure.</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13</a:t>
            </a:fld>
            <a:endParaRPr lang="en-US" dirty="0"/>
          </a:p>
        </p:txBody>
      </p:sp>
    </p:spTree>
    <p:extLst>
      <p:ext uri="{BB962C8B-B14F-4D97-AF65-F5344CB8AC3E}">
        <p14:creationId xmlns:p14="http://schemas.microsoft.com/office/powerpoint/2010/main" val="456036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management structure available from Human Resources and as defined in the </a:t>
            </a:r>
            <a:r>
              <a:rPr lang="en-US" u="sng" dirty="0">
                <a:hlinkClick r:id="rId3"/>
              </a:rPr>
              <a:t>Organizational Charts Policy (00-HR-P0051)</a:t>
            </a:r>
            <a:r>
              <a:rPr lang="en-US" dirty="0"/>
              <a:t>, ensure and demonstrate that when any separate legal entity produces or offers a product, or provides consultancy on a product to be certified, the certification body management personnel and personnel involved with the review and certification decision, are not involved with the activities of the separate legal entity. </a:t>
            </a:r>
          </a:p>
        </p:txBody>
      </p:sp>
      <p:sp>
        <p:nvSpPr>
          <p:cNvPr id="4" name="Slide Number Placeholder 3"/>
          <p:cNvSpPr>
            <a:spLocks noGrp="1"/>
          </p:cNvSpPr>
          <p:nvPr>
            <p:ph type="sldNum" sz="quarter" idx="10"/>
          </p:nvPr>
        </p:nvSpPr>
        <p:spPr/>
        <p:txBody>
          <a:bodyPr/>
          <a:lstStyle/>
          <a:p>
            <a:fld id="{734922C2-942D-4905-B34E-0F633114CEA6}" type="slidenum">
              <a:rPr lang="en-US" smtClean="0"/>
              <a:pPr/>
              <a:t>14</a:t>
            </a:fld>
            <a:endParaRPr lang="en-US" dirty="0"/>
          </a:p>
        </p:txBody>
      </p:sp>
    </p:spTree>
    <p:extLst>
      <p:ext uri="{BB962C8B-B14F-4D97-AF65-F5344CB8AC3E}">
        <p14:creationId xmlns:p14="http://schemas.microsoft.com/office/powerpoint/2010/main" val="3751769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evident </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15</a:t>
            </a:fld>
            <a:endParaRPr lang="en-US" dirty="0"/>
          </a:p>
        </p:txBody>
      </p:sp>
    </p:spTree>
    <p:extLst>
      <p:ext uri="{BB962C8B-B14F-4D97-AF65-F5344CB8AC3E}">
        <p14:creationId xmlns:p14="http://schemas.microsoft.com/office/powerpoint/2010/main" val="650454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a:r>
              <a:rPr lang="en-US" dirty="0" smtClean="0"/>
              <a:t>Mention </a:t>
            </a:r>
            <a:r>
              <a:rPr lang="en-US" b="1" u="sng" dirty="0">
                <a:hlinkClick r:id="rId3"/>
              </a:rPr>
              <a:t>New or Innovative Product SOP (00-PD-S0032)</a:t>
            </a:r>
            <a:r>
              <a:rPr lang="en-US" b="1" u="sng" dirty="0"/>
              <a:t>, unless otherwise specified in the individual manuals</a:t>
            </a:r>
            <a:r>
              <a:rPr lang="en-US" b="1" dirty="0"/>
              <a:t>.</a:t>
            </a:r>
          </a:p>
          <a:p>
            <a:endParaRPr lang="en-US" dirty="0" smtClean="0"/>
          </a:p>
          <a:p>
            <a:r>
              <a:rPr lang="en-US" dirty="0"/>
              <a:t>In the past, we have referenced the Underwriters Laboratories Inc. Certificate of Incorporation, which indicates in several places that UL is in the business of testing/inspection/certification, and intend our services to be accepted by those with concerns about the items we test/inspect/certify.  It also indicates there will be no capital stock and that the organization is for service and not for profit.  So this raison d'etre implies a general commitment to non-discriminatory action and impartiality at the most fundamental level of Underwriters Laboratories Inc.  The question is if the officers of Underwriters Laboratories Inc. want the non-discriminatory and impartiality of the parent company to be used as evidence of compliance with 17065 for all other legal entities in the UL family of companies.  The benefits are obvious - the downside is that accreditors from all over the world could seek additional information or interviews related to the COI - plus all accredited entities would need to keep a current version of the COI </a:t>
            </a:r>
            <a:r>
              <a:rPr lang="en-US" dirty="0" smtClean="0"/>
              <a:t>handy</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16</a:t>
            </a:fld>
            <a:endParaRPr lang="en-US" dirty="0"/>
          </a:p>
        </p:txBody>
      </p:sp>
    </p:spTree>
    <p:extLst>
      <p:ext uri="{BB962C8B-B14F-4D97-AF65-F5344CB8AC3E}">
        <p14:creationId xmlns:p14="http://schemas.microsoft.com/office/powerpoint/2010/main" val="425299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protections of data is included here as well as training and signed agreements</a:t>
            </a:r>
          </a:p>
          <a:p>
            <a:r>
              <a:rPr lang="en-US" dirty="0" smtClean="0"/>
              <a:t>see records:</a:t>
            </a:r>
            <a:endParaRPr lang="en-US" dirty="0"/>
          </a:p>
          <a:p>
            <a:r>
              <a:rPr lang="en-US" b="1" dirty="0"/>
              <a:t>7.12.2 </a:t>
            </a:r>
            <a:r>
              <a:rPr lang="en-US" dirty="0"/>
              <a:t>The certification body shall keep records confidential. Records shall be transported, transmitted and</a:t>
            </a:r>
          </a:p>
          <a:p>
            <a:r>
              <a:rPr lang="en-US" dirty="0"/>
              <a:t>transferred in a way that ensures confidentiality is maintained (see also 4.5).</a:t>
            </a:r>
            <a:endParaRPr lang="en-US" dirty="0" smtClean="0"/>
          </a:p>
        </p:txBody>
      </p:sp>
      <p:sp>
        <p:nvSpPr>
          <p:cNvPr id="4" name="Slide Number Placeholder 3"/>
          <p:cNvSpPr>
            <a:spLocks noGrp="1"/>
          </p:cNvSpPr>
          <p:nvPr>
            <p:ph type="sldNum" sz="quarter" idx="10"/>
          </p:nvPr>
        </p:nvSpPr>
        <p:spPr/>
        <p:txBody>
          <a:bodyPr/>
          <a:lstStyle/>
          <a:p>
            <a:fld id="{734922C2-942D-4905-B34E-0F633114CEA6}" type="slidenum">
              <a:rPr lang="en-US" smtClean="0"/>
              <a:pPr/>
              <a:t>17</a:t>
            </a:fld>
            <a:endParaRPr lang="en-US" dirty="0"/>
          </a:p>
        </p:txBody>
      </p:sp>
    </p:spTree>
    <p:extLst>
      <p:ext uri="{BB962C8B-B14F-4D97-AF65-F5344CB8AC3E}">
        <p14:creationId xmlns:p14="http://schemas.microsoft.com/office/powerpoint/2010/main" val="3377117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information about (or reference to) the certification scheme(s), including evaluation procedures, rules and</a:t>
            </a:r>
          </a:p>
          <a:p>
            <a:r>
              <a:rPr lang="en-US" dirty="0"/>
              <a:t>procedures for granting, for maintaining, for extending or reducing the scope of, for suspending, for</a:t>
            </a:r>
          </a:p>
          <a:p>
            <a:r>
              <a:rPr lang="en-US" dirty="0"/>
              <a:t>withdrawing or for refusing certification;</a:t>
            </a:r>
          </a:p>
          <a:p>
            <a:r>
              <a:rPr lang="en-US" dirty="0"/>
              <a:t>b) a description of the means by which the certification body obtains financial support and general</a:t>
            </a:r>
          </a:p>
          <a:p>
            <a:r>
              <a:rPr lang="en-US" dirty="0"/>
              <a:t>information on the fees charged to applicants and to clients;</a:t>
            </a:r>
          </a:p>
          <a:p>
            <a:r>
              <a:rPr lang="en-US" dirty="0"/>
              <a:t>c) a description of the rights and duties of applicants and clients, including requirements, restrictions or</a:t>
            </a:r>
          </a:p>
          <a:p>
            <a:r>
              <a:rPr lang="en-US" dirty="0"/>
              <a:t>limitations on the use of the certification body's name and certification mark and on the ways of referring</a:t>
            </a:r>
          </a:p>
          <a:p>
            <a:r>
              <a:rPr lang="en-US" dirty="0"/>
              <a:t>to the certification granted;</a:t>
            </a:r>
          </a:p>
          <a:p>
            <a:r>
              <a:rPr lang="en-US" dirty="0"/>
              <a:t>d) information about procedures for handling complaints and appeals</a:t>
            </a:r>
            <a:r>
              <a:rPr lang="en-US" dirty="0" smtClean="0"/>
              <a:t>.</a:t>
            </a:r>
          </a:p>
          <a:p>
            <a:endParaRPr lang="en-US" dirty="0"/>
          </a:p>
          <a:p>
            <a:r>
              <a:rPr lang="en-US" dirty="0" smtClean="0"/>
              <a:t>Found in LIS</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18</a:t>
            </a:fld>
            <a:endParaRPr lang="en-US" dirty="0"/>
          </a:p>
        </p:txBody>
      </p:sp>
    </p:spTree>
    <p:extLst>
      <p:ext uri="{BB962C8B-B14F-4D97-AF65-F5344CB8AC3E}">
        <p14:creationId xmlns:p14="http://schemas.microsoft.com/office/powerpoint/2010/main" val="386281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UL LLC is the legal</a:t>
            </a:r>
            <a:r>
              <a:rPr lang="en-US" baseline="0" dirty="0" smtClean="0"/>
              <a:t> entity that will act as the CB at this moment in time we do not know who this is (Ben Miller, </a:t>
            </a:r>
            <a:r>
              <a:rPr lang="en-US" baseline="0" dirty="0" err="1" smtClean="0"/>
              <a:t>Yamaky</a:t>
            </a:r>
            <a:r>
              <a:rPr lang="en-US" baseline="0" dirty="0" smtClean="0"/>
              <a:t> San, and </a:t>
            </a:r>
            <a:r>
              <a:rPr lang="en-US" baseline="0" dirty="0" err="1" smtClean="0"/>
              <a:t>Segive</a:t>
            </a:r>
            <a:r>
              <a:rPr lang="en-US" baseline="0" dirty="0" smtClean="0"/>
              <a:t> Judas).</a:t>
            </a:r>
          </a:p>
          <a:p>
            <a:r>
              <a:rPr lang="en-US" baseline="0" dirty="0" smtClean="0"/>
              <a:t>Our business are organized by business unit and these BU’s span many legal entities. </a:t>
            </a:r>
          </a:p>
          <a:p>
            <a:r>
              <a:rPr lang="en-US" baseline="0" dirty="0" smtClean="0"/>
              <a:t>THE ONLY THINIG ACREDITORS CARE ABOUT IS LEGAL ENTITIES.</a:t>
            </a:r>
          </a:p>
          <a:p>
            <a:r>
              <a:rPr lang="en-US" baseline="0" dirty="0" smtClean="0"/>
              <a:t> </a:t>
            </a:r>
            <a:endParaRPr lang="en-US" dirty="0" smtClean="0"/>
          </a:p>
          <a:p>
            <a:r>
              <a:rPr lang="en-US" dirty="0" smtClean="0"/>
              <a:t>a</a:t>
            </a:r>
            <a:r>
              <a:rPr lang="en-US" dirty="0"/>
              <a:t>) development of policies relating to the operation of the certification body;</a:t>
            </a:r>
          </a:p>
          <a:p>
            <a:r>
              <a:rPr lang="en-US" dirty="0"/>
              <a:t>b) supervision of the implementation of the policies and procedures;</a:t>
            </a:r>
          </a:p>
          <a:p>
            <a:r>
              <a:rPr lang="en-US" dirty="0"/>
              <a:t>c) supervision of the finances of the certification body;</a:t>
            </a:r>
          </a:p>
          <a:p>
            <a:r>
              <a:rPr lang="en-US" dirty="0"/>
              <a:t>d) development of certification activities;</a:t>
            </a:r>
          </a:p>
          <a:p>
            <a:r>
              <a:rPr lang="en-US" dirty="0"/>
              <a:t>e) development of certification requirements;</a:t>
            </a:r>
          </a:p>
          <a:p>
            <a:r>
              <a:rPr lang="en-US" dirty="0"/>
              <a:t>f) evaluation (see 7.4);</a:t>
            </a:r>
          </a:p>
          <a:p>
            <a:r>
              <a:rPr lang="en-US" dirty="0"/>
              <a:t>g) review (see 7.5);</a:t>
            </a:r>
          </a:p>
          <a:p>
            <a:r>
              <a:rPr lang="en-US" dirty="0"/>
              <a:t>h) decisions on certification (see 7.6);</a:t>
            </a:r>
          </a:p>
          <a:p>
            <a:r>
              <a:rPr lang="en-US" dirty="0"/>
              <a:t>i) delegation of authority to committees or personnel, as required, to undertake defined activities on </a:t>
            </a:r>
            <a:r>
              <a:rPr lang="en-US" dirty="0" smtClean="0"/>
              <a:t>its behalf</a:t>
            </a:r>
            <a:r>
              <a:rPr lang="en-US" dirty="0"/>
              <a:t>;</a:t>
            </a:r>
          </a:p>
          <a:p>
            <a:r>
              <a:rPr lang="en-US" dirty="0"/>
              <a:t>j) contractual arrangements;</a:t>
            </a:r>
          </a:p>
          <a:p>
            <a:r>
              <a:rPr lang="en-US" dirty="0"/>
              <a:t>k) provision of adequate resources for certification activities</a:t>
            </a:r>
            <a:r>
              <a:rPr lang="en-US" dirty="0" smtClean="0"/>
              <a:t>; (6.1)</a:t>
            </a:r>
            <a:endParaRPr lang="en-US" dirty="0"/>
          </a:p>
          <a:p>
            <a:r>
              <a:rPr lang="en-US" dirty="0"/>
              <a:t>l) responsiveness to complaints and appeals;</a:t>
            </a:r>
          </a:p>
          <a:p>
            <a:r>
              <a:rPr lang="en-US" dirty="0" smtClean="0"/>
              <a:t>m</a:t>
            </a:r>
            <a:r>
              <a:rPr lang="en-US" dirty="0"/>
              <a:t>) personnel competence requirements</a:t>
            </a:r>
            <a:r>
              <a:rPr lang="en-US" dirty="0" smtClean="0"/>
              <a:t>; (6.1, 6.2)</a:t>
            </a:r>
            <a:endParaRPr lang="en-US" dirty="0"/>
          </a:p>
          <a:p>
            <a:r>
              <a:rPr lang="en-US" dirty="0"/>
              <a:t>n) management system of the certification body (see Clause 8</a:t>
            </a:r>
            <a:r>
              <a:rPr lang="en-US" dirty="0" smtClean="0"/>
              <a:t>).</a:t>
            </a:r>
          </a:p>
          <a:p>
            <a:r>
              <a:rPr lang="en-US" dirty="0" smtClean="0"/>
              <a:t>This is basically everything you will see you can put 5.1 on practically every page of your audit path notes</a:t>
            </a:r>
            <a:endParaRPr lang="en-US" dirty="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19</a:t>
            </a:fld>
            <a:endParaRPr lang="en-US" dirty="0"/>
          </a:p>
        </p:txBody>
      </p:sp>
    </p:spTree>
    <p:extLst>
      <p:ext uri="{BB962C8B-B14F-4D97-AF65-F5344CB8AC3E}">
        <p14:creationId xmlns:p14="http://schemas.microsoft.com/office/powerpoint/2010/main" val="154640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training will not replace the need</a:t>
            </a:r>
            <a:r>
              <a:rPr lang="en-US" baseline="0" dirty="0" smtClean="0"/>
              <a:t> for a mentor.</a:t>
            </a:r>
          </a:p>
          <a:p>
            <a:r>
              <a:rPr lang="en-US" baseline="0" dirty="0" smtClean="0"/>
              <a:t>Further in depth study will be required</a:t>
            </a:r>
          </a:p>
          <a:p>
            <a:r>
              <a:rPr lang="en-US" baseline="0" dirty="0" smtClean="0"/>
              <a:t>This is a starting point , an introduction to the 17065 standard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a:t>
            </a:fld>
            <a:endParaRPr lang="en-US" dirty="0"/>
          </a:p>
        </p:txBody>
      </p:sp>
    </p:spTree>
    <p:extLst>
      <p:ext uri="{BB962C8B-B14F-4D97-AF65-F5344CB8AC3E}">
        <p14:creationId xmlns:p14="http://schemas.microsoft.com/office/powerpoint/2010/main" val="567737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a:t>
            </a:r>
            <a:r>
              <a:rPr lang="en-US" dirty="0" smtClean="0"/>
              <a:t>might be covered as a part of MR</a:t>
            </a:r>
          </a:p>
          <a:p>
            <a:endParaRPr lang="en-US" dirty="0" smtClean="0"/>
          </a:p>
          <a:p>
            <a:r>
              <a:rPr lang="en-US" sz="1200" b="0" i="0" u="none" strike="noStrike" kern="1200" baseline="0" dirty="0" smtClean="0">
                <a:solidFill>
                  <a:schemeClr val="tx1"/>
                </a:solidFill>
                <a:latin typeface="Arial"/>
                <a:ea typeface="Geneva" charset="-128"/>
                <a:cs typeface="Geneva" charset="0"/>
              </a:rPr>
              <a:t>A possible mechanism can be a committee established by one or more certification bodies, a committee</a:t>
            </a:r>
          </a:p>
          <a:p>
            <a:r>
              <a:rPr lang="en-US" sz="1200" b="0" i="0" u="none" strike="noStrike" kern="1200" baseline="0" dirty="0" smtClean="0">
                <a:solidFill>
                  <a:schemeClr val="tx1"/>
                </a:solidFill>
                <a:latin typeface="Arial"/>
                <a:ea typeface="Geneva" charset="-128"/>
                <a:cs typeface="Geneva" charset="0"/>
              </a:rPr>
              <a:t>implemented by a scheme owner, a governmental authority or an equivalent party. From 17065 note 2</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20</a:t>
            </a:fld>
            <a:endParaRPr lang="en-US" dirty="0"/>
          </a:p>
        </p:txBody>
      </p:sp>
    </p:spTree>
    <p:extLst>
      <p:ext uri="{BB962C8B-B14F-4D97-AF65-F5344CB8AC3E}">
        <p14:creationId xmlns:p14="http://schemas.microsoft.com/office/powerpoint/2010/main" val="929062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03386"/>
            <a:ext cx="4572000" cy="3429000"/>
          </a:xfrm>
        </p:spPr>
      </p:sp>
      <p:sp>
        <p:nvSpPr>
          <p:cNvPr id="3" name="Notes Placeholder 2"/>
          <p:cNvSpPr>
            <a:spLocks noGrp="1"/>
          </p:cNvSpPr>
          <p:nvPr>
            <p:ph type="body" idx="1"/>
          </p:nvPr>
        </p:nvSpPr>
        <p:spPr/>
        <p:txBody>
          <a:bodyPr/>
          <a:lstStyle/>
          <a:p>
            <a:r>
              <a:rPr lang="en-US" dirty="0" smtClean="0"/>
              <a:t>High level requirement assessed by the rest of the 6 clause</a:t>
            </a:r>
          </a:p>
          <a:p>
            <a:r>
              <a:rPr lang="en-US" dirty="0" smtClean="0"/>
              <a:t>One would only have an issue with this if there were huge chunks missing in an org chart with positions that were not filled and  the staff was unable to fulfill its assigned responsibilities</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21</a:t>
            </a:fld>
            <a:endParaRPr lang="en-US" dirty="0"/>
          </a:p>
        </p:txBody>
      </p:sp>
    </p:spTree>
    <p:extLst>
      <p:ext uri="{BB962C8B-B14F-4D97-AF65-F5344CB8AC3E}">
        <p14:creationId xmlns:p14="http://schemas.microsoft.com/office/powerpoint/2010/main" val="578386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Technical Competency database as record of competency L1-L4.</a:t>
            </a:r>
          </a:p>
          <a:p>
            <a:r>
              <a:rPr lang="en-US" dirty="0"/>
              <a:t>Look for records of identification of training needs and the provision of training make sure the providers of training are qualified to do that too</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22</a:t>
            </a:fld>
            <a:endParaRPr lang="en-US" dirty="0"/>
          </a:p>
        </p:txBody>
      </p:sp>
    </p:spTree>
    <p:extLst>
      <p:ext uri="{BB962C8B-B14F-4D97-AF65-F5344CB8AC3E}">
        <p14:creationId xmlns:p14="http://schemas.microsoft.com/office/powerpoint/2010/main" val="3874784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Contract must contain:</a:t>
            </a:r>
          </a:p>
          <a:p>
            <a:r>
              <a:rPr lang="en-US" dirty="0" smtClean="0"/>
              <a:t>a</a:t>
            </a:r>
            <a:r>
              <a:rPr lang="en-US" dirty="0"/>
              <a:t>) to comply with the rules defined by the certification body, including those relating to confidentiality</a:t>
            </a:r>
          </a:p>
          <a:p>
            <a:r>
              <a:rPr lang="en-US" dirty="0"/>
              <a:t>(see 4.5) and independence from commercial and other interests;</a:t>
            </a:r>
          </a:p>
          <a:p>
            <a:r>
              <a:rPr lang="en-US" dirty="0"/>
              <a:t>b) to declare any prior and/or present association on their own part, or on the part of their employer, with:</a:t>
            </a:r>
          </a:p>
          <a:p>
            <a:r>
              <a:rPr lang="en-US" dirty="0"/>
              <a:t>1) a supplier or designer of products, or</a:t>
            </a:r>
          </a:p>
          <a:p>
            <a:r>
              <a:rPr lang="en-US" dirty="0"/>
              <a:t>2) a provider or developer of services, or</a:t>
            </a:r>
          </a:p>
          <a:p>
            <a:r>
              <a:rPr lang="en-US" dirty="0"/>
              <a:t>3) an operator or developer of processes</a:t>
            </a:r>
          </a:p>
          <a:p>
            <a:r>
              <a:rPr lang="en-US" dirty="0"/>
              <a:t>to the evaluation or certification of which they are to be assigned;</a:t>
            </a:r>
          </a:p>
          <a:p>
            <a:r>
              <a:rPr lang="en-US" dirty="0"/>
              <a:t>c) to reveal any situation known to them that may present them or the certification body with a conflict of</a:t>
            </a:r>
          </a:p>
          <a:p>
            <a:r>
              <a:rPr lang="en-US" dirty="0"/>
              <a:t>interest (see 4.2).</a:t>
            </a:r>
          </a:p>
          <a:p>
            <a:r>
              <a:rPr lang="en-US" dirty="0"/>
              <a:t>Certification bodies shall use this information as input into identifying risks to impartiality raised by the</a:t>
            </a:r>
          </a:p>
          <a:p>
            <a:r>
              <a:rPr lang="en-US" dirty="0"/>
              <a:t>activities of such personnel, or by the organizations that employ them (see 4.2.3</a:t>
            </a:r>
            <a:r>
              <a:rPr lang="en-US" dirty="0" smtClean="0"/>
              <a:t>).</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23</a:t>
            </a:fld>
            <a:endParaRPr lang="en-US" dirty="0"/>
          </a:p>
        </p:txBody>
      </p:sp>
    </p:spTree>
    <p:extLst>
      <p:ext uri="{BB962C8B-B14F-4D97-AF65-F5344CB8AC3E}">
        <p14:creationId xmlns:p14="http://schemas.microsoft.com/office/powerpoint/2010/main" val="1554774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standards are covered in other trainings and yes we do comply  as required.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24</a:t>
            </a:fld>
            <a:endParaRPr lang="en-US" dirty="0"/>
          </a:p>
        </p:txBody>
      </p:sp>
    </p:spTree>
    <p:extLst>
      <p:ext uri="{BB962C8B-B14F-4D97-AF65-F5344CB8AC3E}">
        <p14:creationId xmlns:p14="http://schemas.microsoft.com/office/powerpoint/2010/main" val="352793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emphasis the legal entity subject</a:t>
            </a:r>
          </a:p>
          <a:p>
            <a:endParaRPr lang="en-US" dirty="0"/>
          </a:p>
          <a:p>
            <a:r>
              <a:rPr lang="en-US" u="sng" dirty="0">
                <a:hlinkClick r:id="rId3"/>
              </a:rPr>
              <a:t>Assessing, Recording and Monitoring Competence of Toxicological Subcontractors (00-WS-S0408</a:t>
            </a:r>
            <a:r>
              <a:rPr lang="en-US" u="sng" dirty="0" smtClean="0">
                <a:hlinkClick r:id="rId3"/>
              </a:rPr>
              <a:t>)</a:t>
            </a:r>
            <a:endParaRPr lang="en-US" u="sng" dirty="0" smtClean="0"/>
          </a:p>
          <a:p>
            <a:endParaRPr lang="en-US" u="sng" dirty="0"/>
          </a:p>
          <a:p>
            <a:r>
              <a:rPr lang="en-US" dirty="0" smtClean="0"/>
              <a:t>17021 contract auditors for MMS </a:t>
            </a:r>
          </a:p>
          <a:p>
            <a:r>
              <a:rPr lang="en-US" dirty="0" smtClean="0"/>
              <a:t>In DENAN and GS mark  have provisions in the scheme to accept results from other scheme members</a:t>
            </a:r>
          </a:p>
          <a:p>
            <a:endParaRPr lang="en-US" dirty="0"/>
          </a:p>
          <a:p>
            <a:r>
              <a:rPr lang="en-US" dirty="0" smtClean="0"/>
              <a:t>Some FUS inspectors are also contracted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25</a:t>
            </a:fld>
            <a:endParaRPr lang="en-US" dirty="0"/>
          </a:p>
        </p:txBody>
      </p:sp>
    </p:spTree>
    <p:extLst>
      <p:ext uri="{BB962C8B-B14F-4D97-AF65-F5344CB8AC3E}">
        <p14:creationId xmlns:p14="http://schemas.microsoft.com/office/powerpoint/2010/main" val="3692275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a:t>ISO/IEC 17000</a:t>
            </a:r>
            <a:r>
              <a:rPr lang="en-US" dirty="0" smtClean="0"/>
              <a:t>,</a:t>
            </a:r>
          </a:p>
          <a:p>
            <a:r>
              <a:rPr lang="en-US" dirty="0" smtClean="0"/>
              <a:t>This defines what a certification process is </a:t>
            </a:r>
          </a:p>
          <a:p>
            <a:r>
              <a:rPr lang="en-US" dirty="0" smtClean="0"/>
              <a:t>The fulfillment of which is defined in the 7. section of the 17065 standards about which we are about to talk.</a:t>
            </a:r>
          </a:p>
          <a:p>
            <a:r>
              <a:rPr lang="en-US" dirty="0" smtClean="0"/>
              <a:t>Selection- what samples and documents (schematics manuals…)do we need?</a:t>
            </a:r>
          </a:p>
          <a:p>
            <a:r>
              <a:rPr lang="en-US" dirty="0" smtClean="0"/>
              <a:t>Determination- construction review, test</a:t>
            </a:r>
          </a:p>
          <a:p>
            <a:r>
              <a:rPr lang="en-US" dirty="0" smtClean="0"/>
              <a:t>Fulfilment</a:t>
            </a:r>
            <a:r>
              <a:rPr lang="en-US" baseline="0" dirty="0" smtClean="0"/>
              <a:t> of requirements- certification decision</a:t>
            </a:r>
          </a:p>
          <a:p>
            <a:r>
              <a:rPr lang="en-US" baseline="0" dirty="0" smtClean="0"/>
              <a:t>Surveillance is dictated by the scheme</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26</a:t>
            </a:fld>
            <a:endParaRPr lang="en-US" dirty="0"/>
          </a:p>
        </p:txBody>
      </p:sp>
    </p:spTree>
    <p:extLst>
      <p:ext uri="{BB962C8B-B14F-4D97-AF65-F5344CB8AC3E}">
        <p14:creationId xmlns:p14="http://schemas.microsoft.com/office/powerpoint/2010/main" val="4013829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4922C2-942D-4905-B34E-0F633114CEA6}" type="slidenum">
              <a:rPr lang="en-US" smtClean="0"/>
              <a:pPr/>
              <a:t>27</a:t>
            </a:fld>
            <a:endParaRPr lang="en-US" dirty="0"/>
          </a:p>
        </p:txBody>
      </p:sp>
    </p:spTree>
    <p:extLst>
      <p:ext uri="{BB962C8B-B14F-4D97-AF65-F5344CB8AC3E}">
        <p14:creationId xmlns:p14="http://schemas.microsoft.com/office/powerpoint/2010/main" val="3278820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following the audit thread to impartiality etc..</a:t>
            </a:r>
          </a:p>
          <a:p>
            <a:r>
              <a:rPr lang="en-US" dirty="0" smtClean="0"/>
              <a:t>The certification</a:t>
            </a:r>
            <a:r>
              <a:rPr lang="en-US" baseline="0" dirty="0" smtClean="0"/>
              <a:t> Body operates one or more schemes</a:t>
            </a:r>
          </a:p>
          <a:p>
            <a:r>
              <a:rPr lang="en-US" baseline="0" dirty="0" smtClean="0"/>
              <a:t>Scheme is king it dictates the particulars of How to comply with the 17065 requirements you may need to go back and see what the scheme requirements are when addressing issues and compliance in section 7</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28</a:t>
            </a:fld>
            <a:endParaRPr lang="en-US" dirty="0"/>
          </a:p>
        </p:txBody>
      </p:sp>
    </p:spTree>
    <p:extLst>
      <p:ext uri="{BB962C8B-B14F-4D97-AF65-F5344CB8AC3E}">
        <p14:creationId xmlns:p14="http://schemas.microsoft.com/office/powerpoint/2010/main" val="193799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covers requirements for those doing business with UL.</a:t>
            </a:r>
          </a:p>
        </p:txBody>
      </p:sp>
      <p:sp>
        <p:nvSpPr>
          <p:cNvPr id="4" name="Slide Number Placeholder 3"/>
          <p:cNvSpPr>
            <a:spLocks noGrp="1"/>
          </p:cNvSpPr>
          <p:nvPr>
            <p:ph type="sldNum" sz="quarter" idx="10"/>
          </p:nvPr>
        </p:nvSpPr>
        <p:spPr/>
        <p:txBody>
          <a:bodyPr/>
          <a:lstStyle/>
          <a:p>
            <a:fld id="{734922C2-942D-4905-B34E-0F633114CEA6}" type="slidenum">
              <a:rPr lang="en-US" smtClean="0"/>
              <a:pPr/>
              <a:t>29</a:t>
            </a:fld>
            <a:endParaRPr lang="en-US" dirty="0"/>
          </a:p>
        </p:txBody>
      </p:sp>
    </p:spTree>
    <p:extLst>
      <p:ext uri="{BB962C8B-B14F-4D97-AF65-F5344CB8AC3E}">
        <p14:creationId xmlns:p14="http://schemas.microsoft.com/office/powerpoint/2010/main" val="230538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will not  be standards experts, only familiar with the intent and format of the Standards</a:t>
            </a:r>
          </a:p>
          <a:p>
            <a:pPr eaLnBrk="1" hangingPunct="1"/>
            <a:r>
              <a:rPr lang="en-US" dirty="0" smtClean="0"/>
              <a:t>Location of 17065 compliance documentation – Instructor should determine the best way to do this.  For example, database identification and use could be discussed after each clause of the standard, or it may be preferable to complete the standards training first, and then later review the applicable databases in a focused session.  This may allow a better focus on the standards related concepts.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3</a:t>
            </a:fld>
            <a:endParaRPr lang="en-US" dirty="0"/>
          </a:p>
        </p:txBody>
      </p:sp>
    </p:spTree>
    <p:extLst>
      <p:ext uri="{BB962C8B-B14F-4D97-AF65-F5344CB8AC3E}">
        <p14:creationId xmlns:p14="http://schemas.microsoft.com/office/powerpoint/2010/main" val="190435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confirms that UL and the customer know what is to be provided and can do so</a:t>
            </a:r>
          </a:p>
          <a:p>
            <a:r>
              <a:rPr lang="en-US" dirty="0" smtClean="0"/>
              <a:t>This is where the standard</a:t>
            </a:r>
            <a:r>
              <a:rPr lang="en-US" baseline="0" dirty="0" smtClean="0"/>
              <a:t> and edition  for the evaluation is communicated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30</a:t>
            </a:fld>
            <a:endParaRPr lang="en-US" dirty="0"/>
          </a:p>
        </p:txBody>
      </p:sp>
    </p:spTree>
    <p:extLst>
      <p:ext uri="{BB962C8B-B14F-4D97-AF65-F5344CB8AC3E}">
        <p14:creationId xmlns:p14="http://schemas.microsoft.com/office/powerpoint/2010/main" val="1316487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a:ea typeface="Geneva" charset="-128"/>
                <a:cs typeface="Geneva" charset="0"/>
              </a:rPr>
              <a:t>The certification body shall have a plan for the evaluation activities to allow for the necessary</a:t>
            </a:r>
          </a:p>
          <a:p>
            <a:r>
              <a:rPr lang="en-US" sz="1200" b="0" i="0" u="none" strike="noStrike" kern="1200" baseline="0" dirty="0" smtClean="0">
                <a:solidFill>
                  <a:schemeClr val="tx1"/>
                </a:solidFill>
                <a:latin typeface="Arial"/>
                <a:ea typeface="Geneva" charset="-128"/>
                <a:cs typeface="Geneva" charset="0"/>
              </a:rPr>
              <a:t>arrangements to be managed. - Test plan and defined records to be generated as a result of the investigation (Test report, descriptive report,….)</a:t>
            </a:r>
          </a:p>
          <a:p>
            <a:r>
              <a:rPr lang="en-US" sz="1200" b="0" i="0" u="none" strike="noStrike" kern="1200" baseline="0" dirty="0" smtClean="0">
                <a:solidFill>
                  <a:schemeClr val="tx1"/>
                </a:solidFill>
                <a:latin typeface="Arial"/>
                <a:ea typeface="Geneva" charset="-128"/>
              </a:rPr>
              <a:t>The plan is dictated by “the king” scheme</a:t>
            </a:r>
          </a:p>
          <a:p>
            <a:endParaRPr lang="en-US" sz="1200" b="0" i="0" u="none" strike="noStrike" kern="1200" baseline="0" dirty="0" smtClean="0">
              <a:solidFill>
                <a:schemeClr val="tx1"/>
              </a:solidFill>
              <a:latin typeface="Arial"/>
              <a:ea typeface="Geneva" charset="-128"/>
            </a:endParaRPr>
          </a:p>
          <a:p>
            <a:r>
              <a:rPr lang="en-US" sz="1200" b="0" i="0" u="none" strike="noStrike" kern="1200" baseline="0" dirty="0" smtClean="0">
                <a:solidFill>
                  <a:schemeClr val="tx1"/>
                </a:solidFill>
                <a:latin typeface="Arial"/>
                <a:ea typeface="Geneva" charset="-128"/>
                <a:cs typeface="Geneva" charset="0"/>
              </a:rPr>
              <a:t>The certification body shall only rely on evaluation results related to certification completed prior to the</a:t>
            </a:r>
          </a:p>
          <a:p>
            <a:r>
              <a:rPr lang="en-US" sz="1200" b="0" i="0" u="none" strike="noStrike" kern="1200" baseline="0" dirty="0" smtClean="0">
                <a:solidFill>
                  <a:schemeClr val="tx1"/>
                </a:solidFill>
                <a:latin typeface="Arial"/>
                <a:ea typeface="Geneva" charset="-128"/>
                <a:cs typeface="Geneva" charset="0"/>
              </a:rPr>
              <a:t>application for certification, where it takes responsibility for the results and satisfies itself that the body that</a:t>
            </a:r>
          </a:p>
          <a:p>
            <a:r>
              <a:rPr lang="en-US" sz="1200" b="0" i="0" u="none" strike="noStrike" kern="1200" baseline="0" dirty="0" smtClean="0">
                <a:solidFill>
                  <a:schemeClr val="tx1"/>
                </a:solidFill>
                <a:latin typeface="Arial"/>
                <a:ea typeface="Geneva" charset="-128"/>
                <a:cs typeface="Geneva" charset="0"/>
              </a:rPr>
              <a:t>performed the evaluation fulfils the requirements contained in 6.2.2 and those specified by the certification</a:t>
            </a:r>
          </a:p>
          <a:p>
            <a:r>
              <a:rPr lang="en-US" sz="1200" b="0" i="0" u="none" strike="noStrike" kern="1200" baseline="0" dirty="0" smtClean="0">
                <a:solidFill>
                  <a:schemeClr val="tx1"/>
                </a:solidFill>
                <a:latin typeface="Arial"/>
                <a:ea typeface="Geneva" charset="-128"/>
                <a:cs typeface="Geneva" charset="0"/>
              </a:rPr>
              <a:t>scheme.</a:t>
            </a:r>
          </a:p>
          <a:p>
            <a:r>
              <a:rPr lang="en-US" sz="1200" b="0" i="0" u="none" strike="noStrike" kern="1200" baseline="0" dirty="0" smtClean="0">
                <a:solidFill>
                  <a:schemeClr val="tx1"/>
                </a:solidFill>
                <a:latin typeface="Arial"/>
                <a:ea typeface="Geneva" charset="-128"/>
                <a:cs typeface="Geneva" charset="0"/>
              </a:rPr>
              <a:t>NOTE This can include work carried out under recognition agreements between certification bodies.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31</a:t>
            </a:fld>
            <a:endParaRPr lang="en-US" dirty="0"/>
          </a:p>
        </p:txBody>
      </p:sp>
    </p:spTree>
    <p:extLst>
      <p:ext uri="{BB962C8B-B14F-4D97-AF65-F5344CB8AC3E}">
        <p14:creationId xmlns:p14="http://schemas.microsoft.com/office/powerpoint/2010/main" val="3638113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DAP, Body B and internal ,</a:t>
            </a:r>
            <a:r>
              <a:rPr lang="en-US" baseline="0" dirty="0" smtClean="0"/>
              <a:t> project handling process flavor of the day</a:t>
            </a:r>
          </a:p>
          <a:p>
            <a:r>
              <a:rPr lang="en-US" baseline="0" dirty="0" smtClean="0"/>
              <a:t>See 17000 for demonstration</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32</a:t>
            </a:fld>
            <a:endParaRPr lang="en-US" dirty="0"/>
          </a:p>
        </p:txBody>
      </p:sp>
    </p:spTree>
    <p:extLst>
      <p:ext uri="{BB962C8B-B14F-4D97-AF65-F5344CB8AC3E}">
        <p14:creationId xmlns:p14="http://schemas.microsoft.com/office/powerpoint/2010/main" val="263999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the reviewer did not witness testing </a:t>
            </a:r>
          </a:p>
          <a:p>
            <a:r>
              <a:rPr lang="en-US" dirty="0" smtClean="0"/>
              <a:t>Can check for qualifications at this point see 6.1</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33</a:t>
            </a:fld>
            <a:endParaRPr lang="en-US" dirty="0"/>
          </a:p>
        </p:txBody>
      </p:sp>
    </p:spTree>
    <p:extLst>
      <p:ext uri="{BB962C8B-B14F-4D97-AF65-F5344CB8AC3E}">
        <p14:creationId xmlns:p14="http://schemas.microsoft.com/office/powerpoint/2010/main" val="28469385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a:ea typeface="Geneva" charset="-128"/>
                <a:cs typeface="Geneva" charset="0"/>
              </a:rPr>
              <a:t>7.6.3 </a:t>
            </a:r>
            <a:r>
              <a:rPr lang="en-US" sz="1200" b="0" i="0" u="none" strike="noStrike" kern="1200" baseline="0" dirty="0" smtClean="0">
                <a:solidFill>
                  <a:schemeClr val="tx1"/>
                </a:solidFill>
                <a:latin typeface="Arial"/>
                <a:ea typeface="Geneva" charset="-128"/>
                <a:cs typeface="Geneva" charset="0"/>
              </a:rPr>
              <a:t>The person(s) [excluding members of committees (see 5.1.4)] assigned by the certification body to</a:t>
            </a:r>
          </a:p>
          <a:p>
            <a:r>
              <a:rPr lang="en-US" sz="1200" b="0" i="0" u="none" strike="noStrike" kern="1200" baseline="0" dirty="0" smtClean="0">
                <a:solidFill>
                  <a:schemeClr val="tx1"/>
                </a:solidFill>
                <a:latin typeface="Arial"/>
                <a:ea typeface="Geneva" charset="-128"/>
                <a:cs typeface="Geneva" charset="0"/>
              </a:rPr>
              <a:t>make a certification decision shall be employed by, or shall be under contract with, one of the following:</a:t>
            </a:r>
          </a:p>
          <a:p>
            <a:r>
              <a:rPr lang="en-US" sz="1200" b="0" i="0" u="none" strike="noStrike" kern="1200" baseline="0" dirty="0" smtClean="0">
                <a:solidFill>
                  <a:schemeClr val="tx1"/>
                </a:solidFill>
                <a:latin typeface="Arial"/>
                <a:ea typeface="Geneva" charset="-128"/>
                <a:cs typeface="Geneva" charset="0"/>
              </a:rPr>
              <a:t> the certification body (see 6.1);</a:t>
            </a:r>
          </a:p>
          <a:p>
            <a:r>
              <a:rPr lang="en-US" sz="1200" b="0" i="0" u="none" strike="noStrike" kern="1200" baseline="0" dirty="0" smtClean="0">
                <a:solidFill>
                  <a:schemeClr val="tx1"/>
                </a:solidFill>
                <a:latin typeface="Arial"/>
                <a:ea typeface="Geneva" charset="-128"/>
                <a:cs typeface="Geneva" charset="0"/>
              </a:rPr>
              <a:t> an entity under the organizational control of the certification body (see 7.6.4).</a:t>
            </a:r>
          </a:p>
          <a:p>
            <a:r>
              <a:rPr lang="en-US" sz="1200" b="1" i="0" u="none" strike="noStrike" kern="1200" baseline="0" dirty="0" smtClean="0">
                <a:solidFill>
                  <a:schemeClr val="tx1"/>
                </a:solidFill>
                <a:latin typeface="Arial"/>
                <a:ea typeface="Geneva" charset="-128"/>
                <a:cs typeface="Geneva" charset="0"/>
              </a:rPr>
              <a:t>7.6.4 </a:t>
            </a:r>
            <a:r>
              <a:rPr lang="en-US" sz="1200" b="0" i="0" u="none" strike="noStrike" kern="1200" baseline="0" dirty="0" smtClean="0">
                <a:solidFill>
                  <a:schemeClr val="tx1"/>
                </a:solidFill>
                <a:latin typeface="Arial"/>
                <a:ea typeface="Geneva" charset="-128"/>
                <a:cs typeface="Geneva" charset="0"/>
              </a:rPr>
              <a:t>A certification body’s organizational control shall be one of the following:</a:t>
            </a:r>
          </a:p>
          <a:p>
            <a:r>
              <a:rPr lang="en-US" sz="1200" b="0" i="0" u="none" strike="noStrike" kern="1200" baseline="0" dirty="0" smtClean="0">
                <a:solidFill>
                  <a:schemeClr val="tx1"/>
                </a:solidFill>
                <a:latin typeface="Arial"/>
                <a:ea typeface="Geneva" charset="-128"/>
                <a:cs typeface="Geneva" charset="0"/>
              </a:rPr>
              <a:t> whole or majority ownership of another entity by the certification body;</a:t>
            </a:r>
          </a:p>
          <a:p>
            <a:r>
              <a:rPr lang="en-US" sz="1200" b="0" i="0" u="none" strike="noStrike" kern="1200" baseline="0" dirty="0" smtClean="0">
                <a:solidFill>
                  <a:schemeClr val="tx1"/>
                </a:solidFill>
                <a:latin typeface="Arial"/>
                <a:ea typeface="Geneva" charset="-128"/>
                <a:cs typeface="Geneva" charset="0"/>
              </a:rPr>
              <a:t> majority participation by the certification body on the board of directors of another entity;</a:t>
            </a:r>
          </a:p>
          <a:p>
            <a:r>
              <a:rPr lang="en-US" sz="1200" b="0" i="0" u="none" strike="noStrike" kern="1200" baseline="0" dirty="0" smtClean="0">
                <a:solidFill>
                  <a:schemeClr val="tx1"/>
                </a:solidFill>
                <a:latin typeface="Arial"/>
                <a:ea typeface="Geneva" charset="-128"/>
                <a:cs typeface="Geneva" charset="0"/>
              </a:rPr>
              <a:t> a documented authority by the certification body over another entity in a network of legal entities (in which</a:t>
            </a:r>
          </a:p>
          <a:p>
            <a:r>
              <a:rPr lang="en-US" sz="1200" b="0" i="0" u="none" strike="noStrike" kern="1200" baseline="0" dirty="0" smtClean="0">
                <a:solidFill>
                  <a:schemeClr val="tx1"/>
                </a:solidFill>
                <a:latin typeface="Arial"/>
                <a:ea typeface="Geneva" charset="-128"/>
                <a:cs typeface="Geneva" charset="0"/>
              </a:rPr>
              <a:t>the certification body resides), linked by ownership or board of director control.</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34</a:t>
            </a:fld>
            <a:endParaRPr lang="en-US" dirty="0"/>
          </a:p>
        </p:txBody>
      </p:sp>
    </p:spTree>
    <p:extLst>
      <p:ext uri="{BB962C8B-B14F-4D97-AF65-F5344CB8AC3E}">
        <p14:creationId xmlns:p14="http://schemas.microsoft.com/office/powerpoint/2010/main" val="3260553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would find in DMS today</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35</a:t>
            </a:fld>
            <a:endParaRPr lang="en-US" dirty="0"/>
          </a:p>
        </p:txBody>
      </p:sp>
    </p:spTree>
    <p:extLst>
      <p:ext uri="{BB962C8B-B14F-4D97-AF65-F5344CB8AC3E}">
        <p14:creationId xmlns:p14="http://schemas.microsoft.com/office/powerpoint/2010/main" val="3315980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identification of the product;</a:t>
            </a:r>
          </a:p>
          <a:p>
            <a:r>
              <a:rPr lang="en-US" dirty="0"/>
              <a:t>b) the standard(s) and other normative document(s) to which conformity has been certified;</a:t>
            </a:r>
          </a:p>
          <a:p>
            <a:r>
              <a:rPr lang="en-US" dirty="0"/>
              <a:t>c) identification of the </a:t>
            </a:r>
            <a:r>
              <a:rPr lang="en-US" dirty="0" smtClean="0"/>
              <a:t>client</a:t>
            </a:r>
          </a:p>
          <a:p>
            <a:r>
              <a:rPr lang="en-US" dirty="0" smtClean="0"/>
              <a:t>Are directly required by 17065</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36</a:t>
            </a:fld>
            <a:endParaRPr lang="en-US" dirty="0"/>
          </a:p>
        </p:txBody>
      </p:sp>
    </p:spTree>
    <p:extLst>
      <p:ext uri="{BB962C8B-B14F-4D97-AF65-F5344CB8AC3E}">
        <p14:creationId xmlns:p14="http://schemas.microsoft.com/office/powerpoint/2010/main" val="2498216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FUS activity , FUS testing  and the VN process for on going certification activity</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37</a:t>
            </a:fld>
            <a:endParaRPr lang="en-US" dirty="0"/>
          </a:p>
        </p:txBody>
      </p:sp>
    </p:spTree>
    <p:extLst>
      <p:ext uri="{BB962C8B-B14F-4D97-AF65-F5344CB8AC3E}">
        <p14:creationId xmlns:p14="http://schemas.microsoft.com/office/powerpoint/2010/main" val="979681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38</a:t>
            </a:fld>
            <a:endParaRPr lang="en-US" dirty="0"/>
          </a:p>
        </p:txBody>
      </p:sp>
    </p:spTree>
    <p:extLst>
      <p:ext uri="{BB962C8B-B14F-4D97-AF65-F5344CB8AC3E}">
        <p14:creationId xmlns:p14="http://schemas.microsoft.com/office/powerpoint/2010/main" val="827138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client and the CB</a:t>
            </a:r>
            <a:r>
              <a:rPr lang="en-US" baseline="0" dirty="0" smtClean="0"/>
              <a:t> can initiate a termination of certification</a:t>
            </a:r>
          </a:p>
          <a:p>
            <a:r>
              <a:rPr lang="en-US" baseline="0" dirty="0" smtClean="0"/>
              <a:t>It  is the CB’s responsibility to ensure that only compliant product is certified</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39</a:t>
            </a:fld>
            <a:endParaRPr lang="en-US" dirty="0"/>
          </a:p>
        </p:txBody>
      </p:sp>
    </p:spTree>
    <p:extLst>
      <p:ext uri="{BB962C8B-B14F-4D97-AF65-F5344CB8AC3E}">
        <p14:creationId xmlns:p14="http://schemas.microsoft.com/office/powerpoint/2010/main" val="27774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 Scheme VS body  this is for the Body activity</a:t>
            </a:r>
          </a:p>
          <a:p>
            <a:r>
              <a:rPr lang="en-US" dirty="0" smtClean="0"/>
              <a:t>Evolution starting with Guide 65</a:t>
            </a:r>
          </a:p>
          <a:p>
            <a:r>
              <a:rPr lang="en-US" dirty="0" smtClean="0"/>
              <a:t>UL</a:t>
            </a:r>
            <a:r>
              <a:rPr lang="en-US" baseline="0" dirty="0" smtClean="0"/>
              <a:t> is the grandfather of certification bodies </a:t>
            </a:r>
          </a:p>
          <a:p>
            <a:r>
              <a:rPr lang="en-US" baseline="0" dirty="0" smtClean="0"/>
              <a:t>Guide 65 was published in 1996 and was basically written to reflect the UL evaluation process</a:t>
            </a:r>
            <a:r>
              <a:rPr lang="en-US" dirty="0" smtClean="0"/>
              <a:t> at that and include basic quality management systems from ISO 9000 at that time as well.</a:t>
            </a:r>
          </a:p>
          <a:p>
            <a:r>
              <a:rPr lang="en-US" dirty="0" smtClean="0"/>
              <a:t>The 2012 ISO 17065 is an actual standard written by CASCO committee with UL’s </a:t>
            </a:r>
            <a:r>
              <a:rPr lang="en-US" dirty="0" err="1" smtClean="0"/>
              <a:t>Kieth</a:t>
            </a:r>
            <a:r>
              <a:rPr lang="en-US" dirty="0" smtClean="0"/>
              <a:t> </a:t>
            </a:r>
            <a:r>
              <a:rPr lang="en-US" dirty="0" err="1"/>
              <a:t>M</a:t>
            </a:r>
            <a:r>
              <a:rPr lang="en-US" dirty="0" err="1" smtClean="0"/>
              <a:t>owry</a:t>
            </a:r>
            <a:r>
              <a:rPr lang="en-US" dirty="0" smtClean="0"/>
              <a:t> as the US representative.</a:t>
            </a:r>
          </a:p>
          <a:p>
            <a:r>
              <a:rPr lang="en-US" dirty="0" smtClean="0"/>
              <a:t>The product evaluation requirements have not changed drastically how ever there are some significant changes that will be covered during this presentation</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a:t>
            </a:fld>
            <a:endParaRPr lang="en-US" dirty="0"/>
          </a:p>
        </p:txBody>
      </p:sp>
    </p:spTree>
    <p:extLst>
      <p:ext uri="{BB962C8B-B14F-4D97-AF65-F5344CB8AC3E}">
        <p14:creationId xmlns:p14="http://schemas.microsoft.com/office/powerpoint/2010/main" val="2557270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different programs i.e. UL Mark, CB Scheme may also have records requirements above those in the Records Policy.</a:t>
            </a:r>
          </a:p>
          <a:p>
            <a:r>
              <a:rPr lang="en-US" dirty="0" smtClean="0"/>
              <a:t>See 4.5 and 8.4</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40</a:t>
            </a:fld>
            <a:endParaRPr lang="en-US" dirty="0"/>
          </a:p>
        </p:txBody>
      </p:sp>
    </p:spTree>
    <p:extLst>
      <p:ext uri="{BB962C8B-B14F-4D97-AF65-F5344CB8AC3E}">
        <p14:creationId xmlns:p14="http://schemas.microsoft.com/office/powerpoint/2010/main" val="637900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Product Incident Report</a:t>
            </a:r>
            <a:r>
              <a:rPr lang="en-US" dirty="0"/>
              <a:t> – Complaints directed to UL LLC CB in connection with products that have allegedly malfunctioned during use and bear UL LLC CB certification markings.  Also included are reports of misuse of UL Marks on products not eligible to be marked, on packaging where the UL Mark is improperly related to products in the packaging, or in advertising.  Handling of Product Incident Reports is described in the </a:t>
            </a:r>
            <a:r>
              <a:rPr lang="en-US" u="sng" dirty="0">
                <a:hlinkClick r:id="rId3"/>
              </a:rPr>
              <a:t>Global Market Surveillance Policy (00-FR-P0025)</a:t>
            </a:r>
            <a:r>
              <a:rPr lang="en-US" dirty="0"/>
              <a:t> and the </a:t>
            </a:r>
            <a:r>
              <a:rPr lang="en-US" u="sng" dirty="0">
                <a:hlinkClick r:id="rId4"/>
              </a:rPr>
              <a:t>Product Incident Report Investigation SOP (00-FR-S0031)</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41</a:t>
            </a:fld>
            <a:endParaRPr lang="en-US" dirty="0"/>
          </a:p>
        </p:txBody>
      </p:sp>
    </p:spTree>
    <p:extLst>
      <p:ext uri="{BB962C8B-B14F-4D97-AF65-F5344CB8AC3E}">
        <p14:creationId xmlns:p14="http://schemas.microsoft.com/office/powerpoint/2010/main" val="553869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8.1.2 Option A</a:t>
            </a:r>
          </a:p>
          <a:p>
            <a:r>
              <a:rPr lang="en-US" dirty="0"/>
              <a:t>The management system of the certification body shall address the </a:t>
            </a:r>
            <a:r>
              <a:rPr lang="en-US" dirty="0" smtClean="0"/>
              <a:t>following general </a:t>
            </a:r>
            <a:r>
              <a:rPr lang="en-US" dirty="0"/>
              <a:t>management system documentation (e.g. manual, policies, definition of responsibilities, see 8.2);</a:t>
            </a:r>
          </a:p>
          <a:p>
            <a:r>
              <a:rPr lang="en-US" dirty="0"/>
              <a:t> control of documents (see 8.3</a:t>
            </a:r>
            <a:r>
              <a:rPr lang="en-US" dirty="0" smtClean="0"/>
              <a:t>);</a:t>
            </a:r>
          </a:p>
          <a:p>
            <a:r>
              <a:rPr lang="en-US" dirty="0"/>
              <a:t>control of records (see 8.4);</a:t>
            </a:r>
          </a:p>
          <a:p>
            <a:r>
              <a:rPr lang="en-US" dirty="0"/>
              <a:t> management review (see 8.5);</a:t>
            </a:r>
          </a:p>
          <a:p>
            <a:r>
              <a:rPr lang="en-US" dirty="0"/>
              <a:t> internal audit (see 8.6);</a:t>
            </a:r>
          </a:p>
          <a:p>
            <a:r>
              <a:rPr lang="en-US" dirty="0"/>
              <a:t> corrective actions (see 8.7);</a:t>
            </a:r>
          </a:p>
          <a:p>
            <a:r>
              <a:rPr lang="en-US" dirty="0"/>
              <a:t> preventive actions (see 8.8).</a:t>
            </a:r>
          </a:p>
          <a:p>
            <a:r>
              <a:rPr lang="en-US" b="1" dirty="0"/>
              <a:t>8.1.3 Option B</a:t>
            </a:r>
          </a:p>
          <a:p>
            <a:r>
              <a:rPr lang="en-US" dirty="0"/>
              <a:t>A certification body that has established and maintains a management system, in accordance with the</a:t>
            </a:r>
          </a:p>
          <a:p>
            <a:r>
              <a:rPr lang="en-US" dirty="0"/>
              <a:t>requirements of ISO 9001, and that is capable of supporting and demonstrating the consistent fulfilment of the</a:t>
            </a:r>
          </a:p>
          <a:p>
            <a:r>
              <a:rPr lang="en-US" dirty="0"/>
              <a:t>requirements of this International Standard, </a:t>
            </a:r>
          </a:p>
          <a:p>
            <a:endParaRPr lang="en-US" dirty="0" smtClean="0"/>
          </a:p>
          <a:p>
            <a:r>
              <a:rPr lang="en-US" dirty="0" smtClean="0"/>
              <a:t>We took A</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42</a:t>
            </a:fld>
            <a:endParaRPr lang="en-US" dirty="0"/>
          </a:p>
        </p:txBody>
      </p:sp>
    </p:spTree>
    <p:extLst>
      <p:ext uri="{BB962C8B-B14F-4D97-AF65-F5344CB8AC3E}">
        <p14:creationId xmlns:p14="http://schemas.microsoft.com/office/powerpoint/2010/main" val="4147896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43</a:t>
            </a:fld>
            <a:endParaRPr lang="en-US" dirty="0"/>
          </a:p>
        </p:txBody>
      </p:sp>
    </p:spTree>
    <p:extLst>
      <p:ext uri="{BB962C8B-B14F-4D97-AF65-F5344CB8AC3E}">
        <p14:creationId xmlns:p14="http://schemas.microsoft.com/office/powerpoint/2010/main" val="3228103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procedures shall define the controls needed to:</a:t>
            </a:r>
          </a:p>
          <a:p>
            <a:r>
              <a:rPr lang="en-US" dirty="0"/>
              <a:t>a) approve documents for adequacy prior to issue;</a:t>
            </a:r>
          </a:p>
          <a:p>
            <a:r>
              <a:rPr lang="en-US" dirty="0"/>
              <a:t>b) review and update (as necessary) and re-approve documents;</a:t>
            </a:r>
          </a:p>
          <a:p>
            <a:r>
              <a:rPr lang="en-US" dirty="0" smtClean="0"/>
              <a:t>c</a:t>
            </a:r>
            <a:r>
              <a:rPr lang="en-US" dirty="0"/>
              <a:t>) ensure that changes and the current revision status of documents are identified;</a:t>
            </a:r>
          </a:p>
          <a:p>
            <a:r>
              <a:rPr lang="en-US" dirty="0"/>
              <a:t>d) ensure that relevant versions of applicable documents are available at points of use;</a:t>
            </a:r>
          </a:p>
          <a:p>
            <a:r>
              <a:rPr lang="en-US" dirty="0"/>
              <a:t>e) ensure that documents remain legible and readily identifiable;</a:t>
            </a:r>
          </a:p>
          <a:p>
            <a:r>
              <a:rPr lang="en-US" dirty="0"/>
              <a:t>f) ensure that documents of external origin are identified and their distribution controlled;</a:t>
            </a:r>
          </a:p>
          <a:p>
            <a:r>
              <a:rPr lang="en-US" dirty="0"/>
              <a:t>g) prevent the unintended use of obsolete documents, and to apply suitable identification to them if they are</a:t>
            </a:r>
          </a:p>
          <a:p>
            <a:r>
              <a:rPr lang="en-US" dirty="0"/>
              <a:t>retained for any purpose.</a:t>
            </a:r>
          </a:p>
          <a:p>
            <a:r>
              <a:rPr lang="en-US" dirty="0"/>
              <a:t>NOTE Documentation can be in any form or type of medium.</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44</a:t>
            </a:fld>
            <a:endParaRPr lang="en-US" dirty="0"/>
          </a:p>
        </p:txBody>
      </p:sp>
    </p:spTree>
    <p:extLst>
      <p:ext uri="{BB962C8B-B14F-4D97-AF65-F5344CB8AC3E}">
        <p14:creationId xmlns:p14="http://schemas.microsoft.com/office/powerpoint/2010/main" val="24091694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4.5, 7.12 and UL polices </a:t>
            </a:r>
          </a:p>
          <a:p>
            <a:r>
              <a:rPr lang="en-US" dirty="0" smtClean="0"/>
              <a:t>You can see how important records are we keep talking about them</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45</a:t>
            </a:fld>
            <a:endParaRPr lang="en-US" dirty="0"/>
          </a:p>
        </p:txBody>
      </p:sp>
    </p:spTree>
    <p:extLst>
      <p:ext uri="{BB962C8B-B14F-4D97-AF65-F5344CB8AC3E}">
        <p14:creationId xmlns:p14="http://schemas.microsoft.com/office/powerpoint/2010/main" val="8727089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8.5.2 Review inputs</a:t>
            </a:r>
          </a:p>
          <a:p>
            <a:r>
              <a:rPr lang="en-US" dirty="0"/>
              <a:t>The input to the management review shall include information related to the following:</a:t>
            </a:r>
          </a:p>
          <a:p>
            <a:r>
              <a:rPr lang="en-US" dirty="0"/>
              <a:t>a) results of internal and external audits;</a:t>
            </a:r>
          </a:p>
          <a:p>
            <a:r>
              <a:rPr lang="en-US" dirty="0"/>
              <a:t>b) feedback from clients and interested parties related to the fulfilment of this International Standard;</a:t>
            </a:r>
          </a:p>
          <a:p>
            <a:r>
              <a:rPr lang="en-US" dirty="0"/>
              <a:t>NOTE Interested parties can include scheme owners.</a:t>
            </a:r>
          </a:p>
          <a:p>
            <a:r>
              <a:rPr lang="en-US" dirty="0"/>
              <a:t>c) feedback from the mechanism for safeguarding impartiality;</a:t>
            </a:r>
          </a:p>
          <a:p>
            <a:r>
              <a:rPr lang="en-US" dirty="0"/>
              <a:t>d) the status of preventive and corrective actions;</a:t>
            </a:r>
          </a:p>
          <a:p>
            <a:r>
              <a:rPr lang="en-US" dirty="0"/>
              <a:t>e) follow-up actions from previous management reviews;</a:t>
            </a:r>
          </a:p>
          <a:p>
            <a:r>
              <a:rPr lang="en-US" dirty="0"/>
              <a:t>f) the fulfilment of objectives;</a:t>
            </a:r>
          </a:p>
          <a:p>
            <a:r>
              <a:rPr lang="en-US" dirty="0"/>
              <a:t>g) changes that could affect the management system;</a:t>
            </a:r>
          </a:p>
          <a:p>
            <a:r>
              <a:rPr lang="en-US" dirty="0"/>
              <a:t>h) appeals and complaints</a:t>
            </a:r>
            <a:r>
              <a:rPr lang="en-US" dirty="0" smtClean="0"/>
              <a:t>.</a:t>
            </a:r>
          </a:p>
          <a:p>
            <a:r>
              <a:rPr lang="en-US" b="1" dirty="0"/>
              <a:t>8.5.3 Review outputs</a:t>
            </a:r>
          </a:p>
          <a:p>
            <a:r>
              <a:rPr lang="en-US" dirty="0"/>
              <a:t>The outputs from the management review shall include decisions and actions related to the following:</a:t>
            </a:r>
          </a:p>
          <a:p>
            <a:r>
              <a:rPr lang="en-US" dirty="0"/>
              <a:t>a) improvement of the effectiveness of the management system and its processes;</a:t>
            </a:r>
          </a:p>
          <a:p>
            <a:r>
              <a:rPr lang="en-US" dirty="0"/>
              <a:t>b) improvement of the certification body related to the fulfilment of this International Standard;</a:t>
            </a:r>
          </a:p>
          <a:p>
            <a:r>
              <a:rPr lang="en-US" dirty="0"/>
              <a:t>c) resource needs</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46</a:t>
            </a:fld>
            <a:endParaRPr lang="en-US" dirty="0"/>
          </a:p>
        </p:txBody>
      </p:sp>
    </p:spTree>
    <p:extLst>
      <p:ext uri="{BB962C8B-B14F-4D97-AF65-F5344CB8AC3E}">
        <p14:creationId xmlns:p14="http://schemas.microsoft.com/office/powerpoint/2010/main" val="1718601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Internal audits shall normally be performed at least once every 12 months, or completed within a 12-</a:t>
            </a:r>
          </a:p>
          <a:p>
            <a:r>
              <a:rPr lang="en-US" dirty="0"/>
              <a:t>month time frame for segmented (or rolling) internal audits. A documented decision-making process shall be</a:t>
            </a:r>
          </a:p>
          <a:p>
            <a:r>
              <a:rPr lang="en-US" dirty="0"/>
              <a:t>followed to change (reduce or restore) the frequency of internal audits or the time frame in which internal</a:t>
            </a:r>
          </a:p>
          <a:p>
            <a:r>
              <a:rPr lang="en-US" dirty="0"/>
              <a:t>audits shall be completed. Such changes shall be based on the relative stability and ongoing effectiveness of</a:t>
            </a:r>
          </a:p>
          <a:p>
            <a:r>
              <a:rPr lang="en-US" dirty="0"/>
              <a:t>the management system. Records of decisions to change the frequency of internal audits, or the time frame in</a:t>
            </a:r>
          </a:p>
          <a:p>
            <a:r>
              <a:rPr lang="en-US" dirty="0"/>
              <a:t>which they will be completed, including the rationale for the change, shall be maintained.</a:t>
            </a:r>
          </a:p>
          <a:p>
            <a:r>
              <a:rPr lang="en-US" b="1" dirty="0"/>
              <a:t>8.6.4 </a:t>
            </a:r>
            <a:r>
              <a:rPr lang="en-US" dirty="0"/>
              <a:t>The certification body shall ensure that:</a:t>
            </a:r>
          </a:p>
          <a:p>
            <a:r>
              <a:rPr lang="en-US" dirty="0"/>
              <a:t>a) internal audits are conducted by personnel knowledgeable in certification, auditing and the requirements</a:t>
            </a:r>
          </a:p>
          <a:p>
            <a:r>
              <a:rPr lang="en-US" dirty="0"/>
              <a:t>of this International Standard;</a:t>
            </a:r>
          </a:p>
          <a:p>
            <a:r>
              <a:rPr lang="en-US" dirty="0"/>
              <a:t>b) auditors do not audit their own work;</a:t>
            </a:r>
          </a:p>
          <a:p>
            <a:r>
              <a:rPr lang="en-US" dirty="0"/>
              <a:t>c) personnel responsible for the area audited are informed of the outcome of the audit;</a:t>
            </a:r>
          </a:p>
          <a:p>
            <a:r>
              <a:rPr lang="en-US" dirty="0"/>
              <a:t>d) any actions resulting from internal audits are taken in a timely and appropriate manner;</a:t>
            </a:r>
          </a:p>
          <a:p>
            <a:r>
              <a:rPr lang="en-US" dirty="0"/>
              <a:t>e) </a:t>
            </a:r>
            <a:r>
              <a:rPr lang="en-US" dirty="0" smtClean="0"/>
              <a:t>Any </a:t>
            </a:r>
            <a:r>
              <a:rPr lang="en-US" dirty="0"/>
              <a:t>opportunities for improvement are identified</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47</a:t>
            </a:fld>
            <a:endParaRPr lang="en-US" dirty="0"/>
          </a:p>
        </p:txBody>
      </p:sp>
    </p:spTree>
    <p:extLst>
      <p:ext uri="{BB962C8B-B14F-4D97-AF65-F5344CB8AC3E}">
        <p14:creationId xmlns:p14="http://schemas.microsoft.com/office/powerpoint/2010/main" val="2742102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Corrective actions shall be appropriate to the impact of the problems encountered</a:t>
            </a:r>
            <a:r>
              <a:rPr lang="en-US" dirty="0" smtClean="0"/>
              <a:t>.</a:t>
            </a:r>
          </a:p>
          <a:p>
            <a:endParaRPr lang="en-US" dirty="0"/>
          </a:p>
          <a:p>
            <a:r>
              <a:rPr lang="en-US" dirty="0"/>
              <a:t>The procedures for corrective actions shall define requirements for the following:</a:t>
            </a:r>
          </a:p>
          <a:p>
            <a:r>
              <a:rPr lang="en-US" dirty="0"/>
              <a:t>a) identifying nonconformities (e.g. from complaints and internal audits);</a:t>
            </a:r>
          </a:p>
          <a:p>
            <a:r>
              <a:rPr lang="en-US" dirty="0"/>
              <a:t>b) determining the causes of nonconformity;</a:t>
            </a:r>
          </a:p>
          <a:p>
            <a:r>
              <a:rPr lang="en-US" dirty="0"/>
              <a:t>c) correcting nonconformities</a:t>
            </a:r>
            <a:r>
              <a:rPr lang="en-US" dirty="0" smtClean="0"/>
              <a:t>;</a:t>
            </a:r>
          </a:p>
          <a:p>
            <a:r>
              <a:rPr lang="en-US" dirty="0"/>
              <a:t>d) evaluating the need for actions to ensure that nonconformities do not recur;</a:t>
            </a:r>
          </a:p>
          <a:p>
            <a:r>
              <a:rPr lang="en-US" dirty="0"/>
              <a:t>e) determining and implementing the actions needed in a timely manner;</a:t>
            </a:r>
          </a:p>
          <a:p>
            <a:r>
              <a:rPr lang="en-US" dirty="0"/>
              <a:t>f) recording the results of actions taken;</a:t>
            </a:r>
          </a:p>
          <a:p>
            <a:r>
              <a:rPr lang="en-US" dirty="0"/>
              <a:t>g) </a:t>
            </a:r>
            <a:r>
              <a:rPr lang="en-US" dirty="0" smtClean="0"/>
              <a:t>Reviewing </a:t>
            </a:r>
            <a:r>
              <a:rPr lang="en-US" dirty="0"/>
              <a:t>the effectiveness of corrective actions.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48</a:t>
            </a:fld>
            <a:endParaRPr lang="en-US" dirty="0"/>
          </a:p>
        </p:txBody>
      </p:sp>
    </p:spTree>
    <p:extLst>
      <p:ext uri="{BB962C8B-B14F-4D97-AF65-F5344CB8AC3E}">
        <p14:creationId xmlns:p14="http://schemas.microsoft.com/office/powerpoint/2010/main" val="4016465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Records of CAPA Review meetings shall be maintained by the Director Global Quality and are available in a protected area under the Knowledge Management System</a:t>
            </a:r>
          </a:p>
        </p:txBody>
      </p:sp>
      <p:sp>
        <p:nvSpPr>
          <p:cNvPr id="4" name="Slide Number Placeholder 3"/>
          <p:cNvSpPr>
            <a:spLocks noGrp="1"/>
          </p:cNvSpPr>
          <p:nvPr>
            <p:ph type="sldNum" sz="quarter" idx="10"/>
          </p:nvPr>
        </p:nvSpPr>
        <p:spPr/>
        <p:txBody>
          <a:bodyPr/>
          <a:lstStyle/>
          <a:p>
            <a:fld id="{734922C2-942D-4905-B34E-0F633114CEA6}" type="slidenum">
              <a:rPr lang="en-US" smtClean="0"/>
              <a:pPr/>
              <a:t>49</a:t>
            </a:fld>
            <a:endParaRPr lang="en-US" dirty="0"/>
          </a:p>
        </p:txBody>
      </p:sp>
    </p:spTree>
    <p:extLst>
      <p:ext uri="{BB962C8B-B14F-4D97-AF65-F5344CB8AC3E}">
        <p14:creationId xmlns:p14="http://schemas.microsoft.com/office/powerpoint/2010/main" val="178895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65000"/>
              <a:buFont typeface="Arial" panose="020B0604020202020204" pitchFamily="34" charset="0"/>
              <a:buNone/>
            </a:pPr>
            <a:r>
              <a:rPr lang="en-US" dirty="0" smtClean="0"/>
              <a:t>Each of</a:t>
            </a:r>
            <a:r>
              <a:rPr lang="en-US" baseline="0" dirty="0" smtClean="0"/>
              <a:t> these items will be covered in greater detail as we move through the training but on the heist level</a:t>
            </a:r>
          </a:p>
          <a:p>
            <a:pPr marL="0" indent="0">
              <a:buSzPct val="65000"/>
              <a:buFont typeface="Arial" panose="020B0604020202020204" pitchFamily="34" charset="0"/>
              <a:buNone/>
            </a:pPr>
            <a:endParaRPr lang="en-US" baseline="0" dirty="0" smtClean="0"/>
          </a:p>
          <a:p>
            <a:pPr marL="0" indent="0">
              <a:buSzPct val="65000"/>
              <a:buFont typeface="Arial" panose="020B0604020202020204" pitchFamily="34" charset="0"/>
              <a:buNone/>
            </a:pPr>
            <a:r>
              <a:rPr lang="en-US" baseline="0" dirty="0" smtClean="0"/>
              <a:t>It is unlikely that there will be any findings or even auditing to this clause as it simply sets the stage for the standard requirements</a:t>
            </a:r>
            <a:endParaRPr lang="en-US" dirty="0" smtClean="0"/>
          </a:p>
          <a:p>
            <a:pPr marL="342900" indent="-342900">
              <a:buSzPct val="65000"/>
              <a:buFont typeface="Arial" panose="020B0604020202020204" pitchFamily="34" charset="0"/>
              <a:buChar char="•"/>
            </a:pPr>
            <a:r>
              <a:rPr lang="en-US" dirty="0" smtClean="0"/>
              <a:t>Competence - UL</a:t>
            </a:r>
            <a:r>
              <a:rPr lang="en-US" baseline="0" dirty="0" smtClean="0"/>
              <a:t> identifies competency need and keeps records of such</a:t>
            </a:r>
            <a:endParaRPr lang="en-US" dirty="0" smtClean="0"/>
          </a:p>
          <a:p>
            <a:pPr marL="342900" indent="-342900">
              <a:buSzPct val="65000"/>
              <a:buFont typeface="Arial" panose="020B0604020202020204" pitchFamily="34" charset="0"/>
              <a:buChar char="•"/>
            </a:pPr>
            <a:r>
              <a:rPr lang="en-US" dirty="0" smtClean="0"/>
              <a:t>consistent operation –</a:t>
            </a:r>
            <a:r>
              <a:rPr lang="en-US" baseline="0" dirty="0" smtClean="0"/>
              <a:t> effective implementation of </a:t>
            </a:r>
            <a:r>
              <a:rPr lang="en-US" baseline="0" dirty="0" err="1" smtClean="0"/>
              <a:t>repitable</a:t>
            </a:r>
            <a:r>
              <a:rPr lang="en-US" baseline="0" dirty="0" smtClean="0"/>
              <a:t> process</a:t>
            </a:r>
            <a:endParaRPr lang="en-US" dirty="0" smtClean="0"/>
          </a:p>
          <a:p>
            <a:pPr marL="342900" indent="-342900">
              <a:buFont typeface="Arial" panose="020B0604020202020204" pitchFamily="34" charset="0"/>
              <a:buChar char="•"/>
            </a:pPr>
            <a:r>
              <a:rPr lang="en-US" dirty="0" smtClean="0"/>
              <a:t>Impartiality of product, process and service certification bodies- impartiality will be  covered at greater length as we move forward</a:t>
            </a:r>
          </a:p>
          <a:p>
            <a:pPr marL="342900" indent="-342900">
              <a:buFont typeface="Arial" panose="020B0604020202020204" pitchFamily="34" charset="0"/>
              <a:buChar char="•"/>
            </a:pPr>
            <a:endParaRPr lang="en-US" dirty="0" smtClean="0"/>
          </a:p>
          <a:p>
            <a:pPr marL="342900" marR="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Dictionary defines</a:t>
            </a:r>
            <a:r>
              <a:rPr lang="en-US" baseline="0" dirty="0" smtClean="0"/>
              <a:t> impartiality as: </a:t>
            </a:r>
            <a:r>
              <a:rPr lang="en-US" sz="1200" kern="1200" dirty="0" smtClean="0">
                <a:solidFill>
                  <a:schemeClr val="tx1"/>
                </a:solidFill>
                <a:effectLst/>
                <a:latin typeface="Arial"/>
                <a:ea typeface="Geneva" charset="-128"/>
                <a:cs typeface="Geneva" charset="0"/>
              </a:rPr>
              <a:t>(also called </a:t>
            </a:r>
            <a:r>
              <a:rPr lang="en-US" sz="1200" b="1" kern="1200" dirty="0" smtClean="0">
                <a:solidFill>
                  <a:schemeClr val="tx1"/>
                </a:solidFill>
                <a:effectLst/>
                <a:latin typeface="Arial"/>
                <a:ea typeface="Geneva" charset="-128"/>
                <a:cs typeface="Geneva" charset="0"/>
              </a:rPr>
              <a:t>evenhandedness</a:t>
            </a:r>
            <a:r>
              <a:rPr lang="en-US" sz="1200" kern="1200" dirty="0" smtClean="0">
                <a:solidFill>
                  <a:schemeClr val="tx1"/>
                </a:solidFill>
                <a:effectLst/>
                <a:latin typeface="Arial"/>
                <a:ea typeface="Geneva" charset="-128"/>
                <a:cs typeface="Geneva" charset="0"/>
              </a:rPr>
              <a:t> or </a:t>
            </a:r>
            <a:r>
              <a:rPr lang="en-US" sz="1200" b="1" kern="1200" dirty="0" smtClean="0">
                <a:solidFill>
                  <a:schemeClr val="tx1"/>
                </a:solidFill>
                <a:effectLst/>
                <a:latin typeface="Arial"/>
                <a:ea typeface="Geneva" charset="-128"/>
                <a:cs typeface="Geneva" charset="0"/>
              </a:rPr>
              <a:t>fair-mindedness</a:t>
            </a:r>
            <a:r>
              <a:rPr lang="en-US" sz="1200" kern="1200" dirty="0" smtClean="0">
                <a:solidFill>
                  <a:schemeClr val="tx1"/>
                </a:solidFill>
                <a:effectLst/>
                <a:latin typeface="Arial"/>
                <a:ea typeface="Geneva" charset="-128"/>
                <a:cs typeface="Geneva" charset="0"/>
              </a:rPr>
              <a:t>) is a principle of </a:t>
            </a:r>
            <a:r>
              <a:rPr lang="en-US" sz="1200" kern="1200" dirty="0" smtClean="0">
                <a:solidFill>
                  <a:schemeClr val="tx1"/>
                </a:solidFill>
                <a:effectLst/>
                <a:latin typeface="Arial"/>
                <a:ea typeface="Geneva" charset="-128"/>
                <a:cs typeface="Geneva" charset="0"/>
                <a:hlinkClick r:id="rId3" tooltip="http://en.wikipedia.org/wiki/Justice"/>
              </a:rPr>
              <a:t>justice</a:t>
            </a:r>
            <a:r>
              <a:rPr lang="en-US" sz="1200" kern="1200" dirty="0" smtClean="0">
                <a:solidFill>
                  <a:schemeClr val="tx1"/>
                </a:solidFill>
                <a:effectLst/>
                <a:latin typeface="Arial"/>
                <a:ea typeface="Geneva" charset="-128"/>
                <a:cs typeface="Geneva" charset="0"/>
              </a:rPr>
              <a:t> holding that decisions should be based on </a:t>
            </a:r>
            <a:r>
              <a:rPr lang="en-US" sz="1200" kern="1200" dirty="0" smtClean="0">
                <a:solidFill>
                  <a:schemeClr val="tx1"/>
                </a:solidFill>
                <a:effectLst/>
                <a:latin typeface="Arial"/>
                <a:ea typeface="Geneva" charset="-128"/>
                <a:cs typeface="Geneva" charset="0"/>
                <a:hlinkClick r:id="rId4" tooltip="http://en.wikipedia.org/wiki/Objectivity_%28philosophy%29"/>
              </a:rPr>
              <a:t>objective criteria</a:t>
            </a:r>
            <a:r>
              <a:rPr lang="en-US" sz="1200" kern="1200" dirty="0" smtClean="0">
                <a:solidFill>
                  <a:schemeClr val="tx1"/>
                </a:solidFill>
                <a:effectLst/>
                <a:latin typeface="Arial"/>
                <a:ea typeface="Geneva" charset="-128"/>
                <a:cs typeface="Geneva" charset="0"/>
              </a:rPr>
              <a:t>, rather than on the basis of </a:t>
            </a:r>
            <a:r>
              <a:rPr lang="en-US" sz="1200" kern="1200" dirty="0" smtClean="0">
                <a:solidFill>
                  <a:schemeClr val="tx1"/>
                </a:solidFill>
                <a:effectLst/>
                <a:latin typeface="Arial"/>
                <a:ea typeface="Geneva" charset="-128"/>
                <a:cs typeface="Geneva" charset="0"/>
                <a:hlinkClick r:id="rId5" tooltip="http://en.wikipedia.org/wiki/Bias"/>
              </a:rPr>
              <a:t>bias</a:t>
            </a:r>
            <a:r>
              <a:rPr lang="en-US" sz="1200" kern="120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hlinkClick r:id="rId6" tooltip="http://en.wikipedia.org/wiki/Prejudice"/>
              </a:rPr>
              <a:t>prejudice</a:t>
            </a:r>
            <a:r>
              <a:rPr lang="en-US" sz="1200" kern="1200" dirty="0" smtClean="0">
                <a:solidFill>
                  <a:schemeClr val="tx1"/>
                </a:solidFill>
                <a:effectLst/>
                <a:latin typeface="Arial"/>
                <a:ea typeface="Geneva" charset="-128"/>
                <a:cs typeface="Geneva" charset="0"/>
              </a:rPr>
              <a:t>, or preferring the benefit to one person over another for improper reasons. </a:t>
            </a:r>
            <a:endParaRPr lang="en-US" dirty="0" smtClean="0"/>
          </a:p>
          <a:p>
            <a:pPr marL="342900" indent="-342900">
              <a:buFont typeface="Arial" panose="020B0604020202020204" pitchFamily="34" charset="0"/>
              <a:buChar char="•"/>
            </a:pPr>
            <a:r>
              <a:rPr lang="en-US" dirty="0" smtClean="0"/>
              <a:t> </a:t>
            </a:r>
          </a:p>
          <a:p>
            <a:pPr marL="342900" indent="-342900">
              <a:buFont typeface="Arial" panose="020B0604020202020204" pitchFamily="34" charset="0"/>
              <a:buChar char="•"/>
            </a:pPr>
            <a:endParaRPr lang="en-US" dirty="0" smtClean="0">
              <a:solidFill>
                <a:srgbClr val="CC3300"/>
              </a:solidFill>
            </a:endParaRP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5</a:t>
            </a:fld>
            <a:endParaRPr lang="en-US" dirty="0"/>
          </a:p>
        </p:txBody>
      </p:sp>
    </p:spTree>
    <p:extLst>
      <p:ext uri="{BB962C8B-B14F-4D97-AF65-F5344CB8AC3E}">
        <p14:creationId xmlns:p14="http://schemas.microsoft.com/office/powerpoint/2010/main" val="14627417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4922C2-942D-4905-B34E-0F633114CEA6}" type="slidenum">
              <a:rPr lang="en-US" smtClean="0"/>
              <a:pPr/>
              <a:t>51</a:t>
            </a:fld>
            <a:endParaRPr lang="en-US" dirty="0"/>
          </a:p>
        </p:txBody>
      </p:sp>
    </p:spTree>
    <p:extLst>
      <p:ext uri="{BB962C8B-B14F-4D97-AF65-F5344CB8AC3E}">
        <p14:creationId xmlns:p14="http://schemas.microsoft.com/office/powerpoint/2010/main" val="3685984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4922C2-942D-4905-B34E-0F633114CEA6}" type="slidenum">
              <a:rPr lang="en-US" smtClean="0"/>
              <a:pPr/>
              <a:t>52</a:t>
            </a:fld>
            <a:endParaRPr lang="en-US" dirty="0"/>
          </a:p>
        </p:txBody>
      </p:sp>
    </p:spTree>
    <p:extLst>
      <p:ext uri="{BB962C8B-B14F-4D97-AF65-F5344CB8AC3E}">
        <p14:creationId xmlns:p14="http://schemas.microsoft.com/office/powerpoint/2010/main" val="36410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can only be fully understood in context of the ISO 17000 definitions</a:t>
            </a:r>
          </a:p>
          <a:p>
            <a:r>
              <a:rPr lang="en-US" dirty="0" smtClean="0"/>
              <a:t>And is supported by the others standards as required</a:t>
            </a:r>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6</a:t>
            </a:fld>
            <a:endParaRPr lang="en-US" dirty="0"/>
          </a:p>
        </p:txBody>
      </p:sp>
    </p:spTree>
    <p:extLst>
      <p:ext uri="{BB962C8B-B14F-4D97-AF65-F5344CB8AC3E}">
        <p14:creationId xmlns:p14="http://schemas.microsoft.com/office/powerpoint/2010/main" val="415970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685800"/>
            <a:ext cx="4572000" cy="3429000"/>
          </a:xfrm>
        </p:spPr>
      </p:sp>
      <p:sp>
        <p:nvSpPr>
          <p:cNvPr id="3" name="Notes Placeholder 2"/>
          <p:cNvSpPr>
            <a:spLocks noGrp="1"/>
          </p:cNvSpPr>
          <p:nvPr>
            <p:ph type="body" idx="1"/>
          </p:nvPr>
        </p:nvSpPr>
        <p:spPr/>
        <p:txBody>
          <a:bodyPr>
            <a:normAutofit fontScale="92500" lnSpcReduction="20000"/>
          </a:bodyPr>
          <a:lstStyle/>
          <a:p>
            <a:r>
              <a:rPr lang="en-US" dirty="0" smtClean="0"/>
              <a:t>There are 13 definitions in the standard including</a:t>
            </a:r>
          </a:p>
          <a:p>
            <a:r>
              <a:rPr lang="en-US" b="1" dirty="0"/>
              <a:t>impartiality</a:t>
            </a:r>
          </a:p>
          <a:p>
            <a:r>
              <a:rPr lang="en-US" dirty="0"/>
              <a:t>presence of objectivity</a:t>
            </a:r>
          </a:p>
          <a:p>
            <a:r>
              <a:rPr lang="en-US" dirty="0"/>
              <a:t>NOTE 1 Objectivity is understood to mean that conflicts of interest do not exist, or are resolved so as not to adversely</a:t>
            </a:r>
          </a:p>
          <a:p>
            <a:r>
              <a:rPr lang="en-US" dirty="0"/>
              <a:t>influence the activities of the body.</a:t>
            </a:r>
          </a:p>
          <a:p>
            <a:r>
              <a:rPr lang="en-US" dirty="0"/>
              <a:t>NOTE 2 Other terms that are useful in conveying the element of impartiality are independence, freedom from conflicts</a:t>
            </a:r>
          </a:p>
          <a:p>
            <a:r>
              <a:rPr lang="en-US" dirty="0"/>
              <a:t>of interest, freedom from bias, freedom from prejudice, neutrality, fairness, open-mindedness, even-handedness,</a:t>
            </a:r>
          </a:p>
          <a:p>
            <a:r>
              <a:rPr lang="en-US" dirty="0"/>
              <a:t>detachment and balance</a:t>
            </a:r>
            <a:r>
              <a:rPr lang="en-US" dirty="0" smtClean="0"/>
              <a:t>.</a:t>
            </a:r>
          </a:p>
          <a:p>
            <a:endParaRPr lang="en-US" dirty="0"/>
          </a:p>
          <a:p>
            <a:r>
              <a:rPr lang="en-US" b="1" dirty="0"/>
              <a:t>consultancy</a:t>
            </a:r>
          </a:p>
          <a:p>
            <a:r>
              <a:rPr lang="en-US" dirty="0"/>
              <a:t>participation in</a:t>
            </a:r>
          </a:p>
          <a:p>
            <a:r>
              <a:rPr lang="en-US" dirty="0"/>
              <a:t>a) the designing, manufacturing, installing, maintaining or distributing of a certified product or a product to </a:t>
            </a:r>
            <a:r>
              <a:rPr lang="en-US" dirty="0" smtClean="0"/>
              <a:t>be certified</a:t>
            </a:r>
            <a:r>
              <a:rPr lang="en-US" dirty="0"/>
              <a:t>, or</a:t>
            </a:r>
          </a:p>
          <a:p>
            <a:r>
              <a:rPr lang="en-US" dirty="0" smtClean="0"/>
              <a:t>b</a:t>
            </a:r>
            <a:r>
              <a:rPr lang="en-US" dirty="0"/>
              <a:t>) the designing, implementing, operating or maintaining of a certified process or a process to be certified, or</a:t>
            </a:r>
          </a:p>
          <a:p>
            <a:r>
              <a:rPr lang="en-US" dirty="0"/>
              <a:t>c) the designing, implementing, providing or maintaining of a certified service or a service to be certified</a:t>
            </a:r>
          </a:p>
          <a:p>
            <a:r>
              <a:rPr lang="en-US" dirty="0"/>
              <a:t>NOTE In this International Standard, the term “consultancy” is used in relation to activities of certification bodies,</a:t>
            </a:r>
          </a:p>
          <a:p>
            <a:r>
              <a:rPr lang="en-US" dirty="0"/>
              <a:t>personnel of certification bodies and organizations related or linked to certification bodies</a:t>
            </a:r>
            <a:r>
              <a:rPr lang="en-US" dirty="0" smtClean="0"/>
              <a:t>.</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7</a:t>
            </a:fld>
            <a:endParaRPr lang="en-US" dirty="0"/>
          </a:p>
        </p:txBody>
      </p:sp>
    </p:spTree>
    <p:extLst>
      <p:ext uri="{BB962C8B-B14F-4D97-AF65-F5344CB8AC3E}">
        <p14:creationId xmlns:p14="http://schemas.microsoft.com/office/powerpoint/2010/main" val="67462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There are other</a:t>
            </a:r>
            <a:r>
              <a:rPr lang="en-US" baseline="0" dirty="0" smtClean="0"/>
              <a:t> </a:t>
            </a:r>
            <a:r>
              <a:rPr lang="en-US" baseline="0" dirty="0" err="1" smtClean="0"/>
              <a:t>leagal</a:t>
            </a:r>
            <a:r>
              <a:rPr lang="en-US" baseline="0" dirty="0" smtClean="0"/>
              <a:t> entities in the UL family of companies the act as the CB for other schemes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UL de Mexico the NOM scheme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UL Japan PSE (DENAN)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UL </a:t>
            </a:r>
            <a:r>
              <a:rPr lang="en-US" baseline="0" dirty="0" err="1" smtClean="0"/>
              <a:t>Demko</a:t>
            </a:r>
            <a:r>
              <a:rPr lang="en-US" baseline="0" dirty="0" smtClean="0"/>
              <a:t> the D mark scheme etc…</a:t>
            </a:r>
            <a:endParaRPr lang="en-US" dirty="0" smtClean="0"/>
          </a:p>
          <a:p>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8</a:t>
            </a:fld>
            <a:endParaRPr lang="en-US" dirty="0"/>
          </a:p>
        </p:txBody>
      </p:sp>
    </p:spTree>
    <p:extLst>
      <p:ext uri="{BB962C8B-B14F-4D97-AF65-F5344CB8AC3E}">
        <p14:creationId xmlns:p14="http://schemas.microsoft.com/office/powerpoint/2010/main" val="63378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GSA at this time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a:ea typeface="Geneva" charset="-128"/>
                <a:cs typeface="Geneva" charset="0"/>
              </a:rPr>
              <a:t>Look at A-K if the agreement changes or if a new scheme is added</a:t>
            </a:r>
          </a:p>
          <a:p>
            <a:r>
              <a:rPr lang="en-US" dirty="0" smtClean="0"/>
              <a:t>Scheme is what UL has been calling “program” </a:t>
            </a:r>
            <a:r>
              <a:rPr lang="en-US" dirty="0" err="1" smtClean="0"/>
              <a:t>til</a:t>
            </a:r>
            <a:r>
              <a:rPr lang="en-US" dirty="0" smtClean="0"/>
              <a:t> now</a:t>
            </a:r>
            <a:endParaRPr lang="en-US" dirty="0"/>
          </a:p>
        </p:txBody>
      </p:sp>
      <p:sp>
        <p:nvSpPr>
          <p:cNvPr id="4" name="Slide Number Placeholder 3"/>
          <p:cNvSpPr>
            <a:spLocks noGrp="1"/>
          </p:cNvSpPr>
          <p:nvPr>
            <p:ph type="sldNum" sz="quarter" idx="10"/>
          </p:nvPr>
        </p:nvSpPr>
        <p:spPr/>
        <p:txBody>
          <a:bodyPr/>
          <a:lstStyle/>
          <a:p>
            <a:fld id="{734922C2-942D-4905-B34E-0F633114CEA6}" type="slidenum">
              <a:rPr lang="en-US" smtClean="0"/>
              <a:pPr/>
              <a:t>9</a:t>
            </a:fld>
            <a:endParaRPr lang="en-US" dirty="0"/>
          </a:p>
        </p:txBody>
      </p:sp>
    </p:spTree>
    <p:extLst>
      <p:ext uri="{BB962C8B-B14F-4D97-AF65-F5344CB8AC3E}">
        <p14:creationId xmlns:p14="http://schemas.microsoft.com/office/powerpoint/2010/main" val="3906943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en-US" sz="1000" dirty="0">
                <a:solidFill>
                  <a:prstClr val="white"/>
                </a:solidFill>
                <a:cs typeface="Arial" pitchFamily="34" charset="0"/>
              </a:rPr>
              <a:t>© 2011 Underwriters Laboratories Inc.</a:t>
            </a:r>
          </a:p>
        </p:txBody>
      </p:sp>
      <p:sp>
        <p:nvSpPr>
          <p:cNvPr id="2" name="Title 1"/>
          <p:cNvSpPr>
            <a:spLocks noGrp="1"/>
          </p:cNvSpPr>
          <p:nvPr>
            <p:ph type="ctrTitle" hasCustomPrompt="1"/>
          </p:nvPr>
        </p:nvSpPr>
        <p:spPr>
          <a:xfrm>
            <a:off x="457199" y="2534248"/>
            <a:ext cx="5548579" cy="1399032"/>
          </a:xfrm>
        </p:spPr>
        <p:txBody>
          <a:bodyPr/>
          <a:lstStyle>
            <a:lvl1pPr algn="l">
              <a:defRPr sz="3000" b="1">
                <a:solidFill>
                  <a:schemeClr val="bg1"/>
                </a:solidFill>
              </a:defRPr>
            </a:lvl1pPr>
          </a:lstStyle>
          <a:p>
            <a:r>
              <a:rPr lang="en-US" dirty="0" smtClean="0"/>
              <a:t>Auditing ISO Guide 65 at UL</a:t>
            </a:r>
            <a:endParaRPr lang="en-US" dirty="0"/>
          </a:p>
        </p:txBody>
      </p:sp>
      <p:sp>
        <p:nvSpPr>
          <p:cNvPr id="3" name="Subtitle 2"/>
          <p:cNvSpPr>
            <a:spLocks noGrp="1"/>
          </p:cNvSpPr>
          <p:nvPr>
            <p:ph type="subTitle" idx="1" hasCustomPrompt="1"/>
          </p:nvPr>
        </p:nvSpPr>
        <p:spPr>
          <a:xfrm>
            <a:off x="457199" y="3961120"/>
            <a:ext cx="5548579" cy="1773936"/>
          </a:xfrm>
        </p:spPr>
        <p:txBody>
          <a:bodyPr>
            <a:normAutofit/>
          </a:bodyPr>
          <a:lstStyle>
            <a:lvl1pPr marL="0" indent="0" algn="l">
              <a:buNone/>
              <a:defRPr sz="1600" b="1" baseline="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core processes  sec 9, 10, 11 &amp; 12</a:t>
            </a:r>
            <a:endParaRPr lang="en-US" dirty="0"/>
          </a:p>
        </p:txBody>
      </p:sp>
    </p:spTree>
    <p:extLst>
      <p:ext uri="{BB962C8B-B14F-4D97-AF65-F5344CB8AC3E}">
        <p14:creationId xmlns:p14="http://schemas.microsoft.com/office/powerpoint/2010/main" val="346816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6732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en-US" sz="1000" dirty="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357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060DA6E-E843-4D72-9426-A6ECA930BB3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01513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04AE4EFE-33CB-451E-9F07-C4ECF4306B19}"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12945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0272C2FD-890A-45D7-A1D7-B2AEFF78484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84361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dirty="0">
              <a:solidFill>
                <a:srgbClr val="FFFFFF"/>
              </a:solidFill>
              <a:ea typeface="Geneva"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8545136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DE01146-B7F7-4BFD-ACFC-201CA07A8C0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58379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3B7A2AE4-87DF-4685-B53F-D6C211DB8736}"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8356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B88CCBA-22B6-46CF-BF86-B1C005AE5FF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3973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B33341C6-6B97-4337-BEF7-0173827BB47A}" type="slidenum">
              <a:rPr lang="en-US">
                <a:solidFill>
                  <a:srgbClr val="000000"/>
                </a:solidFill>
                <a:latin typeface="Arial" pitchFamily="34" charset="0"/>
                <a:ea typeface="Geneva" charset="-128"/>
              </a:rPr>
              <a:pPr/>
              <a:t>‹#›</a:t>
            </a:fld>
            <a:endParaRPr lang="en-US" dirty="0">
              <a:solidFill>
                <a:srgbClr val="000000"/>
              </a:solidFill>
              <a:latin typeface="Arial" pitchFamily="34" charset="0"/>
              <a:ea typeface="Geneva" charset="-128"/>
            </a:endParaRPr>
          </a:p>
        </p:txBody>
      </p:sp>
    </p:spTree>
    <p:extLst>
      <p:ext uri="{BB962C8B-B14F-4D97-AF65-F5344CB8AC3E}">
        <p14:creationId xmlns:p14="http://schemas.microsoft.com/office/powerpoint/2010/main" val="16649319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101" r:id="rId11"/>
    <p:sldLayoutId id="2147484075" r:id="rId12"/>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LE-P0026/00-LE-P0026.doc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cs.ul.com/function/dcs/ControlledDocumentLibrary/00-CB-P0854/00-CB-P0854.docx"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dcs.ul.com/function/dcs/ControlledDocumentLibrary/00-HR-S0052/00-HR-S0052.docx"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LE-P0001/00-LE-P0001.doc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dcs.ul.com/function/dcs/ControlledDocumentLibrary/00-LE-P0001/00-LE-P0001.docx"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intranet.ul.com/en/Tools/DeptsServs/AccreditationServs/Pages/Mission.aspx"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dcs.ul.com/function/dcs/ControlledDocumentLibrary/00-GI-P0029/00-GI-P0029.docx"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dcs.ul.com/function/dcs/ControlledDocumentLibrary/00-QA-P0026/00-QA-P0026.docx"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IT-P0406/00-IT-P0406.docx"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dcs.ul.com/function/dcs/ControlledDocumentLibrary/00-QA-P0001/00-QA-P0001.docx"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cs.ul.com/function/dcs/ControlledDocumentLibrary/00-QA-P0026/00-QA-P0026.docx"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IT-P0406/00-IT-P0406.docx"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dcs.ul.com/function/dcs/ControlledDocumentLibrary/00-QA-P0028/00-QA-P0028.docx"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dirty="0" smtClean="0">
                <a:latin typeface="Arial" charset="0"/>
                <a:ea typeface="Geneva" charset="0"/>
              </a:rPr>
              <a:t>ISO 17065 auditor and CAR champion Training</a:t>
            </a:r>
          </a:p>
        </p:txBody>
      </p:sp>
      <p:sp>
        <p:nvSpPr>
          <p:cNvPr id="29699" name="Subtitle 2"/>
          <p:cNvSpPr>
            <a:spLocks noGrp="1"/>
          </p:cNvSpPr>
          <p:nvPr>
            <p:ph type="subTitle" idx="1"/>
          </p:nvPr>
        </p:nvSpPr>
        <p:spPr/>
        <p:txBody>
          <a:bodyPr>
            <a:normAutofit/>
          </a:bodyPr>
          <a:lstStyle/>
          <a:p>
            <a:pPr algn="r"/>
            <a:endParaRPr lang="en-US" dirty="0" smtClean="0">
              <a:latin typeface="Arial" charset="0"/>
              <a:cs typeface="Arial" charset="0"/>
            </a:endParaRPr>
          </a:p>
          <a:p>
            <a:pPr algn="r"/>
            <a:endParaRPr lang="en-US" dirty="0">
              <a:latin typeface="Arial" charset="0"/>
              <a:cs typeface="Arial" charset="0"/>
            </a:endParaRPr>
          </a:p>
          <a:p>
            <a:pPr algn="r"/>
            <a:endParaRPr lang="en-US" dirty="0" smtClean="0">
              <a:latin typeface="Arial" charset="0"/>
              <a:cs typeface="Arial" charset="0"/>
            </a:endParaRPr>
          </a:p>
          <a:p>
            <a:pPr algn="r"/>
            <a:endParaRPr lang="en-US" dirty="0">
              <a:latin typeface="Arial" charset="0"/>
              <a:cs typeface="Arial" charset="0"/>
            </a:endParaRPr>
          </a:p>
          <a:p>
            <a:pPr algn="r"/>
            <a:r>
              <a:rPr lang="en-US" dirty="0" smtClean="0">
                <a:latin typeface="Arial" charset="0"/>
                <a:cs typeface="Arial" charset="0"/>
              </a:rPr>
              <a:t>Prepared by Tovia Bat-Leah and Mark Jessen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4.1.3.1 </a:t>
            </a:r>
            <a:r>
              <a:rPr lang="en-US" dirty="0"/>
              <a:t>Use of license, certificates and marks of conformity</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exercise the control as specified by the certification scheme </a:t>
            </a:r>
            <a:r>
              <a:rPr lang="en-US" dirty="0" smtClean="0"/>
              <a:t>over ownership</a:t>
            </a:r>
            <a:r>
              <a:rPr lang="en-US" dirty="0"/>
              <a:t>, use and display </a:t>
            </a:r>
            <a:r>
              <a:rPr lang="en-US" dirty="0" smtClean="0"/>
              <a:t>marks </a:t>
            </a:r>
            <a:r>
              <a:rPr lang="en-US" dirty="0"/>
              <a:t>of </a:t>
            </a:r>
            <a:r>
              <a:rPr lang="en-US" dirty="0" smtClean="0"/>
              <a:t>conformity</a:t>
            </a:r>
          </a:p>
          <a:p>
            <a:r>
              <a:rPr lang="en-US" dirty="0" smtClean="0">
                <a:solidFill>
                  <a:srgbClr val="FF0000"/>
                </a:solidFill>
              </a:rPr>
              <a:t>UL </a:t>
            </a:r>
            <a:r>
              <a:rPr lang="en-US" dirty="0">
                <a:solidFill>
                  <a:srgbClr val="FF0000"/>
                </a:solidFill>
              </a:rPr>
              <a:t>Implementation</a:t>
            </a:r>
          </a:p>
          <a:p>
            <a:r>
              <a:rPr lang="en-US" dirty="0" smtClean="0"/>
              <a:t>Market surveillance activity, Anti-counterfeiting programs and communications to customers when a certification decision is made as well as provisions in the agreement (GSA)</a:t>
            </a:r>
            <a:endParaRPr lang="en-US" dirty="0"/>
          </a:p>
          <a:p>
            <a:endParaRPr lang="en-US" dirty="0"/>
          </a:p>
          <a:p>
            <a:r>
              <a:rPr lang="en-US" dirty="0" smtClean="0">
                <a:solidFill>
                  <a:srgbClr val="FF0000"/>
                </a:solidFill>
              </a:rPr>
              <a:t>Things you </a:t>
            </a:r>
            <a:r>
              <a:rPr lang="en-US" dirty="0">
                <a:solidFill>
                  <a:srgbClr val="FF0000"/>
                </a:solidFill>
              </a:rPr>
              <a:t>might look for</a:t>
            </a:r>
          </a:p>
          <a:p>
            <a:r>
              <a:rPr lang="en-US" dirty="0" smtClean="0"/>
              <a:t>Product incident reports</a:t>
            </a:r>
          </a:p>
          <a:p>
            <a:r>
              <a:rPr lang="en-US" dirty="0" smtClean="0"/>
              <a:t>FUS activity</a:t>
            </a: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10</a:t>
            </a:fld>
            <a:endParaRPr lang="en-US" dirty="0">
              <a:solidFill>
                <a:srgbClr val="000000"/>
              </a:solidFill>
            </a:endParaRPr>
          </a:p>
        </p:txBody>
      </p:sp>
    </p:spTree>
    <p:extLst>
      <p:ext uri="{BB962C8B-B14F-4D97-AF65-F5344CB8AC3E}">
        <p14:creationId xmlns:p14="http://schemas.microsoft.com/office/powerpoint/2010/main" val="190513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4.2 Management of impartiality</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2280618"/>
            <a:ext cx="5546090" cy="2607136"/>
          </a:xfrm>
        </p:spPr>
      </p:pic>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2940293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 4.2.2,  4.2.3 &amp; 4.2.5 </a:t>
            </a:r>
            <a:r>
              <a:rPr lang="en-US" dirty="0"/>
              <a:t>Management of impartiality</a:t>
            </a:r>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smtClean="0"/>
              <a:t>Express a commitment to impartiality</a:t>
            </a:r>
          </a:p>
          <a:p>
            <a:endParaRPr lang="en-US" dirty="0">
              <a:solidFill>
                <a:srgbClr val="FF0000"/>
              </a:solidFill>
            </a:endParaRPr>
          </a:p>
          <a:p>
            <a:r>
              <a:rPr lang="en-US" dirty="0" smtClean="0">
                <a:solidFill>
                  <a:srgbClr val="FF0000"/>
                </a:solidFill>
              </a:rPr>
              <a:t>UL Implementation</a:t>
            </a:r>
          </a:p>
          <a:p>
            <a:r>
              <a:rPr lang="en-US" dirty="0" smtClean="0"/>
              <a:t>Is found in new CB documentation as well as</a:t>
            </a:r>
          </a:p>
          <a:p>
            <a:r>
              <a:rPr lang="en-US" dirty="0"/>
              <a:t>the </a:t>
            </a:r>
            <a:r>
              <a:rPr lang="en-US" u="sng" dirty="0" smtClean="0">
                <a:hlinkClick r:id="rId3"/>
              </a:rPr>
              <a:t>UL </a:t>
            </a:r>
            <a:r>
              <a:rPr lang="en-US" u="sng" dirty="0">
                <a:hlinkClick r:id="rId3"/>
              </a:rPr>
              <a:t>Standards of Business Conduct (00-LE-P0001)</a:t>
            </a:r>
            <a:r>
              <a:rPr lang="en-US" dirty="0"/>
              <a:t>, </a:t>
            </a:r>
            <a:r>
              <a:rPr lang="en-US" dirty="0" smtClean="0"/>
              <a:t>and </a:t>
            </a:r>
            <a:r>
              <a:rPr lang="en-US" u="sng" dirty="0" smtClean="0">
                <a:hlinkClick r:id="rId4"/>
              </a:rPr>
              <a:t>Conflict </a:t>
            </a:r>
            <a:r>
              <a:rPr lang="en-US" u="sng" dirty="0">
                <a:hlinkClick r:id="rId4"/>
              </a:rPr>
              <a:t>of Interest Policy (00-LE-P0026</a:t>
            </a:r>
            <a:r>
              <a:rPr lang="en-US" u="sng" dirty="0" smtClean="0">
                <a:hlinkClick r:id="rId4"/>
              </a:rPr>
              <a:t>)</a:t>
            </a:r>
            <a:r>
              <a:rPr lang="en-US" dirty="0" smtClean="0"/>
              <a:t>.</a:t>
            </a:r>
          </a:p>
          <a:p>
            <a:endParaRPr lang="en-US" dirty="0" smtClean="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Review of the documents and interview with upper management</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327822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4.2.4,  4.2.6, 4.2.7 4.2.9</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Demonstrate the commitment to impartiality</a:t>
            </a:r>
            <a:endParaRPr lang="en-US" dirty="0"/>
          </a:p>
          <a:p>
            <a:endParaRPr lang="en-US" dirty="0">
              <a:solidFill>
                <a:srgbClr val="FF0000"/>
              </a:solidFill>
            </a:endParaRPr>
          </a:p>
          <a:p>
            <a:r>
              <a:rPr lang="en-US" dirty="0">
                <a:solidFill>
                  <a:srgbClr val="FF0000"/>
                </a:solidFill>
              </a:rPr>
              <a:t>UL </a:t>
            </a:r>
            <a:r>
              <a:rPr lang="en-US" dirty="0" smtClean="0">
                <a:solidFill>
                  <a:srgbClr val="FF0000"/>
                </a:solidFill>
              </a:rPr>
              <a:t>Implementation</a:t>
            </a:r>
          </a:p>
          <a:p>
            <a:r>
              <a:rPr lang="en-US" dirty="0"/>
              <a:t>Is found in new CB documentation</a:t>
            </a:r>
          </a:p>
          <a:p>
            <a:r>
              <a:rPr lang="en-US" dirty="0"/>
              <a:t>the </a:t>
            </a:r>
            <a:r>
              <a:rPr lang="en-US" u="sng" dirty="0">
                <a:hlinkClick r:id="rId3"/>
              </a:rPr>
              <a:t>Global Certification Compliance Policy (00-CB-P0854</a:t>
            </a:r>
            <a:r>
              <a:rPr lang="en-US" u="sng" dirty="0" smtClean="0">
                <a:hlinkClick r:id="rId3"/>
              </a:rPr>
              <a:t>)</a:t>
            </a:r>
            <a:r>
              <a:rPr lang="en-US" u="sng" dirty="0" smtClean="0"/>
              <a:t> </a:t>
            </a:r>
            <a:r>
              <a:rPr lang="en-US" dirty="0" smtClean="0"/>
              <a:t>see clause 5.2</a:t>
            </a:r>
            <a:endParaRPr lang="en-US" dirty="0"/>
          </a:p>
          <a:p>
            <a:endParaRPr lang="en-US" dirty="0">
              <a:solidFill>
                <a:srgbClr val="FF0000"/>
              </a:solidFill>
            </a:endParaRPr>
          </a:p>
          <a:p>
            <a:r>
              <a:rPr lang="en-US" dirty="0">
                <a:solidFill>
                  <a:srgbClr val="FF0000"/>
                </a:solidFill>
              </a:rPr>
              <a:t>Things you might look for</a:t>
            </a:r>
          </a:p>
          <a:p>
            <a:r>
              <a:rPr lang="en-US" dirty="0"/>
              <a:t>Review of the documents and interview with </a:t>
            </a:r>
            <a:r>
              <a:rPr lang="en-US" dirty="0" smtClean="0"/>
              <a:t>Staff</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2643597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390"/>
            <a:ext cx="8229600" cy="1143000"/>
          </a:xfrm>
        </p:spPr>
        <p:txBody>
          <a:bodyPr/>
          <a:lstStyle/>
          <a:p>
            <a:r>
              <a:rPr lang="en-US" dirty="0" smtClean="0"/>
              <a:t>4.2.8, 4.2.10 4.2.11 &amp; 4.2.12</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Implement </a:t>
            </a:r>
            <a:r>
              <a:rPr lang="en-US" dirty="0"/>
              <a:t>the commitment to </a:t>
            </a:r>
            <a:r>
              <a:rPr lang="en-US" dirty="0" smtClean="0"/>
              <a:t>impartiality</a:t>
            </a:r>
            <a:endParaRPr lang="en-US" dirty="0"/>
          </a:p>
          <a:p>
            <a:r>
              <a:rPr lang="en-US" dirty="0" smtClean="0">
                <a:solidFill>
                  <a:srgbClr val="FF0000"/>
                </a:solidFill>
              </a:rPr>
              <a:t>UL Implementation</a:t>
            </a:r>
          </a:p>
          <a:p>
            <a:pPr>
              <a:buFont typeface="Arial" panose="020B0604020202020204" pitchFamily="34" charset="0"/>
              <a:buChar char="•"/>
            </a:pPr>
            <a:r>
              <a:rPr lang="en-US" dirty="0" smtClean="0"/>
              <a:t>The SharePoint sight, </a:t>
            </a:r>
          </a:p>
          <a:p>
            <a:pPr>
              <a:buFont typeface="Arial" panose="020B0604020202020204" pitchFamily="34" charset="0"/>
              <a:buChar char="•"/>
            </a:pPr>
            <a:r>
              <a:rPr lang="en-US" dirty="0" smtClean="0"/>
              <a:t>The org charts for separate legal entities within the UL family of companies</a:t>
            </a:r>
          </a:p>
          <a:p>
            <a:pPr>
              <a:buFont typeface="Arial" panose="020B0604020202020204" pitchFamily="34" charset="0"/>
              <a:buChar char="•"/>
            </a:pPr>
            <a:r>
              <a:rPr lang="en-US" dirty="0" smtClean="0"/>
              <a:t>Conflict of interest agreements signed by all employees</a:t>
            </a:r>
          </a:p>
          <a:p>
            <a:pPr>
              <a:buFont typeface="Arial" panose="020B0604020202020204" pitchFamily="34" charset="0"/>
              <a:buChar char="•"/>
            </a:pPr>
            <a:r>
              <a:rPr lang="en-US" dirty="0" smtClean="0"/>
              <a:t>Ethics training</a:t>
            </a: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Training records, signed agreements, org charts  and UL impartiality share point site</a:t>
            </a:r>
          </a:p>
          <a:p>
            <a:r>
              <a:rPr lang="en-US" dirty="0">
                <a:solidFill>
                  <a:srgbClr val="0070C0"/>
                </a:solidFill>
              </a:rPr>
              <a:t>http://</a:t>
            </a:r>
            <a:r>
              <a:rPr lang="en-US" dirty="0" smtClean="0">
                <a:solidFill>
                  <a:srgbClr val="0070C0"/>
                </a:solidFill>
              </a:rPr>
              <a:t>intranet.ul.com/gf/cp/CPOAccred/ImpartialityManagement/SitePages/Home.aspx.</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2026764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Liability and financing</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have adequate arrangements (e.g</a:t>
            </a:r>
            <a:r>
              <a:rPr lang="en-US" dirty="0" smtClean="0"/>
              <a:t>. insurance </a:t>
            </a:r>
            <a:r>
              <a:rPr lang="en-US" dirty="0"/>
              <a:t>or reserves) to cover liabilities arising from its operations</a:t>
            </a:r>
          </a:p>
          <a:p>
            <a:r>
              <a:rPr lang="en-US" dirty="0" smtClean="0">
                <a:solidFill>
                  <a:srgbClr val="FF0000"/>
                </a:solidFill>
              </a:rPr>
              <a:t>UL Implementation</a:t>
            </a:r>
          </a:p>
          <a:p>
            <a:pPr marL="344488" lvl="2" indent="0">
              <a:buNone/>
            </a:pPr>
            <a:r>
              <a:rPr lang="en-US" sz="2000" dirty="0"/>
              <a:t>Specific details and copies of the policies are available from the Portfolio and Risk Director, who is a member of the Treasurer’s Staff.</a:t>
            </a:r>
          </a:p>
          <a:p>
            <a:pPr marL="344488" lvl="2" indent="0">
              <a:buNone/>
            </a:pPr>
            <a:r>
              <a:rPr lang="en-US" sz="2000" dirty="0"/>
              <a:t>Financial reports demonstrating adequate financial stability and resources to operate the certification bodies are available from the certification bodies or the Chief Financial Officer.</a:t>
            </a:r>
          </a:p>
          <a:p>
            <a:r>
              <a:rPr lang="en-US" dirty="0" smtClean="0">
                <a:solidFill>
                  <a:srgbClr val="FF0000"/>
                </a:solidFill>
              </a:rPr>
              <a:t>Things </a:t>
            </a:r>
            <a:r>
              <a:rPr lang="en-US" dirty="0">
                <a:solidFill>
                  <a:srgbClr val="FF0000"/>
                </a:solidFill>
              </a:rPr>
              <a:t>you might look for</a:t>
            </a:r>
          </a:p>
          <a:p>
            <a:r>
              <a:rPr lang="en-US" dirty="0" smtClean="0"/>
              <a:t>You might interview Treasurer’s and Finance Staff to insure availability of resources and insurance.</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3125402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4.4 </a:t>
            </a:r>
            <a:r>
              <a:rPr lang="en-US" dirty="0"/>
              <a:t>Non-discriminatory Conditions</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insure that the certification body does not discriminate against potential clients  </a:t>
            </a:r>
          </a:p>
          <a:p>
            <a:r>
              <a:rPr lang="en-US" dirty="0" smtClean="0">
                <a:solidFill>
                  <a:srgbClr val="FF0000"/>
                </a:solidFill>
              </a:rPr>
              <a:t>UL </a:t>
            </a:r>
            <a:r>
              <a:rPr lang="en-US" dirty="0">
                <a:solidFill>
                  <a:srgbClr val="FF0000"/>
                </a:solidFill>
              </a:rPr>
              <a:t>Implementation</a:t>
            </a:r>
          </a:p>
          <a:p>
            <a:r>
              <a:rPr lang="en-US" dirty="0"/>
              <a:t>The </a:t>
            </a:r>
            <a:r>
              <a:rPr lang="en-US" u="sng" dirty="0">
                <a:hlinkClick r:id="rId3"/>
              </a:rPr>
              <a:t>UL Standards of Business Conduct (00-LE-P0001)</a:t>
            </a:r>
            <a:r>
              <a:rPr lang="en-US" dirty="0"/>
              <a:t> provides the organizational commitment and requirements to assure access to certification is not conditional upon the size of the Applicant, their membership in any association or group, the number of certifications already issued, or that there is undue financial or other conditions tied to certification</a:t>
            </a:r>
            <a:r>
              <a:rPr lang="en-US" dirty="0" smtClean="0"/>
              <a:t>.</a:t>
            </a:r>
          </a:p>
          <a:p>
            <a:r>
              <a:rPr lang="en-US" dirty="0" smtClean="0">
                <a:solidFill>
                  <a:srgbClr val="FF0000"/>
                </a:solidFill>
              </a:rPr>
              <a:t>Things </a:t>
            </a:r>
            <a:r>
              <a:rPr lang="en-US" dirty="0">
                <a:solidFill>
                  <a:srgbClr val="FF0000"/>
                </a:solidFill>
              </a:rPr>
              <a:t>you might look for</a:t>
            </a:r>
          </a:p>
          <a:p>
            <a:r>
              <a:rPr lang="en-US" dirty="0" smtClean="0"/>
              <a:t>Familiarity with the standards of business conduct, interview with sales staff about reasons to no Quote an inquiry for certification.</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16</a:t>
            </a:fld>
            <a:endParaRPr lang="en-US" dirty="0">
              <a:solidFill>
                <a:srgbClr val="000000"/>
              </a:solidFill>
            </a:endParaRPr>
          </a:p>
        </p:txBody>
      </p:sp>
    </p:spTree>
    <p:extLst>
      <p:ext uri="{BB962C8B-B14F-4D97-AF65-F5344CB8AC3E}">
        <p14:creationId xmlns:p14="http://schemas.microsoft.com/office/powerpoint/2010/main" val="3222669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Confidentiality</a:t>
            </a: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protect information received by the certification body from misuse </a:t>
            </a:r>
            <a:endParaRPr lang="en-US" dirty="0"/>
          </a:p>
          <a:p>
            <a:r>
              <a:rPr lang="en-US" dirty="0">
                <a:solidFill>
                  <a:srgbClr val="FF0000"/>
                </a:solidFill>
              </a:rPr>
              <a:t>UL Implementation</a:t>
            </a:r>
          </a:p>
          <a:p>
            <a:r>
              <a:rPr lang="en-US" u="sng" dirty="0" smtClean="0">
                <a:hlinkClick r:id="rId3"/>
              </a:rPr>
              <a:t>Record </a:t>
            </a:r>
            <a:r>
              <a:rPr lang="en-US" u="sng" dirty="0">
                <a:hlinkClick r:id="rId3"/>
              </a:rPr>
              <a:t>of Agreements Pertaining to Confidentiality, Conflict of Interest, Business Ethics, and Other Policies (00-HR-S0052</a:t>
            </a:r>
            <a:r>
              <a:rPr lang="en-US" u="sng" dirty="0" smtClean="0">
                <a:hlinkClick r:id="rId3"/>
              </a:rPr>
              <a:t>)</a:t>
            </a:r>
            <a:endParaRPr lang="en-US" u="sng" dirty="0" smtClean="0"/>
          </a:p>
          <a:p>
            <a:r>
              <a:rPr lang="en-US" dirty="0" smtClean="0"/>
              <a:t>And </a:t>
            </a:r>
            <a:r>
              <a:rPr lang="en-US" u="sng" dirty="0">
                <a:hlinkClick r:id="rId4"/>
              </a:rPr>
              <a:t>UL Standards of Business Conduct (00-LE-P0001)</a:t>
            </a:r>
            <a:r>
              <a:rPr lang="en-US" dirty="0"/>
              <a:t> </a:t>
            </a:r>
          </a:p>
          <a:p>
            <a:endParaRPr lang="en-US" u="sng" dirty="0" smtClean="0"/>
          </a:p>
          <a:p>
            <a:r>
              <a:rPr lang="en-US" dirty="0" smtClean="0">
                <a:solidFill>
                  <a:srgbClr val="FF0000"/>
                </a:solidFill>
              </a:rPr>
              <a:t>Things </a:t>
            </a:r>
            <a:r>
              <a:rPr lang="en-US" dirty="0">
                <a:solidFill>
                  <a:srgbClr val="FF0000"/>
                </a:solidFill>
              </a:rPr>
              <a:t>you might look for</a:t>
            </a:r>
          </a:p>
          <a:p>
            <a:r>
              <a:rPr lang="en-US" dirty="0" smtClean="0"/>
              <a:t>Records of signed agreements</a:t>
            </a:r>
          </a:p>
          <a:p>
            <a:r>
              <a:rPr lang="en-US" dirty="0" smtClean="0"/>
              <a:t>Interview with staff concerning confidentiality of information</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4112510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4.6 </a:t>
            </a:r>
            <a:r>
              <a:rPr lang="en-US" dirty="0"/>
              <a:t>Publicly Available Information</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provided the public with information about how the certification body operates </a:t>
            </a:r>
            <a:endParaRPr lang="en-US" dirty="0"/>
          </a:p>
          <a:p>
            <a:r>
              <a:rPr lang="en-US" dirty="0">
                <a:solidFill>
                  <a:srgbClr val="FF0000"/>
                </a:solidFill>
              </a:rPr>
              <a:t>UL Implementation</a:t>
            </a:r>
          </a:p>
          <a:p>
            <a:r>
              <a:rPr lang="en-US" dirty="0" smtClean="0"/>
              <a:t>The required information is all found on UL.com web site</a:t>
            </a:r>
            <a:endParaRPr lang="en-US" dirty="0"/>
          </a:p>
          <a:p>
            <a:r>
              <a:rPr lang="en-US" dirty="0">
                <a:solidFill>
                  <a:srgbClr val="FF0000"/>
                </a:solidFill>
              </a:rPr>
              <a:t>Things you might look for</a:t>
            </a:r>
          </a:p>
          <a:p>
            <a:r>
              <a:rPr lang="en-US" dirty="0" smtClean="0"/>
              <a:t>Review of the web site for information concerning (a) through (d)</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18</a:t>
            </a:fld>
            <a:endParaRPr lang="en-US" dirty="0">
              <a:solidFill>
                <a:srgbClr val="000000"/>
              </a:solidFill>
            </a:endParaRPr>
          </a:p>
        </p:txBody>
      </p:sp>
    </p:spTree>
    <p:extLst>
      <p:ext uri="{BB962C8B-B14F-4D97-AF65-F5344CB8AC3E}">
        <p14:creationId xmlns:p14="http://schemas.microsoft.com/office/powerpoint/2010/main" val="87573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Organizational structure and top management</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how </a:t>
            </a:r>
            <a:r>
              <a:rPr lang="en-US" dirty="0"/>
              <a:t>c</a:t>
            </a:r>
            <a:r>
              <a:rPr lang="en-US" dirty="0" smtClean="0"/>
              <a:t>ertification </a:t>
            </a:r>
            <a:r>
              <a:rPr lang="en-US" dirty="0"/>
              <a:t>activities shall be structured and managed so as to safeguard impartiality</a:t>
            </a:r>
          </a:p>
          <a:p>
            <a:r>
              <a:rPr lang="en-US" dirty="0">
                <a:solidFill>
                  <a:srgbClr val="FF0000"/>
                </a:solidFill>
              </a:rPr>
              <a:t>UL Implementation</a:t>
            </a:r>
          </a:p>
          <a:p>
            <a:r>
              <a:rPr lang="en-US" dirty="0" smtClean="0"/>
              <a:t>The entire management system supports this clause with focus on</a:t>
            </a:r>
          </a:p>
          <a:p>
            <a:r>
              <a:rPr lang="en-US" dirty="0" smtClean="0"/>
              <a:t>Org charts, Staff training and qualification,  handling of complaints, defined process and procedures  for certification activities</a:t>
            </a:r>
            <a:endParaRPr lang="en-US" dirty="0"/>
          </a:p>
          <a:p>
            <a:r>
              <a:rPr lang="en-US" dirty="0">
                <a:solidFill>
                  <a:srgbClr val="FF0000"/>
                </a:solidFill>
              </a:rPr>
              <a:t>Things you might look for</a:t>
            </a:r>
          </a:p>
          <a:p>
            <a:r>
              <a:rPr lang="en-US" dirty="0" smtClean="0"/>
              <a:t>Org charts </a:t>
            </a:r>
          </a:p>
          <a:p>
            <a:r>
              <a:rPr lang="en-US" dirty="0" smtClean="0"/>
              <a:t>Anything you might see to support compliance with the standard certificates of incorporation and contracts between entities.</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19</a:t>
            </a:fld>
            <a:endParaRPr lang="en-US" dirty="0">
              <a:solidFill>
                <a:srgbClr val="000000"/>
              </a:solidFill>
            </a:endParaRPr>
          </a:p>
        </p:txBody>
      </p:sp>
    </p:spTree>
    <p:extLst>
      <p:ext uri="{BB962C8B-B14F-4D97-AF65-F5344CB8AC3E}">
        <p14:creationId xmlns:p14="http://schemas.microsoft.com/office/powerpoint/2010/main" val="2428149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normAutofit/>
          </a:bodyPr>
          <a:lstStyle/>
          <a:p>
            <a:pPr eaLnBrk="1" hangingPunct="1"/>
            <a:r>
              <a:rPr lang="en-US" dirty="0" smtClean="0">
                <a:latin typeface="Arial" charset="0"/>
                <a:ea typeface="Geneva" charset="0"/>
              </a:rPr>
              <a:t/>
            </a:r>
            <a:br>
              <a:rPr lang="en-US" dirty="0" smtClean="0">
                <a:latin typeface="Arial" charset="0"/>
                <a:ea typeface="Geneva" charset="0"/>
              </a:rPr>
            </a:br>
            <a:r>
              <a:rPr lang="en-US" dirty="0" smtClean="0">
                <a:latin typeface="Arial" charset="0"/>
                <a:ea typeface="Geneva" charset="0"/>
              </a:rPr>
              <a:t>Agenda</a:t>
            </a:r>
          </a:p>
        </p:txBody>
      </p:sp>
      <p:sp>
        <p:nvSpPr>
          <p:cNvPr id="33795" name="Content Placeholder 4"/>
          <p:cNvSpPr>
            <a:spLocks noGrp="1"/>
          </p:cNvSpPr>
          <p:nvPr>
            <p:ph idx="1"/>
          </p:nvPr>
        </p:nvSpPr>
        <p:spPr/>
        <p:txBody>
          <a:bodyPr/>
          <a:lstStyle/>
          <a:p>
            <a:pPr marL="0" indent="0" eaLnBrk="1" hangingPunct="1"/>
            <a:endParaRPr lang="en-US" dirty="0" smtClean="0">
              <a:solidFill>
                <a:srgbClr val="7F7F7F"/>
              </a:solidFill>
              <a:latin typeface="Arial" charset="0"/>
              <a:cs typeface="Arial" charset="0"/>
            </a:endParaRPr>
          </a:p>
          <a:p>
            <a:pPr marL="0" indent="0" eaLnBrk="1" hangingPunct="1"/>
            <a:r>
              <a:rPr lang="en-US" dirty="0" smtClean="0">
                <a:solidFill>
                  <a:srgbClr val="7F7F7F"/>
                </a:solidFill>
                <a:latin typeface="Arial" charset="0"/>
                <a:cs typeface="Arial" charset="0"/>
              </a:rPr>
              <a:t>Clause presentation</a:t>
            </a:r>
          </a:p>
          <a:p>
            <a:pPr marL="0" indent="0" eaLnBrk="1" hangingPunct="1"/>
            <a:r>
              <a:rPr lang="en-US" dirty="0" smtClean="0">
                <a:solidFill>
                  <a:srgbClr val="7F7F7F"/>
                </a:solidFill>
                <a:latin typeface="Arial" charset="0"/>
                <a:cs typeface="Arial" charset="0"/>
              </a:rPr>
              <a:t>Scheme vs CB exercise</a:t>
            </a:r>
          </a:p>
          <a:p>
            <a:pPr marL="0" indent="0" eaLnBrk="1" hangingPunct="1"/>
            <a:r>
              <a:rPr lang="en-US" dirty="0" smtClean="0">
                <a:solidFill>
                  <a:srgbClr val="7F7F7F"/>
                </a:solidFill>
                <a:latin typeface="Arial" charset="0"/>
                <a:cs typeface="Arial" charset="0"/>
              </a:rPr>
              <a:t>Break</a:t>
            </a:r>
          </a:p>
          <a:p>
            <a:pPr marL="0" indent="0" eaLnBrk="1" hangingPunct="1"/>
            <a:r>
              <a:rPr lang="en-US" dirty="0" smtClean="0">
                <a:solidFill>
                  <a:srgbClr val="7F7F7F"/>
                </a:solidFill>
                <a:latin typeface="Arial" charset="0"/>
                <a:cs typeface="Arial" charset="0"/>
              </a:rPr>
              <a:t>Audit scenarios</a:t>
            </a:r>
          </a:p>
          <a:p>
            <a:pPr marL="0" indent="0" eaLnBrk="1" hangingPunct="1"/>
            <a:r>
              <a:rPr lang="en-US" dirty="0" smtClean="0">
                <a:solidFill>
                  <a:srgbClr val="7F7F7F"/>
                </a:solidFill>
                <a:latin typeface="Arial" charset="0"/>
                <a:cs typeface="Arial" charset="0"/>
              </a:rPr>
              <a:t>Lessons learned and Summary </a:t>
            </a:r>
          </a:p>
          <a:p>
            <a:pPr marL="0" indent="0" eaLnBrk="1" hangingPunct="1"/>
            <a:endParaRPr lang="en-US" dirty="0" smtClean="0">
              <a:solidFill>
                <a:srgbClr val="7F7F7F"/>
              </a:solidFill>
              <a:latin typeface="Arial" charset="0"/>
              <a:cs typeface="Arial" charset="0"/>
            </a:endParaRPr>
          </a:p>
        </p:txBody>
      </p:sp>
      <p:sp>
        <p:nvSpPr>
          <p:cNvPr id="4" name="Slide Number Placeholder 3"/>
          <p:cNvSpPr>
            <a:spLocks noGrp="1"/>
          </p:cNvSpPr>
          <p:nvPr>
            <p:ph type="sldNum" sz="quarter" idx="10"/>
          </p:nvPr>
        </p:nvSpPr>
        <p:spPr/>
        <p:txBody>
          <a:bodyPr/>
          <a:lstStyle/>
          <a:p>
            <a:fld id="{6FF83F8E-FC28-46DF-9019-30A4322D2FB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Mechanism for safeguarding impartiality</a:t>
            </a:r>
          </a:p>
        </p:txBody>
      </p:sp>
      <p:sp>
        <p:nvSpPr>
          <p:cNvPr id="3" name="Content Placeholder 2"/>
          <p:cNvSpPr>
            <a:spLocks noGrp="1"/>
          </p:cNvSpPr>
          <p:nvPr>
            <p:ph idx="1"/>
          </p:nvPr>
        </p:nvSpPr>
        <p:spPr>
          <a:xfrm>
            <a:off x="457200" y="1579880"/>
            <a:ext cx="8229600" cy="4525963"/>
          </a:xfrm>
        </p:spPr>
        <p:txBody>
          <a:bodyPr/>
          <a:lstStyle/>
          <a:p>
            <a:r>
              <a:rPr lang="en-US" dirty="0">
                <a:solidFill>
                  <a:srgbClr val="FF0000"/>
                </a:solidFill>
              </a:rPr>
              <a:t>Clause Intent</a:t>
            </a:r>
          </a:p>
          <a:p>
            <a:r>
              <a:rPr lang="en-US" dirty="0" smtClean="0"/>
              <a:t>To implement a system to safeguard </a:t>
            </a:r>
            <a:r>
              <a:rPr lang="en-US" dirty="0"/>
              <a:t>impartiality</a:t>
            </a:r>
          </a:p>
          <a:p>
            <a:r>
              <a:rPr lang="en-US" dirty="0">
                <a:solidFill>
                  <a:srgbClr val="FF0000"/>
                </a:solidFill>
              </a:rPr>
              <a:t>UL Implementation</a:t>
            </a:r>
          </a:p>
          <a:p>
            <a:r>
              <a:rPr lang="en-US" dirty="0" smtClean="0"/>
              <a:t>ULLC Safety – Collaboration site</a:t>
            </a:r>
          </a:p>
          <a:p>
            <a:r>
              <a:rPr lang="en-US" dirty="0" smtClean="0"/>
              <a:t>Other Schemes have not identified mechanism </a:t>
            </a:r>
            <a:endParaRPr lang="en-US" dirty="0" smtClean="0"/>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Process for the identification of CB significant interests</a:t>
            </a:r>
          </a:p>
          <a:p>
            <a:r>
              <a:rPr lang="en-US" dirty="0" smtClean="0"/>
              <a:t>Process for and balance of mechanism participants</a:t>
            </a:r>
          </a:p>
          <a:p>
            <a:r>
              <a:rPr lang="en-US" dirty="0" smtClean="0"/>
              <a:t>Process for reviewing and acting upon input from mechanism</a:t>
            </a:r>
          </a:p>
          <a:p>
            <a:r>
              <a:rPr lang="en-US" dirty="0" smtClean="0"/>
              <a:t>Escalation when CB does not action on input from mechanism</a:t>
            </a: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2571427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Certification body personnel</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Require the CB to employ</a:t>
            </a:r>
            <a:r>
              <a:rPr lang="en-US" dirty="0"/>
              <a:t>, or </a:t>
            </a:r>
            <a:r>
              <a:rPr lang="en-US" dirty="0" smtClean="0"/>
              <a:t>access, </a:t>
            </a:r>
            <a:r>
              <a:rPr lang="en-US" dirty="0"/>
              <a:t>a sufficient number of </a:t>
            </a:r>
            <a:r>
              <a:rPr lang="en-US" dirty="0" smtClean="0"/>
              <a:t>competent personnel </a:t>
            </a:r>
            <a:r>
              <a:rPr lang="en-US" dirty="0"/>
              <a:t>to </a:t>
            </a:r>
            <a:r>
              <a:rPr lang="en-US" dirty="0" smtClean="0"/>
              <a:t>cover its </a:t>
            </a:r>
            <a:r>
              <a:rPr lang="en-US" dirty="0"/>
              <a:t>operations related to the certification </a:t>
            </a:r>
            <a:r>
              <a:rPr lang="en-US" dirty="0" smtClean="0"/>
              <a:t>schemes it participates in.</a:t>
            </a:r>
          </a:p>
          <a:p>
            <a:r>
              <a:rPr lang="en-US" dirty="0" smtClean="0">
                <a:solidFill>
                  <a:srgbClr val="FF0000"/>
                </a:solidFill>
              </a:rPr>
              <a:t>UL </a:t>
            </a:r>
            <a:r>
              <a:rPr lang="en-US" dirty="0">
                <a:solidFill>
                  <a:srgbClr val="FF0000"/>
                </a:solidFill>
              </a:rPr>
              <a:t>Implementation</a:t>
            </a:r>
          </a:p>
          <a:p>
            <a:r>
              <a:rPr lang="en-US" dirty="0" smtClean="0"/>
              <a:t>UL hires basically qualified staff and then trains them as required</a:t>
            </a:r>
            <a:endParaRPr lang="en-US" dirty="0"/>
          </a:p>
          <a:p>
            <a:r>
              <a:rPr lang="en-US" dirty="0">
                <a:solidFill>
                  <a:srgbClr val="FF0000"/>
                </a:solidFill>
              </a:rPr>
              <a:t>Things you might look for</a:t>
            </a:r>
          </a:p>
          <a:p>
            <a:r>
              <a:rPr lang="en-US" dirty="0" smtClean="0"/>
              <a:t>generally resources to complete work are available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3000005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Management of competence for personnel involved in the certification process</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the management of personnel including on going qualification and training with in the CB</a:t>
            </a:r>
            <a:endParaRPr lang="en-US" dirty="0"/>
          </a:p>
          <a:p>
            <a:r>
              <a:rPr lang="en-US" dirty="0">
                <a:solidFill>
                  <a:srgbClr val="FF0000"/>
                </a:solidFill>
              </a:rPr>
              <a:t>UL Implementation</a:t>
            </a:r>
          </a:p>
          <a:p>
            <a:r>
              <a:rPr lang="en-US" dirty="0" smtClean="0"/>
              <a:t>The existing qualification processes for evaluation , certification and surveillance staff</a:t>
            </a:r>
          </a:p>
          <a:p>
            <a:r>
              <a:rPr lang="en-US" dirty="0" smtClean="0"/>
              <a:t>Each define competence process and records</a:t>
            </a:r>
          </a:p>
          <a:p>
            <a:r>
              <a:rPr lang="en-US" dirty="0" smtClean="0">
                <a:solidFill>
                  <a:srgbClr val="FF0000"/>
                </a:solidFill>
              </a:rPr>
              <a:t>Things </a:t>
            </a:r>
            <a:r>
              <a:rPr lang="en-US" dirty="0">
                <a:solidFill>
                  <a:srgbClr val="FF0000"/>
                </a:solidFill>
              </a:rPr>
              <a:t>you might look for</a:t>
            </a:r>
          </a:p>
          <a:p>
            <a:r>
              <a:rPr lang="en-US" dirty="0" smtClean="0"/>
              <a:t>Records of staff qualifications and processes to determine ongoing staffing needs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22</a:t>
            </a:fld>
            <a:endParaRPr lang="en-US" dirty="0">
              <a:solidFill>
                <a:srgbClr val="000000"/>
              </a:solidFill>
            </a:endParaRPr>
          </a:p>
        </p:txBody>
      </p:sp>
    </p:spTree>
    <p:extLst>
      <p:ext uri="{BB962C8B-B14F-4D97-AF65-F5344CB8AC3E}">
        <p14:creationId xmlns:p14="http://schemas.microsoft.com/office/powerpoint/2010/main" val="2803527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6.1.3 Contract with the personnel</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require the CB to have a formal employment contract with it’s personnel that includes, declaration, revelation and compliance.</a:t>
            </a:r>
            <a:endParaRPr lang="en-US" dirty="0"/>
          </a:p>
          <a:p>
            <a:r>
              <a:rPr lang="en-US" dirty="0">
                <a:solidFill>
                  <a:srgbClr val="FF0000"/>
                </a:solidFill>
              </a:rPr>
              <a:t>UL Implementation</a:t>
            </a:r>
          </a:p>
          <a:p>
            <a:r>
              <a:rPr lang="en-US" dirty="0" smtClean="0"/>
              <a:t>Via employment contracts at hire and </a:t>
            </a:r>
            <a:endParaRPr lang="en-US" u="sng" dirty="0" smtClean="0"/>
          </a:p>
          <a:p>
            <a:r>
              <a:rPr lang="en-US" u="sng" dirty="0">
                <a:hlinkClick r:id="rId3"/>
              </a:rPr>
              <a:t>UL Standards of Business Conduct (00-LE-P0001</a:t>
            </a:r>
            <a:r>
              <a:rPr lang="en-US" u="sng" dirty="0" smtClean="0">
                <a:hlinkClick r:id="rId3"/>
              </a:rPr>
              <a:t>)</a:t>
            </a:r>
            <a:endParaRPr lang="en-US" u="sng" dirty="0" smtClean="0"/>
          </a:p>
          <a:p>
            <a:endParaRPr lang="en-US" dirty="0"/>
          </a:p>
          <a:p>
            <a:r>
              <a:rPr lang="en-US" dirty="0">
                <a:solidFill>
                  <a:srgbClr val="FF0000"/>
                </a:solidFill>
              </a:rPr>
              <a:t>Things you might look for</a:t>
            </a:r>
          </a:p>
          <a:p>
            <a:r>
              <a:rPr lang="en-US" dirty="0" smtClean="0"/>
              <a:t>Completion of required training and signed contracts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23</a:t>
            </a:fld>
            <a:endParaRPr lang="en-US" dirty="0">
              <a:solidFill>
                <a:srgbClr val="000000"/>
              </a:solidFill>
            </a:endParaRPr>
          </a:p>
        </p:txBody>
      </p:sp>
    </p:spTree>
    <p:extLst>
      <p:ext uri="{BB962C8B-B14F-4D97-AF65-F5344CB8AC3E}">
        <p14:creationId xmlns:p14="http://schemas.microsoft.com/office/powerpoint/2010/main" val="2751377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6.2.1 Internal resources</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specify that evaluation activity conducted in labs be ISO17025 compliant and that inspection activity be ISO17020 compliant , and systems audits meet ISO 17021 requirements</a:t>
            </a:r>
            <a:endParaRPr lang="en-US" dirty="0"/>
          </a:p>
          <a:p>
            <a:r>
              <a:rPr lang="en-US" dirty="0">
                <a:solidFill>
                  <a:srgbClr val="FF0000"/>
                </a:solidFill>
              </a:rPr>
              <a:t>UL Implementation</a:t>
            </a:r>
          </a:p>
          <a:p>
            <a:r>
              <a:rPr lang="en-US" dirty="0" smtClean="0"/>
              <a:t>Lab compliance to 17025 and FUS compliance with 17020.</a:t>
            </a:r>
          </a:p>
          <a:p>
            <a:r>
              <a:rPr lang="en-US" dirty="0" smtClean="0"/>
              <a:t>If a Scheme requires a management system audit 17021 will be followed (for example the MMS scheme)</a:t>
            </a:r>
            <a:endParaRPr lang="en-US" dirty="0"/>
          </a:p>
          <a:p>
            <a:r>
              <a:rPr lang="en-US" dirty="0" smtClean="0">
                <a:solidFill>
                  <a:srgbClr val="FF0000"/>
                </a:solidFill>
              </a:rPr>
              <a:t>Things </a:t>
            </a:r>
            <a:r>
              <a:rPr lang="en-US" dirty="0">
                <a:solidFill>
                  <a:srgbClr val="FF0000"/>
                </a:solidFill>
              </a:rPr>
              <a:t>you might look for</a:t>
            </a:r>
          </a:p>
          <a:p>
            <a:r>
              <a:rPr lang="en-US" dirty="0" smtClean="0"/>
              <a:t>This will be audited in the respective process audits</a:t>
            </a:r>
          </a:p>
          <a:p>
            <a:r>
              <a:rPr lang="en-US" dirty="0" smtClean="0"/>
              <a:t>Do verify that data used in certification decisions does come from compliant sources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24</a:t>
            </a:fld>
            <a:endParaRPr lang="en-US" dirty="0">
              <a:solidFill>
                <a:srgbClr val="000000"/>
              </a:solidFill>
            </a:endParaRPr>
          </a:p>
        </p:txBody>
      </p:sp>
    </p:spTree>
    <p:extLst>
      <p:ext uri="{BB962C8B-B14F-4D97-AF65-F5344CB8AC3E}">
        <p14:creationId xmlns:p14="http://schemas.microsoft.com/office/powerpoint/2010/main" val="1581584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6.2.2 External resources (outsourcing)</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To specify that </a:t>
            </a:r>
            <a:r>
              <a:rPr lang="en-US" dirty="0" smtClean="0"/>
              <a:t>external evaluation </a:t>
            </a:r>
            <a:r>
              <a:rPr lang="en-US" dirty="0"/>
              <a:t>activity conducted in labs be ISO17025 compliant and that inspection activity be ISO17020 compliant , and systems audits meet ISO 17021 requirements</a:t>
            </a:r>
          </a:p>
          <a:p>
            <a:r>
              <a:rPr lang="en-US" dirty="0" smtClean="0">
                <a:solidFill>
                  <a:srgbClr val="FF0000"/>
                </a:solidFill>
              </a:rPr>
              <a:t>UL </a:t>
            </a:r>
            <a:r>
              <a:rPr lang="en-US" dirty="0">
                <a:solidFill>
                  <a:srgbClr val="FF0000"/>
                </a:solidFill>
              </a:rPr>
              <a:t>Implementation</a:t>
            </a:r>
          </a:p>
          <a:p>
            <a:r>
              <a:rPr lang="en-US" dirty="0"/>
              <a:t>UL Mark Data Acceptance </a:t>
            </a:r>
            <a:r>
              <a:rPr lang="en-US" dirty="0" smtClean="0"/>
              <a:t>Program for evaluation in external labs</a:t>
            </a:r>
          </a:p>
          <a:p>
            <a:r>
              <a:rPr lang="en-US" dirty="0"/>
              <a:t>Subcontractors for Inspection Activities </a:t>
            </a:r>
            <a:r>
              <a:rPr lang="en-US" dirty="0" smtClean="0"/>
              <a:t> for inspections handled by contract employees </a:t>
            </a:r>
          </a:p>
          <a:p>
            <a:r>
              <a:rPr lang="en-US" dirty="0" smtClean="0">
                <a:solidFill>
                  <a:srgbClr val="FF0000"/>
                </a:solidFill>
              </a:rPr>
              <a:t>Things </a:t>
            </a:r>
            <a:r>
              <a:rPr lang="en-US" dirty="0">
                <a:solidFill>
                  <a:srgbClr val="FF0000"/>
                </a:solidFill>
              </a:rPr>
              <a:t>you might look for</a:t>
            </a:r>
          </a:p>
          <a:p>
            <a:r>
              <a:rPr lang="en-US" dirty="0" smtClean="0"/>
              <a:t>Compliance with DAP requirements</a:t>
            </a:r>
          </a:p>
          <a:p>
            <a:r>
              <a:rPr lang="en-US" dirty="0" smtClean="0"/>
              <a:t>Contracts with subcontractors and UL’s on going monitoring of these lab and inspection resources.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25</a:t>
            </a:fld>
            <a:endParaRPr lang="en-US" dirty="0">
              <a:solidFill>
                <a:srgbClr val="000000"/>
              </a:solidFill>
            </a:endParaRPr>
          </a:p>
        </p:txBody>
      </p:sp>
    </p:spTree>
    <p:extLst>
      <p:ext uri="{BB962C8B-B14F-4D97-AF65-F5344CB8AC3E}">
        <p14:creationId xmlns:p14="http://schemas.microsoft.com/office/powerpoint/2010/main" val="887761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A30CB32-A5D8-4CB0-BE8D-2B75CEE24DA9}" type="slidenum">
              <a:rPr lang="en-US" smtClean="0"/>
              <a:pPr/>
              <a:t>26</a:t>
            </a:fld>
            <a:endParaRPr lang="en-US" dirty="0"/>
          </a:p>
        </p:txBody>
      </p:sp>
      <p:sp>
        <p:nvSpPr>
          <p:cNvPr id="5" name="Rectangle 4"/>
          <p:cNvSpPr/>
          <p:nvPr/>
        </p:nvSpPr>
        <p:spPr>
          <a:xfrm>
            <a:off x="676274" y="752475"/>
            <a:ext cx="1876425" cy="7810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Selection</a:t>
            </a:r>
          </a:p>
        </p:txBody>
      </p:sp>
      <p:sp>
        <p:nvSpPr>
          <p:cNvPr id="6" name="Rectangle 5"/>
          <p:cNvSpPr/>
          <p:nvPr/>
        </p:nvSpPr>
        <p:spPr>
          <a:xfrm>
            <a:off x="3467099" y="614362"/>
            <a:ext cx="2714625" cy="10858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latin typeface="Arial" pitchFamily="34" charset="0"/>
                <a:cs typeface="Arial" pitchFamily="34" charset="0"/>
              </a:rPr>
              <a:t>Information on selected items</a:t>
            </a:r>
          </a:p>
        </p:txBody>
      </p:sp>
      <p:sp>
        <p:nvSpPr>
          <p:cNvPr id="8" name="Rectangle 7"/>
          <p:cNvSpPr/>
          <p:nvPr/>
        </p:nvSpPr>
        <p:spPr>
          <a:xfrm>
            <a:off x="3505200" y="2062162"/>
            <a:ext cx="3162300" cy="12573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Information on fulfilment of specified requirements</a:t>
            </a:r>
          </a:p>
        </p:txBody>
      </p:sp>
      <p:sp>
        <p:nvSpPr>
          <p:cNvPr id="11" name="Rectangle 10"/>
          <p:cNvSpPr/>
          <p:nvPr/>
        </p:nvSpPr>
        <p:spPr>
          <a:xfrm>
            <a:off x="476249" y="2262187"/>
            <a:ext cx="2667001" cy="10572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Determination</a:t>
            </a:r>
          </a:p>
        </p:txBody>
      </p:sp>
      <p:sp>
        <p:nvSpPr>
          <p:cNvPr id="12" name="Rectangle 11"/>
          <p:cNvSpPr/>
          <p:nvPr/>
        </p:nvSpPr>
        <p:spPr>
          <a:xfrm>
            <a:off x="280985" y="4076700"/>
            <a:ext cx="2667001" cy="8572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Arial" pitchFamily="34" charset="0"/>
                <a:cs typeface="Arial" pitchFamily="34" charset="0"/>
              </a:rPr>
              <a:t>Review and attestation</a:t>
            </a:r>
          </a:p>
        </p:txBody>
      </p:sp>
      <p:sp>
        <p:nvSpPr>
          <p:cNvPr id="13" name="Rectangle 12"/>
          <p:cNvSpPr/>
          <p:nvPr/>
        </p:nvSpPr>
        <p:spPr>
          <a:xfrm>
            <a:off x="3362324" y="3943350"/>
            <a:ext cx="2543175" cy="1066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rial" pitchFamily="34" charset="0"/>
                <a:cs typeface="Arial" pitchFamily="34" charset="0"/>
              </a:rPr>
              <a:t>Fulfilment of specified requirements demonstrated</a:t>
            </a:r>
          </a:p>
        </p:txBody>
      </p:sp>
      <p:sp>
        <p:nvSpPr>
          <p:cNvPr id="14" name="Flowchart: Decision 13"/>
          <p:cNvSpPr/>
          <p:nvPr/>
        </p:nvSpPr>
        <p:spPr>
          <a:xfrm>
            <a:off x="6181724" y="3319462"/>
            <a:ext cx="2876551" cy="1814514"/>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rial" pitchFamily="34" charset="0"/>
                <a:cs typeface="Arial" pitchFamily="34" charset="0"/>
              </a:rPr>
              <a:t>Surveillance needed </a:t>
            </a:r>
            <a:r>
              <a:rPr lang="en-US" dirty="0" smtClean="0">
                <a:latin typeface="Arial" pitchFamily="34" charset="0"/>
                <a:cs typeface="Arial" pitchFamily="34" charset="0"/>
              </a:rPr>
              <a:t>?</a:t>
            </a:r>
          </a:p>
        </p:txBody>
      </p:sp>
      <p:cxnSp>
        <p:nvCxnSpPr>
          <p:cNvPr id="17" name="Straight Arrow Connector 16"/>
          <p:cNvCxnSpPr>
            <a:stCxn id="5" idx="3"/>
            <a:endCxn id="6" idx="1"/>
          </p:cNvCxnSpPr>
          <p:nvPr/>
        </p:nvCxnSpPr>
        <p:spPr>
          <a:xfrm>
            <a:off x="2552699" y="1143000"/>
            <a:ext cx="914400" cy="1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6" idx="2"/>
          </p:cNvCxnSpPr>
          <p:nvPr/>
        </p:nvCxnSpPr>
        <p:spPr>
          <a:xfrm flipH="1">
            <a:off x="4824411" y="1700212"/>
            <a:ext cx="1" cy="157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614485" y="1857375"/>
            <a:ext cx="32099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614485" y="1857375"/>
            <a:ext cx="1" cy="404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3"/>
          </p:cNvCxnSpPr>
          <p:nvPr/>
        </p:nvCxnSpPr>
        <p:spPr>
          <a:xfrm flipV="1">
            <a:off x="3143250" y="2790824"/>
            <a:ext cx="36195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p:cNvCxnSpPr>
          <p:nvPr/>
        </p:nvCxnSpPr>
        <p:spPr>
          <a:xfrm>
            <a:off x="5086350" y="3319462"/>
            <a:ext cx="0" cy="319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614485" y="3638550"/>
            <a:ext cx="34718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2" idx="0"/>
          </p:cNvCxnSpPr>
          <p:nvPr/>
        </p:nvCxnSpPr>
        <p:spPr>
          <a:xfrm>
            <a:off x="1614485" y="3638550"/>
            <a:ext cx="1" cy="43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2" idx="3"/>
            <a:endCxn id="13" idx="1"/>
          </p:cNvCxnSpPr>
          <p:nvPr/>
        </p:nvCxnSpPr>
        <p:spPr>
          <a:xfrm flipV="1">
            <a:off x="2947986" y="4476750"/>
            <a:ext cx="414338"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3" idx="3"/>
            <a:endCxn id="14" idx="1"/>
          </p:cNvCxnSpPr>
          <p:nvPr/>
        </p:nvCxnSpPr>
        <p:spPr>
          <a:xfrm flipV="1">
            <a:off x="5905499" y="4226719"/>
            <a:ext cx="276225" cy="250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4" idx="0"/>
          </p:cNvCxnSpPr>
          <p:nvPr/>
        </p:nvCxnSpPr>
        <p:spPr>
          <a:xfrm flipH="1" flipV="1">
            <a:off x="7619999" y="438150"/>
            <a:ext cx="1" cy="288131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614485" y="438150"/>
            <a:ext cx="6005515"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5" idx="0"/>
          </p:cNvCxnSpPr>
          <p:nvPr/>
        </p:nvCxnSpPr>
        <p:spPr>
          <a:xfrm>
            <a:off x="1614485" y="438150"/>
            <a:ext cx="2" cy="31432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407988" y="314325"/>
            <a:ext cx="8278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dirty="0" smtClean="0">
                <a:latin typeface="Helvetica" pitchFamily="34" charset="0"/>
              </a:rPr>
              <a:t>Changes of revision ISO/IEC Guide 65 to ISO/IEC 17065 (6)</a:t>
            </a:r>
          </a:p>
        </p:txBody>
      </p:sp>
      <p:sp>
        <p:nvSpPr>
          <p:cNvPr id="3" name="Content Placeholder 2"/>
          <p:cNvSpPr>
            <a:spLocks noGrp="1"/>
          </p:cNvSpPr>
          <p:nvPr>
            <p:ph idx="1"/>
          </p:nvPr>
        </p:nvSpPr>
        <p:spPr>
          <a:xfrm>
            <a:off x="407988" y="1600200"/>
            <a:ext cx="8278812" cy="4525963"/>
          </a:xfrm>
        </p:spPr>
        <p:txBody>
          <a:bodyPr>
            <a:normAutofit fontScale="92500" lnSpcReduction="10000"/>
          </a:bodyPr>
          <a:lstStyle/>
          <a:p>
            <a:pPr marL="285750" indent="-285750" defTabSz="914400" eaLnBrk="0" hangingPunct="0">
              <a:spcBef>
                <a:spcPct val="0"/>
              </a:spcBef>
              <a:buFont typeface="Wingdings" pitchFamily="2" charset="2"/>
              <a:buChar char="Ø"/>
              <a:defRPr/>
            </a:pPr>
            <a:r>
              <a:rPr lang="en-US" kern="0" dirty="0">
                <a:solidFill>
                  <a:schemeClr val="tx1"/>
                </a:solidFill>
                <a:latin typeface="Arial"/>
                <a:cs typeface="Arial"/>
              </a:rPr>
              <a:t>The process chapter 7 follows the functional approach provided in </a:t>
            </a:r>
          </a:p>
          <a:p>
            <a:pPr marL="265113" indent="-265113" defTabSz="914400" eaLnBrk="0" hangingPunct="0">
              <a:spcBef>
                <a:spcPct val="0"/>
              </a:spcBef>
              <a:defRPr/>
            </a:pPr>
            <a:r>
              <a:rPr lang="en-US" kern="0" dirty="0">
                <a:latin typeface="Arial"/>
                <a:cs typeface="Arial"/>
              </a:rPr>
              <a:t>	</a:t>
            </a:r>
            <a:r>
              <a:rPr lang="en-US" kern="0" dirty="0">
                <a:solidFill>
                  <a:schemeClr val="tx1"/>
                </a:solidFill>
                <a:latin typeface="Arial"/>
                <a:cs typeface="Arial"/>
              </a:rPr>
              <a:t>ISO/IEC 17000 which consists of</a:t>
            </a:r>
          </a:p>
          <a:p>
            <a:pPr marL="265113" indent="-265113" defTabSz="914400" eaLnBrk="0" hangingPunct="0">
              <a:spcBef>
                <a:spcPct val="0"/>
              </a:spcBef>
              <a:defRPr/>
            </a:pPr>
            <a:endParaRPr lang="en-US" kern="0" dirty="0">
              <a:solidFill>
                <a:schemeClr val="tx1"/>
              </a:solidFill>
              <a:latin typeface="Arial"/>
              <a:cs typeface="Arial"/>
            </a:endParaRPr>
          </a:p>
          <a:p>
            <a:pPr marL="539750" lvl="1" indent="-274638" defTabSz="914400" eaLnBrk="0" hangingPunct="0">
              <a:spcBef>
                <a:spcPts val="600"/>
              </a:spcBef>
              <a:buFont typeface="Lucida Grande"/>
              <a:buChar char="–"/>
              <a:defRPr/>
            </a:pPr>
            <a:r>
              <a:rPr lang="en-US" dirty="0"/>
              <a:t>selection</a:t>
            </a:r>
          </a:p>
          <a:p>
            <a:pPr marL="539750" lvl="1" indent="-274638" defTabSz="914400" eaLnBrk="0" hangingPunct="0">
              <a:spcBef>
                <a:spcPts val="600"/>
              </a:spcBef>
              <a:buFont typeface="Lucida Grande"/>
              <a:buChar char="–"/>
              <a:defRPr/>
            </a:pPr>
            <a:r>
              <a:rPr lang="en-US" dirty="0"/>
              <a:t>determination</a:t>
            </a:r>
          </a:p>
          <a:p>
            <a:pPr marL="539750" lvl="1" indent="-274638" defTabSz="914400" eaLnBrk="0" hangingPunct="0">
              <a:spcBef>
                <a:spcPts val="600"/>
              </a:spcBef>
              <a:buFont typeface="Lucida Grande"/>
              <a:buChar char="–"/>
              <a:defRPr/>
            </a:pPr>
            <a:r>
              <a:rPr lang="en-US" dirty="0"/>
              <a:t>review</a:t>
            </a:r>
          </a:p>
          <a:p>
            <a:pPr marL="539750" lvl="1" indent="-274638" defTabSz="914400" eaLnBrk="0" hangingPunct="0">
              <a:spcBef>
                <a:spcPts val="600"/>
              </a:spcBef>
              <a:buFont typeface="Lucida Grande"/>
              <a:buChar char="–"/>
              <a:defRPr/>
            </a:pPr>
            <a:r>
              <a:rPr lang="en-US" dirty="0"/>
              <a:t>attestation</a:t>
            </a:r>
          </a:p>
          <a:p>
            <a:pPr marL="539750" lvl="1" indent="-274638" defTabSz="914400" eaLnBrk="0" hangingPunct="0">
              <a:spcBef>
                <a:spcPts val="600"/>
              </a:spcBef>
              <a:buFont typeface="Lucida Grande"/>
              <a:buChar char="–"/>
              <a:defRPr/>
            </a:pPr>
            <a:r>
              <a:rPr lang="en-US" dirty="0"/>
              <a:t>surveillance</a:t>
            </a:r>
          </a:p>
          <a:p>
            <a:pPr indent="288000" defTabSz="914400" eaLnBrk="0" hangingPunct="0">
              <a:spcBef>
                <a:spcPct val="0"/>
              </a:spcBef>
              <a:defRPr/>
            </a:pPr>
            <a:endParaRPr lang="en-US" kern="0" dirty="0">
              <a:solidFill>
                <a:schemeClr val="tx1"/>
              </a:solidFill>
              <a:latin typeface="Arial"/>
              <a:cs typeface="Arial"/>
            </a:endParaRPr>
          </a:p>
          <a:p>
            <a:pPr marL="285750" indent="-285750" defTabSz="914400" eaLnBrk="0" hangingPunct="0">
              <a:spcBef>
                <a:spcPct val="0"/>
              </a:spcBef>
              <a:buFont typeface="Wingdings" pitchFamily="2" charset="2"/>
              <a:buChar char="Ø"/>
              <a:defRPr/>
            </a:pPr>
            <a:r>
              <a:rPr lang="en-US" dirty="0"/>
              <a:t>The functions “selection” and “determination” are in 17065 combined as function “evaluation</a:t>
            </a:r>
            <a:r>
              <a:rPr lang="en-US" dirty="0" smtClean="0"/>
              <a:t>”</a:t>
            </a:r>
            <a:endParaRPr lang="en-US" dirty="0"/>
          </a:p>
        </p:txBody>
      </p:sp>
      <p:sp>
        <p:nvSpPr>
          <p:cNvPr id="4" name="Date Placeholder 3"/>
          <p:cNvSpPr>
            <a:spLocks noGrp="1"/>
          </p:cNvSpPr>
          <p:nvPr>
            <p:ph type="dt" sz="quarter" idx="10"/>
          </p:nvPr>
        </p:nvSpPr>
        <p:spPr/>
        <p:txBody>
          <a:bodyPr/>
          <a:lstStyle/>
          <a:p>
            <a:pPr>
              <a:defRPr/>
            </a:pPr>
            <a:r>
              <a:rPr lang="en-US" dirty="0"/>
              <a:t>2012-09-26</a:t>
            </a:r>
            <a:endParaRPr lang="en-GB" dirty="0"/>
          </a:p>
        </p:txBody>
      </p:sp>
      <p:sp>
        <p:nvSpPr>
          <p:cNvPr id="25605" name="TextBox 7"/>
          <p:cNvSpPr txBox="1">
            <a:spLocks noChangeArrowheads="1"/>
          </p:cNvSpPr>
          <p:nvPr/>
        </p:nvSpPr>
        <p:spPr bwMode="auto">
          <a:xfrm>
            <a:off x="3398838" y="2671763"/>
            <a:ext cx="137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endParaRPr lang="en-US" dirty="0"/>
          </a:p>
        </p:txBody>
      </p:sp>
      <p:sp>
        <p:nvSpPr>
          <p:cNvPr id="25606" name="TextBox 8"/>
          <p:cNvSpPr txBox="1">
            <a:spLocks noChangeArrowheads="1"/>
          </p:cNvSpPr>
          <p:nvPr/>
        </p:nvSpPr>
        <p:spPr bwMode="auto">
          <a:xfrm>
            <a:off x="3398838" y="3709988"/>
            <a:ext cx="137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endParaRPr lang="en-US" dirty="0"/>
          </a:p>
        </p:txBody>
      </p:sp>
      <p:sp>
        <p:nvSpPr>
          <p:cNvPr id="10" name="TextBox 9"/>
          <p:cNvSpPr txBox="1">
            <a:spLocks noChangeArrowheads="1"/>
          </p:cNvSpPr>
          <p:nvPr/>
        </p:nvSpPr>
        <p:spPr bwMode="auto">
          <a:xfrm>
            <a:off x="3835083" y="3192463"/>
            <a:ext cx="1781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fr-CH" dirty="0" err="1"/>
              <a:t>evaluation</a:t>
            </a:r>
            <a:endParaRPr lang="en-US" dirty="0"/>
          </a:p>
        </p:txBody>
      </p:sp>
      <p:sp>
        <p:nvSpPr>
          <p:cNvPr id="11" name="TextBox 10"/>
          <p:cNvSpPr txBox="1">
            <a:spLocks noChangeArrowheads="1"/>
          </p:cNvSpPr>
          <p:nvPr/>
        </p:nvSpPr>
        <p:spPr bwMode="auto">
          <a:xfrm>
            <a:off x="3600133" y="4154806"/>
            <a:ext cx="494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fr-CH" dirty="0" err="1"/>
              <a:t>Decision</a:t>
            </a:r>
            <a:r>
              <a:rPr lang="fr-CH" dirty="0"/>
              <a:t> and </a:t>
            </a:r>
            <a:r>
              <a:rPr lang="fr-CH" dirty="0" err="1"/>
              <a:t>insuance</a:t>
            </a:r>
            <a:r>
              <a:rPr lang="fr-CH" dirty="0"/>
              <a:t> of </a:t>
            </a:r>
            <a:r>
              <a:rPr lang="fr-CH" dirty="0" err="1"/>
              <a:t>certificate</a:t>
            </a:r>
            <a:r>
              <a:rPr lang="fr-CH" dirty="0"/>
              <a:t> if relevant</a:t>
            </a:r>
            <a:endParaRPr lang="en-US" dirty="0"/>
          </a:p>
        </p:txBody>
      </p:sp>
      <p:sp>
        <p:nvSpPr>
          <p:cNvPr id="12" name="Right Brace 11"/>
          <p:cNvSpPr/>
          <p:nvPr/>
        </p:nvSpPr>
        <p:spPr>
          <a:xfrm>
            <a:off x="3144838" y="3151506"/>
            <a:ext cx="333375" cy="647700"/>
          </a:xfrm>
          <a:prstGeom prst="rightBrac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 name="Right Brace 12"/>
          <p:cNvSpPr/>
          <p:nvPr/>
        </p:nvSpPr>
        <p:spPr>
          <a:xfrm>
            <a:off x="3043873" y="4277043"/>
            <a:ext cx="333375" cy="254000"/>
          </a:xfrm>
          <a:prstGeom prst="rightBrac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2072439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7.1 General Process Requirements</a:t>
            </a:r>
            <a:endParaRPr lang="en-US" dirty="0"/>
          </a:p>
        </p:txBody>
      </p:sp>
      <p:sp>
        <p:nvSpPr>
          <p:cNvPr id="3" name="Content Placeholder 2"/>
          <p:cNvSpPr>
            <a:spLocks noGrp="1"/>
          </p:cNvSpPr>
          <p:nvPr>
            <p:ph idx="1"/>
          </p:nvPr>
        </p:nvSpPr>
        <p:spPr>
          <a:xfrm>
            <a:off x="457200" y="981076"/>
            <a:ext cx="8229600" cy="5145088"/>
          </a:xfrm>
        </p:spPr>
        <p:txBody>
          <a:bodyPr/>
          <a:lstStyle/>
          <a:p>
            <a:r>
              <a:rPr lang="en-US" dirty="0">
                <a:solidFill>
                  <a:srgbClr val="FF0000"/>
                </a:solidFill>
              </a:rPr>
              <a:t>Clause </a:t>
            </a:r>
            <a:r>
              <a:rPr lang="en-US" dirty="0" smtClean="0">
                <a:solidFill>
                  <a:srgbClr val="FF0000"/>
                </a:solidFill>
              </a:rPr>
              <a:t>Intent</a:t>
            </a:r>
          </a:p>
          <a:p>
            <a:r>
              <a:rPr lang="en-US" dirty="0"/>
              <a:t>The certification body shall operate one or more certification scheme(s</a:t>
            </a:r>
            <a:r>
              <a:rPr lang="en-US" dirty="0" smtClean="0"/>
              <a:t>)</a:t>
            </a:r>
          </a:p>
          <a:p>
            <a:r>
              <a:rPr lang="en-US" dirty="0" smtClean="0"/>
              <a:t>Identifying </a:t>
            </a:r>
            <a:r>
              <a:rPr lang="en-US" dirty="0" smtClean="0"/>
              <a:t>the </a:t>
            </a:r>
            <a:r>
              <a:rPr lang="en-US" dirty="0"/>
              <a:t>requirements against which the products of a </a:t>
            </a:r>
            <a:r>
              <a:rPr lang="en-US" dirty="0" smtClean="0"/>
              <a:t>client are </a:t>
            </a:r>
            <a:r>
              <a:rPr lang="en-US" dirty="0"/>
              <a:t>evaluated shall be those contained </a:t>
            </a:r>
            <a:r>
              <a:rPr lang="en-US" dirty="0" smtClean="0"/>
              <a:t>in specified </a:t>
            </a:r>
            <a:r>
              <a:rPr lang="en-US" dirty="0"/>
              <a:t>standards and other normative documents.</a:t>
            </a:r>
          </a:p>
          <a:p>
            <a:r>
              <a:rPr lang="en-US" dirty="0" smtClean="0"/>
              <a:t>Providing direction for impartial interpretations of the scheme application</a:t>
            </a:r>
            <a:endParaRPr lang="en-US" dirty="0"/>
          </a:p>
          <a:p>
            <a:r>
              <a:rPr lang="en-US" dirty="0" smtClean="0">
                <a:solidFill>
                  <a:srgbClr val="FF0000"/>
                </a:solidFill>
              </a:rPr>
              <a:t>UL Implementation</a:t>
            </a:r>
          </a:p>
          <a:p>
            <a:r>
              <a:rPr lang="en-US" dirty="0" smtClean="0"/>
              <a:t>Individual scheme documentation address the parameters and specify the standards to which products are evaluated </a:t>
            </a:r>
          </a:p>
          <a:p>
            <a:r>
              <a:rPr lang="en-US" dirty="0" smtClean="0"/>
              <a:t>UL primarily operates the UL mark scheme and Participates in other GMA schemes</a:t>
            </a: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Scheme participation scopes, </a:t>
            </a:r>
            <a:r>
              <a:rPr lang="en-US" dirty="0" smtClean="0"/>
              <a:t>Standards, CRDs, ORDs, Project Plans &amp; profiled communication</a:t>
            </a:r>
            <a:endParaRPr lang="en-US" dirty="0" smtClean="0"/>
          </a:p>
          <a:p>
            <a:endParaRPr lang="en-US" dirty="0" smtClean="0"/>
          </a:p>
          <a:p>
            <a:endParaRPr lang="en-US" dirty="0" smtClean="0">
              <a:solidFill>
                <a:srgbClr val="FF0000"/>
              </a:solidFill>
            </a:endParaRPr>
          </a:p>
          <a:p>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28</a:t>
            </a:fld>
            <a:endParaRPr lang="en-US" dirty="0">
              <a:solidFill>
                <a:srgbClr val="000000"/>
              </a:solidFill>
            </a:endParaRPr>
          </a:p>
        </p:txBody>
      </p:sp>
    </p:spTree>
    <p:extLst>
      <p:ext uri="{BB962C8B-B14F-4D97-AF65-F5344CB8AC3E}">
        <p14:creationId xmlns:p14="http://schemas.microsoft.com/office/powerpoint/2010/main" val="3639191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7.2  </a:t>
            </a:r>
            <a:r>
              <a:rPr lang="en-US" dirty="0"/>
              <a:t>Application</a:t>
            </a:r>
          </a:p>
        </p:txBody>
      </p:sp>
      <p:sp>
        <p:nvSpPr>
          <p:cNvPr id="3" name="Content Placeholder 2"/>
          <p:cNvSpPr>
            <a:spLocks noGrp="1"/>
          </p:cNvSpPr>
          <p:nvPr>
            <p:ph idx="1"/>
          </p:nvPr>
        </p:nvSpPr>
        <p:spPr>
          <a:xfrm>
            <a:off x="457200" y="1173481"/>
            <a:ext cx="8229600" cy="5110798"/>
          </a:xfrm>
        </p:spPr>
        <p:txBody>
          <a:bodyPr/>
          <a:lstStyle/>
          <a:p>
            <a:r>
              <a:rPr lang="en-US" dirty="0">
                <a:solidFill>
                  <a:srgbClr val="FF0000"/>
                </a:solidFill>
              </a:rPr>
              <a:t>Clause </a:t>
            </a:r>
            <a:r>
              <a:rPr lang="en-US" dirty="0" smtClean="0">
                <a:solidFill>
                  <a:srgbClr val="FF0000"/>
                </a:solidFill>
              </a:rPr>
              <a:t>Intent:</a:t>
            </a:r>
          </a:p>
          <a:p>
            <a:r>
              <a:rPr lang="en-US" dirty="0"/>
              <a:t>For application, the certification body shall obtain all the necessary information to complete the </a:t>
            </a:r>
            <a:r>
              <a:rPr lang="en-US" dirty="0" smtClean="0"/>
              <a:t>certification process </a:t>
            </a:r>
            <a:r>
              <a:rPr lang="en-US" dirty="0"/>
              <a:t>in accordance with the relevant certification scheme.</a:t>
            </a:r>
            <a:endParaRPr lang="en-US" dirty="0">
              <a:solidFill>
                <a:srgbClr val="FF0000"/>
              </a:solidFill>
            </a:endParaRPr>
          </a:p>
          <a:p>
            <a:r>
              <a:rPr lang="en-US" dirty="0" smtClean="0">
                <a:solidFill>
                  <a:srgbClr val="FF0000"/>
                </a:solidFill>
              </a:rPr>
              <a:t>UL Implementation:</a:t>
            </a:r>
          </a:p>
          <a:p>
            <a:r>
              <a:rPr lang="en-US" dirty="0"/>
              <a:t>All information required by the scheme shall be obtained from, and/or confirmed by, the client during the RFQ </a:t>
            </a:r>
            <a:r>
              <a:rPr lang="en-US" dirty="0" smtClean="0"/>
              <a:t>process.  </a:t>
            </a:r>
            <a:r>
              <a:rPr lang="en-US" dirty="0"/>
              <a:t>The certification agreement is completed at this stage of the process </a:t>
            </a:r>
            <a:r>
              <a:rPr lang="en-US" dirty="0" smtClean="0"/>
              <a:t>.</a:t>
            </a:r>
          </a:p>
          <a:p>
            <a:endParaRPr lang="en-US" dirty="0">
              <a:solidFill>
                <a:srgbClr val="FF0000"/>
              </a:solidFill>
            </a:endParaRP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RFQs and corresponding Quotes, UL signed Agreements, and further clarifications in correspondence records</a:t>
            </a:r>
          </a:p>
          <a:p>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29</a:t>
            </a:fld>
            <a:endParaRPr lang="en-US" dirty="0">
              <a:solidFill>
                <a:srgbClr val="000000"/>
              </a:solidFill>
            </a:endParaRPr>
          </a:p>
        </p:txBody>
      </p:sp>
    </p:spTree>
    <p:extLst>
      <p:ext uri="{BB962C8B-B14F-4D97-AF65-F5344CB8AC3E}">
        <p14:creationId xmlns:p14="http://schemas.microsoft.com/office/powerpoint/2010/main" val="112637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FontTx/>
              <a:buChar char="•"/>
            </a:pPr>
            <a:r>
              <a:rPr lang="en-US" sz="2800" dirty="0"/>
              <a:t>Upon completion, </a:t>
            </a:r>
            <a:r>
              <a:rPr lang="en-US" sz="2800" dirty="0" smtClean="0"/>
              <a:t>participants will </a:t>
            </a:r>
            <a:r>
              <a:rPr lang="en-US" sz="2800" dirty="0"/>
              <a:t>be able to</a:t>
            </a:r>
            <a:r>
              <a:rPr lang="en-US" sz="2800" dirty="0" smtClean="0"/>
              <a:t>:</a:t>
            </a:r>
          </a:p>
          <a:p>
            <a:pPr>
              <a:buFontTx/>
              <a:buChar char="•"/>
            </a:pPr>
            <a:endParaRPr lang="en-US" sz="2800" dirty="0"/>
          </a:p>
          <a:p>
            <a:pPr lvl="1">
              <a:spcBef>
                <a:spcPct val="20000"/>
              </a:spcBef>
              <a:buFontTx/>
              <a:buChar char="–"/>
            </a:pPr>
            <a:r>
              <a:rPr lang="en-US" sz="2800" dirty="0"/>
              <a:t>Understand the intent of </a:t>
            </a:r>
            <a:r>
              <a:rPr lang="en-US" sz="2800" dirty="0" smtClean="0"/>
              <a:t>ISO/IEC 17065</a:t>
            </a:r>
          </a:p>
          <a:p>
            <a:pPr marL="173038" lvl="1" indent="0">
              <a:spcBef>
                <a:spcPct val="20000"/>
              </a:spcBef>
              <a:buNone/>
            </a:pPr>
            <a:endParaRPr lang="en-US" sz="2800" dirty="0"/>
          </a:p>
          <a:p>
            <a:pPr lvl="1">
              <a:spcBef>
                <a:spcPct val="20000"/>
              </a:spcBef>
              <a:buFontTx/>
              <a:buChar char="–"/>
            </a:pPr>
            <a:r>
              <a:rPr lang="en-US" sz="2800" dirty="0" smtClean="0"/>
              <a:t>Understand </a:t>
            </a:r>
            <a:r>
              <a:rPr lang="en-US" sz="2800" dirty="0"/>
              <a:t>how to locate ISO/IEC 17065</a:t>
            </a:r>
          </a:p>
          <a:p>
            <a:pPr marL="173038" lvl="1" indent="0">
              <a:spcBef>
                <a:spcPct val="20000"/>
              </a:spcBef>
              <a:buNone/>
            </a:pPr>
            <a:r>
              <a:rPr lang="en-US" sz="2800" dirty="0" smtClean="0"/>
              <a:t>compliance </a:t>
            </a:r>
            <a:r>
              <a:rPr lang="en-US" sz="2800" dirty="0"/>
              <a:t>documentation and records in various UL databases</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a:t>
            </a:fld>
            <a:endParaRPr lang="en-US" dirty="0">
              <a:solidFill>
                <a:srgbClr val="000000"/>
              </a:solidFill>
            </a:endParaRPr>
          </a:p>
        </p:txBody>
      </p:sp>
    </p:spTree>
    <p:extLst>
      <p:ext uri="{BB962C8B-B14F-4D97-AF65-F5344CB8AC3E}">
        <p14:creationId xmlns:p14="http://schemas.microsoft.com/office/powerpoint/2010/main" val="1133043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Application review</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confirm that the CB has the resources and capability to meet the requested quoted certification activities</a:t>
            </a:r>
            <a:endParaRPr lang="en-US" dirty="0"/>
          </a:p>
          <a:p>
            <a:r>
              <a:rPr lang="en-US" dirty="0">
                <a:solidFill>
                  <a:srgbClr val="FF0000"/>
                </a:solidFill>
              </a:rPr>
              <a:t>UL </a:t>
            </a:r>
            <a:r>
              <a:rPr lang="en-US" dirty="0" smtClean="0">
                <a:solidFill>
                  <a:srgbClr val="FF0000"/>
                </a:solidFill>
              </a:rPr>
              <a:t>Implementation</a:t>
            </a:r>
          </a:p>
          <a:p>
            <a:pPr marL="342900" lvl="2" indent="-342900">
              <a:spcBef>
                <a:spcPct val="20000"/>
              </a:spcBef>
              <a:buNone/>
            </a:pPr>
            <a:r>
              <a:rPr lang="en-US" b="1" dirty="0"/>
              <a:t>The review of the application is completed as part of the Front End stage </a:t>
            </a:r>
            <a:r>
              <a:rPr lang="en-US" b="1" dirty="0" smtClean="0"/>
              <a:t>of product evaluation.  </a:t>
            </a:r>
          </a:p>
          <a:p>
            <a:pPr marL="342900" lvl="2" indent="-342900">
              <a:spcBef>
                <a:spcPct val="20000"/>
              </a:spcBef>
              <a:buNone/>
            </a:pPr>
            <a:r>
              <a:rPr lang="en-US" dirty="0"/>
              <a:t>When the request for certification involves products or requirements with which UL LLC has no prior experience, these situations shall be handled in accordance with the </a:t>
            </a:r>
            <a:r>
              <a:rPr lang="en-US" dirty="0" smtClean="0"/>
              <a:t>New and innovative process</a:t>
            </a:r>
          </a:p>
          <a:p>
            <a:pPr marL="342900" lvl="2" indent="-342900">
              <a:spcBef>
                <a:spcPct val="20000"/>
              </a:spcBef>
              <a:buNone/>
            </a:pPr>
            <a:endParaRPr lang="en-US" dirty="0">
              <a:solidFill>
                <a:srgbClr val="FF0000"/>
              </a:solidFill>
            </a:endParaRPr>
          </a:p>
          <a:p>
            <a:r>
              <a:rPr lang="en-US" dirty="0">
                <a:solidFill>
                  <a:srgbClr val="FF0000"/>
                </a:solidFill>
              </a:rPr>
              <a:t>Things you might look </a:t>
            </a:r>
            <a:r>
              <a:rPr lang="en-US" dirty="0" smtClean="0">
                <a:solidFill>
                  <a:srgbClr val="FF0000"/>
                </a:solidFill>
              </a:rPr>
              <a:t>for</a:t>
            </a:r>
          </a:p>
          <a:p>
            <a:r>
              <a:rPr lang="en-US" dirty="0" smtClean="0"/>
              <a:t>TAT, ECD, letters or similar correspondence stored as required (currently eComm)</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30</a:t>
            </a:fld>
            <a:endParaRPr lang="en-US" dirty="0">
              <a:solidFill>
                <a:srgbClr val="000000"/>
              </a:solidFill>
            </a:endParaRPr>
          </a:p>
        </p:txBody>
      </p:sp>
    </p:spTree>
    <p:extLst>
      <p:ext uri="{BB962C8B-B14F-4D97-AF65-F5344CB8AC3E}">
        <p14:creationId xmlns:p14="http://schemas.microsoft.com/office/powerpoint/2010/main" val="152394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Evaluation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31</a:t>
            </a:fld>
            <a:endParaRPr lang="en-US" dirty="0">
              <a:solidFill>
                <a:srgbClr val="000000"/>
              </a:solidFill>
            </a:endParaRPr>
          </a:p>
        </p:txBody>
      </p:sp>
      <p:pic>
        <p:nvPicPr>
          <p:cNvPr id="49156" name="Picture 4" descr="C:\Users\05578\AppData\Local\Microsoft\Windows\Temporary Internet Files\Content.IE5\97HB0R0X\MC90031841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3363" y="1866470"/>
            <a:ext cx="3472334" cy="3002091"/>
          </a:xfrm>
          <a:prstGeom prst="rect">
            <a:avLst/>
          </a:prstGeom>
          <a:noFill/>
          <a:extLst>
            <a:ext uri="{909E8E84-426E-40DD-AFC4-6F175D3DCCD1}">
              <a14:hiddenFill xmlns:a14="http://schemas.microsoft.com/office/drawing/2010/main">
                <a:solidFill>
                  <a:srgbClr val="FFFFFF"/>
                </a:solidFill>
              </a14:hiddenFill>
            </a:ext>
          </a:extLst>
        </p:spPr>
      </p:pic>
      <p:pic>
        <p:nvPicPr>
          <p:cNvPr id="49158" name="Picture 6" descr="C:\Users\05578\AppData\Local\Microsoft\Windows\Temporary Internet Files\Content.IE5\97HB0R0X\MC90019585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8718" y="3367515"/>
            <a:ext cx="2664442" cy="259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67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Evaluation</a:t>
            </a:r>
          </a:p>
        </p:txBody>
      </p:sp>
      <p:sp>
        <p:nvSpPr>
          <p:cNvPr id="3" name="Content Placeholder 2"/>
          <p:cNvSpPr>
            <a:spLocks noGrp="1"/>
          </p:cNvSpPr>
          <p:nvPr>
            <p:ph idx="1"/>
          </p:nvPr>
        </p:nvSpPr>
        <p:spPr/>
        <p:txBody>
          <a:bodyPr/>
          <a:lstStyle/>
          <a:p>
            <a:r>
              <a:rPr lang="en-US" dirty="0">
                <a:solidFill>
                  <a:srgbClr val="FF0000"/>
                </a:solidFill>
              </a:rPr>
              <a:t>Clause Intent</a:t>
            </a:r>
            <a:r>
              <a:rPr lang="en-US" dirty="0" smtClean="0">
                <a:solidFill>
                  <a:srgbClr val="FF0000"/>
                </a:solidFill>
              </a:rPr>
              <a:t>:</a:t>
            </a:r>
          </a:p>
          <a:p>
            <a:r>
              <a:rPr lang="en-US" dirty="0" smtClean="0"/>
              <a:t>To plan and execute a demonstration of compliance to specified criteria</a:t>
            </a:r>
            <a:endParaRPr lang="en-US" dirty="0"/>
          </a:p>
          <a:p>
            <a:r>
              <a:rPr lang="en-US" dirty="0" smtClean="0">
                <a:solidFill>
                  <a:srgbClr val="FF0000"/>
                </a:solidFill>
              </a:rPr>
              <a:t>UL Implementation</a:t>
            </a:r>
          </a:p>
          <a:p>
            <a:r>
              <a:rPr lang="en-US" dirty="0" smtClean="0"/>
              <a:t>Products are evaluated against the specified standards and records of the evaluation are generated in accordance with the scheme requirements </a:t>
            </a:r>
            <a:endParaRPr lang="en-US" dirty="0">
              <a:solidFill>
                <a:srgbClr val="0070C0"/>
              </a:solidFill>
            </a:endParaRPr>
          </a:p>
          <a:p>
            <a:r>
              <a:rPr lang="en-US" dirty="0" smtClean="0">
                <a:solidFill>
                  <a:srgbClr val="FF0000"/>
                </a:solidFill>
              </a:rPr>
              <a:t>Things </a:t>
            </a:r>
            <a:r>
              <a:rPr lang="en-US" dirty="0">
                <a:solidFill>
                  <a:srgbClr val="FF0000"/>
                </a:solidFill>
              </a:rPr>
              <a:t>you might look for</a:t>
            </a:r>
          </a:p>
          <a:p>
            <a:r>
              <a:rPr lang="en-US" dirty="0" smtClean="0"/>
              <a:t>Data sheets</a:t>
            </a:r>
          </a:p>
          <a:p>
            <a:r>
              <a:rPr lang="en-US" dirty="0" smtClean="0"/>
              <a:t>Test records</a:t>
            </a:r>
          </a:p>
          <a:p>
            <a:r>
              <a:rPr lang="en-US" dirty="0" smtClean="0"/>
              <a:t>Construction review Data sheets</a:t>
            </a:r>
          </a:p>
          <a:p>
            <a:r>
              <a:rPr lang="en-US" dirty="0" smtClean="0"/>
              <a:t>Descriptive reports</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32</a:t>
            </a:fld>
            <a:endParaRPr lang="en-US" dirty="0">
              <a:solidFill>
                <a:srgbClr val="000000"/>
              </a:solidFill>
            </a:endParaRPr>
          </a:p>
        </p:txBody>
      </p:sp>
    </p:spTree>
    <p:extLst>
      <p:ext uri="{BB962C8B-B14F-4D97-AF65-F5344CB8AC3E}">
        <p14:creationId xmlns:p14="http://schemas.microsoft.com/office/powerpoint/2010/main" val="3976199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Review</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a:t>
            </a:r>
            <a:r>
              <a:rPr lang="en-US" dirty="0" smtClean="0"/>
              <a:t>evaluation information must be reviewed to confirm compliance with specified requirements, by someone other than the evaluator(s).</a:t>
            </a:r>
            <a:endParaRPr lang="en-US" dirty="0"/>
          </a:p>
          <a:p>
            <a:r>
              <a:rPr lang="en-US" dirty="0">
                <a:solidFill>
                  <a:srgbClr val="FF0000"/>
                </a:solidFill>
              </a:rPr>
              <a:t>UL Implementation</a:t>
            </a:r>
          </a:p>
          <a:p>
            <a:r>
              <a:rPr lang="en-US" dirty="0" smtClean="0"/>
              <a:t>Ensuring that the reviewer is both qualified and has not conducted any part of the evaluation.</a:t>
            </a:r>
            <a:endParaRPr lang="en-US" u="sng" dirty="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Verify that the reviewer and evaluator are different people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33</a:t>
            </a:fld>
            <a:endParaRPr lang="en-US" dirty="0">
              <a:solidFill>
                <a:srgbClr val="000000"/>
              </a:solidFill>
            </a:endParaRPr>
          </a:p>
        </p:txBody>
      </p:sp>
    </p:spTree>
    <p:extLst>
      <p:ext uri="{BB962C8B-B14F-4D97-AF65-F5344CB8AC3E}">
        <p14:creationId xmlns:p14="http://schemas.microsoft.com/office/powerpoint/2010/main" val="641021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Certification decision</a:t>
            </a:r>
          </a:p>
        </p:txBody>
      </p:sp>
      <p:sp>
        <p:nvSpPr>
          <p:cNvPr id="3" name="Content Placeholder 2"/>
          <p:cNvSpPr>
            <a:spLocks noGrp="1"/>
          </p:cNvSpPr>
          <p:nvPr>
            <p:ph idx="1"/>
          </p:nvPr>
        </p:nvSpPr>
        <p:spPr>
          <a:xfrm>
            <a:off x="457200" y="934720"/>
            <a:ext cx="8229600" cy="5191443"/>
          </a:xfrm>
        </p:spPr>
        <p:txBody>
          <a:bodyPr/>
          <a:lstStyle/>
          <a:p>
            <a:r>
              <a:rPr lang="en-US" dirty="0">
                <a:solidFill>
                  <a:srgbClr val="FF0000"/>
                </a:solidFill>
              </a:rPr>
              <a:t>Clause Intent</a:t>
            </a:r>
          </a:p>
          <a:p>
            <a:r>
              <a:rPr lang="en-US" dirty="0" smtClean="0"/>
              <a:t>To identify responsibilities  of the legal entities and the process for the determination of compliance/noncompliance of a product. </a:t>
            </a:r>
            <a:endParaRPr lang="en-US" dirty="0"/>
          </a:p>
          <a:p>
            <a:r>
              <a:rPr lang="en-US" dirty="0">
                <a:solidFill>
                  <a:srgbClr val="FF0000"/>
                </a:solidFill>
              </a:rPr>
              <a:t>UL </a:t>
            </a:r>
            <a:r>
              <a:rPr lang="en-US" dirty="0" smtClean="0">
                <a:solidFill>
                  <a:srgbClr val="FF0000"/>
                </a:solidFill>
              </a:rPr>
              <a:t>Implementation</a:t>
            </a:r>
          </a:p>
          <a:p>
            <a:r>
              <a:rPr lang="en-US" dirty="0" smtClean="0"/>
              <a:t>This is a four eyes process where the certification decision is made by a qualified individual who did NOT participate in the evaluation of the product.</a:t>
            </a:r>
          </a:p>
          <a:p>
            <a:r>
              <a:rPr lang="en-US" dirty="0" smtClean="0"/>
              <a:t>The </a:t>
            </a:r>
            <a:r>
              <a:rPr lang="en-US" dirty="0"/>
              <a:t>certification body and all other legal entities in the UL family of companies that have entered into an Intercompany Accreditation Agreement are eligible to carry out the certification activities as long as all requirements are satisfied.  </a:t>
            </a:r>
            <a:r>
              <a:rPr lang="en-US" dirty="0" smtClean="0"/>
              <a:t>Agreement are listed on </a:t>
            </a:r>
            <a:r>
              <a:rPr lang="en-US" u="sng" dirty="0" smtClean="0">
                <a:hlinkClick r:id="rId3"/>
              </a:rPr>
              <a:t>Accreditation Services</a:t>
            </a:r>
            <a:r>
              <a:rPr lang="en-US" u="sng" dirty="0" smtClean="0"/>
              <a:t> </a:t>
            </a:r>
            <a:r>
              <a:rPr lang="en-US" dirty="0" smtClean="0"/>
              <a:t>web page</a:t>
            </a:r>
            <a:endParaRPr lang="en-US" dirty="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Documentation that defines the certification decision responsibility (may be one and the same as review)Verify records meet defined requirement , NoA, close letter, see 7.7</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34</a:t>
            </a:fld>
            <a:endParaRPr lang="en-US" dirty="0">
              <a:solidFill>
                <a:srgbClr val="000000"/>
              </a:solidFill>
            </a:endParaRPr>
          </a:p>
        </p:txBody>
      </p:sp>
    </p:spTree>
    <p:extLst>
      <p:ext uri="{BB962C8B-B14F-4D97-AF65-F5344CB8AC3E}">
        <p14:creationId xmlns:p14="http://schemas.microsoft.com/office/powerpoint/2010/main" val="3921740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Certification documentation</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provide the client with formal certification documentation</a:t>
            </a:r>
            <a:r>
              <a:rPr lang="en-US" dirty="0" smtClean="0"/>
              <a:t> </a:t>
            </a:r>
            <a:endParaRPr lang="en-US" dirty="0"/>
          </a:p>
          <a:p>
            <a:r>
              <a:rPr lang="en-US" dirty="0">
                <a:solidFill>
                  <a:srgbClr val="FF0000"/>
                </a:solidFill>
              </a:rPr>
              <a:t>UL Implementation</a:t>
            </a:r>
          </a:p>
          <a:p>
            <a:r>
              <a:rPr lang="en-US" dirty="0" smtClean="0"/>
              <a:t>The UL mark scheme, defines the required documentation for the UL mark as are currently stored in the UL records of documents provided to clients</a:t>
            </a:r>
          </a:p>
          <a:p>
            <a:r>
              <a:rPr lang="en-US" dirty="0" smtClean="0">
                <a:solidFill>
                  <a:srgbClr val="FF0000"/>
                </a:solidFill>
              </a:rPr>
              <a:t>Things </a:t>
            </a:r>
            <a:r>
              <a:rPr lang="en-US" dirty="0">
                <a:solidFill>
                  <a:srgbClr val="FF0000"/>
                </a:solidFill>
              </a:rPr>
              <a:t>you might look for</a:t>
            </a:r>
          </a:p>
          <a:p>
            <a:r>
              <a:rPr lang="en-US" dirty="0"/>
              <a:t>Signed Authorization Page </a:t>
            </a:r>
            <a:endParaRPr lang="en-US" dirty="0" smtClean="0"/>
          </a:p>
          <a:p>
            <a:r>
              <a:rPr lang="en-US" dirty="0" smtClean="0"/>
              <a:t>Report, including </a:t>
            </a:r>
            <a:r>
              <a:rPr lang="en-US" dirty="0"/>
              <a:t>Test Record Summary </a:t>
            </a:r>
            <a:endParaRPr lang="en-US" dirty="0" smtClean="0"/>
          </a:p>
          <a:p>
            <a:r>
              <a:rPr lang="en-US" dirty="0"/>
              <a:t>Follow-Up Service Procedure </a:t>
            </a:r>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35</a:t>
            </a:fld>
            <a:endParaRPr lang="en-US" dirty="0">
              <a:solidFill>
                <a:srgbClr val="000000"/>
              </a:solidFill>
            </a:endParaRPr>
          </a:p>
        </p:txBody>
      </p:sp>
    </p:spTree>
    <p:extLst>
      <p:ext uri="{BB962C8B-B14F-4D97-AF65-F5344CB8AC3E}">
        <p14:creationId xmlns:p14="http://schemas.microsoft.com/office/powerpoint/2010/main" val="4288283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 Directory of certified products</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provide information, upon request, about the validity of a given certification.</a:t>
            </a:r>
          </a:p>
          <a:p>
            <a:r>
              <a:rPr lang="en-US" dirty="0">
                <a:solidFill>
                  <a:srgbClr val="FF0000"/>
                </a:solidFill>
              </a:rPr>
              <a:t>UL Implementation</a:t>
            </a:r>
          </a:p>
          <a:p>
            <a:r>
              <a:rPr lang="en-US" dirty="0"/>
              <a:t>The </a:t>
            </a:r>
            <a:r>
              <a:rPr lang="en-US" dirty="0" smtClean="0"/>
              <a:t>directory </a:t>
            </a:r>
            <a:r>
              <a:rPr lang="en-US" dirty="0"/>
              <a:t>of certified products is </a:t>
            </a:r>
            <a:r>
              <a:rPr lang="en-US" dirty="0" smtClean="0"/>
              <a:t>LIS</a:t>
            </a:r>
          </a:p>
          <a:p>
            <a:r>
              <a:rPr lang="en-US" dirty="0" smtClean="0">
                <a:solidFill>
                  <a:srgbClr val="FF0000"/>
                </a:solidFill>
              </a:rPr>
              <a:t>Things </a:t>
            </a:r>
            <a:r>
              <a:rPr lang="en-US" dirty="0">
                <a:solidFill>
                  <a:srgbClr val="FF0000"/>
                </a:solidFill>
              </a:rPr>
              <a:t>you might look for</a:t>
            </a:r>
          </a:p>
          <a:p>
            <a:r>
              <a:rPr lang="en-US" dirty="0" smtClean="0"/>
              <a:t>Verify that products certified are listed in the directory  with</a:t>
            </a:r>
          </a:p>
          <a:p>
            <a:r>
              <a:rPr lang="en-US" dirty="0"/>
              <a:t>a) identification of the product;</a:t>
            </a:r>
          </a:p>
          <a:p>
            <a:r>
              <a:rPr lang="en-US" dirty="0"/>
              <a:t>b) the standard(s) and other normative document(s) to which conformity has been certified;</a:t>
            </a:r>
          </a:p>
          <a:p>
            <a:r>
              <a:rPr lang="en-US" dirty="0"/>
              <a:t>c) identification of the client</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36</a:t>
            </a:fld>
            <a:endParaRPr lang="en-US" dirty="0">
              <a:solidFill>
                <a:srgbClr val="000000"/>
              </a:solidFill>
            </a:endParaRPr>
          </a:p>
        </p:txBody>
      </p:sp>
    </p:spTree>
    <p:extLst>
      <p:ext uri="{BB962C8B-B14F-4D97-AF65-F5344CB8AC3E}">
        <p14:creationId xmlns:p14="http://schemas.microsoft.com/office/powerpoint/2010/main" val="2569339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7.9 Surveillance</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when and if ongoing surveillance of certified product is required</a:t>
            </a:r>
            <a:endParaRPr lang="en-US" dirty="0"/>
          </a:p>
          <a:p>
            <a:r>
              <a:rPr lang="en-US" dirty="0">
                <a:solidFill>
                  <a:srgbClr val="FF0000"/>
                </a:solidFill>
              </a:rPr>
              <a:t>UL Implementation</a:t>
            </a:r>
          </a:p>
          <a:p>
            <a:r>
              <a:rPr lang="en-US" u="sng" dirty="0">
                <a:hlinkClick r:id="rId3"/>
              </a:rPr>
              <a:t>UL Mark Surveillance Program Policy Manual (00-GI-P0029)</a:t>
            </a:r>
            <a:r>
              <a:rPr lang="en-US" dirty="0"/>
              <a:t> </a:t>
            </a:r>
            <a:endParaRPr lang="en-US" dirty="0" smtClean="0"/>
          </a:p>
          <a:p>
            <a:pPr marL="342900" lvl="2" indent="-342900">
              <a:spcBef>
                <a:spcPct val="20000"/>
              </a:spcBef>
              <a:buNone/>
            </a:pPr>
            <a:r>
              <a:rPr lang="en-US" sz="2000" dirty="0" smtClean="0"/>
              <a:t>Has been established </a:t>
            </a:r>
            <a:r>
              <a:rPr lang="en-US" sz="2000" dirty="0"/>
              <a:t>to ensure ongoing validity of the certification.</a:t>
            </a:r>
          </a:p>
          <a:p>
            <a:r>
              <a:rPr lang="en-US" dirty="0" smtClean="0">
                <a:solidFill>
                  <a:srgbClr val="FF0000"/>
                </a:solidFill>
              </a:rPr>
              <a:t>Things </a:t>
            </a:r>
            <a:r>
              <a:rPr lang="en-US" dirty="0">
                <a:solidFill>
                  <a:srgbClr val="FF0000"/>
                </a:solidFill>
              </a:rPr>
              <a:t>you might look for</a:t>
            </a:r>
          </a:p>
          <a:p>
            <a:r>
              <a:rPr lang="en-US" dirty="0" smtClean="0"/>
              <a:t>Records of surveillance activity</a:t>
            </a:r>
          </a:p>
          <a:p>
            <a:r>
              <a:rPr lang="en-US" dirty="0" smtClean="0"/>
              <a:t>Including reaction to changes in product from the specified requirements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37</a:t>
            </a:fld>
            <a:endParaRPr lang="en-US" dirty="0">
              <a:solidFill>
                <a:srgbClr val="000000"/>
              </a:solidFill>
            </a:endParaRPr>
          </a:p>
        </p:txBody>
      </p:sp>
    </p:spTree>
    <p:extLst>
      <p:ext uri="{BB962C8B-B14F-4D97-AF65-F5344CB8AC3E}">
        <p14:creationId xmlns:p14="http://schemas.microsoft.com/office/powerpoint/2010/main" val="153920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7.10 Changes affecting certification</a:t>
            </a:r>
          </a:p>
        </p:txBody>
      </p:sp>
      <p:sp>
        <p:nvSpPr>
          <p:cNvPr id="3" name="Content Placeholder 2"/>
          <p:cNvSpPr>
            <a:spLocks noGrp="1"/>
          </p:cNvSpPr>
          <p:nvPr>
            <p:ph idx="1"/>
          </p:nvPr>
        </p:nvSpPr>
        <p:spPr>
          <a:xfrm>
            <a:off x="457200" y="944880"/>
            <a:ext cx="8229600" cy="5181283"/>
          </a:xfrm>
        </p:spPr>
        <p:txBody>
          <a:bodyPr/>
          <a:lstStyle/>
          <a:p>
            <a:r>
              <a:rPr lang="en-US" dirty="0">
                <a:solidFill>
                  <a:srgbClr val="FF0000"/>
                </a:solidFill>
              </a:rPr>
              <a:t>Clause Intent</a:t>
            </a:r>
          </a:p>
          <a:p>
            <a:r>
              <a:rPr lang="en-US" dirty="0"/>
              <a:t>When </a:t>
            </a:r>
            <a:r>
              <a:rPr lang="en-US" dirty="0" smtClean="0"/>
              <a:t> new </a:t>
            </a:r>
            <a:r>
              <a:rPr lang="en-US" dirty="0"/>
              <a:t>or revised requirements </a:t>
            </a:r>
            <a:r>
              <a:rPr lang="en-US" dirty="0" smtClean="0"/>
              <a:t>are introduced, the certification </a:t>
            </a:r>
            <a:r>
              <a:rPr lang="en-US" dirty="0"/>
              <a:t>body shall ensure these </a:t>
            </a:r>
            <a:r>
              <a:rPr lang="en-US" dirty="0" smtClean="0"/>
              <a:t> changes </a:t>
            </a:r>
            <a:r>
              <a:rPr lang="en-US" dirty="0"/>
              <a:t>are </a:t>
            </a:r>
            <a:r>
              <a:rPr lang="en-US" dirty="0" smtClean="0"/>
              <a:t>communicated</a:t>
            </a:r>
          </a:p>
          <a:p>
            <a:r>
              <a:rPr lang="en-US" dirty="0" smtClean="0"/>
              <a:t> </a:t>
            </a:r>
            <a:r>
              <a:rPr lang="en-US" dirty="0"/>
              <a:t>The certification body </a:t>
            </a:r>
            <a:r>
              <a:rPr lang="en-US" dirty="0" smtClean="0"/>
              <a:t>shall verify </a:t>
            </a:r>
            <a:r>
              <a:rPr lang="en-US" dirty="0"/>
              <a:t>the implementation of the changes by its clients and shall take actions required by the </a:t>
            </a:r>
            <a:r>
              <a:rPr lang="en-US" dirty="0" smtClean="0"/>
              <a:t>scheme</a:t>
            </a:r>
          </a:p>
          <a:p>
            <a:r>
              <a:rPr lang="en-US" dirty="0" smtClean="0">
                <a:solidFill>
                  <a:srgbClr val="FF0000"/>
                </a:solidFill>
              </a:rPr>
              <a:t>UL </a:t>
            </a:r>
            <a:r>
              <a:rPr lang="en-US" dirty="0">
                <a:solidFill>
                  <a:srgbClr val="FF0000"/>
                </a:solidFill>
              </a:rPr>
              <a:t>Implementation</a:t>
            </a:r>
          </a:p>
          <a:p>
            <a:r>
              <a:rPr lang="en-US" dirty="0"/>
              <a:t>Procedures for addressing new or revised technical requirements (e.g., changes to standards) related to the certification program are described in the Industry File Review </a:t>
            </a:r>
            <a:r>
              <a:rPr lang="en-US" dirty="0" smtClean="0"/>
              <a:t>Process and </a:t>
            </a:r>
            <a:r>
              <a:rPr lang="en-US" dirty="0"/>
              <a:t>in the Continuing Certification P</a:t>
            </a:r>
            <a:r>
              <a:rPr lang="en-US" dirty="0" smtClean="0"/>
              <a:t>rocess</a:t>
            </a:r>
          </a:p>
          <a:p>
            <a:r>
              <a:rPr lang="en-US" dirty="0" smtClean="0">
                <a:solidFill>
                  <a:srgbClr val="FF0000"/>
                </a:solidFill>
              </a:rPr>
              <a:t>Things </a:t>
            </a:r>
            <a:r>
              <a:rPr lang="en-US" dirty="0">
                <a:solidFill>
                  <a:srgbClr val="FF0000"/>
                </a:solidFill>
              </a:rPr>
              <a:t>you might look for</a:t>
            </a:r>
          </a:p>
          <a:p>
            <a:r>
              <a:rPr lang="en-US" dirty="0" smtClean="0"/>
              <a:t>Records of IFR activity</a:t>
            </a:r>
          </a:p>
          <a:p>
            <a:r>
              <a:rPr lang="en-US" dirty="0" smtClean="0"/>
              <a:t>Records of Continuing certification  decisions and communications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38</a:t>
            </a:fld>
            <a:endParaRPr lang="en-US" dirty="0">
              <a:solidFill>
                <a:srgbClr val="000000"/>
              </a:solidFill>
            </a:endParaRPr>
          </a:p>
        </p:txBody>
      </p:sp>
    </p:spTree>
    <p:extLst>
      <p:ext uri="{BB962C8B-B14F-4D97-AF65-F5344CB8AC3E}">
        <p14:creationId xmlns:p14="http://schemas.microsoft.com/office/powerpoint/2010/main" val="2329469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7.11 Termination, reduction, suspension or withdrawal of certification</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Is to define conditions and process for the </a:t>
            </a:r>
            <a:r>
              <a:rPr lang="en-US" dirty="0"/>
              <a:t>Termination, reduction, suspension or withdrawal of </a:t>
            </a:r>
            <a:r>
              <a:rPr lang="en-US" dirty="0" smtClean="0"/>
              <a:t>certification.</a:t>
            </a:r>
            <a:endParaRPr lang="en-US" dirty="0"/>
          </a:p>
          <a:p>
            <a:r>
              <a:rPr lang="en-US" dirty="0">
                <a:solidFill>
                  <a:srgbClr val="FF0000"/>
                </a:solidFill>
              </a:rPr>
              <a:t>UL Implementation</a:t>
            </a:r>
          </a:p>
          <a:p>
            <a:r>
              <a:rPr lang="en-US" dirty="0"/>
              <a:t>VN Handling and Processing </a:t>
            </a:r>
            <a:r>
              <a:rPr lang="en-US" dirty="0" smtClean="0"/>
              <a:t>for cases of non-conformance Identified during surveillance.</a:t>
            </a:r>
          </a:p>
          <a:p>
            <a:r>
              <a:rPr lang="en-US" dirty="0" smtClean="0"/>
              <a:t>The process for Handling </a:t>
            </a:r>
            <a:r>
              <a:rPr lang="en-US" dirty="0"/>
              <a:t>Withdrawal Requests </a:t>
            </a:r>
            <a:r>
              <a:rPr lang="en-US" dirty="0" smtClean="0"/>
              <a:t>for cases that the client wishes to terminate the certification</a:t>
            </a:r>
          </a:p>
          <a:p>
            <a:r>
              <a:rPr lang="en-US" dirty="0" smtClean="0">
                <a:solidFill>
                  <a:srgbClr val="FF0000"/>
                </a:solidFill>
              </a:rPr>
              <a:t>Things </a:t>
            </a:r>
            <a:r>
              <a:rPr lang="en-US" dirty="0">
                <a:solidFill>
                  <a:srgbClr val="FF0000"/>
                </a:solidFill>
              </a:rPr>
              <a:t>you might look for</a:t>
            </a:r>
          </a:p>
          <a:p>
            <a:r>
              <a:rPr lang="en-US" dirty="0" smtClean="0"/>
              <a:t>Interview with individuals processing change requests and related records.</a:t>
            </a:r>
          </a:p>
          <a:p>
            <a:r>
              <a:rPr lang="en-US" dirty="0" smtClean="0"/>
              <a:t>Review of VN handling activities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39</a:t>
            </a:fld>
            <a:endParaRPr lang="en-US" dirty="0">
              <a:solidFill>
                <a:srgbClr val="000000"/>
              </a:solidFill>
            </a:endParaRPr>
          </a:p>
        </p:txBody>
      </p:sp>
    </p:spTree>
    <p:extLst>
      <p:ext uri="{BB962C8B-B14F-4D97-AF65-F5344CB8AC3E}">
        <p14:creationId xmlns:p14="http://schemas.microsoft.com/office/powerpoint/2010/main" val="383112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ISO 17065, first edition  2012-09-15</a:t>
            </a:r>
            <a:endParaRPr lang="en-US" sz="3200" dirty="0"/>
          </a:p>
        </p:txBody>
      </p:sp>
      <p:sp>
        <p:nvSpPr>
          <p:cNvPr id="4" name="Slide Number Placeholder 3"/>
          <p:cNvSpPr>
            <a:spLocks noGrp="1"/>
          </p:cNvSpPr>
          <p:nvPr>
            <p:ph type="sldNum" sz="quarter" idx="10"/>
          </p:nvPr>
        </p:nvSpPr>
        <p:spPr/>
        <p:txBody>
          <a:bodyPr/>
          <a:lstStyle/>
          <a:p>
            <a:fld id="{8060DA6E-E843-4D72-9426-A6ECA930BB3C}" type="slidenum">
              <a:rPr lang="en-US" smtClean="0">
                <a:solidFill>
                  <a:srgbClr val="000000"/>
                </a:solidFill>
              </a:rPr>
              <a:pPr/>
              <a:t>4</a:t>
            </a:fld>
            <a:endParaRPr lang="en-US" dirty="0">
              <a:solidFill>
                <a:srgbClr val="000000"/>
              </a:solidFill>
            </a:endParaRPr>
          </a:p>
        </p:txBody>
      </p:sp>
      <p:pic>
        <p:nvPicPr>
          <p:cNvPr id="5" name="Picture 5" descr="j019912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85899" y="1417638"/>
            <a:ext cx="6105525" cy="462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57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7.12 Records</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maintain records </a:t>
            </a:r>
            <a:r>
              <a:rPr lang="en-US" dirty="0"/>
              <a:t>to demonstrate that all certification process </a:t>
            </a:r>
            <a:r>
              <a:rPr lang="en-US" dirty="0" smtClean="0"/>
              <a:t>requirements have </a:t>
            </a:r>
            <a:r>
              <a:rPr lang="en-US" dirty="0"/>
              <a:t>been effectively </a:t>
            </a:r>
            <a:r>
              <a:rPr lang="en-US" dirty="0" smtClean="0"/>
              <a:t>fulfilled and keep required confidentiality.</a:t>
            </a:r>
          </a:p>
          <a:p>
            <a:r>
              <a:rPr lang="en-US" dirty="0" smtClean="0">
                <a:solidFill>
                  <a:srgbClr val="FF0000"/>
                </a:solidFill>
              </a:rPr>
              <a:t>UL </a:t>
            </a:r>
            <a:r>
              <a:rPr lang="en-US" dirty="0">
                <a:solidFill>
                  <a:srgbClr val="FF0000"/>
                </a:solidFill>
              </a:rPr>
              <a:t>Implementation</a:t>
            </a:r>
          </a:p>
          <a:p>
            <a:r>
              <a:rPr lang="en-US" u="sng" dirty="0">
                <a:hlinkClick r:id="rId3"/>
              </a:rPr>
              <a:t>Global Records Policy (00-QA-P0026</a:t>
            </a:r>
            <a:r>
              <a:rPr lang="en-US" u="sng" dirty="0" smtClean="0">
                <a:hlinkClick r:id="rId3"/>
              </a:rPr>
              <a:t>)</a:t>
            </a:r>
            <a:r>
              <a:rPr lang="en-US" u="sng" dirty="0" smtClean="0"/>
              <a:t> </a:t>
            </a:r>
            <a:r>
              <a:rPr lang="en-US" dirty="0" smtClean="0"/>
              <a:t>defines the identification of records </a:t>
            </a:r>
            <a:r>
              <a:rPr lang="en-US" dirty="0"/>
              <a:t>and the </a:t>
            </a:r>
            <a:r>
              <a:rPr lang="en-US" u="sng" dirty="0">
                <a:hlinkClick r:id="rId4"/>
              </a:rPr>
              <a:t>Enterprise Information Security Policy (00-IT-P0406</a:t>
            </a:r>
            <a:r>
              <a:rPr lang="en-US" u="sng" dirty="0" smtClean="0">
                <a:hlinkClick r:id="rId4"/>
              </a:rPr>
              <a:t>)</a:t>
            </a:r>
            <a:r>
              <a:rPr lang="en-US" u="sng" dirty="0" smtClean="0"/>
              <a:t> </a:t>
            </a:r>
            <a:r>
              <a:rPr lang="en-US" dirty="0" smtClean="0"/>
              <a:t>addresses the confidential maintenance of the records.</a:t>
            </a:r>
            <a:r>
              <a:rPr lang="en-US" u="sng" dirty="0" smtClean="0"/>
              <a:t>  </a:t>
            </a:r>
          </a:p>
          <a:p>
            <a:r>
              <a:rPr lang="en-US" dirty="0" smtClean="0">
                <a:solidFill>
                  <a:srgbClr val="FF0000"/>
                </a:solidFill>
              </a:rPr>
              <a:t>Things </a:t>
            </a:r>
            <a:r>
              <a:rPr lang="en-US" dirty="0">
                <a:solidFill>
                  <a:srgbClr val="FF0000"/>
                </a:solidFill>
              </a:rPr>
              <a:t>you might look for</a:t>
            </a:r>
          </a:p>
          <a:p>
            <a:r>
              <a:rPr lang="en-US" dirty="0" smtClean="0"/>
              <a:t>Verify that records are defined, maintained and secured.</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40</a:t>
            </a:fld>
            <a:endParaRPr lang="en-US" dirty="0">
              <a:solidFill>
                <a:srgbClr val="000000"/>
              </a:solidFill>
            </a:endParaRPr>
          </a:p>
        </p:txBody>
      </p:sp>
    </p:spTree>
    <p:extLst>
      <p:ext uri="{BB962C8B-B14F-4D97-AF65-F5344CB8AC3E}">
        <p14:creationId xmlns:p14="http://schemas.microsoft.com/office/powerpoint/2010/main" val="26544733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7.13 Complaints and appeals</a:t>
            </a:r>
          </a:p>
        </p:txBody>
      </p:sp>
      <p:sp>
        <p:nvSpPr>
          <p:cNvPr id="3" name="Content Placeholder 2"/>
          <p:cNvSpPr>
            <a:spLocks noGrp="1"/>
          </p:cNvSpPr>
          <p:nvPr>
            <p:ph idx="1"/>
          </p:nvPr>
        </p:nvSpPr>
        <p:spPr>
          <a:xfrm>
            <a:off x="457200" y="1026160"/>
            <a:ext cx="8493760" cy="5100003"/>
          </a:xfrm>
        </p:spPr>
        <p:txBody>
          <a:bodyPr/>
          <a:lstStyle/>
          <a:p>
            <a:r>
              <a:rPr lang="en-US" dirty="0">
                <a:solidFill>
                  <a:srgbClr val="FF0000"/>
                </a:solidFill>
              </a:rPr>
              <a:t>Clause Intent</a:t>
            </a:r>
          </a:p>
          <a:p>
            <a:r>
              <a:rPr lang="en-US" dirty="0"/>
              <a:t>The certification body shall have a documented process to receive, evaluate and make decisions </a:t>
            </a:r>
            <a:r>
              <a:rPr lang="en-US" dirty="0" smtClean="0"/>
              <a:t>on complaints </a:t>
            </a:r>
            <a:r>
              <a:rPr lang="en-US" dirty="0"/>
              <a:t>and appeals. The certification body shall record and track complaints and appeals, as well </a:t>
            </a:r>
            <a:r>
              <a:rPr lang="en-US" dirty="0" smtClean="0"/>
              <a:t>as actions </a:t>
            </a:r>
            <a:r>
              <a:rPr lang="en-US" dirty="0"/>
              <a:t>undertaken to resolve them</a:t>
            </a:r>
            <a:r>
              <a:rPr lang="en-US" dirty="0" smtClean="0"/>
              <a:t>.</a:t>
            </a:r>
            <a:endParaRPr lang="en-US" dirty="0"/>
          </a:p>
          <a:p>
            <a:r>
              <a:rPr lang="en-US" dirty="0" smtClean="0">
                <a:solidFill>
                  <a:srgbClr val="FF0000"/>
                </a:solidFill>
              </a:rPr>
              <a:t>UL Implementation</a:t>
            </a:r>
          </a:p>
          <a:p>
            <a:r>
              <a:rPr lang="en-US" dirty="0" smtClean="0"/>
              <a:t>Process </a:t>
            </a:r>
            <a:r>
              <a:rPr lang="en-US" dirty="0"/>
              <a:t>for Handling Customer Complaints  </a:t>
            </a:r>
            <a:r>
              <a:rPr lang="en-US" dirty="0" smtClean="0"/>
              <a:t>. For service delivery type complaints</a:t>
            </a:r>
          </a:p>
          <a:p>
            <a:r>
              <a:rPr lang="en-US" dirty="0"/>
              <a:t>Technical Appeals Process </a:t>
            </a:r>
            <a:r>
              <a:rPr lang="en-US" dirty="0" smtClean="0"/>
              <a:t>for applicant technical issues</a:t>
            </a:r>
            <a:endParaRPr lang="en-US" dirty="0"/>
          </a:p>
          <a:p>
            <a:r>
              <a:rPr lang="en-US" dirty="0" smtClean="0"/>
              <a:t> </a:t>
            </a:r>
            <a:r>
              <a:rPr lang="en-US" dirty="0"/>
              <a:t>Product Incident Report Investigation </a:t>
            </a:r>
            <a:r>
              <a:rPr lang="en-US" dirty="0" smtClean="0"/>
              <a:t>process. For non applicant technical concerns</a:t>
            </a:r>
            <a:endParaRPr lang="en-US" dirty="0"/>
          </a:p>
          <a:p>
            <a:r>
              <a:rPr lang="en-US" dirty="0" smtClean="0">
                <a:solidFill>
                  <a:srgbClr val="FF0000"/>
                </a:solidFill>
              </a:rPr>
              <a:t>Things </a:t>
            </a:r>
            <a:r>
              <a:rPr lang="en-US" dirty="0">
                <a:solidFill>
                  <a:srgbClr val="FF0000"/>
                </a:solidFill>
              </a:rPr>
              <a:t>you might look for</a:t>
            </a:r>
          </a:p>
          <a:p>
            <a:r>
              <a:rPr lang="en-US" dirty="0" smtClean="0"/>
              <a:t>Follow process and look for records with each type of issue</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41</a:t>
            </a:fld>
            <a:endParaRPr lang="en-US" dirty="0">
              <a:solidFill>
                <a:srgbClr val="000000"/>
              </a:solidFill>
            </a:endParaRPr>
          </a:p>
        </p:txBody>
      </p:sp>
    </p:spTree>
    <p:extLst>
      <p:ext uri="{BB962C8B-B14F-4D97-AF65-F5344CB8AC3E}">
        <p14:creationId xmlns:p14="http://schemas.microsoft.com/office/powerpoint/2010/main" val="1025203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Management system requirements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838" y="1564640"/>
            <a:ext cx="6164421" cy="4525963"/>
          </a:xfrm>
        </p:spPr>
      </p:pic>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42</a:t>
            </a:fld>
            <a:endParaRPr lang="en-US" dirty="0">
              <a:solidFill>
                <a:srgbClr val="000000"/>
              </a:solidFill>
            </a:endParaRPr>
          </a:p>
        </p:txBody>
      </p:sp>
      <p:sp>
        <p:nvSpPr>
          <p:cNvPr id="6" name="Rectangle 5"/>
          <p:cNvSpPr/>
          <p:nvPr/>
        </p:nvSpPr>
        <p:spPr>
          <a:xfrm>
            <a:off x="2672079" y="2753975"/>
            <a:ext cx="711201" cy="923330"/>
          </a:xfrm>
          <a:prstGeom prst="rect">
            <a:avLst/>
          </a:prstGeom>
          <a:noFill/>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5084123" y="2185015"/>
            <a:ext cx="72327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43155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General management system documentation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the Management commitment to the development and implementation of a management system that meets the requirement's of this (ISO 17065) standard</a:t>
            </a:r>
          </a:p>
          <a:p>
            <a:r>
              <a:rPr lang="en-US" dirty="0" smtClean="0">
                <a:solidFill>
                  <a:srgbClr val="FF0000"/>
                </a:solidFill>
              </a:rPr>
              <a:t>UL </a:t>
            </a:r>
            <a:r>
              <a:rPr lang="en-US" dirty="0">
                <a:solidFill>
                  <a:srgbClr val="FF0000"/>
                </a:solidFill>
              </a:rPr>
              <a:t>Implementation</a:t>
            </a:r>
          </a:p>
          <a:p>
            <a:r>
              <a:rPr lang="en-US" u="sng" dirty="0">
                <a:hlinkClick r:id="rId3"/>
              </a:rPr>
              <a:t>UL Global Quality Manual (00-QA-P0001)</a:t>
            </a:r>
            <a:r>
              <a:rPr lang="en-US" dirty="0"/>
              <a:t>. </a:t>
            </a:r>
            <a:endParaRPr lang="en-US" dirty="0" smtClean="0"/>
          </a:p>
          <a:p>
            <a:r>
              <a:rPr lang="en-US" dirty="0" smtClean="0"/>
              <a:t>And CPO Program management oversight</a:t>
            </a:r>
          </a:p>
          <a:p>
            <a:r>
              <a:rPr lang="en-US" dirty="0" smtClean="0">
                <a:solidFill>
                  <a:srgbClr val="FF0000"/>
                </a:solidFill>
              </a:rPr>
              <a:t>Things </a:t>
            </a:r>
            <a:r>
              <a:rPr lang="en-US" dirty="0">
                <a:solidFill>
                  <a:srgbClr val="FF0000"/>
                </a:solidFill>
              </a:rPr>
              <a:t>you might look </a:t>
            </a:r>
            <a:r>
              <a:rPr lang="en-US" dirty="0" smtClean="0">
                <a:solidFill>
                  <a:srgbClr val="FF0000"/>
                </a:solidFill>
              </a:rPr>
              <a:t>for</a:t>
            </a:r>
          </a:p>
          <a:p>
            <a:r>
              <a:rPr lang="en-US" dirty="0" smtClean="0"/>
              <a:t>How UL ensures the policies </a:t>
            </a:r>
            <a:r>
              <a:rPr lang="en-US" dirty="0"/>
              <a:t>and objectives are acknowledged and implemented at all levels of the certification body’s organization</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43</a:t>
            </a:fld>
            <a:endParaRPr lang="en-US" dirty="0">
              <a:solidFill>
                <a:srgbClr val="000000"/>
              </a:solidFill>
            </a:endParaRPr>
          </a:p>
        </p:txBody>
      </p:sp>
    </p:spTree>
    <p:extLst>
      <p:ext uri="{BB962C8B-B14F-4D97-AF65-F5344CB8AC3E}">
        <p14:creationId xmlns:p14="http://schemas.microsoft.com/office/powerpoint/2010/main" val="8811292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Control of documents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establish a system for control of documents to ensure that the correct version is being used at any given time</a:t>
            </a:r>
            <a:endParaRPr lang="en-US" dirty="0"/>
          </a:p>
          <a:p>
            <a:r>
              <a:rPr lang="en-US" dirty="0">
                <a:solidFill>
                  <a:srgbClr val="FF0000"/>
                </a:solidFill>
              </a:rPr>
              <a:t>UL Implementation</a:t>
            </a:r>
          </a:p>
          <a:p>
            <a:r>
              <a:rPr lang="en-US" dirty="0"/>
              <a:t>Documents are controlled in accordance with the Document Management </a:t>
            </a:r>
            <a:r>
              <a:rPr lang="en-US" dirty="0" smtClean="0"/>
              <a:t>process, </a:t>
            </a:r>
            <a:r>
              <a:rPr lang="en-US" dirty="0"/>
              <a:t>unless otherwise specified in the individual </a:t>
            </a:r>
            <a:r>
              <a:rPr lang="en-US" dirty="0" smtClean="0"/>
              <a:t>manuals</a:t>
            </a:r>
          </a:p>
          <a:p>
            <a:r>
              <a:rPr lang="en-US" dirty="0" smtClean="0">
                <a:solidFill>
                  <a:srgbClr val="FF0000"/>
                </a:solidFill>
              </a:rPr>
              <a:t>Things </a:t>
            </a:r>
            <a:r>
              <a:rPr lang="en-US" dirty="0">
                <a:solidFill>
                  <a:srgbClr val="FF0000"/>
                </a:solidFill>
              </a:rPr>
              <a:t>you might look for</a:t>
            </a:r>
          </a:p>
          <a:p>
            <a:r>
              <a:rPr lang="en-US" dirty="0" smtClean="0"/>
              <a:t>Individual access to documents in controlled systems. </a:t>
            </a:r>
          </a:p>
          <a:p>
            <a:r>
              <a:rPr lang="en-US" dirty="0" smtClean="0"/>
              <a:t>Possible documents in use that are not controlled ( reviewed and approved as required)</a:t>
            </a:r>
          </a:p>
          <a:p>
            <a:r>
              <a:rPr lang="en-US" dirty="0" smtClean="0"/>
              <a:t>Obsolete or old versions of documents being used to do work.</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44</a:t>
            </a:fld>
            <a:endParaRPr lang="en-US" dirty="0">
              <a:solidFill>
                <a:srgbClr val="000000"/>
              </a:solidFill>
            </a:endParaRPr>
          </a:p>
        </p:txBody>
      </p:sp>
    </p:spTree>
    <p:extLst>
      <p:ext uri="{BB962C8B-B14F-4D97-AF65-F5344CB8AC3E}">
        <p14:creationId xmlns:p14="http://schemas.microsoft.com/office/powerpoint/2010/main" val="3089345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Control of records (Option A)</a:t>
            </a:r>
          </a:p>
        </p:txBody>
      </p:sp>
      <p:sp>
        <p:nvSpPr>
          <p:cNvPr id="3" name="Content Placeholder 2"/>
          <p:cNvSpPr>
            <a:spLocks noGrp="1"/>
          </p:cNvSpPr>
          <p:nvPr>
            <p:ph idx="1"/>
          </p:nvPr>
        </p:nvSpPr>
        <p:spPr>
          <a:xfrm>
            <a:off x="457200" y="1107440"/>
            <a:ext cx="8229600" cy="5018723"/>
          </a:xfrm>
        </p:spPr>
        <p:txBody>
          <a:bodyPr/>
          <a:lstStyle/>
          <a:p>
            <a:r>
              <a:rPr lang="en-US" dirty="0">
                <a:solidFill>
                  <a:srgbClr val="FF0000"/>
                </a:solidFill>
              </a:rPr>
              <a:t>Clause Intent</a:t>
            </a:r>
          </a:p>
          <a:p>
            <a:r>
              <a:rPr lang="en-US" dirty="0" smtClean="0"/>
              <a:t>To establish </a:t>
            </a:r>
            <a:r>
              <a:rPr lang="en-US" dirty="0"/>
              <a:t>procedures to define the controls needed for </a:t>
            </a:r>
            <a:r>
              <a:rPr lang="en-US" dirty="0" smtClean="0"/>
              <a:t>the identification, storage</a:t>
            </a:r>
            <a:r>
              <a:rPr lang="en-US" dirty="0"/>
              <a:t>, protection, retrieval, retention time and disposition of its records related to the fulfilment of </a:t>
            </a:r>
            <a:r>
              <a:rPr lang="en-US" dirty="0" smtClean="0"/>
              <a:t>this International </a:t>
            </a:r>
            <a:r>
              <a:rPr lang="en-US" dirty="0"/>
              <a:t>Standard</a:t>
            </a:r>
            <a:r>
              <a:rPr lang="en-US" dirty="0" smtClean="0"/>
              <a:t>.  </a:t>
            </a:r>
            <a:r>
              <a:rPr lang="en-US" dirty="0"/>
              <a:t>(see 7.12</a:t>
            </a:r>
            <a:r>
              <a:rPr lang="en-US" dirty="0" smtClean="0"/>
              <a:t> ) </a:t>
            </a:r>
            <a:endParaRPr lang="en-US" dirty="0"/>
          </a:p>
          <a:p>
            <a:r>
              <a:rPr lang="en-US" dirty="0">
                <a:solidFill>
                  <a:srgbClr val="FF0000"/>
                </a:solidFill>
              </a:rPr>
              <a:t>UL Implementation</a:t>
            </a:r>
          </a:p>
          <a:p>
            <a:r>
              <a:rPr lang="en-US" u="sng" dirty="0">
                <a:hlinkClick r:id="rId3"/>
              </a:rPr>
              <a:t>Global Records Policy (00-QA-P0026)</a:t>
            </a:r>
            <a:r>
              <a:rPr lang="en-US" dirty="0"/>
              <a:t>, </a:t>
            </a:r>
            <a:r>
              <a:rPr lang="en-US" u="sng" dirty="0">
                <a:hlinkClick r:id="rId4"/>
              </a:rPr>
              <a:t>Enterprise Information Security Policy (00-IT-P0406)</a:t>
            </a:r>
            <a:r>
              <a:rPr lang="en-US" dirty="0"/>
              <a:t>, </a:t>
            </a:r>
            <a:r>
              <a:rPr lang="en-US" dirty="0" smtClean="0"/>
              <a:t>and the </a:t>
            </a:r>
            <a:r>
              <a:rPr lang="en-US" dirty="0"/>
              <a:t>UL Mark Record Retention Schedule </a:t>
            </a:r>
            <a:r>
              <a:rPr lang="en-US" dirty="0" smtClean="0"/>
              <a:t>for UL Mark specific records</a:t>
            </a:r>
          </a:p>
          <a:p>
            <a:r>
              <a:rPr lang="en-US" dirty="0" smtClean="0">
                <a:solidFill>
                  <a:srgbClr val="FF0000"/>
                </a:solidFill>
              </a:rPr>
              <a:t>Things </a:t>
            </a:r>
            <a:r>
              <a:rPr lang="en-US" dirty="0">
                <a:solidFill>
                  <a:srgbClr val="FF0000"/>
                </a:solidFill>
              </a:rPr>
              <a:t>you might look for</a:t>
            </a:r>
          </a:p>
          <a:p>
            <a:r>
              <a:rPr lang="en-US" dirty="0" smtClean="0"/>
              <a:t>Availability of defined records.</a:t>
            </a:r>
          </a:p>
          <a:p>
            <a:r>
              <a:rPr lang="en-US" dirty="0" smtClean="0"/>
              <a:t>That records are defined in accordance with UL policies and procedures.  </a:t>
            </a:r>
          </a:p>
          <a:p>
            <a:r>
              <a:rPr lang="en-US" dirty="0" smtClean="0"/>
              <a:t>That back ups are kept per IT Policies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45</a:t>
            </a:fld>
            <a:endParaRPr lang="en-US" dirty="0">
              <a:solidFill>
                <a:srgbClr val="000000"/>
              </a:solidFill>
            </a:endParaRPr>
          </a:p>
        </p:txBody>
      </p:sp>
    </p:spTree>
    <p:extLst>
      <p:ext uri="{BB962C8B-B14F-4D97-AF65-F5344CB8AC3E}">
        <p14:creationId xmlns:p14="http://schemas.microsoft.com/office/powerpoint/2010/main" val="341365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 Management review (Option A)</a:t>
            </a:r>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a:t>top </a:t>
            </a:r>
            <a:r>
              <a:rPr lang="en-US" dirty="0" smtClean="0"/>
              <a:t>management must  </a:t>
            </a:r>
            <a:r>
              <a:rPr lang="en-US" dirty="0"/>
              <a:t>review its </a:t>
            </a:r>
            <a:r>
              <a:rPr lang="en-US" dirty="0" smtClean="0"/>
              <a:t>management  system in </a:t>
            </a:r>
            <a:r>
              <a:rPr lang="en-US" dirty="0"/>
              <a:t>order to ensure its continuing suitability, adequacy and effectiveness, </a:t>
            </a:r>
            <a:r>
              <a:rPr lang="en-US" dirty="0" smtClean="0"/>
              <a:t>including the </a:t>
            </a:r>
            <a:r>
              <a:rPr lang="en-US" dirty="0"/>
              <a:t>stated policies and objectives related to the fulfilment of this International Standard</a:t>
            </a:r>
            <a:r>
              <a:rPr lang="en-US" dirty="0" smtClean="0"/>
              <a:t>.</a:t>
            </a:r>
          </a:p>
          <a:p>
            <a:r>
              <a:rPr lang="en-US" dirty="0" smtClean="0">
                <a:solidFill>
                  <a:srgbClr val="FF0000"/>
                </a:solidFill>
              </a:rPr>
              <a:t>UL </a:t>
            </a:r>
            <a:r>
              <a:rPr lang="en-US" dirty="0">
                <a:solidFill>
                  <a:srgbClr val="FF0000"/>
                </a:solidFill>
              </a:rPr>
              <a:t>Implementation</a:t>
            </a:r>
          </a:p>
          <a:p>
            <a:r>
              <a:rPr lang="en-US" dirty="0" smtClean="0"/>
              <a:t>Individual program MR and </a:t>
            </a:r>
            <a:r>
              <a:rPr lang="en-US" dirty="0"/>
              <a:t>Certification Programs Council – Operation and Management Review </a:t>
            </a:r>
            <a:r>
              <a:rPr lang="en-US" dirty="0" smtClean="0"/>
              <a:t>Processes</a:t>
            </a:r>
          </a:p>
          <a:p>
            <a:r>
              <a:rPr lang="en-US" dirty="0" smtClean="0">
                <a:solidFill>
                  <a:srgbClr val="FF0000"/>
                </a:solidFill>
              </a:rPr>
              <a:t>Things you might look for</a:t>
            </a:r>
          </a:p>
          <a:p>
            <a:r>
              <a:rPr lang="en-US" dirty="0" smtClean="0"/>
              <a:t>Minuets from MR and follow up on MR action items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46</a:t>
            </a:fld>
            <a:endParaRPr lang="en-US" dirty="0">
              <a:solidFill>
                <a:srgbClr val="000000"/>
              </a:solidFill>
            </a:endParaRPr>
          </a:p>
        </p:txBody>
      </p:sp>
    </p:spTree>
    <p:extLst>
      <p:ext uri="{BB962C8B-B14F-4D97-AF65-F5344CB8AC3E}">
        <p14:creationId xmlns:p14="http://schemas.microsoft.com/office/powerpoint/2010/main" val="22762685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 Internal audits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establish internal controls by use of a audit process that takes </a:t>
            </a:r>
            <a:r>
              <a:rPr lang="en-US" dirty="0"/>
              <a:t>into consideration the importance of the processes </a:t>
            </a:r>
            <a:r>
              <a:rPr lang="en-US" dirty="0" smtClean="0"/>
              <a:t>and areas </a:t>
            </a:r>
            <a:r>
              <a:rPr lang="en-US" dirty="0"/>
              <a:t>to be audited, as well as the results of previous audits.</a:t>
            </a:r>
          </a:p>
          <a:p>
            <a:r>
              <a:rPr lang="en-US" dirty="0">
                <a:solidFill>
                  <a:srgbClr val="FF0000"/>
                </a:solidFill>
              </a:rPr>
              <a:t>UL </a:t>
            </a:r>
            <a:r>
              <a:rPr lang="en-US" dirty="0" smtClean="0">
                <a:solidFill>
                  <a:srgbClr val="FF0000"/>
                </a:solidFill>
              </a:rPr>
              <a:t>Implementation</a:t>
            </a:r>
          </a:p>
          <a:p>
            <a:r>
              <a:rPr lang="en-US" dirty="0" smtClean="0"/>
              <a:t>Internal audit are conducted both locally and by IQA in accordance with</a:t>
            </a:r>
            <a:endParaRPr lang="en-US" dirty="0"/>
          </a:p>
          <a:p>
            <a:r>
              <a:rPr lang="en-US" u="sng" dirty="0">
                <a:hlinkClick r:id="rId3"/>
              </a:rPr>
              <a:t>Audit Policy (00-QA-P0028)</a:t>
            </a:r>
            <a:r>
              <a:rPr lang="en-US" dirty="0"/>
              <a:t> and the Internal Audits </a:t>
            </a:r>
            <a:r>
              <a:rPr lang="en-US" dirty="0" smtClean="0"/>
              <a:t>Process</a:t>
            </a:r>
          </a:p>
          <a:p>
            <a:r>
              <a:rPr lang="en-US" dirty="0" smtClean="0">
                <a:solidFill>
                  <a:srgbClr val="FF0000"/>
                </a:solidFill>
              </a:rPr>
              <a:t>Things you might look for</a:t>
            </a:r>
          </a:p>
          <a:p>
            <a:r>
              <a:rPr lang="en-US" dirty="0" smtClean="0"/>
              <a:t>Audit planning and results via interview and records review</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47</a:t>
            </a:fld>
            <a:endParaRPr lang="en-US" dirty="0">
              <a:solidFill>
                <a:srgbClr val="000000"/>
              </a:solidFill>
            </a:endParaRPr>
          </a:p>
        </p:txBody>
      </p:sp>
    </p:spTree>
    <p:extLst>
      <p:ext uri="{BB962C8B-B14F-4D97-AF65-F5344CB8AC3E}">
        <p14:creationId xmlns:p14="http://schemas.microsoft.com/office/powerpoint/2010/main" val="4044709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8.7 Corrective actions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smtClean="0"/>
              <a:t>To define systems for </a:t>
            </a:r>
            <a:r>
              <a:rPr lang="en-US" dirty="0"/>
              <a:t>identification and management of </a:t>
            </a:r>
            <a:r>
              <a:rPr lang="en-US" dirty="0" smtClean="0"/>
              <a:t>nonconformities, including taking  </a:t>
            </a:r>
            <a:r>
              <a:rPr lang="en-US" dirty="0"/>
              <a:t>actions to eliminate the causes </a:t>
            </a:r>
            <a:r>
              <a:rPr lang="en-US" dirty="0" smtClean="0"/>
              <a:t>of said nonconformities.</a:t>
            </a:r>
          </a:p>
          <a:p>
            <a:r>
              <a:rPr lang="en-US" dirty="0" smtClean="0">
                <a:solidFill>
                  <a:srgbClr val="FF0000"/>
                </a:solidFill>
              </a:rPr>
              <a:t>UL </a:t>
            </a:r>
            <a:r>
              <a:rPr lang="en-US" dirty="0">
                <a:solidFill>
                  <a:srgbClr val="FF0000"/>
                </a:solidFill>
              </a:rPr>
              <a:t>Implementation</a:t>
            </a:r>
          </a:p>
          <a:p>
            <a:r>
              <a:rPr lang="en-US" dirty="0"/>
              <a:t>Corrective Action Request Process </a:t>
            </a:r>
            <a:endParaRPr lang="en-US" dirty="0" smtClean="0"/>
          </a:p>
          <a:p>
            <a:endParaRPr lang="en-US" u="sng" dirty="0">
              <a:solidFill>
                <a:srgbClr val="FF0000"/>
              </a:solidFill>
            </a:endParaRPr>
          </a:p>
          <a:p>
            <a:r>
              <a:rPr lang="en-US" dirty="0" smtClean="0">
                <a:solidFill>
                  <a:srgbClr val="FF0000"/>
                </a:solidFill>
              </a:rPr>
              <a:t>Things </a:t>
            </a:r>
            <a:r>
              <a:rPr lang="en-US" dirty="0">
                <a:solidFill>
                  <a:srgbClr val="FF0000"/>
                </a:solidFill>
              </a:rPr>
              <a:t>you might look for</a:t>
            </a:r>
          </a:p>
          <a:p>
            <a:r>
              <a:rPr lang="en-US" dirty="0" smtClean="0"/>
              <a:t>Review of GCAR for all required steps</a:t>
            </a:r>
            <a:endParaRPr lang="en-US" dirty="0"/>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48</a:t>
            </a:fld>
            <a:endParaRPr lang="en-US" dirty="0">
              <a:solidFill>
                <a:srgbClr val="000000"/>
              </a:solidFill>
            </a:endParaRPr>
          </a:p>
        </p:txBody>
      </p:sp>
    </p:spTree>
    <p:extLst>
      <p:ext uri="{BB962C8B-B14F-4D97-AF65-F5344CB8AC3E}">
        <p14:creationId xmlns:p14="http://schemas.microsoft.com/office/powerpoint/2010/main" val="553153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8.8 Preventive actions (Option A)</a:t>
            </a:r>
          </a:p>
        </p:txBody>
      </p:sp>
      <p:sp>
        <p:nvSpPr>
          <p:cNvPr id="3" name="Content Placeholder 2"/>
          <p:cNvSpPr>
            <a:spLocks noGrp="1"/>
          </p:cNvSpPr>
          <p:nvPr>
            <p:ph idx="1"/>
          </p:nvPr>
        </p:nvSpPr>
        <p:spPr/>
        <p:txBody>
          <a:bodyPr/>
          <a:lstStyle/>
          <a:p>
            <a:r>
              <a:rPr lang="en-US" dirty="0">
                <a:solidFill>
                  <a:srgbClr val="FF0000"/>
                </a:solidFill>
              </a:rPr>
              <a:t>Clause Intent</a:t>
            </a:r>
          </a:p>
          <a:p>
            <a:r>
              <a:rPr lang="en-US" dirty="0"/>
              <a:t>The certification body shall establish procedures for taking preventive actions to eliminate the </a:t>
            </a:r>
            <a:r>
              <a:rPr lang="en-US" dirty="0" smtClean="0"/>
              <a:t>causes of </a:t>
            </a:r>
            <a:r>
              <a:rPr lang="en-US" dirty="0"/>
              <a:t>potential </a:t>
            </a:r>
            <a:r>
              <a:rPr lang="en-US" dirty="0" smtClean="0"/>
              <a:t>nonconformities</a:t>
            </a:r>
          </a:p>
          <a:p>
            <a:r>
              <a:rPr lang="en-US" dirty="0" smtClean="0">
                <a:solidFill>
                  <a:srgbClr val="FF0000"/>
                </a:solidFill>
              </a:rPr>
              <a:t>UL </a:t>
            </a:r>
            <a:r>
              <a:rPr lang="en-US" dirty="0">
                <a:solidFill>
                  <a:srgbClr val="FF0000"/>
                </a:solidFill>
              </a:rPr>
              <a:t>Implementation</a:t>
            </a:r>
          </a:p>
          <a:p>
            <a:r>
              <a:rPr lang="en-US" dirty="0" smtClean="0"/>
              <a:t>Corrective </a:t>
            </a:r>
            <a:r>
              <a:rPr lang="en-US" dirty="0"/>
              <a:t>and Preventative Action (CAPA</a:t>
            </a:r>
            <a:r>
              <a:rPr lang="en-US" dirty="0" smtClean="0"/>
              <a:t>) processes</a:t>
            </a:r>
          </a:p>
          <a:p>
            <a:r>
              <a:rPr lang="en-US" dirty="0" smtClean="0"/>
              <a:t>Identifies potential  nonconformities and assigns responsibility for resolution</a:t>
            </a:r>
            <a:endParaRPr lang="en-US" dirty="0"/>
          </a:p>
          <a:p>
            <a:r>
              <a:rPr lang="en-US" dirty="0" smtClean="0">
                <a:solidFill>
                  <a:srgbClr val="FF0000"/>
                </a:solidFill>
              </a:rPr>
              <a:t>Things </a:t>
            </a:r>
            <a:r>
              <a:rPr lang="en-US" dirty="0">
                <a:solidFill>
                  <a:srgbClr val="FF0000"/>
                </a:solidFill>
              </a:rPr>
              <a:t>you might look for</a:t>
            </a:r>
          </a:p>
          <a:p>
            <a:r>
              <a:rPr lang="en-US" dirty="0"/>
              <a:t>Records of CAPA Review </a:t>
            </a:r>
            <a:r>
              <a:rPr lang="en-US" dirty="0" smtClean="0"/>
              <a:t>meetings</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49</a:t>
            </a:fld>
            <a:endParaRPr lang="en-US" dirty="0">
              <a:solidFill>
                <a:srgbClr val="000000"/>
              </a:solidFill>
            </a:endParaRPr>
          </a:p>
        </p:txBody>
      </p:sp>
    </p:spTree>
    <p:extLst>
      <p:ext uri="{BB962C8B-B14F-4D97-AF65-F5344CB8AC3E}">
        <p14:creationId xmlns:p14="http://schemas.microsoft.com/office/powerpoint/2010/main" val="136354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eaLnBrk="1" hangingPunct="1"/>
            <a:r>
              <a:rPr lang="en-US" dirty="0" smtClean="0">
                <a:latin typeface="Arial" charset="0"/>
                <a:ea typeface="Geneva" charset="0"/>
              </a:rPr>
              <a:t>Clause 1- Scope</a:t>
            </a:r>
          </a:p>
        </p:txBody>
      </p:sp>
      <p:sp>
        <p:nvSpPr>
          <p:cNvPr id="38915" name="Content Placeholder 4"/>
          <p:cNvSpPr>
            <a:spLocks noGrp="1"/>
          </p:cNvSpPr>
          <p:nvPr>
            <p:ph idx="1"/>
          </p:nvPr>
        </p:nvSpPr>
        <p:spPr/>
        <p:txBody>
          <a:bodyPr>
            <a:normAutofit/>
          </a:bodyPr>
          <a:lstStyle/>
          <a:p>
            <a:pPr>
              <a:buSzPct val="65000"/>
            </a:pPr>
            <a:endParaRPr lang="en-US" dirty="0" smtClean="0">
              <a:solidFill>
                <a:srgbClr val="CC3300"/>
              </a:solidFill>
            </a:endParaRPr>
          </a:p>
          <a:p>
            <a:pPr>
              <a:buSzPct val="65000"/>
            </a:pPr>
            <a:r>
              <a:rPr lang="en-US" dirty="0" smtClean="0">
                <a:solidFill>
                  <a:srgbClr val="CC3300"/>
                </a:solidFill>
              </a:rPr>
              <a:t>Clause Intent</a:t>
            </a:r>
          </a:p>
          <a:p>
            <a:pPr>
              <a:buSzPct val="65000"/>
            </a:pPr>
            <a:r>
              <a:rPr lang="en-US" dirty="0" smtClean="0">
                <a:solidFill>
                  <a:srgbClr val="CC3300"/>
                </a:solidFill>
              </a:rPr>
              <a:t>Defines the scope of this standard, including – </a:t>
            </a:r>
          </a:p>
          <a:p>
            <a:pPr marL="342900" indent="-342900">
              <a:buSzPct val="65000"/>
              <a:buFont typeface="Arial" panose="020B0604020202020204" pitchFamily="34" charset="0"/>
              <a:buChar char="•"/>
            </a:pPr>
            <a:r>
              <a:rPr lang="en-US" dirty="0" smtClean="0"/>
              <a:t>Competence</a:t>
            </a:r>
          </a:p>
          <a:p>
            <a:pPr marL="342900" indent="-342900">
              <a:buSzPct val="65000"/>
              <a:buFont typeface="Arial" panose="020B0604020202020204" pitchFamily="34" charset="0"/>
              <a:buChar char="•"/>
            </a:pPr>
            <a:r>
              <a:rPr lang="en-US" dirty="0"/>
              <a:t>consistent </a:t>
            </a:r>
            <a:r>
              <a:rPr lang="en-US" dirty="0" smtClean="0"/>
              <a:t>operation</a:t>
            </a:r>
          </a:p>
          <a:p>
            <a:pPr marL="342900" indent="-342900">
              <a:buFont typeface="Arial" panose="020B0604020202020204" pitchFamily="34" charset="0"/>
              <a:buChar char="•"/>
            </a:pPr>
            <a:r>
              <a:rPr lang="en-US" dirty="0" smtClean="0"/>
              <a:t>Impartiality of product</a:t>
            </a:r>
            <a:r>
              <a:rPr lang="en-US" dirty="0"/>
              <a:t>, process and service certification </a:t>
            </a:r>
            <a:r>
              <a:rPr lang="en-US" dirty="0" smtClean="0"/>
              <a:t>bodies</a:t>
            </a:r>
          </a:p>
          <a:p>
            <a:pPr marL="342900" indent="-342900">
              <a:buFont typeface="Arial" panose="020B0604020202020204" pitchFamily="34" charset="0"/>
              <a:buChar char="•"/>
            </a:pPr>
            <a:endParaRPr lang="en-US" dirty="0">
              <a:solidFill>
                <a:srgbClr val="CC3300"/>
              </a:solidFill>
            </a:endParaRPr>
          </a:p>
          <a:p>
            <a:r>
              <a:rPr lang="en-US" dirty="0" smtClean="0">
                <a:solidFill>
                  <a:srgbClr val="CC3300"/>
                </a:solidFill>
              </a:rPr>
              <a:t>UL Implementation</a:t>
            </a:r>
          </a:p>
          <a:p>
            <a:r>
              <a:rPr lang="en-US" dirty="0" smtClean="0"/>
              <a:t>The UL Quality Management System – Processes, documentation and records</a:t>
            </a:r>
            <a:endParaRPr lang="en-US" dirty="0"/>
          </a:p>
        </p:txBody>
      </p:sp>
      <p:sp>
        <p:nvSpPr>
          <p:cNvPr id="5" name="Slide Number Placeholder 4"/>
          <p:cNvSpPr>
            <a:spLocks noGrp="1"/>
          </p:cNvSpPr>
          <p:nvPr>
            <p:ph type="sldNum" sz="quarter" idx="10"/>
          </p:nvPr>
        </p:nvSpPr>
        <p:spPr/>
        <p:txBody>
          <a:bodyPr/>
          <a:lstStyle/>
          <a:p>
            <a:fld id="{77F56632-F21B-43C7-A157-F1A93EFDCACA}"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a:t>Management impartiality  4.2.7</a:t>
            </a:r>
          </a:p>
          <a:p>
            <a:endParaRPr lang="en-US" dirty="0" smtClean="0"/>
          </a:p>
          <a:p>
            <a:r>
              <a:rPr lang="en-US" dirty="0"/>
              <a:t>Management review  8.0</a:t>
            </a:r>
          </a:p>
          <a:p>
            <a:r>
              <a:rPr lang="en-US" dirty="0" smtClean="0"/>
              <a:t> </a:t>
            </a:r>
          </a:p>
          <a:p>
            <a:r>
              <a:rPr lang="en-US" smtClean="0"/>
              <a:t>Flip roles</a:t>
            </a:r>
          </a:p>
          <a:p>
            <a:endParaRPr lang="en-US" dirty="0"/>
          </a:p>
          <a:p>
            <a:r>
              <a:rPr lang="en-US" dirty="0" smtClean="0"/>
              <a:t>Certification decision high level compliance 7.6</a:t>
            </a:r>
          </a:p>
          <a:p>
            <a:endParaRPr lang="en-US" dirty="0" smtClean="0"/>
          </a:p>
          <a:p>
            <a:r>
              <a:rPr lang="en-US" dirty="0"/>
              <a:t>Impartiality mechanism 5.2</a:t>
            </a:r>
          </a:p>
          <a:p>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50</a:t>
            </a:fld>
            <a:endParaRPr lang="en-US" dirty="0">
              <a:solidFill>
                <a:srgbClr val="000000"/>
              </a:solidFill>
            </a:endParaRPr>
          </a:p>
        </p:txBody>
      </p:sp>
    </p:spTree>
    <p:extLst>
      <p:ext uri="{BB962C8B-B14F-4D97-AF65-F5344CB8AC3E}">
        <p14:creationId xmlns:p14="http://schemas.microsoft.com/office/powerpoint/2010/main" val="4103581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355" y="1589103"/>
            <a:ext cx="5486400" cy="3764132"/>
          </a:xfrm>
        </p:spPr>
        <p:txBody>
          <a:bodyPr/>
          <a:lstStyle/>
          <a:p>
            <a:pPr algn="ctr"/>
            <a:r>
              <a:rPr lang="en-US" sz="20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20000" dirty="0"/>
          </a:p>
        </p:txBody>
      </p:sp>
    </p:spTree>
    <p:extLst>
      <p:ext uri="{BB962C8B-B14F-4D97-AF65-F5344CB8AC3E}">
        <p14:creationId xmlns:p14="http://schemas.microsoft.com/office/powerpoint/2010/main" val="3106164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br>
              <a:rPr lang="en-US" dirty="0" smtClean="0"/>
            </a:br>
            <a:endParaRPr lang="en-US" dirty="0"/>
          </a:p>
        </p:txBody>
      </p:sp>
    </p:spTree>
    <p:extLst>
      <p:ext uri="{BB962C8B-B14F-4D97-AF65-F5344CB8AC3E}">
        <p14:creationId xmlns:p14="http://schemas.microsoft.com/office/powerpoint/2010/main" val="3231744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2 - Normative References</a:t>
            </a:r>
            <a:endParaRPr lang="en-US" dirty="0"/>
          </a:p>
        </p:txBody>
      </p:sp>
      <p:sp>
        <p:nvSpPr>
          <p:cNvPr id="3" name="Content Placeholder 2"/>
          <p:cNvSpPr>
            <a:spLocks noGrp="1"/>
          </p:cNvSpPr>
          <p:nvPr>
            <p:ph idx="1"/>
          </p:nvPr>
        </p:nvSpPr>
        <p:spPr/>
        <p:txBody>
          <a:bodyPr/>
          <a:lstStyle/>
          <a:p>
            <a:r>
              <a:rPr lang="en-US" dirty="0">
                <a:solidFill>
                  <a:srgbClr val="CC3300"/>
                </a:solidFill>
              </a:rPr>
              <a:t>Clause Intent</a:t>
            </a:r>
          </a:p>
          <a:p>
            <a:r>
              <a:rPr lang="en-US" sz="1600" dirty="0" smtClean="0"/>
              <a:t>To list documents that are indispensable for the application of this document</a:t>
            </a:r>
          </a:p>
          <a:p>
            <a:endParaRPr lang="en-US" sz="1600" dirty="0" smtClean="0"/>
          </a:p>
          <a:p>
            <a:r>
              <a:rPr lang="en-US" sz="1600" dirty="0"/>
              <a:t>ISO/IEC 17000, </a:t>
            </a:r>
            <a:r>
              <a:rPr lang="en-US" sz="1600" i="1" dirty="0"/>
              <a:t>Conformity assessment — Vocabulary and general principles</a:t>
            </a:r>
          </a:p>
          <a:p>
            <a:r>
              <a:rPr lang="en-US" sz="1600" dirty="0"/>
              <a:t>ISO/IEC 17020, </a:t>
            </a:r>
            <a:r>
              <a:rPr lang="en-US" sz="1600" i="1" dirty="0"/>
              <a:t>Conformity assessment — Requirements for the operation of various types of bodies</a:t>
            </a:r>
          </a:p>
          <a:p>
            <a:r>
              <a:rPr lang="en-US" sz="1600" i="1" dirty="0"/>
              <a:t>performing inspection</a:t>
            </a:r>
          </a:p>
          <a:p>
            <a:r>
              <a:rPr lang="en-US" sz="1600" dirty="0"/>
              <a:t>ISO/IEC 17021, </a:t>
            </a:r>
            <a:r>
              <a:rPr lang="en-US" sz="1600" i="1" dirty="0"/>
              <a:t>Conformity assessment — Requirements for bodies providing audit and certification of</a:t>
            </a:r>
          </a:p>
          <a:p>
            <a:r>
              <a:rPr lang="en-US" sz="1600" i="1" dirty="0"/>
              <a:t>management systems</a:t>
            </a:r>
          </a:p>
          <a:p>
            <a:r>
              <a:rPr lang="en-US" sz="1600" dirty="0"/>
              <a:t>ISO/IEC 17025, </a:t>
            </a:r>
            <a:r>
              <a:rPr lang="en-US" sz="1600" i="1" dirty="0"/>
              <a:t>General requirements for the competence of testing and calibration laboratories</a:t>
            </a:r>
            <a:endParaRPr lang="en-US" sz="1600" dirty="0"/>
          </a:p>
        </p:txBody>
      </p:sp>
      <p:sp>
        <p:nvSpPr>
          <p:cNvPr id="4" name="Slide Number Placeholder 3"/>
          <p:cNvSpPr>
            <a:spLocks noGrp="1"/>
          </p:cNvSpPr>
          <p:nvPr>
            <p:ph type="sldNum" sz="quarter" idx="10"/>
          </p:nvPr>
        </p:nvSpPr>
        <p:spPr/>
        <p:txBody>
          <a:bodyPr/>
          <a:lstStyle/>
          <a:p>
            <a:fld id="{77F56632-F21B-43C7-A157-F1A93EFDCACA}" type="slidenum">
              <a:rPr lang="en-US" smtClean="0"/>
              <a:pPr/>
              <a:t>6</a:t>
            </a:fld>
            <a:endParaRPr lang="en-US" dirty="0"/>
          </a:p>
        </p:txBody>
      </p:sp>
    </p:spTree>
    <p:extLst>
      <p:ext uri="{BB962C8B-B14F-4D97-AF65-F5344CB8AC3E}">
        <p14:creationId xmlns:p14="http://schemas.microsoft.com/office/powerpoint/2010/main" val="375587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and Definitions</a:t>
            </a:r>
            <a:endParaRPr lang="en-US" dirty="0"/>
          </a:p>
        </p:txBody>
      </p:sp>
      <p:sp>
        <p:nvSpPr>
          <p:cNvPr id="3" name="Content Placeholder 2"/>
          <p:cNvSpPr>
            <a:spLocks noGrp="1"/>
          </p:cNvSpPr>
          <p:nvPr>
            <p:ph idx="1"/>
          </p:nvPr>
        </p:nvSpPr>
        <p:spPr/>
        <p:txBody>
          <a:bodyPr/>
          <a:lstStyle/>
          <a:p>
            <a:r>
              <a:rPr lang="en-US" dirty="0"/>
              <a:t>For the purposes of this document, the terms and definitions given in ISO/IEC </a:t>
            </a:r>
            <a:r>
              <a:rPr lang="en-US" dirty="0" smtClean="0"/>
              <a:t>17000 and</a:t>
            </a:r>
          </a:p>
          <a:p>
            <a:endParaRPr lang="en-US" dirty="0" smtClean="0"/>
          </a:p>
          <a:p>
            <a:r>
              <a:rPr lang="en-US" b="1" dirty="0"/>
              <a:t>certification body</a:t>
            </a:r>
          </a:p>
          <a:p>
            <a:r>
              <a:rPr lang="en-US" dirty="0"/>
              <a:t>third-party conformity assessment body operating certification </a:t>
            </a:r>
            <a:r>
              <a:rPr lang="en-US" dirty="0" smtClean="0"/>
              <a:t>schemes</a:t>
            </a:r>
          </a:p>
          <a:p>
            <a:r>
              <a:rPr lang="en-US" b="1" dirty="0" smtClean="0"/>
              <a:t>certification </a:t>
            </a:r>
            <a:r>
              <a:rPr lang="en-US" b="1" dirty="0"/>
              <a:t>scheme</a:t>
            </a:r>
          </a:p>
          <a:p>
            <a:r>
              <a:rPr lang="en-US" dirty="0"/>
              <a:t>certification system related to specified products, to which the same specified requirements, specific rules </a:t>
            </a:r>
            <a:r>
              <a:rPr lang="en-US" dirty="0" smtClean="0"/>
              <a:t>and procedures apply</a:t>
            </a:r>
          </a:p>
          <a:p>
            <a:r>
              <a:rPr lang="en-US" b="1" dirty="0"/>
              <a:t>evaluation</a:t>
            </a:r>
          </a:p>
          <a:p>
            <a:r>
              <a:rPr lang="en-US" dirty="0"/>
              <a:t>combination of the selection and determination functions of conformity assessment activities</a:t>
            </a:r>
          </a:p>
        </p:txBody>
      </p:sp>
      <p:sp>
        <p:nvSpPr>
          <p:cNvPr id="4" name="Slide Number Placeholder 3"/>
          <p:cNvSpPr>
            <a:spLocks noGrp="1"/>
          </p:cNvSpPr>
          <p:nvPr>
            <p:ph type="sldNum" sz="quarter" idx="10"/>
          </p:nvPr>
        </p:nvSpPr>
        <p:spPr/>
        <p:txBody>
          <a:bodyPr/>
          <a:lstStyle/>
          <a:p>
            <a:fld id="{77F56632-F21B-43C7-A157-F1A93EFDCACA}" type="slidenum">
              <a:rPr lang="en-US" smtClean="0"/>
              <a:pPr/>
              <a:t>7</a:t>
            </a:fld>
            <a:endParaRPr lang="en-US" dirty="0"/>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2100034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4.1.1 Legal responsibility</a:t>
            </a:r>
          </a:p>
        </p:txBody>
      </p:sp>
      <p:sp>
        <p:nvSpPr>
          <p:cNvPr id="3" name="Content Placeholder 2"/>
          <p:cNvSpPr>
            <a:spLocks noGrp="1"/>
          </p:cNvSpPr>
          <p:nvPr>
            <p:ph idx="1"/>
          </p:nvPr>
        </p:nvSpPr>
        <p:spPr/>
        <p:txBody>
          <a:bodyPr/>
          <a:lstStyle/>
          <a:p>
            <a:r>
              <a:rPr lang="en-US" dirty="0">
                <a:solidFill>
                  <a:srgbClr val="FF0000"/>
                </a:solidFill>
              </a:rPr>
              <a:t>Clause </a:t>
            </a:r>
            <a:r>
              <a:rPr lang="en-US" dirty="0" smtClean="0">
                <a:solidFill>
                  <a:srgbClr val="FF0000"/>
                </a:solidFill>
              </a:rPr>
              <a:t>Intent</a:t>
            </a:r>
          </a:p>
          <a:p>
            <a:r>
              <a:rPr lang="en-US" dirty="0"/>
              <a:t>The certification body shall be a legal entity, or a defined part of a legal entity, such that the legal entity can be held legally responsible for all its certification activities</a:t>
            </a:r>
            <a:endParaRPr lang="en-US" dirty="0">
              <a:solidFill>
                <a:srgbClr val="FF0000"/>
              </a:solidFill>
            </a:endParaRPr>
          </a:p>
          <a:p>
            <a:r>
              <a:rPr lang="en-US" dirty="0" smtClean="0">
                <a:solidFill>
                  <a:srgbClr val="FF0000"/>
                </a:solidFill>
              </a:rPr>
              <a:t>UL Implementation</a:t>
            </a:r>
          </a:p>
          <a:p>
            <a:r>
              <a:rPr lang="en-US" dirty="0" smtClean="0"/>
              <a:t>UL LLC is the legal entity for the UL Mark certification scheme at this time. </a:t>
            </a:r>
          </a:p>
          <a:p>
            <a:r>
              <a:rPr lang="en-US" dirty="0" smtClean="0">
                <a:solidFill>
                  <a:srgbClr val="FF0000"/>
                </a:solidFill>
              </a:rPr>
              <a:t>Things </a:t>
            </a:r>
            <a:r>
              <a:rPr lang="en-US" dirty="0">
                <a:solidFill>
                  <a:srgbClr val="FF0000"/>
                </a:solidFill>
              </a:rPr>
              <a:t>you might look for</a:t>
            </a:r>
          </a:p>
          <a:p>
            <a:r>
              <a:rPr lang="en-US" dirty="0" smtClean="0"/>
              <a:t>Articles of incorporation</a:t>
            </a:r>
            <a:endParaRPr lang="en-US" dirty="0"/>
          </a:p>
          <a:p>
            <a:endParaRPr lang="en-US" dirty="0"/>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04AE4EFE-33CB-451E-9F07-C4ECF4306B19}" type="slidenum">
              <a:rPr lang="en-US" smtClean="0">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753647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Clause 4.1.2 – Certification Agreements</a:t>
            </a:r>
            <a:endParaRPr lang="en-US" dirty="0"/>
          </a:p>
        </p:txBody>
      </p:sp>
      <p:sp>
        <p:nvSpPr>
          <p:cNvPr id="3" name="Content Placeholder 2"/>
          <p:cNvSpPr>
            <a:spLocks noGrp="1"/>
          </p:cNvSpPr>
          <p:nvPr>
            <p:ph idx="1"/>
          </p:nvPr>
        </p:nvSpPr>
        <p:spPr/>
        <p:txBody>
          <a:bodyPr/>
          <a:lstStyle/>
          <a:p>
            <a:r>
              <a:rPr lang="en-US" dirty="0" smtClean="0">
                <a:solidFill>
                  <a:srgbClr val="FF0000"/>
                </a:solidFill>
              </a:rPr>
              <a:t>Clause Intent</a:t>
            </a:r>
          </a:p>
          <a:p>
            <a:r>
              <a:rPr lang="en-US" dirty="0" smtClean="0"/>
              <a:t>The certification body must have legal agreements with it’s clients.</a:t>
            </a:r>
            <a:endParaRPr lang="en-US" dirty="0"/>
          </a:p>
          <a:p>
            <a:endParaRPr lang="en-US" dirty="0" smtClean="0">
              <a:solidFill>
                <a:srgbClr val="FF0000"/>
              </a:solidFill>
            </a:endParaRPr>
          </a:p>
          <a:p>
            <a:r>
              <a:rPr lang="en-US" dirty="0" smtClean="0">
                <a:solidFill>
                  <a:srgbClr val="FF0000"/>
                </a:solidFill>
              </a:rPr>
              <a:t>UL </a:t>
            </a:r>
            <a:r>
              <a:rPr lang="en-US" dirty="0">
                <a:solidFill>
                  <a:srgbClr val="FF0000"/>
                </a:solidFill>
              </a:rPr>
              <a:t>Implementation</a:t>
            </a:r>
          </a:p>
          <a:p>
            <a:r>
              <a:rPr lang="en-US" dirty="0"/>
              <a:t>T</a:t>
            </a:r>
            <a:r>
              <a:rPr lang="en-US" dirty="0" smtClean="0"/>
              <a:t>he </a:t>
            </a:r>
            <a:r>
              <a:rPr lang="en-US" dirty="0"/>
              <a:t>responsibilities of the </a:t>
            </a:r>
            <a:r>
              <a:rPr lang="en-US" dirty="0" smtClean="0"/>
              <a:t>certification body </a:t>
            </a:r>
            <a:r>
              <a:rPr lang="en-US" dirty="0"/>
              <a:t>and its </a:t>
            </a:r>
            <a:r>
              <a:rPr lang="en-US" dirty="0" smtClean="0"/>
              <a:t>clients are defined in the GSA and the individual scheme addendums </a:t>
            </a:r>
          </a:p>
          <a:p>
            <a:endParaRPr lang="en-US" dirty="0"/>
          </a:p>
          <a:p>
            <a:r>
              <a:rPr lang="en-US" dirty="0" smtClean="0">
                <a:solidFill>
                  <a:srgbClr val="FF0000"/>
                </a:solidFill>
              </a:rPr>
              <a:t>Things you might look for</a:t>
            </a:r>
          </a:p>
          <a:p>
            <a:r>
              <a:rPr lang="en-US" dirty="0" smtClean="0"/>
              <a:t>Storage and availability of agreements</a:t>
            </a:r>
          </a:p>
          <a:p>
            <a:r>
              <a:rPr lang="en-US" dirty="0" smtClean="0"/>
              <a:t>Access to the terms and conditions per scheme </a:t>
            </a:r>
          </a:p>
          <a:p>
            <a:endParaRPr lang="en-US" dirty="0"/>
          </a:p>
        </p:txBody>
      </p:sp>
      <p:sp>
        <p:nvSpPr>
          <p:cNvPr id="4" name="Slide Number Placeholder 3"/>
          <p:cNvSpPr>
            <a:spLocks noGrp="1"/>
          </p:cNvSpPr>
          <p:nvPr>
            <p:ph type="sldNum" sz="quarter" idx="10"/>
          </p:nvPr>
        </p:nvSpPr>
        <p:spPr/>
        <p:txBody>
          <a:bodyPr/>
          <a:lstStyle/>
          <a:p>
            <a:fld id="{77F56632-F21B-43C7-A157-F1A93EFDCACA}" type="slidenum">
              <a:rPr lang="en-US" smtClean="0"/>
              <a:pPr/>
              <a:t>9</a:t>
            </a:fld>
            <a:endParaRPr lang="en-US" dirty="0"/>
          </a:p>
        </p:txBody>
      </p:sp>
      <p:sp>
        <p:nvSpPr>
          <p:cNvPr id="5" name="Footer Placeholder 4"/>
          <p:cNvSpPr>
            <a:spLocks noGrp="1"/>
          </p:cNvSpPr>
          <p:nvPr>
            <p:ph type="ftr" sz="quarter" idx="4294967295"/>
          </p:nvPr>
        </p:nvSpPr>
        <p:spPr>
          <a:xfrm>
            <a:off x="0" y="6356350"/>
            <a:ext cx="2895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3736879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7668</TotalTime>
  <Words>6221</Words>
  <Application>Microsoft Office PowerPoint</Application>
  <PresentationFormat>On-screen Show (4:3)</PresentationFormat>
  <Paragraphs>751</Paragraphs>
  <Slides>52</Slides>
  <Notes>51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UL_Basic_011010</vt:lpstr>
      <vt:lpstr>ISO 17065 auditor and CAR champion Training</vt:lpstr>
      <vt:lpstr> Agenda</vt:lpstr>
      <vt:lpstr>Objectives</vt:lpstr>
      <vt:lpstr>ISO 17065, first edition  2012-09-15</vt:lpstr>
      <vt:lpstr>Clause 1- Scope</vt:lpstr>
      <vt:lpstr>Clause 2 - Normative References</vt:lpstr>
      <vt:lpstr>Terms and Definitions</vt:lpstr>
      <vt:lpstr>4.1.1 Legal responsibility</vt:lpstr>
      <vt:lpstr>Clause 4.1.2 – Certification Agreements</vt:lpstr>
      <vt:lpstr>4.1.3.1 Use of license, certificates and marks of conformity</vt:lpstr>
      <vt:lpstr>4.2 Management of impartiality</vt:lpstr>
      <vt:lpstr>4.2.1, 4.2.2,  4.2.3 &amp; 4.2.5 Management of impartiality</vt:lpstr>
      <vt:lpstr>4.2.4,  4.2.6, 4.2.7 4.2.9</vt:lpstr>
      <vt:lpstr>4.2.8, 4.2.10 4.2.11 &amp; 4.2.12</vt:lpstr>
      <vt:lpstr>4.3 Liability and financing</vt:lpstr>
      <vt:lpstr>4.4 Non-discriminatory Conditions </vt:lpstr>
      <vt:lpstr>4.5 Confidentiality</vt:lpstr>
      <vt:lpstr>4.6 Publicly Available Information </vt:lpstr>
      <vt:lpstr>5.1 Organizational structure and top management</vt:lpstr>
      <vt:lpstr>5.2 Mechanism for safeguarding impartiality</vt:lpstr>
      <vt:lpstr>6.1 Certification body personnel</vt:lpstr>
      <vt:lpstr>6.1.2 Management of competence for personnel involved in the certification process</vt:lpstr>
      <vt:lpstr>6.1.3 Contract with the personnel</vt:lpstr>
      <vt:lpstr>6.2.1 Internal resources</vt:lpstr>
      <vt:lpstr>6.2.2 External resources (outsourcing)</vt:lpstr>
      <vt:lpstr>PowerPoint Presentation</vt:lpstr>
      <vt:lpstr>Changes of revision ISO/IEC Guide 65 to ISO/IEC 17065 (6)</vt:lpstr>
      <vt:lpstr>7.1 General Process Requirements</vt:lpstr>
      <vt:lpstr>7.2  Application</vt:lpstr>
      <vt:lpstr>7.3 Application review</vt:lpstr>
      <vt:lpstr>7.4 Evaluation</vt:lpstr>
      <vt:lpstr>7.4 Evaluation</vt:lpstr>
      <vt:lpstr>7.5 Review</vt:lpstr>
      <vt:lpstr>7.6 Certification decision</vt:lpstr>
      <vt:lpstr>7.7 Certification documentation</vt:lpstr>
      <vt:lpstr>7.8 Directory of certified products</vt:lpstr>
      <vt:lpstr>7.9 Surveillance</vt:lpstr>
      <vt:lpstr>7.10 Changes affecting certification</vt:lpstr>
      <vt:lpstr>7.11 Termination, reduction, suspension or withdrawal of certification</vt:lpstr>
      <vt:lpstr>7.12 Records</vt:lpstr>
      <vt:lpstr>7.13 Complaints and appeals</vt:lpstr>
      <vt:lpstr>8 Management system requirements</vt:lpstr>
      <vt:lpstr>8.2 General management system documentation (Option A)</vt:lpstr>
      <vt:lpstr>8.3 Control of documents (Option A)</vt:lpstr>
      <vt:lpstr>8.4 Control of records (Option A)</vt:lpstr>
      <vt:lpstr>8.5 Management review (Option A)</vt:lpstr>
      <vt:lpstr>8.6 Internal audits (Option A)</vt:lpstr>
      <vt:lpstr>8.7 Corrective actions (Option A)</vt:lpstr>
      <vt:lpstr>8.8 Preventive actions (Option A)</vt:lpstr>
      <vt:lpstr>Scenarios</vt:lpstr>
      <vt:lpstr>?</vt:lpstr>
      <vt:lpstr>Thank You. </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Flaherty, Robyn R.</dc:creator>
  <cp:lastModifiedBy>Jessen, Mark D.</cp:lastModifiedBy>
  <cp:revision>144</cp:revision>
  <dcterms:created xsi:type="dcterms:W3CDTF">2014-05-12T18:36:17Z</dcterms:created>
  <dcterms:modified xsi:type="dcterms:W3CDTF">2014-10-29T13:53:24Z</dcterms:modified>
</cp:coreProperties>
</file>