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315" r:id="rId4"/>
    <p:sldId id="319" r:id="rId5"/>
    <p:sldId id="343" r:id="rId6"/>
    <p:sldId id="320" r:id="rId7"/>
    <p:sldId id="318" r:id="rId8"/>
    <p:sldId id="344" r:id="rId9"/>
    <p:sldId id="345" r:id="rId10"/>
    <p:sldId id="346" r:id="rId11"/>
    <p:sldId id="327" r:id="rId12"/>
    <p:sldId id="340" r:id="rId13"/>
    <p:sldId id="347" r:id="rId14"/>
    <p:sldId id="348" r:id="rId15"/>
    <p:sldId id="349" r:id="rId16"/>
    <p:sldId id="313" r:id="rId1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0649" autoAdjust="0"/>
    <p:restoredTop sz="90929"/>
  </p:normalViewPr>
  <p:slideViewPr>
    <p:cSldViewPr>
      <p:cViewPr varScale="1">
        <p:scale>
          <a:sx n="83" d="100"/>
          <a:sy n="83" d="100"/>
        </p:scale>
        <p:origin x="-81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85" d="100"/>
          <a:sy n="85" d="100"/>
        </p:scale>
        <p:origin x="-1176" y="153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7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CB9A53-47AE-4F6E-BB8E-D7DD3D3E03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34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5790"/>
            <a:ext cx="502920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1FCF94D6-063A-4E02-BC98-0BE71E93F2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58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A76AE-E5D9-49E4-8BD2-A1998AFE18AE}" type="slidenum">
              <a:rPr lang="en-US"/>
              <a:pPr/>
              <a:t>1</a:t>
            </a:fld>
            <a:endParaRPr lang="en-US"/>
          </a:p>
        </p:txBody>
      </p:sp>
      <p:sp>
        <p:nvSpPr>
          <p:cNvPr id="48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C7FCE-0AEC-4E9F-9C33-7F5482CEFBF2}" type="slidenum">
              <a:rPr lang="en-US"/>
              <a:pPr/>
              <a:t>10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40BA9-3A75-4C03-8C18-B3D9224BB556}" type="slidenum">
              <a:rPr lang="en-US"/>
              <a:pPr/>
              <a:t>11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ED295-D362-4DBF-A1F4-DDA205D0A4CF}" type="slidenum">
              <a:rPr lang="en-US"/>
              <a:pPr/>
              <a:t>12</a:t>
            </a:fld>
            <a:endParaRPr lang="en-US"/>
          </a:p>
        </p:txBody>
      </p:sp>
      <p:sp>
        <p:nvSpPr>
          <p:cNvPr id="2150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ED295-D362-4DBF-A1F4-DDA205D0A4CF}" type="slidenum">
              <a:rPr lang="en-US"/>
              <a:pPr/>
              <a:t>13</a:t>
            </a:fld>
            <a:endParaRPr lang="en-US"/>
          </a:p>
        </p:txBody>
      </p:sp>
      <p:sp>
        <p:nvSpPr>
          <p:cNvPr id="2150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40BA9-3A75-4C03-8C18-B3D9224BB556}" type="slidenum">
              <a:rPr lang="en-US"/>
              <a:pPr/>
              <a:t>14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40BA9-3A75-4C03-8C18-B3D9224BB556}" type="slidenum">
              <a:rPr lang="en-US"/>
              <a:pPr/>
              <a:t>15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8C0AE-E6E4-428F-B86F-F2A9877FC3F0}" type="slidenum">
              <a:rPr lang="en-US"/>
              <a:pPr/>
              <a:t>16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BEBB1A-8305-4FB6-BA6B-71B9985B19BC}" type="slidenum">
              <a:rPr lang="en-US"/>
              <a:pPr/>
              <a:t>2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E25F0-4BD2-4B75-A710-556B8869882B}" type="slidenum">
              <a:rPr lang="en-US"/>
              <a:pPr/>
              <a:t>3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D880-2DF6-41D8-A369-1022C20EAC54}" type="slidenum">
              <a:rPr lang="en-US"/>
              <a:pPr/>
              <a:t>4</a:t>
            </a:fld>
            <a:endParaRPr lang="en-US"/>
          </a:p>
        </p:txBody>
      </p:sp>
      <p:sp>
        <p:nvSpPr>
          <p:cNvPr id="169986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7D880-2DF6-41D8-A369-1022C20EAC54}" type="slidenum">
              <a:rPr lang="en-US"/>
              <a:pPr/>
              <a:t>5</a:t>
            </a:fld>
            <a:endParaRPr lang="en-US"/>
          </a:p>
        </p:txBody>
      </p:sp>
      <p:sp>
        <p:nvSpPr>
          <p:cNvPr id="169986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51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0A713-63BA-4603-A1A6-D5F1D1972431}" type="slidenum">
              <a:rPr lang="en-US"/>
              <a:pPr/>
              <a:t>6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C7FCE-0AEC-4E9F-9C33-7F5482CEFBF2}" type="slidenum">
              <a:rPr lang="en-US"/>
              <a:pPr/>
              <a:t>7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C7FCE-0AEC-4E9F-9C33-7F5482CEFBF2}" type="slidenum">
              <a:rPr lang="en-US"/>
              <a:pPr/>
              <a:t>8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C7FCE-0AEC-4E9F-9C33-7F5482CEFBF2}" type="slidenum">
              <a:rPr lang="en-US"/>
              <a:pPr/>
              <a:t>9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82663" y="385445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777777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36867" name="Picture 3" descr="Slid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438"/>
            <a:ext cx="91440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39800" y="20558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008063" y="6478588"/>
            <a:ext cx="78327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B3B3B3"/>
                </a:solidFill>
              </a:rPr>
              <a:t>Copyright© 1995-2007 Underwriters Laboratories Inc. All rights reserved. No portion of this material may be reprinted 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B3B3B3"/>
                </a:solidFill>
              </a:rPr>
              <a:t>in any form without the express written permission of Underwriters Laboratories Inc. or as otherwise provided in writing.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5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228600"/>
            <a:ext cx="19812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7912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6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1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46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06513"/>
            <a:ext cx="38862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6513"/>
            <a:ext cx="38862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9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2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89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516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455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026" descr="Slid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440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3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844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06513"/>
            <a:ext cx="7924800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5" name="Rectangle 1029"/>
          <p:cNvSpPr>
            <a:spLocks noChangeArrowheads="1"/>
          </p:cNvSpPr>
          <p:nvPr/>
        </p:nvSpPr>
        <p:spPr bwMode="white">
          <a:xfrm>
            <a:off x="8520113" y="63912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p/</a:t>
            </a:r>
            <a:endParaRPr lang="en-US"/>
          </a:p>
        </p:txBody>
      </p:sp>
      <p:sp>
        <p:nvSpPr>
          <p:cNvPr id="35846" name="Rectangle 1030"/>
          <p:cNvSpPr>
            <a:spLocks noChangeArrowheads="1"/>
          </p:cNvSpPr>
          <p:nvPr/>
        </p:nvSpPr>
        <p:spPr bwMode="white">
          <a:xfrm>
            <a:off x="8662988" y="6391275"/>
            <a:ext cx="1857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29292E36-35CC-4373-BF32-7F86C0EFECE3}" type="slidenum">
              <a:rPr lang="en-US" sz="1200">
                <a:solidFill>
                  <a:srgbClr val="000000"/>
                </a:solidFill>
              </a:rPr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9800" y="2438400"/>
            <a:ext cx="7772400" cy="1143000"/>
          </a:xfrm>
        </p:spPr>
        <p:txBody>
          <a:bodyPr/>
          <a:lstStyle/>
          <a:p>
            <a:pPr algn="ctr"/>
            <a:r>
              <a:rPr lang="en-US" b="1" dirty="0"/>
              <a:t>CAR Administrator Calibration</a:t>
            </a:r>
            <a:r>
              <a:rPr lang="en-US" dirty="0"/>
              <a:t/>
            </a:r>
            <a:br>
              <a:rPr lang="en-US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Quarter 2011</a:t>
            </a:r>
            <a:endParaRPr lang="en-US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990600" y="5715000"/>
            <a:ext cx="7712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777777"/>
                </a:solidFill>
              </a:rPr>
              <a:t>February 23, 2011, </a:t>
            </a:r>
            <a:r>
              <a:rPr lang="en-US" sz="1200" dirty="0">
                <a:solidFill>
                  <a:srgbClr val="777777"/>
                </a:solidFill>
              </a:rPr>
              <a:t>Initial Release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CAR Verifications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Finding CARs, cont.</a:t>
            </a:r>
          </a:p>
          <a:p>
            <a:r>
              <a:rPr lang="en-US" sz="2800" dirty="0" smtClean="0"/>
              <a:t>When verifying a Finding CAR: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If no samples are available for review within 6 months of CAR closure </a:t>
            </a:r>
            <a:r>
              <a:rPr lang="en-US" sz="2400" dirty="0" smtClean="0"/>
              <a:t>(e.g., no additional projects completed, an individual is no longer active in a category, etc.)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Make sure that the corrective action has been addressed in the milestones.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Verify the CAR based upon the information contained in the closed milestones.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Note in the verification evidence how the CAR was verified and that no new samples were available.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9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27288"/>
            <a:ext cx="7772400" cy="1077912"/>
          </a:xfrm>
          <a:solidFill>
            <a:srgbClr val="DDDDDD"/>
          </a:solidFill>
        </p:spPr>
        <p:txBody>
          <a:bodyPr/>
          <a:lstStyle/>
          <a:p>
            <a:pPr algn="ctr"/>
            <a:r>
              <a:rPr lang="en-US" sz="4000" dirty="0" smtClean="0"/>
              <a:t>Observation CARs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050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Observation CARs</a:t>
            </a:r>
            <a:endParaRPr lang="en-US" dirty="0"/>
          </a:p>
        </p:txBody>
      </p:sp>
      <p:sp>
        <p:nvSpPr>
          <p:cNvPr id="214019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Root Cause “Category” for Observation CARs </a:t>
            </a:r>
            <a:r>
              <a:rPr lang="en-US" i="1" dirty="0" smtClean="0"/>
              <a:t>is always </a:t>
            </a:r>
            <a:r>
              <a:rPr lang="en-US" dirty="0" smtClean="0">
                <a:solidFill>
                  <a:srgbClr val="FF0000"/>
                </a:solidFill>
              </a:rPr>
              <a:t>“Root Cause not Required”</a:t>
            </a:r>
            <a:r>
              <a:rPr lang="en-US" dirty="0" smtClean="0"/>
              <a:t>.</a:t>
            </a:r>
          </a:p>
          <a:p>
            <a:pPr lvl="1"/>
            <a:r>
              <a:rPr lang="en-US" sz="2400" dirty="0" smtClean="0"/>
              <a:t>Root cause analysis is not required for Observation CARs.</a:t>
            </a:r>
          </a:p>
          <a:p>
            <a:pPr lvl="1"/>
            <a:r>
              <a:rPr lang="en-US" sz="2400" dirty="0" smtClean="0"/>
              <a:t>Metrics for the “Category” field recognize “Root Cause not Required” as Observations.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4533900"/>
            <a:ext cx="389572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2514600" y="5791200"/>
            <a:ext cx="37338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62000" y="2819400"/>
            <a:ext cx="0" cy="3124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>
            <a:endCxn id="3" idx="1"/>
          </p:cNvCxnSpPr>
          <p:nvPr/>
        </p:nvCxnSpPr>
        <p:spPr bwMode="auto">
          <a:xfrm>
            <a:off x="762000" y="5943600"/>
            <a:ext cx="1752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050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Observation CARs</a:t>
            </a:r>
            <a:endParaRPr lang="en-US" dirty="0"/>
          </a:p>
        </p:txBody>
      </p:sp>
      <p:sp>
        <p:nvSpPr>
          <p:cNvPr id="214019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Corrective actions for Observation CARs should only fix the problem found.</a:t>
            </a:r>
          </a:p>
          <a:p>
            <a:pPr lvl="1"/>
            <a:r>
              <a:rPr lang="en-US" sz="2400" dirty="0" smtClean="0"/>
              <a:t>Other actions beyond fixing the problem cause CARs to remain open for extended periods of time.</a:t>
            </a:r>
          </a:p>
          <a:p>
            <a:pPr lvl="1"/>
            <a:r>
              <a:rPr lang="en-US" sz="2400" dirty="0" smtClean="0"/>
              <a:t>CAR owners are encouraged to go beyond the fixing the problem, </a:t>
            </a:r>
            <a:r>
              <a:rPr lang="en-US" sz="2400" i="1" dirty="0" smtClean="0">
                <a:solidFill>
                  <a:srgbClr val="FF0000"/>
                </a:solidFill>
              </a:rPr>
              <a:t>but this must be done outside the CAR system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9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27288"/>
            <a:ext cx="7772400" cy="1077912"/>
          </a:xfrm>
          <a:solidFill>
            <a:srgbClr val="DDDDDD"/>
          </a:solidFill>
        </p:spPr>
        <p:txBody>
          <a:bodyPr/>
          <a:lstStyle/>
          <a:p>
            <a:pPr algn="ctr"/>
            <a:r>
              <a:rPr lang="en-US" sz="4000" dirty="0" smtClean="0"/>
              <a:t>Using GCAR Metrics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33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27288"/>
            <a:ext cx="7772400" cy="1077912"/>
          </a:xfrm>
          <a:solidFill>
            <a:srgbClr val="DDDDDD"/>
          </a:solidFill>
        </p:spPr>
        <p:txBody>
          <a:bodyPr/>
          <a:lstStyle/>
          <a:p>
            <a:pPr algn="ctr"/>
            <a:r>
              <a:rPr lang="en-US" sz="4000" dirty="0" smtClean="0"/>
              <a:t>Questions???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16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5030788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dirty="0"/>
              <a:t>Initial Release, </a:t>
            </a:r>
            <a:r>
              <a:rPr lang="en-US" sz="1400" dirty="0" smtClean="0"/>
              <a:t>February 23, 2011</a:t>
            </a:r>
            <a:endParaRPr lang="en-US" sz="1400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077913"/>
          </a:xfrm>
          <a:solidFill>
            <a:srgbClr val="D4D4D4"/>
          </a:solidFill>
          <a:ln/>
        </p:spPr>
        <p:txBody>
          <a:bodyPr/>
          <a:lstStyle/>
          <a:p>
            <a:r>
              <a:rPr lang="en-US"/>
              <a:t>Revision History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CAR Process </a:t>
            </a:r>
            <a:r>
              <a:rPr lang="en-US" dirty="0"/>
              <a:t>D</a:t>
            </a:r>
            <a:r>
              <a:rPr lang="en-US" dirty="0" smtClean="0"/>
              <a:t>ocument Updates</a:t>
            </a:r>
          </a:p>
          <a:p>
            <a:r>
              <a:rPr lang="en-US" dirty="0" smtClean="0"/>
              <a:t>CAR Verifications</a:t>
            </a:r>
          </a:p>
          <a:p>
            <a:r>
              <a:rPr lang="en-US" dirty="0" smtClean="0"/>
              <a:t>Observation CARs</a:t>
            </a:r>
            <a:endParaRPr lang="en-US" dirty="0"/>
          </a:p>
          <a:p>
            <a:r>
              <a:rPr lang="en-US" dirty="0" smtClean="0"/>
              <a:t>Using GCAR Metrics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427288"/>
            <a:ext cx="7772400" cy="1077912"/>
          </a:xfrm>
          <a:solidFill>
            <a:srgbClr val="DDDDDD"/>
          </a:solidFill>
        </p:spPr>
        <p:txBody>
          <a:bodyPr/>
          <a:lstStyle/>
          <a:p>
            <a:pPr algn="ctr"/>
            <a:r>
              <a:rPr lang="en-US" sz="4000" dirty="0" smtClean="0"/>
              <a:t>CAR Process Document Updates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Process Document Updates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Accreditor CARs</a:t>
            </a:r>
            <a:endParaRPr lang="en-US" b="1" dirty="0"/>
          </a:p>
          <a:p>
            <a:pPr marL="0" indent="0">
              <a:buNone/>
            </a:pPr>
            <a:r>
              <a:rPr lang="en-US" sz="2400" dirty="0" smtClean="0"/>
              <a:t>The CAR Initiator must specify the Accreditor response due date in the CAR.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This identifies the Accreditor due date that we must meet.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The CAR response must be completed and approved prior to this due date.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Include the Accreditor due date in either the Non-Conformance or Attachments/Comments area.</a:t>
            </a:r>
          </a:p>
          <a:p>
            <a:pPr marL="0" lvl="1" indent="0">
              <a:buNone/>
            </a:pP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111" y="4953000"/>
            <a:ext cx="6716889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/>
              <a:t>CAR </a:t>
            </a:r>
            <a:r>
              <a:rPr lang="en-US" dirty="0" smtClean="0"/>
              <a:t>Process Document Updates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Observation CARs</a:t>
            </a:r>
            <a:endParaRPr lang="en-US" b="1" dirty="0"/>
          </a:p>
          <a:p>
            <a:pPr marL="0" indent="0">
              <a:buNone/>
            </a:pPr>
            <a:r>
              <a:rPr lang="en-US" sz="2400" dirty="0" smtClean="0"/>
              <a:t>Removed the option of verifying an Observation CAR as ineffective.</a:t>
            </a:r>
          </a:p>
          <a:p>
            <a:r>
              <a:rPr lang="en-US" sz="2400" dirty="0" smtClean="0"/>
              <a:t>Observation CARs are closed when the objective evidence has been satisfactorily addressed.</a:t>
            </a:r>
          </a:p>
          <a:p>
            <a:r>
              <a:rPr lang="en-US" sz="2400" dirty="0" smtClean="0"/>
              <a:t>The last milestone of an Observation CAR is not accepted if the implementation is not effective.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REMINDER:</a:t>
            </a:r>
            <a:r>
              <a:rPr lang="en-US" sz="2400" dirty="0" smtClean="0"/>
              <a:t>  Always immediately verify Observation CARs as effective as soon as you close them.</a:t>
            </a:r>
          </a:p>
        </p:txBody>
      </p:sp>
    </p:spTree>
    <p:extLst>
      <p:ext uri="{BB962C8B-B14F-4D97-AF65-F5344CB8AC3E}">
        <p14:creationId xmlns:p14="http://schemas.microsoft.com/office/powerpoint/2010/main" val="30536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27288"/>
            <a:ext cx="7772400" cy="1077912"/>
          </a:xfrm>
          <a:solidFill>
            <a:srgbClr val="DDDDDD"/>
          </a:solidFill>
        </p:spPr>
        <p:txBody>
          <a:bodyPr/>
          <a:lstStyle/>
          <a:p>
            <a:pPr algn="ctr"/>
            <a:r>
              <a:rPr lang="en-US" sz="4000" dirty="0" smtClean="0"/>
              <a:t>CAR Verifications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CAR Verifications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Observation CARs</a:t>
            </a:r>
          </a:p>
          <a:p>
            <a:r>
              <a:rPr lang="en-US" sz="2800" dirty="0" smtClean="0"/>
              <a:t>Verify Observation CARs at the same time you accept and close the final milestone.</a:t>
            </a:r>
            <a:endParaRPr lang="en-US" sz="2400" dirty="0"/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Approve the final milestone.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As soon as you approve the final milestone, open the CAR and verify it as effective.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CAR Verifications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Finding CARs</a:t>
            </a:r>
          </a:p>
          <a:p>
            <a:r>
              <a:rPr lang="en-US" sz="2800" dirty="0" smtClean="0"/>
              <a:t>Verify Finding CARs as soon as possible after CAR closure.</a:t>
            </a:r>
          </a:p>
          <a:p>
            <a:pPr marL="91440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The goal is to verify Finding CARs within 6 months of closure </a:t>
            </a:r>
            <a:r>
              <a:rPr lang="en-US" sz="2400" b="1" i="1" dirty="0" smtClean="0">
                <a:solidFill>
                  <a:srgbClr val="FF0000"/>
                </a:solidFill>
              </a:rPr>
              <a:t>at the latest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81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DDDDDD"/>
          </a:solidFill>
        </p:spPr>
        <p:txBody>
          <a:bodyPr/>
          <a:lstStyle/>
          <a:p>
            <a:r>
              <a:rPr lang="en-US" dirty="0" smtClean="0"/>
              <a:t>CAR Verifications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Finding CARs, cont.</a:t>
            </a:r>
          </a:p>
          <a:p>
            <a:r>
              <a:rPr lang="en-US" sz="2800" dirty="0" smtClean="0"/>
              <a:t>When verifying a Finding CAR: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If more information is needed to support verification and it cannot be provided within 48 hours: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Move the CAR back in state to “Awaiting Implementation”.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Once the information has been provided, close the CAR and verify it as either effective or ineffective.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22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F_Basic_White_Tagline">
  <a:themeElements>
    <a:clrScheme name="Template_F_Basic_White_Tag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_F_Basic_White_Tagline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F_Basic_White_Tag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_Basic_White_Tag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_Basic_White_Tag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_Basic_White_Tag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_Basic_White_Tag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F_Basic_White_Tag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F_Basic_White_Tag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F_Basic_White_Tag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F_Basic_White_Tag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F_Basic_White_Tag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F_Basic_White_Tag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F_Basic_White_Tag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C:\Data\13948\Template_F_Basic_White_Tagline.pot</Template>
  <TotalTime>4462</TotalTime>
  <Words>503</Words>
  <Application>Microsoft Office PowerPoint</Application>
  <PresentationFormat>On-screen Show (4:3)</PresentationFormat>
  <Paragraphs>72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Template_F_Basic_White_Tagline</vt:lpstr>
      <vt:lpstr>CAR Administrator Calibration  1st Quarter 2011</vt:lpstr>
      <vt:lpstr>Topics</vt:lpstr>
      <vt:lpstr>CAR Process Document Updates</vt:lpstr>
      <vt:lpstr>CAR Process Document Updates</vt:lpstr>
      <vt:lpstr>CAR Process Document Updates</vt:lpstr>
      <vt:lpstr>CAR Verifications</vt:lpstr>
      <vt:lpstr>CAR Verifications</vt:lpstr>
      <vt:lpstr>CAR Verifications</vt:lpstr>
      <vt:lpstr>CAR Verifications</vt:lpstr>
      <vt:lpstr>CAR Verifications</vt:lpstr>
      <vt:lpstr>Observation CARs</vt:lpstr>
      <vt:lpstr>Observation CARs</vt:lpstr>
      <vt:lpstr>Observation CARs</vt:lpstr>
      <vt:lpstr>Using GCAR Metrics</vt:lpstr>
      <vt:lpstr>Questions???</vt:lpstr>
      <vt:lpstr>Revision History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Admin Calibration 1Q2010</dc:title>
  <dc:creator>Cheryl Allison</dc:creator>
  <dc:description>Initial Release 2/15/10</dc:description>
  <cp:lastModifiedBy>Cheryl Allison</cp:lastModifiedBy>
  <cp:revision>256</cp:revision>
  <cp:lastPrinted>2011-02-23T17:07:57Z</cp:lastPrinted>
  <dcterms:created xsi:type="dcterms:W3CDTF">2008-03-17T18:16:40Z</dcterms:created>
  <dcterms:modified xsi:type="dcterms:W3CDTF">2011-02-24T16:03:14Z</dcterms:modified>
</cp:coreProperties>
</file>