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79" r:id="rId2"/>
    <p:sldId id="280" r:id="rId3"/>
    <p:sldId id="281" r:id="rId4"/>
    <p:sldId id="282" r:id="rId5"/>
    <p:sldId id="283" r:id="rId6"/>
    <p:sldId id="284" r:id="rId7"/>
    <p:sldId id="285" r:id="rId8"/>
    <p:sldId id="286" r:id="rId9"/>
    <p:sldId id="287" r:id="rId10"/>
    <p:sldId id="288" r:id="rId11"/>
    <p:sldId id="289" r:id="rId12"/>
    <p:sldId id="290" r:id="rId13"/>
    <p:sldId id="260" r:id="rId14"/>
    <p:sldId id="261" r:id="rId15"/>
    <p:sldId id="262" r:id="rId16"/>
    <p:sldId id="263"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91" r:id="rId3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Geneva" charset="0"/>
        <a:cs typeface="Geneva" charset="0"/>
      </a:defRPr>
    </a:lvl1pPr>
    <a:lvl2pPr marL="457200" algn="l" defTabSz="457200" rtl="0" fontAlgn="base">
      <a:spcBef>
        <a:spcPct val="0"/>
      </a:spcBef>
      <a:spcAft>
        <a:spcPct val="0"/>
      </a:spcAft>
      <a:defRPr kern="1200">
        <a:solidFill>
          <a:schemeClr val="tx1"/>
        </a:solidFill>
        <a:latin typeface="Arial" pitchFamily="34" charset="0"/>
        <a:ea typeface="Geneva" charset="0"/>
        <a:cs typeface="Geneva" charset="0"/>
      </a:defRPr>
    </a:lvl2pPr>
    <a:lvl3pPr marL="914400" algn="l" defTabSz="457200" rtl="0" fontAlgn="base">
      <a:spcBef>
        <a:spcPct val="0"/>
      </a:spcBef>
      <a:spcAft>
        <a:spcPct val="0"/>
      </a:spcAft>
      <a:defRPr kern="1200">
        <a:solidFill>
          <a:schemeClr val="tx1"/>
        </a:solidFill>
        <a:latin typeface="Arial" pitchFamily="34" charset="0"/>
        <a:ea typeface="Geneva" charset="0"/>
        <a:cs typeface="Geneva" charset="0"/>
      </a:defRPr>
    </a:lvl3pPr>
    <a:lvl4pPr marL="1371600" algn="l" defTabSz="457200" rtl="0" fontAlgn="base">
      <a:spcBef>
        <a:spcPct val="0"/>
      </a:spcBef>
      <a:spcAft>
        <a:spcPct val="0"/>
      </a:spcAft>
      <a:defRPr kern="1200">
        <a:solidFill>
          <a:schemeClr val="tx1"/>
        </a:solidFill>
        <a:latin typeface="Arial" pitchFamily="34" charset="0"/>
        <a:ea typeface="Geneva" charset="0"/>
        <a:cs typeface="Geneva" charset="0"/>
      </a:defRPr>
    </a:lvl4pPr>
    <a:lvl5pPr marL="1828800" algn="l" defTabSz="457200" rtl="0" fontAlgn="base">
      <a:spcBef>
        <a:spcPct val="0"/>
      </a:spcBef>
      <a:spcAft>
        <a:spcPct val="0"/>
      </a:spcAft>
      <a:defRPr kern="1200">
        <a:solidFill>
          <a:schemeClr val="tx1"/>
        </a:solidFill>
        <a:latin typeface="Arial" pitchFamily="34" charset="0"/>
        <a:ea typeface="Geneva" charset="0"/>
        <a:cs typeface="Geneva" charset="0"/>
      </a:defRPr>
    </a:lvl5pPr>
    <a:lvl6pPr marL="2286000" algn="l" defTabSz="914400" rtl="0" eaLnBrk="1" latinLnBrk="0" hangingPunct="1">
      <a:defRPr kern="1200">
        <a:solidFill>
          <a:schemeClr val="tx1"/>
        </a:solidFill>
        <a:latin typeface="Arial" pitchFamily="34" charset="0"/>
        <a:ea typeface="Geneva" charset="0"/>
        <a:cs typeface="Geneva" charset="0"/>
      </a:defRPr>
    </a:lvl6pPr>
    <a:lvl7pPr marL="2743200" algn="l" defTabSz="914400" rtl="0" eaLnBrk="1" latinLnBrk="0" hangingPunct="1">
      <a:defRPr kern="1200">
        <a:solidFill>
          <a:schemeClr val="tx1"/>
        </a:solidFill>
        <a:latin typeface="Arial" pitchFamily="34" charset="0"/>
        <a:ea typeface="Geneva" charset="0"/>
        <a:cs typeface="Geneva" charset="0"/>
      </a:defRPr>
    </a:lvl7pPr>
    <a:lvl8pPr marL="3200400" algn="l" defTabSz="914400" rtl="0" eaLnBrk="1" latinLnBrk="0" hangingPunct="1">
      <a:defRPr kern="1200">
        <a:solidFill>
          <a:schemeClr val="tx1"/>
        </a:solidFill>
        <a:latin typeface="Arial" pitchFamily="34" charset="0"/>
        <a:ea typeface="Geneva" charset="0"/>
        <a:cs typeface="Geneva" charset="0"/>
      </a:defRPr>
    </a:lvl8pPr>
    <a:lvl9pPr marL="3657600" algn="l" defTabSz="914400" rtl="0" eaLnBrk="1" latinLnBrk="0" hangingPunct="1">
      <a:defRPr kern="1200">
        <a:solidFill>
          <a:schemeClr val="tx1"/>
        </a:solidFill>
        <a:latin typeface="Arial" pitchFamily="34" charset="0"/>
        <a:ea typeface="Geneva" charset="0"/>
        <a:cs typeface="Geneva"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C835"/>
    <a:srgbClr val="459D2D"/>
    <a:srgbClr val="F18307"/>
    <a:srgbClr val="93C64E"/>
    <a:srgbClr val="C10036"/>
    <a:srgbClr val="96C547"/>
    <a:srgbClr val="6EC1BC"/>
    <a:srgbClr val="1B80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snapToObjects="1">
      <p:cViewPr>
        <p:scale>
          <a:sx n="94" d="100"/>
          <a:sy n="94" d="100"/>
        </p:scale>
        <p:origin x="-389"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47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fld id="{58A3EF8E-6596-4A35-8AEF-C508E1B95359}" type="datetime1">
              <a:rPr lang="en-US"/>
              <a:pPr>
                <a:defRPr/>
              </a:pPr>
              <a:t>3/7/2012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7C8513C6-0976-400D-82CB-4781209BD37A}" type="slidenum">
              <a:rPr lang="en-US"/>
              <a:pPr>
                <a:defRPr/>
              </a:pPr>
              <a:t>‹#›</a:t>
            </a:fld>
            <a:endParaRPr lang="en-US" dirty="0"/>
          </a:p>
        </p:txBody>
      </p:sp>
    </p:spTree>
    <p:extLst>
      <p:ext uri="{BB962C8B-B14F-4D97-AF65-F5344CB8AC3E}">
        <p14:creationId xmlns:p14="http://schemas.microsoft.com/office/powerpoint/2010/main" val="19295654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Geneva" charset="-128"/>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defRPr/>
            </a:pPr>
            <a:r>
              <a:rPr lang="en-US" sz="1000" dirty="0" smtClean="0">
                <a:solidFill>
                  <a:schemeClr val="bg1"/>
                </a:solidFill>
              </a:rPr>
              <a:t>UL and the UL logo are trademarks of UL LLC © 2012</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460545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664198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defRPr/>
            </a:pPr>
            <a:r>
              <a:rPr lang="en-US" sz="1000" dirty="0" smtClean="0"/>
              <a:t>UL and the UL logo are trademarks of UL LLC © 2012</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728740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B43DB90A-3657-4B22-8721-834A7631631A}" type="slidenum">
              <a:rPr lang="en-US"/>
              <a:pPr>
                <a:defRPr/>
              </a:pPr>
              <a:t>‹#›</a:t>
            </a:fld>
            <a:endParaRPr lang="en-US" dirty="0"/>
          </a:p>
        </p:txBody>
      </p:sp>
    </p:spTree>
    <p:extLst>
      <p:ext uri="{BB962C8B-B14F-4D97-AF65-F5344CB8AC3E}">
        <p14:creationId xmlns:p14="http://schemas.microsoft.com/office/powerpoint/2010/main" val="1057899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C754A591-F838-422B-8FD6-8829045D66D7}" type="slidenum">
              <a:rPr lang="en-US"/>
              <a:pPr>
                <a:defRPr/>
              </a:pPr>
              <a:t>‹#›</a:t>
            </a:fld>
            <a:endParaRPr lang="en-US" dirty="0"/>
          </a:p>
        </p:txBody>
      </p:sp>
    </p:spTree>
    <p:extLst>
      <p:ext uri="{BB962C8B-B14F-4D97-AF65-F5344CB8AC3E}">
        <p14:creationId xmlns:p14="http://schemas.microsoft.com/office/powerpoint/2010/main" val="2375888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6EF3E360-24C8-4174-AD3D-845D4A98C66B}" type="slidenum">
              <a:rPr lang="en-US"/>
              <a:pPr>
                <a:defRPr/>
              </a:pPr>
              <a:t>‹#›</a:t>
            </a:fld>
            <a:endParaRPr lang="en-US" dirty="0"/>
          </a:p>
        </p:txBody>
      </p:sp>
    </p:spTree>
    <p:extLst>
      <p:ext uri="{BB962C8B-B14F-4D97-AF65-F5344CB8AC3E}">
        <p14:creationId xmlns:p14="http://schemas.microsoft.com/office/powerpoint/2010/main" val="1091569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8967038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pPr>
              <a:defRPr/>
            </a:pPr>
            <a:fld id="{2D2C664E-0B02-4B12-B931-2FCAD1933B73}" type="slidenum">
              <a:rPr lang="en-US"/>
              <a:pPr>
                <a:defRPr/>
              </a:pPr>
              <a:t>‹#›</a:t>
            </a:fld>
            <a:endParaRPr lang="en-US" dirty="0"/>
          </a:p>
        </p:txBody>
      </p:sp>
    </p:spTree>
    <p:extLst>
      <p:ext uri="{BB962C8B-B14F-4D97-AF65-F5344CB8AC3E}">
        <p14:creationId xmlns:p14="http://schemas.microsoft.com/office/powerpoint/2010/main" val="3770625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E91D88F3-8394-4B83-AFB4-0299D11024E6}" type="slidenum">
              <a:rPr lang="en-US"/>
              <a:pPr>
                <a:defRPr/>
              </a:pPr>
              <a:t>‹#›</a:t>
            </a:fld>
            <a:endParaRPr lang="en-US" dirty="0"/>
          </a:p>
        </p:txBody>
      </p:sp>
    </p:spTree>
    <p:extLst>
      <p:ext uri="{BB962C8B-B14F-4D97-AF65-F5344CB8AC3E}">
        <p14:creationId xmlns:p14="http://schemas.microsoft.com/office/powerpoint/2010/main" val="981241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pPr>
              <a:defRPr/>
            </a:pPr>
            <a:fld id="{2DB088C2-75D4-4266-B91E-2F23E3653982}" type="slidenum">
              <a:rPr lang="en-US"/>
              <a:pPr>
                <a:defRPr/>
              </a:pPr>
              <a:t>‹#›</a:t>
            </a:fld>
            <a:endParaRPr lang="en-US" dirty="0"/>
          </a:p>
        </p:txBody>
      </p:sp>
    </p:spTree>
    <p:extLst>
      <p:ext uri="{BB962C8B-B14F-4D97-AF65-F5344CB8AC3E}">
        <p14:creationId xmlns:p14="http://schemas.microsoft.com/office/powerpoint/2010/main" val="159870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atin typeface="Arial" charset="0"/>
              </a:defRPr>
            </a:lvl1pPr>
          </a:lstStyle>
          <a:p>
            <a:pPr>
              <a:defRPr/>
            </a:pPr>
            <a:fld id="{52F8542E-AF53-441C-B4B2-9F410AEAFF38}"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Lst>
  <p:hf hdr="0"/>
  <p:txStyles>
    <p:titleStyle>
      <a:lvl1pPr algn="l" defTabSz="457200" rtl="0" eaLnBrk="0" fontAlgn="base" hangingPunct="0">
        <a:spcBef>
          <a:spcPct val="0"/>
        </a:spcBef>
        <a:spcAft>
          <a:spcPct val="0"/>
        </a:spcAft>
        <a:defRPr sz="2800" b="1" kern="1200">
          <a:solidFill>
            <a:schemeClr val="accent1"/>
          </a:solidFill>
          <a:latin typeface="Arial"/>
          <a:ea typeface="Geneva"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0" fontAlgn="base" hangingPunct="0">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3"/>
          <p:cNvSpPr>
            <a:spLocks noGrp="1"/>
          </p:cNvSpPr>
          <p:nvPr>
            <p:ph type="title"/>
          </p:nvPr>
        </p:nvSpPr>
        <p:spPr>
          <a:xfrm>
            <a:off x="552450" y="2962275"/>
            <a:ext cx="8196263" cy="1160463"/>
          </a:xfrm>
        </p:spPr>
        <p:txBody>
          <a:bodyPr/>
          <a:lstStyle/>
          <a:p>
            <a:pPr algn="ctr" eaLnBrk="1" hangingPunct="1"/>
            <a:r>
              <a:rPr lang="en-US" altLang="ko-KR" sz="3200" smtClean="0">
                <a:latin typeface="Arial" pitchFamily="34" charset="0"/>
                <a:ea typeface="Geneva"/>
                <a:cs typeface="Geneva"/>
              </a:rPr>
              <a:t>Case Study</a:t>
            </a:r>
            <a:endParaRPr lang="en-US" altLang="ko-KR" smtClean="0">
              <a:latin typeface="Arial" pitchFamily="34" charset="0"/>
              <a:ea typeface="Geneva"/>
              <a:cs typeface="Geneva"/>
            </a:endParaRPr>
          </a:p>
        </p:txBody>
      </p:sp>
      <p:sp>
        <p:nvSpPr>
          <p:cNvPr id="2" name="TextBox 1"/>
          <p:cNvSpPr txBox="1"/>
          <p:nvPr/>
        </p:nvSpPr>
        <p:spPr>
          <a:xfrm>
            <a:off x="5449824" y="685800"/>
            <a:ext cx="3130216" cy="646331"/>
          </a:xfrm>
          <a:prstGeom prst="rect">
            <a:avLst/>
          </a:prstGeom>
          <a:solidFill>
            <a:schemeClr val="bg1">
              <a:lumMod val="85000"/>
            </a:schemeClr>
          </a:solidFill>
          <a:ln w="12700">
            <a:solidFill>
              <a:schemeClr val="tx1"/>
            </a:solidFill>
          </a:ln>
        </p:spPr>
        <p:txBody>
          <a:bodyPr wrap="none" rtlCol="0">
            <a:spAutoFit/>
          </a:bodyPr>
          <a:lstStyle/>
          <a:p>
            <a:r>
              <a:rPr lang="en-US" dirty="0" smtClean="0">
                <a:latin typeface="Arial" pitchFamily="34" charset="0"/>
                <a:cs typeface="Arial" pitchFamily="34" charset="0"/>
              </a:rPr>
              <a:t>Team:  Adele Fan, Tony Hsu,</a:t>
            </a:r>
          </a:p>
          <a:p>
            <a:r>
              <a:rPr lang="en-US" dirty="0" smtClean="0">
                <a:cs typeface="Arial" pitchFamily="34" charset="0"/>
              </a:rPr>
              <a:t>Peter Johnston, Paul Ip</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14447492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5356C661-8AD9-463A-B955-D880C1372E75}" type="slidenum">
              <a:rPr lang="en-US" altLang="ko-KR"/>
              <a:pPr eaLnBrk="1" hangingPunct="1"/>
              <a:t>10</a:t>
            </a:fld>
            <a:endParaRPr lang="en-US" altLang="ko-KR"/>
          </a:p>
        </p:txBody>
      </p:sp>
      <p:sp>
        <p:nvSpPr>
          <p:cNvPr id="21507" name="Title 1"/>
          <p:cNvSpPr>
            <a:spLocks noGrp="1"/>
          </p:cNvSpPr>
          <p:nvPr>
            <p:ph type="title"/>
          </p:nvPr>
        </p:nvSpPr>
        <p:spPr/>
        <p:txBody>
          <a:bodyPr/>
          <a:lstStyle/>
          <a:p>
            <a:r>
              <a:rPr lang="en-US" smtClean="0">
                <a:latin typeface="Arial" pitchFamily="34" charset="0"/>
                <a:ea typeface="Geneva"/>
                <a:cs typeface="Geneva"/>
              </a:rPr>
              <a:t>CAR Needing Improvement - Sample 2</a:t>
            </a:r>
          </a:p>
        </p:txBody>
      </p:sp>
      <p:sp>
        <p:nvSpPr>
          <p:cNvPr id="21508" name="TextBox 2"/>
          <p:cNvSpPr txBox="1">
            <a:spLocks noChangeArrowheads="1"/>
          </p:cNvSpPr>
          <p:nvPr/>
        </p:nvSpPr>
        <p:spPr bwMode="auto">
          <a:xfrm>
            <a:off x="476250" y="933450"/>
            <a:ext cx="2711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a:cs typeface="Arial" pitchFamily="34" charset="0"/>
              </a:rPr>
              <a:t>CAR Number: </a:t>
            </a:r>
            <a:r>
              <a:rPr lang="en-US"/>
              <a:t>10398706</a:t>
            </a:r>
            <a:endParaRPr lang="en-US">
              <a:cs typeface="Arial" pitchFamily="34" charset="0"/>
            </a:endParaRPr>
          </a:p>
        </p:txBody>
      </p:sp>
      <p:pic>
        <p:nvPicPr>
          <p:cNvPr id="21509"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225" y="1303338"/>
            <a:ext cx="7067550" cy="539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66568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63F9B5B5-5073-4328-AD00-BC8BE700E614}" type="slidenum">
              <a:rPr lang="en-US" altLang="ko-KR"/>
              <a:pPr eaLnBrk="1" hangingPunct="1"/>
              <a:t>11</a:t>
            </a:fld>
            <a:endParaRPr lang="en-US" altLang="ko-KR"/>
          </a:p>
        </p:txBody>
      </p:sp>
      <p:sp>
        <p:nvSpPr>
          <p:cNvPr id="22531" name="Title 1"/>
          <p:cNvSpPr>
            <a:spLocks noGrp="1"/>
          </p:cNvSpPr>
          <p:nvPr>
            <p:ph type="title"/>
          </p:nvPr>
        </p:nvSpPr>
        <p:spPr/>
        <p:txBody>
          <a:bodyPr/>
          <a:lstStyle/>
          <a:p>
            <a:r>
              <a:rPr lang="en-US" smtClean="0">
                <a:latin typeface="Arial" pitchFamily="34" charset="0"/>
                <a:ea typeface="Geneva"/>
                <a:cs typeface="Geneva"/>
              </a:rPr>
              <a:t>CAR Needing Improvement - Sample 2</a:t>
            </a:r>
          </a:p>
        </p:txBody>
      </p:sp>
      <p:sp>
        <p:nvSpPr>
          <p:cNvPr id="22532" name="TextBox 2"/>
          <p:cNvSpPr txBox="1">
            <a:spLocks noChangeArrowheads="1"/>
          </p:cNvSpPr>
          <p:nvPr/>
        </p:nvSpPr>
        <p:spPr bwMode="auto">
          <a:xfrm>
            <a:off x="476250" y="769938"/>
            <a:ext cx="2711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a:cs typeface="Arial" pitchFamily="34" charset="0"/>
              </a:rPr>
              <a:t>CAR Number: </a:t>
            </a:r>
            <a:r>
              <a:rPr lang="en-US"/>
              <a:t>10398706</a:t>
            </a:r>
            <a:endParaRPr lang="en-US">
              <a:cs typeface="Arial" pitchFamily="34" charset="0"/>
            </a:endParaRPr>
          </a:p>
        </p:txBody>
      </p:sp>
      <p:grpSp>
        <p:nvGrpSpPr>
          <p:cNvPr id="22533" name="Group 7"/>
          <p:cNvGrpSpPr>
            <a:grpSpLocks/>
          </p:cNvGrpSpPr>
          <p:nvPr/>
        </p:nvGrpSpPr>
        <p:grpSpPr bwMode="auto">
          <a:xfrm>
            <a:off x="936625" y="1166813"/>
            <a:ext cx="7513638" cy="5559425"/>
            <a:chOff x="936255" y="1167117"/>
            <a:chExt cx="7513613" cy="5559360"/>
          </a:xfrm>
        </p:grpSpPr>
        <p:pic>
          <p:nvPicPr>
            <p:cNvPr id="2253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833" y="1167117"/>
              <a:ext cx="7476035" cy="5559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2580900" y="3795986"/>
              <a:ext cx="1752594" cy="387345"/>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a typeface="Geneva"/>
                <a:cs typeface="Arial" pitchFamily="34" charset="0"/>
              </a:endParaRPr>
            </a:p>
          </p:txBody>
        </p:sp>
        <p:sp>
          <p:nvSpPr>
            <p:cNvPr id="5" name="Oval 4"/>
            <p:cNvSpPr/>
            <p:nvPr/>
          </p:nvSpPr>
          <p:spPr>
            <a:xfrm>
              <a:off x="5936863" y="5737476"/>
              <a:ext cx="2425692" cy="325434"/>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a typeface="Geneva"/>
                <a:cs typeface="Arial" pitchFamily="34" charset="0"/>
              </a:endParaRPr>
            </a:p>
          </p:txBody>
        </p:sp>
        <p:sp>
          <p:nvSpPr>
            <p:cNvPr id="7" name="Left Brace 6"/>
            <p:cNvSpPr/>
            <p:nvPr/>
          </p:nvSpPr>
          <p:spPr>
            <a:xfrm>
              <a:off x="936255" y="5548566"/>
              <a:ext cx="415924" cy="714367"/>
            </a:xfrm>
            <a:prstGeom prst="leftBrace">
              <a:avLst/>
            </a:prstGeom>
          </p:spPr>
          <p:style>
            <a:lnRef idx="2">
              <a:schemeClr val="accent1"/>
            </a:lnRef>
            <a:fillRef idx="0">
              <a:schemeClr val="accent1"/>
            </a:fillRef>
            <a:effectRef idx="1">
              <a:schemeClr val="accent1"/>
            </a:effectRef>
            <a:fontRef idx="minor">
              <a:schemeClr val="tx1"/>
            </a:fontRef>
          </p:style>
          <p:txBody>
            <a:bodyPr anchor="ctr"/>
            <a:lstStyle/>
            <a:p>
              <a:pPr algn="ctr"/>
              <a:endParaRPr lang="en-US">
                <a:ea typeface="Geneva"/>
                <a:cs typeface="Geneva"/>
              </a:endParaRPr>
            </a:p>
          </p:txBody>
        </p:sp>
      </p:grpSp>
      <p:sp>
        <p:nvSpPr>
          <p:cNvPr id="9" name="Oval 8"/>
          <p:cNvSpPr/>
          <p:nvPr/>
        </p:nvSpPr>
        <p:spPr>
          <a:xfrm>
            <a:off x="4559300" y="3795713"/>
            <a:ext cx="312738" cy="287337"/>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cs typeface="Arial" pitchFamily="34" charset="0"/>
              </a:rPr>
              <a:t>1</a:t>
            </a:r>
          </a:p>
        </p:txBody>
      </p:sp>
      <p:sp>
        <p:nvSpPr>
          <p:cNvPr id="14" name="Oval 13"/>
          <p:cNvSpPr/>
          <p:nvPr/>
        </p:nvSpPr>
        <p:spPr>
          <a:xfrm>
            <a:off x="7975600" y="5975350"/>
            <a:ext cx="314325" cy="287338"/>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cs typeface="Arial" pitchFamily="34" charset="0"/>
              </a:rPr>
              <a:t>3</a:t>
            </a:r>
          </a:p>
        </p:txBody>
      </p:sp>
      <p:sp>
        <p:nvSpPr>
          <p:cNvPr id="15" name="Oval 14"/>
          <p:cNvSpPr/>
          <p:nvPr/>
        </p:nvSpPr>
        <p:spPr>
          <a:xfrm>
            <a:off x="568325" y="5773738"/>
            <a:ext cx="314325" cy="288925"/>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cs typeface="Arial" pitchFamily="34" charset="0"/>
              </a:rPr>
              <a:t>2</a:t>
            </a:r>
          </a:p>
        </p:txBody>
      </p:sp>
    </p:spTree>
    <p:extLst>
      <p:ext uri="{BB962C8B-B14F-4D97-AF65-F5344CB8AC3E}">
        <p14:creationId xmlns:p14="http://schemas.microsoft.com/office/powerpoint/2010/main" val="23677151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F1FCCCF5-97B0-4AD6-8BB0-92740EA24D7A}" type="slidenum">
              <a:rPr lang="en-US" altLang="ko-KR"/>
              <a:pPr eaLnBrk="1" hangingPunct="1"/>
              <a:t>12</a:t>
            </a:fld>
            <a:endParaRPr lang="en-US" altLang="ko-KR"/>
          </a:p>
        </p:txBody>
      </p:sp>
      <p:sp>
        <p:nvSpPr>
          <p:cNvPr id="23555" name="Title 1"/>
          <p:cNvSpPr>
            <a:spLocks noGrp="1"/>
          </p:cNvSpPr>
          <p:nvPr>
            <p:ph type="title"/>
          </p:nvPr>
        </p:nvSpPr>
        <p:spPr/>
        <p:txBody>
          <a:bodyPr/>
          <a:lstStyle/>
          <a:p>
            <a:r>
              <a:rPr lang="en-US" smtClean="0">
                <a:latin typeface="Arial" pitchFamily="34" charset="0"/>
                <a:ea typeface="Geneva"/>
                <a:cs typeface="Geneva"/>
              </a:rPr>
              <a:t>CAR Needing Improvement - Sample 2</a:t>
            </a:r>
          </a:p>
        </p:txBody>
      </p:sp>
      <p:sp>
        <p:nvSpPr>
          <p:cNvPr id="23556" name="TextBox 2"/>
          <p:cNvSpPr txBox="1">
            <a:spLocks noChangeArrowheads="1"/>
          </p:cNvSpPr>
          <p:nvPr/>
        </p:nvSpPr>
        <p:spPr bwMode="auto">
          <a:xfrm>
            <a:off x="476250" y="933450"/>
            <a:ext cx="2711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a:cs typeface="Arial" pitchFamily="34" charset="0"/>
              </a:rPr>
              <a:t>CAR Number: </a:t>
            </a:r>
            <a:r>
              <a:rPr lang="en-US"/>
              <a:t>10398706</a:t>
            </a:r>
            <a:endParaRPr lang="en-US">
              <a:cs typeface="Arial" pitchFamily="34" charset="0"/>
            </a:endParaRPr>
          </a:p>
        </p:txBody>
      </p:sp>
      <p:sp>
        <p:nvSpPr>
          <p:cNvPr id="4" name="TextBox 3"/>
          <p:cNvSpPr txBox="1"/>
          <p:nvPr/>
        </p:nvSpPr>
        <p:spPr>
          <a:xfrm>
            <a:off x="627063" y="1690688"/>
            <a:ext cx="7451725" cy="4246562"/>
          </a:xfrm>
          <a:prstGeom prst="rect">
            <a:avLst/>
          </a:prstGeom>
          <a:noFill/>
        </p:spPr>
        <p:txBody>
          <a:bodyPr>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a:cs typeface="Arial" pitchFamily="34" charset="0"/>
              </a:rPr>
              <a:t>Concerns:</a:t>
            </a:r>
          </a:p>
          <a:p>
            <a:pPr eaLnBrk="1" hangingPunct="1"/>
            <a:endParaRPr lang="en-US">
              <a:cs typeface="Arial" pitchFamily="34" charset="0"/>
            </a:endParaRPr>
          </a:p>
          <a:p>
            <a:pPr eaLnBrk="1" hangingPunct="1"/>
            <a:r>
              <a:rPr lang="en-US">
                <a:cs typeface="Arial" pitchFamily="34" charset="0"/>
              </a:rPr>
              <a:t>1.  Lack of the basis for identification of nonconformance scope:</a:t>
            </a:r>
          </a:p>
          <a:p>
            <a:pPr eaLnBrk="1" hangingPunct="1"/>
            <a:r>
              <a:rPr lang="en-US">
                <a:cs typeface="Arial" pitchFamily="34" charset="0"/>
              </a:rPr>
              <a:t>     no evidence supporting the investigating for any similar non-conformance case in the local CAS/Lab Team. For example, is there any other projects with this test handled by this technician or by any other technician with the similar problems?</a:t>
            </a:r>
          </a:p>
          <a:p>
            <a:pPr eaLnBrk="1" hangingPunct="1"/>
            <a:endParaRPr lang="en-US">
              <a:cs typeface="Arial" pitchFamily="34" charset="0"/>
            </a:endParaRPr>
          </a:p>
          <a:p>
            <a:pPr eaLnBrk="1" hangingPunct="1">
              <a:buFontTx/>
              <a:buAutoNum type="arabicPeriod" startAt="2"/>
            </a:pPr>
            <a:r>
              <a:rPr lang="en-US">
                <a:cs typeface="Arial" pitchFamily="34" charset="0"/>
              </a:rPr>
              <a:t>There is no action to invest if any similar non-conformance cases happened</a:t>
            </a:r>
          </a:p>
          <a:p>
            <a:pPr eaLnBrk="1" hangingPunct="1">
              <a:buFontTx/>
              <a:buAutoNum type="arabicPeriod" startAt="2"/>
            </a:pPr>
            <a:endParaRPr lang="en-US">
              <a:cs typeface="Arial" pitchFamily="34" charset="0"/>
            </a:endParaRPr>
          </a:p>
          <a:p>
            <a:pPr eaLnBrk="1" hangingPunct="1">
              <a:buFontTx/>
              <a:buAutoNum type="arabicPeriod" startAt="2"/>
            </a:pPr>
            <a:r>
              <a:rPr lang="en-US">
                <a:cs typeface="Arial" pitchFamily="34" charset="0"/>
              </a:rPr>
              <a:t>Refer to the concept of containment action, it will be more proper to locate the action “</a:t>
            </a:r>
            <a:r>
              <a:rPr lang="en-US"/>
              <a:t>2. Revised the datasheet in results part to make sure technician execute correctly”  under Containment Action instead of </a:t>
            </a:r>
            <a:r>
              <a:rPr lang="en-US">
                <a:cs typeface="Arial" pitchFamily="34" charset="0"/>
              </a:rPr>
              <a:t>Short Term </a:t>
            </a:r>
          </a:p>
        </p:txBody>
      </p:sp>
    </p:spTree>
    <p:extLst>
      <p:ext uri="{BB962C8B-B14F-4D97-AF65-F5344CB8AC3E}">
        <p14:creationId xmlns:p14="http://schemas.microsoft.com/office/powerpoint/2010/main" val="11644628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3"/>
          <p:cNvSpPr>
            <a:spLocks noGrp="1"/>
          </p:cNvSpPr>
          <p:nvPr>
            <p:ph type="title"/>
          </p:nvPr>
        </p:nvSpPr>
        <p:spPr>
          <a:xfrm>
            <a:off x="457200" y="274638"/>
            <a:ext cx="8229600" cy="568325"/>
          </a:xfrm>
        </p:spPr>
        <p:txBody>
          <a:bodyPr/>
          <a:lstStyle/>
          <a:p>
            <a:pPr eaLnBrk="1" hangingPunct="1"/>
            <a:r>
              <a:rPr lang="en-US" dirty="0" smtClean="0">
                <a:latin typeface="Arial" pitchFamily="34" charset="0"/>
                <a:ea typeface="Geneva" charset="0"/>
              </a:rPr>
              <a:t>CAR Examples…the Good</a:t>
            </a:r>
          </a:p>
        </p:txBody>
      </p:sp>
      <p:sp>
        <p:nvSpPr>
          <p:cNvPr id="12291"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charset="0"/>
                <a:cs typeface="Geneva" charset="0"/>
              </a:defRPr>
            </a:lvl1pPr>
            <a:lvl2pPr marL="742950" indent="-285750" eaLnBrk="0" hangingPunct="0">
              <a:defRPr>
                <a:solidFill>
                  <a:schemeClr val="tx1"/>
                </a:solidFill>
                <a:latin typeface="Arial" pitchFamily="34" charset="0"/>
                <a:ea typeface="Geneva" charset="0"/>
                <a:cs typeface="Geneva" charset="0"/>
              </a:defRPr>
            </a:lvl2pPr>
            <a:lvl3pPr marL="1143000" indent="-228600" eaLnBrk="0" hangingPunct="0">
              <a:defRPr>
                <a:solidFill>
                  <a:schemeClr val="tx1"/>
                </a:solidFill>
                <a:latin typeface="Arial" pitchFamily="34" charset="0"/>
                <a:ea typeface="Geneva" charset="0"/>
                <a:cs typeface="Geneva" charset="0"/>
              </a:defRPr>
            </a:lvl3pPr>
            <a:lvl4pPr marL="1600200" indent="-228600" eaLnBrk="0" hangingPunct="0">
              <a:defRPr>
                <a:solidFill>
                  <a:schemeClr val="tx1"/>
                </a:solidFill>
                <a:latin typeface="Arial" pitchFamily="34" charset="0"/>
                <a:ea typeface="Geneva" charset="0"/>
                <a:cs typeface="Geneva" charset="0"/>
              </a:defRPr>
            </a:lvl4pPr>
            <a:lvl5pPr marL="2057400" indent="-228600" eaLnBrk="0" hangingPunct="0">
              <a:defRPr>
                <a:solidFill>
                  <a:schemeClr val="tx1"/>
                </a:solidFill>
                <a:latin typeface="Arial" pitchFamily="34"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9pPr>
          </a:lstStyle>
          <a:p>
            <a:pPr eaLnBrk="1" hangingPunct="1"/>
            <a:fld id="{958D3085-700E-45F6-9DC0-21341CB323B2}" type="slidenum">
              <a:rPr lang="en-US" smtClean="0"/>
              <a:pPr eaLnBrk="1" hangingPunct="1"/>
              <a:t>13</a:t>
            </a:fld>
            <a:endParaRPr lang="en-US" smtClean="0"/>
          </a:p>
        </p:txBody>
      </p:sp>
      <p:pic>
        <p:nvPicPr>
          <p:cNvPr id="1229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088" y="733425"/>
            <a:ext cx="7469187" cy="531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7197725" y="2590800"/>
            <a:ext cx="1941513" cy="830263"/>
          </a:xfrm>
          <a:prstGeom prst="rect">
            <a:avLst/>
          </a:prstGeom>
          <a:noFill/>
        </p:spPr>
        <p:txBody>
          <a:bodyPr>
            <a:spAutoFit/>
          </a:bodyPr>
          <a:lstStyle/>
          <a:p>
            <a:pPr algn="ctr">
              <a:defRPr/>
            </a:pPr>
            <a:r>
              <a:rPr lang="en-GB" sz="1200" b="1" dirty="0">
                <a:solidFill>
                  <a:schemeClr val="accent4"/>
                </a:solidFill>
                <a:cs typeface="Arial" pitchFamily="34" charset="0"/>
              </a:rPr>
              <a:t>Concise statement of N/C </a:t>
            </a:r>
          </a:p>
          <a:p>
            <a:pPr algn="ctr">
              <a:defRPr/>
            </a:pPr>
            <a:endParaRPr lang="en-GB" sz="1200" b="1" dirty="0">
              <a:solidFill>
                <a:srgbClr val="FF0000"/>
              </a:solidFill>
              <a:cs typeface="Arial" pitchFamily="34" charset="0"/>
            </a:endParaRPr>
          </a:p>
          <a:p>
            <a:pPr algn="ctr">
              <a:defRPr/>
            </a:pPr>
            <a:r>
              <a:rPr lang="en-GB" sz="1200" b="1" dirty="0">
                <a:solidFill>
                  <a:srgbClr val="FF0000"/>
                </a:solidFill>
                <a:cs typeface="Arial" pitchFamily="34" charset="0"/>
              </a:rPr>
              <a:t>? Scope of issue</a:t>
            </a:r>
          </a:p>
        </p:txBody>
      </p:sp>
      <p:cxnSp>
        <p:nvCxnSpPr>
          <p:cNvPr id="5" name="Straight Arrow Connector 4"/>
          <p:cNvCxnSpPr/>
          <p:nvPr/>
        </p:nvCxnSpPr>
        <p:spPr>
          <a:xfrm flipV="1">
            <a:off x="6329363" y="3019425"/>
            <a:ext cx="1020762" cy="47625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6840538" y="4449763"/>
            <a:ext cx="509587" cy="25400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786563" y="4714875"/>
            <a:ext cx="1941512" cy="276225"/>
          </a:xfrm>
          <a:prstGeom prst="rect">
            <a:avLst/>
          </a:prstGeom>
          <a:noFill/>
        </p:spPr>
        <p:txBody>
          <a:bodyPr>
            <a:spAutoFit/>
          </a:bodyPr>
          <a:lstStyle/>
          <a:p>
            <a:pPr algn="ctr">
              <a:defRPr/>
            </a:pPr>
            <a:r>
              <a:rPr lang="en-GB" sz="1200" b="1" dirty="0">
                <a:solidFill>
                  <a:schemeClr val="accent4"/>
                </a:solidFill>
                <a:cs typeface="Arial" pitchFamily="34" charset="0"/>
              </a:rPr>
              <a:t>Factual evidence</a:t>
            </a:r>
          </a:p>
        </p:txBody>
      </p:sp>
      <p:sp>
        <p:nvSpPr>
          <p:cNvPr id="2" name="TextBox 1"/>
          <p:cNvSpPr txBox="1"/>
          <p:nvPr/>
        </p:nvSpPr>
        <p:spPr>
          <a:xfrm>
            <a:off x="6449352" y="290822"/>
            <a:ext cx="2441694" cy="646331"/>
          </a:xfrm>
          <a:prstGeom prst="rect">
            <a:avLst/>
          </a:prstGeom>
          <a:solidFill>
            <a:srgbClr val="FDC835"/>
          </a:solidFill>
          <a:ln w="12700">
            <a:solidFill>
              <a:schemeClr val="tx1"/>
            </a:solidFill>
          </a:ln>
        </p:spPr>
        <p:txBody>
          <a:bodyPr wrap="none" rtlCol="0">
            <a:spAutoFit/>
          </a:bodyPr>
          <a:lstStyle/>
          <a:p>
            <a:r>
              <a:rPr lang="en-US" dirty="0" smtClean="0">
                <a:latin typeface="Arial" pitchFamily="34" charset="0"/>
                <a:cs typeface="Arial" pitchFamily="34" charset="0"/>
              </a:rPr>
              <a:t>Team:  Karl Harland,</a:t>
            </a:r>
          </a:p>
          <a:p>
            <a:r>
              <a:rPr lang="en-US" dirty="0" smtClean="0">
                <a:cs typeface="Arial" pitchFamily="34" charset="0"/>
              </a:rPr>
              <a:t>Jim Kurtz, John Carlin</a:t>
            </a:r>
            <a:endParaRPr lang="en-US"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p:txBody>
          <a:bodyPr/>
          <a:lstStyle/>
          <a:p>
            <a:pPr eaLnBrk="1" hangingPunct="1"/>
            <a:r>
              <a:rPr lang="en-US" smtClean="0">
                <a:latin typeface="Arial" pitchFamily="34" charset="0"/>
                <a:ea typeface="Geneva" charset="0"/>
              </a:rPr>
              <a:t>CAR Examples…the Good</a:t>
            </a:r>
          </a:p>
        </p:txBody>
      </p:sp>
      <p:sp>
        <p:nvSpPr>
          <p:cNvPr id="13315"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charset="0"/>
                <a:cs typeface="Geneva" charset="0"/>
              </a:defRPr>
            </a:lvl1pPr>
            <a:lvl2pPr marL="742950" indent="-285750" eaLnBrk="0" hangingPunct="0">
              <a:defRPr>
                <a:solidFill>
                  <a:schemeClr val="tx1"/>
                </a:solidFill>
                <a:latin typeface="Arial" pitchFamily="34" charset="0"/>
                <a:ea typeface="Geneva" charset="0"/>
                <a:cs typeface="Geneva" charset="0"/>
              </a:defRPr>
            </a:lvl2pPr>
            <a:lvl3pPr marL="1143000" indent="-228600" eaLnBrk="0" hangingPunct="0">
              <a:defRPr>
                <a:solidFill>
                  <a:schemeClr val="tx1"/>
                </a:solidFill>
                <a:latin typeface="Arial" pitchFamily="34" charset="0"/>
                <a:ea typeface="Geneva" charset="0"/>
                <a:cs typeface="Geneva" charset="0"/>
              </a:defRPr>
            </a:lvl3pPr>
            <a:lvl4pPr marL="1600200" indent="-228600" eaLnBrk="0" hangingPunct="0">
              <a:defRPr>
                <a:solidFill>
                  <a:schemeClr val="tx1"/>
                </a:solidFill>
                <a:latin typeface="Arial" pitchFamily="34" charset="0"/>
                <a:ea typeface="Geneva" charset="0"/>
                <a:cs typeface="Geneva" charset="0"/>
              </a:defRPr>
            </a:lvl4pPr>
            <a:lvl5pPr marL="2057400" indent="-228600" eaLnBrk="0" hangingPunct="0">
              <a:defRPr>
                <a:solidFill>
                  <a:schemeClr val="tx1"/>
                </a:solidFill>
                <a:latin typeface="Arial" pitchFamily="34"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9pPr>
          </a:lstStyle>
          <a:p>
            <a:pPr eaLnBrk="1" hangingPunct="1"/>
            <a:fld id="{61038F59-1875-42A3-A21E-886EE84953A0}" type="slidenum">
              <a:rPr lang="en-US" smtClean="0"/>
              <a:pPr eaLnBrk="1" hangingPunct="1"/>
              <a:t>14</a:t>
            </a:fld>
            <a:endParaRPr lang="en-US" smtClean="0"/>
          </a:p>
        </p:txBody>
      </p:sp>
      <p:pic>
        <p:nvPicPr>
          <p:cNvPr id="133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792163"/>
            <a:ext cx="7239000" cy="501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V="1">
            <a:off x="6505575" y="1104900"/>
            <a:ext cx="800100" cy="784225"/>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5608638" y="134938"/>
            <a:ext cx="3392487" cy="2124075"/>
          </a:xfrm>
          <a:prstGeom prst="rect">
            <a:avLst/>
          </a:prstGeom>
          <a:noFill/>
        </p:spPr>
        <p:txBody>
          <a:bodyPr>
            <a:spAutoFit/>
          </a:bodyPr>
          <a:lstStyle/>
          <a:p>
            <a:pPr marL="171450" indent="-171450" algn="ctr">
              <a:buFont typeface="Arial" pitchFamily="34" charset="0"/>
              <a:buChar char="•"/>
              <a:defRPr/>
            </a:pPr>
            <a:r>
              <a:rPr lang="en-GB" sz="1200" b="1" dirty="0">
                <a:solidFill>
                  <a:schemeClr val="accent4"/>
                </a:solidFill>
                <a:cs typeface="Arial" pitchFamily="34" charset="0"/>
              </a:rPr>
              <a:t>Stakeholder identified and involved</a:t>
            </a:r>
          </a:p>
          <a:p>
            <a:pPr marL="171450" indent="-171450" algn="ctr">
              <a:buFont typeface="Arial" pitchFamily="34" charset="0"/>
              <a:buChar char="•"/>
              <a:defRPr/>
            </a:pPr>
            <a:endParaRPr lang="en-GB" sz="1200" b="1" dirty="0">
              <a:solidFill>
                <a:schemeClr val="accent4"/>
              </a:solidFill>
              <a:cs typeface="Arial" pitchFamily="34" charset="0"/>
            </a:endParaRPr>
          </a:p>
          <a:p>
            <a:pPr marL="171450" indent="-171450" algn="ctr">
              <a:buFont typeface="Arial" pitchFamily="34" charset="0"/>
              <a:buChar char="•"/>
              <a:defRPr/>
            </a:pPr>
            <a:r>
              <a:rPr lang="en-GB" sz="1200" b="1" dirty="0">
                <a:solidFill>
                  <a:schemeClr val="accent4"/>
                </a:solidFill>
                <a:cs typeface="Arial" pitchFamily="34" charset="0"/>
              </a:rPr>
              <a:t>Cause identified (no system)</a:t>
            </a:r>
          </a:p>
          <a:p>
            <a:pPr marL="171450" indent="-171450" algn="ctr">
              <a:buFont typeface="Arial" pitchFamily="34" charset="0"/>
              <a:buChar char="•"/>
              <a:defRPr/>
            </a:pPr>
            <a:endParaRPr lang="en-GB" sz="1200" b="1" dirty="0">
              <a:solidFill>
                <a:schemeClr val="accent4"/>
              </a:solidFill>
              <a:cs typeface="Arial" pitchFamily="34" charset="0"/>
            </a:endParaRPr>
          </a:p>
          <a:p>
            <a:pPr marL="171450" indent="-171450" algn="ctr">
              <a:buFont typeface="Arial" pitchFamily="34" charset="0"/>
              <a:buChar char="•"/>
              <a:defRPr/>
            </a:pPr>
            <a:r>
              <a:rPr lang="en-GB" sz="1200" b="1" dirty="0">
                <a:solidFill>
                  <a:schemeClr val="accent4"/>
                </a:solidFill>
                <a:cs typeface="Arial" pitchFamily="34" charset="0"/>
              </a:rPr>
              <a:t>Relevant procedure (requirement identified)</a:t>
            </a:r>
          </a:p>
          <a:p>
            <a:pPr marL="171450" indent="-171450" algn="ctr">
              <a:buFont typeface="Arial" pitchFamily="34" charset="0"/>
              <a:buChar char="•"/>
              <a:defRPr/>
            </a:pPr>
            <a:endParaRPr lang="en-GB" sz="1200" b="1" dirty="0">
              <a:solidFill>
                <a:srgbClr val="FF0000"/>
              </a:solidFill>
              <a:cs typeface="Arial" pitchFamily="34" charset="0"/>
            </a:endParaRPr>
          </a:p>
          <a:p>
            <a:pPr marL="171450" indent="-171450" algn="ctr">
              <a:buFont typeface="Arial" pitchFamily="34" charset="0"/>
              <a:buChar char="•"/>
              <a:defRPr/>
            </a:pPr>
            <a:endParaRPr lang="en-GB" sz="1200" b="1" dirty="0">
              <a:solidFill>
                <a:srgbClr val="FF0000"/>
              </a:solidFill>
              <a:cs typeface="Arial" pitchFamily="34" charset="0"/>
            </a:endParaRPr>
          </a:p>
          <a:p>
            <a:pPr marL="171450" indent="-171450" algn="ctr">
              <a:buFont typeface="Arial" pitchFamily="34" charset="0"/>
              <a:buChar char="•"/>
              <a:defRPr/>
            </a:pPr>
            <a:endParaRPr lang="en-GB" sz="1200" b="1" dirty="0">
              <a:solidFill>
                <a:srgbClr val="FF0000"/>
              </a:solidFill>
              <a:cs typeface="Arial" pitchFamily="34" charset="0"/>
            </a:endParaRPr>
          </a:p>
          <a:p>
            <a:pPr marL="171450" indent="-171450" algn="ctr">
              <a:buFont typeface="Arial" pitchFamily="34" charset="0"/>
              <a:buChar char="•"/>
              <a:defRPr/>
            </a:pPr>
            <a:endParaRPr lang="en-GB" sz="1200" b="1" dirty="0">
              <a:solidFill>
                <a:srgbClr val="FF0000"/>
              </a:solidFill>
              <a:cs typeface="Arial" pitchFamily="34" charset="0"/>
            </a:endParaRPr>
          </a:p>
          <a:p>
            <a:pPr algn="ctr">
              <a:defRPr/>
            </a:pPr>
            <a:endParaRPr lang="en-GB" sz="1200" b="1" dirty="0">
              <a:solidFill>
                <a:srgbClr val="FF0000"/>
              </a:solidFill>
              <a:cs typeface="Arial" pitchFamily="34" charset="0"/>
            </a:endParaRPr>
          </a:p>
        </p:txBody>
      </p:sp>
      <p:sp>
        <p:nvSpPr>
          <p:cNvPr id="11" name="TextBox 10"/>
          <p:cNvSpPr txBox="1"/>
          <p:nvPr/>
        </p:nvSpPr>
        <p:spPr>
          <a:xfrm>
            <a:off x="5292725" y="3317875"/>
            <a:ext cx="3394075" cy="277813"/>
          </a:xfrm>
          <a:prstGeom prst="rect">
            <a:avLst/>
          </a:prstGeom>
          <a:noFill/>
        </p:spPr>
        <p:txBody>
          <a:bodyPr>
            <a:spAutoFit/>
          </a:bodyPr>
          <a:lstStyle/>
          <a:p>
            <a:pPr marL="171450" indent="-171450" algn="ctr">
              <a:buFont typeface="Arial" pitchFamily="34" charset="0"/>
              <a:buChar char="•"/>
              <a:defRPr/>
            </a:pPr>
            <a:r>
              <a:rPr lang="en-GB" sz="1200" b="1" dirty="0">
                <a:solidFill>
                  <a:schemeClr val="accent4"/>
                </a:solidFill>
                <a:cs typeface="Arial" pitchFamily="34" charset="0"/>
              </a:rPr>
              <a:t>Root Cause N/A as Observation</a:t>
            </a:r>
          </a:p>
        </p:txBody>
      </p:sp>
      <p:cxnSp>
        <p:nvCxnSpPr>
          <p:cNvPr id="12" name="Straight Arrow Connector 11"/>
          <p:cNvCxnSpPr/>
          <p:nvPr/>
        </p:nvCxnSpPr>
        <p:spPr>
          <a:xfrm>
            <a:off x="4572000" y="3455988"/>
            <a:ext cx="1036638" cy="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4622800" y="3894138"/>
            <a:ext cx="1036638" cy="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13322" name="TextBox 16"/>
          <p:cNvSpPr txBox="1">
            <a:spLocks noChangeArrowheads="1"/>
          </p:cNvSpPr>
          <p:nvPr/>
        </p:nvSpPr>
        <p:spPr bwMode="auto">
          <a:xfrm>
            <a:off x="5445125" y="3756025"/>
            <a:ext cx="33940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eaLnBrk="0" hangingPunct="0">
              <a:defRPr>
                <a:solidFill>
                  <a:schemeClr val="tx1"/>
                </a:solidFill>
                <a:latin typeface="Arial" pitchFamily="34" charset="0"/>
                <a:ea typeface="Geneva" charset="0"/>
                <a:cs typeface="Geneva" charset="0"/>
              </a:defRPr>
            </a:lvl1pPr>
            <a:lvl2pPr marL="742950" indent="-285750" eaLnBrk="0" hangingPunct="0">
              <a:defRPr>
                <a:solidFill>
                  <a:schemeClr val="tx1"/>
                </a:solidFill>
                <a:latin typeface="Arial" pitchFamily="34" charset="0"/>
                <a:ea typeface="Geneva" charset="0"/>
                <a:cs typeface="Geneva" charset="0"/>
              </a:defRPr>
            </a:lvl2pPr>
            <a:lvl3pPr marL="1143000" indent="-228600" eaLnBrk="0" hangingPunct="0">
              <a:defRPr>
                <a:solidFill>
                  <a:schemeClr val="tx1"/>
                </a:solidFill>
                <a:latin typeface="Arial" pitchFamily="34" charset="0"/>
                <a:ea typeface="Geneva" charset="0"/>
                <a:cs typeface="Geneva" charset="0"/>
              </a:defRPr>
            </a:lvl3pPr>
            <a:lvl4pPr marL="1600200" indent="-228600" eaLnBrk="0" hangingPunct="0">
              <a:defRPr>
                <a:solidFill>
                  <a:schemeClr val="tx1"/>
                </a:solidFill>
                <a:latin typeface="Arial" pitchFamily="34" charset="0"/>
                <a:ea typeface="Geneva" charset="0"/>
                <a:cs typeface="Geneva" charset="0"/>
              </a:defRPr>
            </a:lvl4pPr>
            <a:lvl5pPr marL="2057400" indent="-228600" eaLnBrk="0" hangingPunct="0">
              <a:defRPr>
                <a:solidFill>
                  <a:schemeClr val="tx1"/>
                </a:solidFill>
                <a:latin typeface="Arial" pitchFamily="34"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9pPr>
          </a:lstStyle>
          <a:p>
            <a:pPr algn="ctr" eaLnBrk="1" hangingPunct="1">
              <a:buFont typeface="Arial" pitchFamily="34" charset="0"/>
              <a:buChar char="•"/>
            </a:pPr>
            <a:r>
              <a:rPr lang="en-GB" sz="1200" b="1">
                <a:solidFill>
                  <a:srgbClr val="C00000"/>
                </a:solidFill>
                <a:cs typeface="Arial" pitchFamily="34" charset="0"/>
              </a:rPr>
              <a:t>?</a:t>
            </a:r>
          </a:p>
        </p:txBody>
      </p:sp>
      <p:cxnSp>
        <p:nvCxnSpPr>
          <p:cNvPr id="18" name="Straight Arrow Connector 17"/>
          <p:cNvCxnSpPr/>
          <p:nvPr/>
        </p:nvCxnSpPr>
        <p:spPr>
          <a:xfrm flipV="1">
            <a:off x="4572000" y="4968875"/>
            <a:ext cx="965200" cy="255588"/>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5208588" y="4691063"/>
            <a:ext cx="3392487" cy="646112"/>
          </a:xfrm>
          <a:prstGeom prst="rect">
            <a:avLst/>
          </a:prstGeom>
          <a:noFill/>
        </p:spPr>
        <p:txBody>
          <a:bodyPr>
            <a:spAutoFit/>
          </a:bodyPr>
          <a:lstStyle/>
          <a:p>
            <a:pPr marL="171450" indent="-171450" algn="ctr">
              <a:buFont typeface="Arial" pitchFamily="34" charset="0"/>
              <a:buChar char="•"/>
              <a:defRPr/>
            </a:pPr>
            <a:r>
              <a:rPr lang="en-GB" sz="1200" b="1" dirty="0">
                <a:solidFill>
                  <a:schemeClr val="accent4"/>
                </a:solidFill>
                <a:cs typeface="Arial" pitchFamily="34" charset="0"/>
              </a:rPr>
              <a:t>Fix the objective evidence - document</a:t>
            </a:r>
          </a:p>
          <a:p>
            <a:pPr marL="171450" indent="-171450" algn="ctr">
              <a:buFont typeface="Arial" pitchFamily="34" charset="0"/>
              <a:buChar char="•"/>
              <a:defRPr/>
            </a:pPr>
            <a:r>
              <a:rPr lang="en-GB" sz="1200" b="1" dirty="0">
                <a:solidFill>
                  <a:schemeClr val="accent4"/>
                </a:solidFill>
                <a:cs typeface="Arial" pitchFamily="34" charset="0"/>
              </a:rPr>
              <a:t>Address analysis items (no system)</a:t>
            </a:r>
          </a:p>
          <a:p>
            <a:pPr marL="171450" indent="-171450" algn="ctr">
              <a:buFont typeface="Arial" pitchFamily="34" charset="0"/>
              <a:buChar char="•"/>
              <a:defRPr/>
            </a:pPr>
            <a:r>
              <a:rPr lang="en-GB" sz="1200" b="1" dirty="0">
                <a:solidFill>
                  <a:srgbClr val="C10036"/>
                </a:solidFill>
                <a:cs typeface="Arial" pitchFamily="34" charset="0"/>
              </a:rPr>
              <a:t>? Scope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p:txBody>
          <a:bodyPr/>
          <a:lstStyle/>
          <a:p>
            <a:pPr eaLnBrk="1" hangingPunct="1"/>
            <a:r>
              <a:rPr lang="en-US" smtClean="0">
                <a:latin typeface="Arial" pitchFamily="34" charset="0"/>
                <a:ea typeface="Geneva" charset="0"/>
              </a:rPr>
              <a:t>CAR Examples…the Good</a:t>
            </a:r>
          </a:p>
        </p:txBody>
      </p:sp>
      <p:sp>
        <p:nvSpPr>
          <p:cNvPr id="14339"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charset="0"/>
                <a:cs typeface="Geneva" charset="0"/>
              </a:defRPr>
            </a:lvl1pPr>
            <a:lvl2pPr marL="742950" indent="-285750" eaLnBrk="0" hangingPunct="0">
              <a:defRPr>
                <a:solidFill>
                  <a:schemeClr val="tx1"/>
                </a:solidFill>
                <a:latin typeface="Arial" pitchFamily="34" charset="0"/>
                <a:ea typeface="Geneva" charset="0"/>
                <a:cs typeface="Geneva" charset="0"/>
              </a:defRPr>
            </a:lvl2pPr>
            <a:lvl3pPr marL="1143000" indent="-228600" eaLnBrk="0" hangingPunct="0">
              <a:defRPr>
                <a:solidFill>
                  <a:schemeClr val="tx1"/>
                </a:solidFill>
                <a:latin typeface="Arial" pitchFamily="34" charset="0"/>
                <a:ea typeface="Geneva" charset="0"/>
                <a:cs typeface="Geneva" charset="0"/>
              </a:defRPr>
            </a:lvl3pPr>
            <a:lvl4pPr marL="1600200" indent="-228600" eaLnBrk="0" hangingPunct="0">
              <a:defRPr>
                <a:solidFill>
                  <a:schemeClr val="tx1"/>
                </a:solidFill>
                <a:latin typeface="Arial" pitchFamily="34" charset="0"/>
                <a:ea typeface="Geneva" charset="0"/>
                <a:cs typeface="Geneva" charset="0"/>
              </a:defRPr>
            </a:lvl4pPr>
            <a:lvl5pPr marL="2057400" indent="-228600" eaLnBrk="0" hangingPunct="0">
              <a:defRPr>
                <a:solidFill>
                  <a:schemeClr val="tx1"/>
                </a:solidFill>
                <a:latin typeface="Arial" pitchFamily="34"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9pPr>
          </a:lstStyle>
          <a:p>
            <a:pPr eaLnBrk="1" hangingPunct="1"/>
            <a:fld id="{A94FAC3F-4C21-4C8E-A29F-0D47586F31D0}" type="slidenum">
              <a:rPr lang="en-US" smtClean="0"/>
              <a:pPr eaLnBrk="1" hangingPunct="1"/>
              <a:t>15</a:t>
            </a:fld>
            <a:endParaRPr lang="en-US" smtClean="0"/>
          </a:p>
        </p:txBody>
      </p:sp>
      <p:pic>
        <p:nvPicPr>
          <p:cNvPr id="143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075" y="1490663"/>
            <a:ext cx="7181850" cy="337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4572000" y="2363788"/>
            <a:ext cx="538163" cy="50165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208588" y="2568575"/>
            <a:ext cx="3392487" cy="830263"/>
          </a:xfrm>
          <a:prstGeom prst="rect">
            <a:avLst/>
          </a:prstGeom>
          <a:noFill/>
        </p:spPr>
        <p:txBody>
          <a:bodyPr>
            <a:spAutoFit/>
          </a:bodyPr>
          <a:lstStyle/>
          <a:p>
            <a:pPr marL="171450" indent="-171450" algn="ctr">
              <a:buFont typeface="Arial" pitchFamily="34" charset="0"/>
              <a:buChar char="•"/>
              <a:defRPr/>
            </a:pPr>
            <a:r>
              <a:rPr lang="en-GB" sz="1200" b="1" dirty="0">
                <a:solidFill>
                  <a:schemeClr val="accent4"/>
                </a:solidFill>
                <a:cs typeface="Arial" pitchFamily="34" charset="0"/>
              </a:rPr>
              <a:t>Addresses containment</a:t>
            </a:r>
          </a:p>
          <a:p>
            <a:pPr marL="171450" indent="-171450" algn="ctr">
              <a:buFont typeface="Arial" pitchFamily="34" charset="0"/>
              <a:buChar char="•"/>
              <a:defRPr/>
            </a:pPr>
            <a:r>
              <a:rPr lang="en-GB" sz="1200" b="1" dirty="0">
                <a:solidFill>
                  <a:schemeClr val="accent4"/>
                </a:solidFill>
                <a:cs typeface="Arial" pitchFamily="34" charset="0"/>
              </a:rPr>
              <a:t>Verifies effectiveness (Understanding and System)</a:t>
            </a:r>
          </a:p>
          <a:p>
            <a:pPr marL="171450" indent="-171450" algn="ctr">
              <a:buFont typeface="Arial" pitchFamily="34" charset="0"/>
              <a:buChar char="•"/>
              <a:defRPr/>
            </a:pPr>
            <a:endParaRPr lang="en-GB" sz="1200" b="1" dirty="0">
              <a:solidFill>
                <a:srgbClr val="C10036"/>
              </a:solidFill>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538162"/>
          </a:xfrm>
        </p:spPr>
        <p:txBody>
          <a:bodyPr/>
          <a:lstStyle/>
          <a:p>
            <a:pPr eaLnBrk="1" hangingPunct="1"/>
            <a:r>
              <a:rPr lang="en-US" smtClean="0">
                <a:latin typeface="Arial" pitchFamily="34" charset="0"/>
                <a:ea typeface="Geneva" charset="0"/>
              </a:rPr>
              <a:t>CAR Examples…the Good</a:t>
            </a:r>
          </a:p>
        </p:txBody>
      </p:sp>
      <p:sp>
        <p:nvSpPr>
          <p:cNvPr id="15363"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charset="0"/>
                <a:cs typeface="Geneva" charset="0"/>
              </a:defRPr>
            </a:lvl1pPr>
            <a:lvl2pPr marL="742950" indent="-285750" eaLnBrk="0" hangingPunct="0">
              <a:defRPr>
                <a:solidFill>
                  <a:schemeClr val="tx1"/>
                </a:solidFill>
                <a:latin typeface="Arial" pitchFamily="34" charset="0"/>
                <a:ea typeface="Geneva" charset="0"/>
                <a:cs typeface="Geneva" charset="0"/>
              </a:defRPr>
            </a:lvl2pPr>
            <a:lvl3pPr marL="1143000" indent="-228600" eaLnBrk="0" hangingPunct="0">
              <a:defRPr>
                <a:solidFill>
                  <a:schemeClr val="tx1"/>
                </a:solidFill>
                <a:latin typeface="Arial" pitchFamily="34" charset="0"/>
                <a:ea typeface="Geneva" charset="0"/>
                <a:cs typeface="Geneva" charset="0"/>
              </a:defRPr>
            </a:lvl3pPr>
            <a:lvl4pPr marL="1600200" indent="-228600" eaLnBrk="0" hangingPunct="0">
              <a:defRPr>
                <a:solidFill>
                  <a:schemeClr val="tx1"/>
                </a:solidFill>
                <a:latin typeface="Arial" pitchFamily="34" charset="0"/>
                <a:ea typeface="Geneva" charset="0"/>
                <a:cs typeface="Geneva" charset="0"/>
              </a:defRPr>
            </a:lvl4pPr>
            <a:lvl5pPr marL="2057400" indent="-228600" eaLnBrk="0" hangingPunct="0">
              <a:defRPr>
                <a:solidFill>
                  <a:schemeClr val="tx1"/>
                </a:solidFill>
                <a:latin typeface="Arial" pitchFamily="34"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9pPr>
          </a:lstStyle>
          <a:p>
            <a:pPr eaLnBrk="1" hangingPunct="1"/>
            <a:fld id="{9102F0C5-CF40-4ECB-878B-714D89779AB8}" type="slidenum">
              <a:rPr lang="en-US" smtClean="0"/>
              <a:pPr eaLnBrk="1" hangingPunct="1"/>
              <a:t>16</a:t>
            </a:fld>
            <a:endParaRPr lang="en-US" smtClean="0"/>
          </a:p>
        </p:txBody>
      </p:sp>
      <p:pic>
        <p:nvPicPr>
          <p:cNvPr id="153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88" y="830263"/>
            <a:ext cx="7515225"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5" name="TextBox 4"/>
          <p:cNvSpPr txBox="1">
            <a:spLocks noChangeArrowheads="1"/>
          </p:cNvSpPr>
          <p:nvPr/>
        </p:nvSpPr>
        <p:spPr bwMode="auto">
          <a:xfrm>
            <a:off x="4425950" y="4986338"/>
            <a:ext cx="33940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eaLnBrk="0" hangingPunct="0">
              <a:defRPr>
                <a:solidFill>
                  <a:schemeClr val="tx1"/>
                </a:solidFill>
                <a:latin typeface="Arial" pitchFamily="34" charset="0"/>
                <a:ea typeface="Geneva" charset="0"/>
                <a:cs typeface="Geneva" charset="0"/>
              </a:defRPr>
            </a:lvl1pPr>
            <a:lvl2pPr marL="742950" indent="-285750" eaLnBrk="0" hangingPunct="0">
              <a:defRPr>
                <a:solidFill>
                  <a:schemeClr val="tx1"/>
                </a:solidFill>
                <a:latin typeface="Arial" pitchFamily="34" charset="0"/>
                <a:ea typeface="Geneva" charset="0"/>
                <a:cs typeface="Geneva" charset="0"/>
              </a:defRPr>
            </a:lvl2pPr>
            <a:lvl3pPr marL="1143000" indent="-228600" eaLnBrk="0" hangingPunct="0">
              <a:defRPr>
                <a:solidFill>
                  <a:schemeClr val="tx1"/>
                </a:solidFill>
                <a:latin typeface="Arial" pitchFamily="34" charset="0"/>
                <a:ea typeface="Geneva" charset="0"/>
                <a:cs typeface="Geneva" charset="0"/>
              </a:defRPr>
            </a:lvl3pPr>
            <a:lvl4pPr marL="1600200" indent="-228600" eaLnBrk="0" hangingPunct="0">
              <a:defRPr>
                <a:solidFill>
                  <a:schemeClr val="tx1"/>
                </a:solidFill>
                <a:latin typeface="Arial" pitchFamily="34" charset="0"/>
                <a:ea typeface="Geneva" charset="0"/>
                <a:cs typeface="Geneva" charset="0"/>
              </a:defRPr>
            </a:lvl4pPr>
            <a:lvl5pPr marL="2057400" indent="-228600" eaLnBrk="0" hangingPunct="0">
              <a:defRPr>
                <a:solidFill>
                  <a:schemeClr val="tx1"/>
                </a:solidFill>
                <a:latin typeface="Arial" pitchFamily="34"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9pPr>
          </a:lstStyle>
          <a:p>
            <a:pPr algn="ctr" eaLnBrk="1" hangingPunct="1">
              <a:buFont typeface="Arial" pitchFamily="34" charset="0"/>
              <a:buChar char="•"/>
            </a:pPr>
            <a:r>
              <a:rPr lang="en-GB" sz="1200" b="1">
                <a:solidFill>
                  <a:srgbClr val="00B050"/>
                </a:solidFill>
                <a:cs typeface="Arial" pitchFamily="34" charset="0"/>
              </a:rPr>
              <a:t>Milestones completed as per expectations e.g.</a:t>
            </a:r>
          </a:p>
          <a:p>
            <a:pPr algn="ctr" eaLnBrk="1" hangingPunct="1">
              <a:buFont typeface="Arial" pitchFamily="34" charset="0"/>
              <a:buChar char="•"/>
            </a:pPr>
            <a:r>
              <a:rPr lang="en-GB" sz="1200" b="1">
                <a:solidFill>
                  <a:srgbClr val="00B050"/>
                </a:solidFill>
                <a:cs typeface="Arial" pitchFamily="34" charset="0"/>
              </a:rPr>
              <a:t>Confirmation from Representative + example tracking template</a:t>
            </a:r>
          </a:p>
        </p:txBody>
      </p:sp>
      <p:cxnSp>
        <p:nvCxnSpPr>
          <p:cNvPr id="6" name="Straight Arrow Connector 5"/>
          <p:cNvCxnSpPr/>
          <p:nvPr/>
        </p:nvCxnSpPr>
        <p:spPr>
          <a:xfrm>
            <a:off x="4664075" y="4089400"/>
            <a:ext cx="660400" cy="841375"/>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title"/>
          </p:nvPr>
        </p:nvSpPr>
        <p:spPr>
          <a:xfrm>
            <a:off x="457200" y="274638"/>
            <a:ext cx="8229600" cy="538162"/>
          </a:xfrm>
        </p:spPr>
        <p:txBody>
          <a:bodyPr/>
          <a:lstStyle/>
          <a:p>
            <a:pPr eaLnBrk="1" hangingPunct="1"/>
            <a:r>
              <a:rPr lang="en-US" smtClean="0">
                <a:latin typeface="Arial" pitchFamily="34" charset="0"/>
                <a:ea typeface="Geneva" charset="0"/>
              </a:rPr>
              <a:t>CAR Examples…the Good</a:t>
            </a:r>
          </a:p>
        </p:txBody>
      </p:sp>
      <p:sp>
        <p:nvSpPr>
          <p:cNvPr id="16387"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charset="0"/>
                <a:cs typeface="Geneva" charset="0"/>
              </a:defRPr>
            </a:lvl1pPr>
            <a:lvl2pPr marL="742950" indent="-285750" eaLnBrk="0" hangingPunct="0">
              <a:defRPr>
                <a:solidFill>
                  <a:schemeClr val="tx1"/>
                </a:solidFill>
                <a:latin typeface="Arial" pitchFamily="34" charset="0"/>
                <a:ea typeface="Geneva" charset="0"/>
                <a:cs typeface="Geneva" charset="0"/>
              </a:defRPr>
            </a:lvl2pPr>
            <a:lvl3pPr marL="1143000" indent="-228600" eaLnBrk="0" hangingPunct="0">
              <a:defRPr>
                <a:solidFill>
                  <a:schemeClr val="tx1"/>
                </a:solidFill>
                <a:latin typeface="Arial" pitchFamily="34" charset="0"/>
                <a:ea typeface="Geneva" charset="0"/>
                <a:cs typeface="Geneva" charset="0"/>
              </a:defRPr>
            </a:lvl3pPr>
            <a:lvl4pPr marL="1600200" indent="-228600" eaLnBrk="0" hangingPunct="0">
              <a:defRPr>
                <a:solidFill>
                  <a:schemeClr val="tx1"/>
                </a:solidFill>
                <a:latin typeface="Arial" pitchFamily="34" charset="0"/>
                <a:ea typeface="Geneva" charset="0"/>
                <a:cs typeface="Geneva" charset="0"/>
              </a:defRPr>
            </a:lvl4pPr>
            <a:lvl5pPr marL="2057400" indent="-228600" eaLnBrk="0" hangingPunct="0">
              <a:defRPr>
                <a:solidFill>
                  <a:schemeClr val="tx1"/>
                </a:solidFill>
                <a:latin typeface="Arial" pitchFamily="34"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9pPr>
          </a:lstStyle>
          <a:p>
            <a:pPr eaLnBrk="1" hangingPunct="1"/>
            <a:fld id="{E8608352-6E6F-49F0-87FD-3696594F0970}" type="slidenum">
              <a:rPr lang="en-US" smtClean="0"/>
              <a:pPr eaLnBrk="1" hangingPunct="1"/>
              <a:t>17</a:t>
            </a:fld>
            <a:endParaRPr lang="en-US" smtClean="0"/>
          </a:p>
        </p:txBody>
      </p:sp>
      <p:pic>
        <p:nvPicPr>
          <p:cNvPr id="163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350" y="1335088"/>
            <a:ext cx="7515225"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p:nvPr/>
        </p:nvCxnSpPr>
        <p:spPr>
          <a:xfrm>
            <a:off x="2997200" y="2179638"/>
            <a:ext cx="660400" cy="841375"/>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16390" name="TextBox 8"/>
          <p:cNvSpPr txBox="1">
            <a:spLocks noChangeArrowheads="1"/>
          </p:cNvSpPr>
          <p:nvPr/>
        </p:nvSpPr>
        <p:spPr bwMode="auto">
          <a:xfrm>
            <a:off x="3165475" y="3097213"/>
            <a:ext cx="33940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eaLnBrk="0" hangingPunct="0">
              <a:defRPr>
                <a:solidFill>
                  <a:schemeClr val="tx1"/>
                </a:solidFill>
                <a:latin typeface="Arial" pitchFamily="34" charset="0"/>
                <a:ea typeface="Geneva" charset="0"/>
                <a:cs typeface="Geneva" charset="0"/>
              </a:defRPr>
            </a:lvl1pPr>
            <a:lvl2pPr marL="742950" indent="-285750" eaLnBrk="0" hangingPunct="0">
              <a:defRPr>
                <a:solidFill>
                  <a:schemeClr val="tx1"/>
                </a:solidFill>
                <a:latin typeface="Arial" pitchFamily="34" charset="0"/>
                <a:ea typeface="Geneva" charset="0"/>
                <a:cs typeface="Geneva" charset="0"/>
              </a:defRPr>
            </a:lvl2pPr>
            <a:lvl3pPr marL="1143000" indent="-228600" eaLnBrk="0" hangingPunct="0">
              <a:defRPr>
                <a:solidFill>
                  <a:schemeClr val="tx1"/>
                </a:solidFill>
                <a:latin typeface="Arial" pitchFamily="34" charset="0"/>
                <a:ea typeface="Geneva" charset="0"/>
                <a:cs typeface="Geneva" charset="0"/>
              </a:defRPr>
            </a:lvl3pPr>
            <a:lvl4pPr marL="1600200" indent="-228600" eaLnBrk="0" hangingPunct="0">
              <a:defRPr>
                <a:solidFill>
                  <a:schemeClr val="tx1"/>
                </a:solidFill>
                <a:latin typeface="Arial" pitchFamily="34" charset="0"/>
                <a:ea typeface="Geneva" charset="0"/>
                <a:cs typeface="Geneva" charset="0"/>
              </a:defRPr>
            </a:lvl4pPr>
            <a:lvl5pPr marL="2057400" indent="-228600" eaLnBrk="0" hangingPunct="0">
              <a:defRPr>
                <a:solidFill>
                  <a:schemeClr val="tx1"/>
                </a:solidFill>
                <a:latin typeface="Arial" pitchFamily="34"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9pPr>
          </a:lstStyle>
          <a:p>
            <a:pPr algn="ctr" eaLnBrk="1" hangingPunct="1">
              <a:buFont typeface="Arial" pitchFamily="34" charset="0"/>
              <a:buChar char="•"/>
            </a:pPr>
            <a:r>
              <a:rPr lang="en-GB" sz="1200" b="1">
                <a:solidFill>
                  <a:srgbClr val="00B050"/>
                </a:solidFill>
                <a:cs typeface="Arial" pitchFamily="34" charset="0"/>
              </a:rPr>
              <a:t>Final verification completed immediately</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latin typeface="Arial" pitchFamily="34" charset="0"/>
                <a:ea typeface="Geneva" charset="0"/>
              </a:rPr>
              <a:t>CAR Examples…the Good</a:t>
            </a:r>
            <a:endParaRPr lang="en-GB" smtClean="0">
              <a:latin typeface="Arial" pitchFamily="34" charset="0"/>
              <a:ea typeface="Geneva" charset="0"/>
            </a:endParaRPr>
          </a:p>
        </p:txBody>
      </p:sp>
      <p:sp>
        <p:nvSpPr>
          <p:cNvPr id="17411"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charset="0"/>
                <a:cs typeface="Geneva" charset="0"/>
              </a:defRPr>
            </a:lvl1pPr>
            <a:lvl2pPr marL="742950" indent="-285750" eaLnBrk="0" hangingPunct="0">
              <a:defRPr>
                <a:solidFill>
                  <a:schemeClr val="tx1"/>
                </a:solidFill>
                <a:latin typeface="Arial" pitchFamily="34" charset="0"/>
                <a:ea typeface="Geneva" charset="0"/>
                <a:cs typeface="Geneva" charset="0"/>
              </a:defRPr>
            </a:lvl2pPr>
            <a:lvl3pPr marL="1143000" indent="-228600" eaLnBrk="0" hangingPunct="0">
              <a:defRPr>
                <a:solidFill>
                  <a:schemeClr val="tx1"/>
                </a:solidFill>
                <a:latin typeface="Arial" pitchFamily="34" charset="0"/>
                <a:ea typeface="Geneva" charset="0"/>
                <a:cs typeface="Geneva" charset="0"/>
              </a:defRPr>
            </a:lvl3pPr>
            <a:lvl4pPr marL="1600200" indent="-228600" eaLnBrk="0" hangingPunct="0">
              <a:defRPr>
                <a:solidFill>
                  <a:schemeClr val="tx1"/>
                </a:solidFill>
                <a:latin typeface="Arial" pitchFamily="34" charset="0"/>
                <a:ea typeface="Geneva" charset="0"/>
                <a:cs typeface="Geneva" charset="0"/>
              </a:defRPr>
            </a:lvl4pPr>
            <a:lvl5pPr marL="2057400" indent="-228600" eaLnBrk="0" hangingPunct="0">
              <a:defRPr>
                <a:solidFill>
                  <a:schemeClr val="tx1"/>
                </a:solidFill>
                <a:latin typeface="Arial" pitchFamily="34"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9pPr>
          </a:lstStyle>
          <a:p>
            <a:pPr eaLnBrk="1" hangingPunct="1"/>
            <a:fld id="{D47977B8-D4DA-4A95-92B5-932D468848BC}" type="slidenum">
              <a:rPr lang="en-US" smtClean="0"/>
              <a:pPr eaLnBrk="1" hangingPunct="1"/>
              <a:t>18</a:t>
            </a:fld>
            <a:endParaRPr lang="en-US" smtClean="0"/>
          </a:p>
        </p:txBody>
      </p:sp>
      <p:pic>
        <p:nvPicPr>
          <p:cNvPr id="174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1677988"/>
            <a:ext cx="742950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a:xfrm>
            <a:off x="3327400" y="3021013"/>
            <a:ext cx="660400" cy="841375"/>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17414" name="TextBox 6"/>
          <p:cNvSpPr txBox="1">
            <a:spLocks noChangeArrowheads="1"/>
          </p:cNvSpPr>
          <p:nvPr/>
        </p:nvSpPr>
        <p:spPr bwMode="auto">
          <a:xfrm>
            <a:off x="3327400" y="3981450"/>
            <a:ext cx="33940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eaLnBrk="0" hangingPunct="0">
              <a:defRPr>
                <a:solidFill>
                  <a:schemeClr val="tx1"/>
                </a:solidFill>
                <a:latin typeface="Arial" pitchFamily="34" charset="0"/>
                <a:ea typeface="Geneva" charset="0"/>
                <a:cs typeface="Geneva" charset="0"/>
              </a:defRPr>
            </a:lvl1pPr>
            <a:lvl2pPr marL="742950" indent="-285750" eaLnBrk="0" hangingPunct="0">
              <a:defRPr>
                <a:solidFill>
                  <a:schemeClr val="tx1"/>
                </a:solidFill>
                <a:latin typeface="Arial" pitchFamily="34" charset="0"/>
                <a:ea typeface="Geneva" charset="0"/>
                <a:cs typeface="Geneva" charset="0"/>
              </a:defRPr>
            </a:lvl2pPr>
            <a:lvl3pPr marL="1143000" indent="-228600" eaLnBrk="0" hangingPunct="0">
              <a:defRPr>
                <a:solidFill>
                  <a:schemeClr val="tx1"/>
                </a:solidFill>
                <a:latin typeface="Arial" pitchFamily="34" charset="0"/>
                <a:ea typeface="Geneva" charset="0"/>
                <a:cs typeface="Geneva" charset="0"/>
              </a:defRPr>
            </a:lvl3pPr>
            <a:lvl4pPr marL="1600200" indent="-228600" eaLnBrk="0" hangingPunct="0">
              <a:defRPr>
                <a:solidFill>
                  <a:schemeClr val="tx1"/>
                </a:solidFill>
                <a:latin typeface="Arial" pitchFamily="34" charset="0"/>
                <a:ea typeface="Geneva" charset="0"/>
                <a:cs typeface="Geneva" charset="0"/>
              </a:defRPr>
            </a:lvl4pPr>
            <a:lvl5pPr marL="2057400" indent="-228600" eaLnBrk="0" hangingPunct="0">
              <a:defRPr>
                <a:solidFill>
                  <a:schemeClr val="tx1"/>
                </a:solidFill>
                <a:latin typeface="Arial" pitchFamily="34"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9pPr>
          </a:lstStyle>
          <a:p>
            <a:pPr algn="ctr" eaLnBrk="1" hangingPunct="1">
              <a:buFont typeface="Arial" pitchFamily="34" charset="0"/>
              <a:buChar char="•"/>
            </a:pPr>
            <a:r>
              <a:rPr lang="en-GB" sz="1200" b="1">
                <a:solidFill>
                  <a:srgbClr val="00B050"/>
                </a:solidFill>
                <a:cs typeface="Arial" pitchFamily="34" charset="0"/>
              </a:rPr>
              <a:t>Comments added as needed</a:t>
            </a:r>
          </a:p>
          <a:p>
            <a:pPr algn="ctr" eaLnBrk="1" hangingPunct="1">
              <a:buFont typeface="Arial" pitchFamily="34" charset="0"/>
              <a:buChar char="•"/>
            </a:pPr>
            <a:endParaRPr lang="en-GB" sz="1200" b="1">
              <a:solidFill>
                <a:srgbClr val="00B050"/>
              </a:solidFill>
              <a:cs typeface="Arial" pitchFamily="34" charset="0"/>
            </a:endParaRPr>
          </a:p>
          <a:p>
            <a:pPr algn="ctr" eaLnBrk="1" hangingPunct="1">
              <a:buFont typeface="Arial" pitchFamily="34" charset="0"/>
              <a:buChar char="•"/>
            </a:pPr>
            <a:r>
              <a:rPr lang="en-GB" sz="1200" b="1">
                <a:solidFill>
                  <a:srgbClr val="00B050"/>
                </a:solidFill>
                <a:cs typeface="Arial" pitchFamily="34" charset="0"/>
              </a:rPr>
              <a:t>Extensions n/a – ran to time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 y="708025"/>
            <a:ext cx="7200900" cy="52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5" name="Title 1"/>
          <p:cNvSpPr>
            <a:spLocks noGrp="1"/>
          </p:cNvSpPr>
          <p:nvPr>
            <p:ph type="title"/>
          </p:nvPr>
        </p:nvSpPr>
        <p:spPr/>
        <p:txBody>
          <a:bodyPr/>
          <a:lstStyle/>
          <a:p>
            <a:r>
              <a:rPr lang="en-US" smtClean="0">
                <a:latin typeface="Arial" pitchFamily="34" charset="0"/>
                <a:ea typeface="Geneva" charset="0"/>
              </a:rPr>
              <a:t>CAR Examples…the not so Good</a:t>
            </a:r>
            <a:endParaRPr lang="en-GB" smtClean="0">
              <a:latin typeface="Arial" pitchFamily="34" charset="0"/>
              <a:ea typeface="Geneva" charset="0"/>
            </a:endParaRPr>
          </a:p>
        </p:txBody>
      </p:sp>
      <p:sp>
        <p:nvSpPr>
          <p:cNvPr id="1843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charset="0"/>
                <a:cs typeface="Geneva" charset="0"/>
              </a:defRPr>
            </a:lvl1pPr>
            <a:lvl2pPr marL="742950" indent="-285750" eaLnBrk="0" hangingPunct="0">
              <a:defRPr>
                <a:solidFill>
                  <a:schemeClr val="tx1"/>
                </a:solidFill>
                <a:latin typeface="Arial" pitchFamily="34" charset="0"/>
                <a:ea typeface="Geneva" charset="0"/>
                <a:cs typeface="Geneva" charset="0"/>
              </a:defRPr>
            </a:lvl2pPr>
            <a:lvl3pPr marL="1143000" indent="-228600" eaLnBrk="0" hangingPunct="0">
              <a:defRPr>
                <a:solidFill>
                  <a:schemeClr val="tx1"/>
                </a:solidFill>
                <a:latin typeface="Arial" pitchFamily="34" charset="0"/>
                <a:ea typeface="Geneva" charset="0"/>
                <a:cs typeface="Geneva" charset="0"/>
              </a:defRPr>
            </a:lvl3pPr>
            <a:lvl4pPr marL="1600200" indent="-228600" eaLnBrk="0" hangingPunct="0">
              <a:defRPr>
                <a:solidFill>
                  <a:schemeClr val="tx1"/>
                </a:solidFill>
                <a:latin typeface="Arial" pitchFamily="34" charset="0"/>
                <a:ea typeface="Geneva" charset="0"/>
                <a:cs typeface="Geneva" charset="0"/>
              </a:defRPr>
            </a:lvl4pPr>
            <a:lvl5pPr marL="2057400" indent="-228600" eaLnBrk="0" hangingPunct="0">
              <a:defRPr>
                <a:solidFill>
                  <a:schemeClr val="tx1"/>
                </a:solidFill>
                <a:latin typeface="Arial" pitchFamily="34"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9pPr>
          </a:lstStyle>
          <a:p>
            <a:pPr eaLnBrk="1" hangingPunct="1"/>
            <a:fld id="{EA7E3011-8E75-4187-A2CF-7FD707EECE52}" type="slidenum">
              <a:rPr lang="en-US" smtClean="0"/>
              <a:pPr eaLnBrk="1" hangingPunct="1"/>
              <a:t>19</a:t>
            </a:fld>
            <a:endParaRPr lang="en-US" smtClean="0"/>
          </a:p>
        </p:txBody>
      </p:sp>
      <p:cxnSp>
        <p:nvCxnSpPr>
          <p:cNvPr id="7" name="Straight Arrow Connector 6"/>
          <p:cNvCxnSpPr/>
          <p:nvPr/>
        </p:nvCxnSpPr>
        <p:spPr>
          <a:xfrm flipV="1">
            <a:off x="6797675" y="4714875"/>
            <a:ext cx="781050" cy="720725"/>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9" name="TextBox 6"/>
          <p:cNvSpPr txBox="1">
            <a:spLocks noChangeArrowheads="1"/>
          </p:cNvSpPr>
          <p:nvPr/>
        </p:nvSpPr>
        <p:spPr bwMode="auto">
          <a:xfrm>
            <a:off x="7015163" y="4244975"/>
            <a:ext cx="212883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algn="ctr" eaLnBrk="1" hangingPunct="1">
              <a:buFont typeface="Arial" charset="0"/>
              <a:buChar char="•"/>
              <a:defRPr/>
            </a:pPr>
            <a:r>
              <a:rPr lang="en-GB" sz="1200" b="1" dirty="0" smtClean="0">
                <a:solidFill>
                  <a:srgbClr val="FF0000"/>
                </a:solidFill>
                <a:cs typeface="Arial" charset="0"/>
              </a:rPr>
              <a:t>Non specific n/c</a:t>
            </a:r>
          </a:p>
          <a:p>
            <a:pPr marL="0" indent="0" algn="ctr" eaLnBrk="1" hangingPunct="1">
              <a:defRPr/>
            </a:pPr>
            <a:r>
              <a:rPr lang="en-GB" sz="1200" b="1" dirty="0" smtClean="0">
                <a:solidFill>
                  <a:srgbClr val="FF0000"/>
                </a:solidFill>
                <a:cs typeface="Arial" charset="0"/>
              </a:rPr>
              <a:t>- which elements were omitted ?</a:t>
            </a:r>
          </a:p>
        </p:txBody>
      </p:sp>
      <p:cxnSp>
        <p:nvCxnSpPr>
          <p:cNvPr id="11" name="Straight Arrow Connector 10"/>
          <p:cNvCxnSpPr/>
          <p:nvPr/>
        </p:nvCxnSpPr>
        <p:spPr>
          <a:xfrm flipV="1">
            <a:off x="6169025" y="5588000"/>
            <a:ext cx="1155700" cy="207963"/>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18440" name="TextBox 6"/>
          <p:cNvSpPr txBox="1">
            <a:spLocks noChangeArrowheads="1"/>
          </p:cNvSpPr>
          <p:nvPr/>
        </p:nvSpPr>
        <p:spPr bwMode="auto">
          <a:xfrm>
            <a:off x="7015163" y="5322888"/>
            <a:ext cx="21288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eaLnBrk="0" hangingPunct="0">
              <a:defRPr>
                <a:solidFill>
                  <a:schemeClr val="tx1"/>
                </a:solidFill>
                <a:latin typeface="Arial" pitchFamily="34" charset="0"/>
                <a:ea typeface="Geneva" charset="0"/>
                <a:cs typeface="Geneva" charset="0"/>
              </a:defRPr>
            </a:lvl1pPr>
            <a:lvl2pPr marL="742950" indent="-285750" eaLnBrk="0" hangingPunct="0">
              <a:defRPr>
                <a:solidFill>
                  <a:schemeClr val="tx1"/>
                </a:solidFill>
                <a:latin typeface="Arial" pitchFamily="34" charset="0"/>
                <a:ea typeface="Geneva" charset="0"/>
                <a:cs typeface="Geneva" charset="0"/>
              </a:defRPr>
            </a:lvl2pPr>
            <a:lvl3pPr marL="1143000" indent="-228600" eaLnBrk="0" hangingPunct="0">
              <a:defRPr>
                <a:solidFill>
                  <a:schemeClr val="tx1"/>
                </a:solidFill>
                <a:latin typeface="Arial" pitchFamily="34" charset="0"/>
                <a:ea typeface="Geneva" charset="0"/>
                <a:cs typeface="Geneva" charset="0"/>
              </a:defRPr>
            </a:lvl3pPr>
            <a:lvl4pPr marL="1600200" indent="-228600" eaLnBrk="0" hangingPunct="0">
              <a:defRPr>
                <a:solidFill>
                  <a:schemeClr val="tx1"/>
                </a:solidFill>
                <a:latin typeface="Arial" pitchFamily="34" charset="0"/>
                <a:ea typeface="Geneva" charset="0"/>
                <a:cs typeface="Geneva" charset="0"/>
              </a:defRPr>
            </a:lvl4pPr>
            <a:lvl5pPr marL="2057400" indent="-228600" eaLnBrk="0" hangingPunct="0">
              <a:defRPr>
                <a:solidFill>
                  <a:schemeClr val="tx1"/>
                </a:solidFill>
                <a:latin typeface="Arial" pitchFamily="34"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9pPr>
          </a:lstStyle>
          <a:p>
            <a:pPr algn="ctr" eaLnBrk="1" hangingPunct="1">
              <a:buFont typeface="Arial" pitchFamily="34" charset="0"/>
              <a:buChar char="•"/>
            </a:pPr>
            <a:r>
              <a:rPr lang="en-GB" sz="1200" b="1">
                <a:solidFill>
                  <a:srgbClr val="459D2D"/>
                </a:solidFill>
                <a:cs typeface="Arial" pitchFamily="34" charset="0"/>
              </a:rPr>
              <a:t>Specific evidence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8A250CE4-6856-42E8-9494-321F2D51717E}" type="slidenum">
              <a:rPr lang="en-US" altLang="ko-KR"/>
              <a:pPr eaLnBrk="1" hangingPunct="1"/>
              <a:t>2</a:t>
            </a:fld>
            <a:endParaRPr lang="en-US" altLang="ko-KR"/>
          </a:p>
        </p:txBody>
      </p:sp>
      <p:sp>
        <p:nvSpPr>
          <p:cNvPr id="13315" name="Title 1"/>
          <p:cNvSpPr>
            <a:spLocks noGrp="1"/>
          </p:cNvSpPr>
          <p:nvPr>
            <p:ph type="title"/>
          </p:nvPr>
        </p:nvSpPr>
        <p:spPr>
          <a:xfrm>
            <a:off x="457200" y="171450"/>
            <a:ext cx="8229600" cy="1143000"/>
          </a:xfrm>
        </p:spPr>
        <p:txBody>
          <a:bodyPr/>
          <a:lstStyle/>
          <a:p>
            <a:r>
              <a:rPr lang="en-US" smtClean="0">
                <a:latin typeface="Arial" pitchFamily="34" charset="0"/>
                <a:ea typeface="Geneva"/>
                <a:cs typeface="Geneva"/>
              </a:rPr>
              <a:t>Good CAR – Sample 1 </a:t>
            </a:r>
          </a:p>
        </p:txBody>
      </p:sp>
      <p:sp>
        <p:nvSpPr>
          <p:cNvPr id="13316" name="TextBox 2"/>
          <p:cNvSpPr txBox="1">
            <a:spLocks noChangeArrowheads="1"/>
          </p:cNvSpPr>
          <p:nvPr/>
        </p:nvSpPr>
        <p:spPr bwMode="auto">
          <a:xfrm>
            <a:off x="476250" y="704850"/>
            <a:ext cx="2693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a:cs typeface="Arial" pitchFamily="34" charset="0"/>
              </a:rPr>
              <a:t>CAR Number: </a:t>
            </a:r>
            <a:r>
              <a:rPr lang="en-US"/>
              <a:t>11399603</a:t>
            </a:r>
            <a:endParaRPr lang="en-US">
              <a:cs typeface="Arial" pitchFamily="34" charset="0"/>
            </a:endParaRPr>
          </a:p>
        </p:txBody>
      </p:sp>
      <p:pic>
        <p:nvPicPr>
          <p:cNvPr id="1331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50" y="1268413"/>
            <a:ext cx="6896100" cy="491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20306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latin typeface="Arial" pitchFamily="34" charset="0"/>
                <a:ea typeface="Geneva" charset="0"/>
              </a:rPr>
              <a:t>CAR Examples…the not so Good</a:t>
            </a:r>
            <a:endParaRPr lang="en-GB" smtClean="0">
              <a:latin typeface="Arial" pitchFamily="34" charset="0"/>
              <a:ea typeface="Geneva" charset="0"/>
            </a:endParaRPr>
          </a:p>
        </p:txBody>
      </p:sp>
      <p:sp>
        <p:nvSpPr>
          <p:cNvPr id="19459"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charset="0"/>
                <a:cs typeface="Geneva" charset="0"/>
              </a:defRPr>
            </a:lvl1pPr>
            <a:lvl2pPr marL="742950" indent="-285750" eaLnBrk="0" hangingPunct="0">
              <a:defRPr>
                <a:solidFill>
                  <a:schemeClr val="tx1"/>
                </a:solidFill>
                <a:latin typeface="Arial" pitchFamily="34" charset="0"/>
                <a:ea typeface="Geneva" charset="0"/>
                <a:cs typeface="Geneva" charset="0"/>
              </a:defRPr>
            </a:lvl2pPr>
            <a:lvl3pPr marL="1143000" indent="-228600" eaLnBrk="0" hangingPunct="0">
              <a:defRPr>
                <a:solidFill>
                  <a:schemeClr val="tx1"/>
                </a:solidFill>
                <a:latin typeface="Arial" pitchFamily="34" charset="0"/>
                <a:ea typeface="Geneva" charset="0"/>
                <a:cs typeface="Geneva" charset="0"/>
              </a:defRPr>
            </a:lvl3pPr>
            <a:lvl4pPr marL="1600200" indent="-228600" eaLnBrk="0" hangingPunct="0">
              <a:defRPr>
                <a:solidFill>
                  <a:schemeClr val="tx1"/>
                </a:solidFill>
                <a:latin typeface="Arial" pitchFamily="34" charset="0"/>
                <a:ea typeface="Geneva" charset="0"/>
                <a:cs typeface="Geneva" charset="0"/>
              </a:defRPr>
            </a:lvl4pPr>
            <a:lvl5pPr marL="2057400" indent="-228600" eaLnBrk="0" hangingPunct="0">
              <a:defRPr>
                <a:solidFill>
                  <a:schemeClr val="tx1"/>
                </a:solidFill>
                <a:latin typeface="Arial" pitchFamily="34"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9pPr>
          </a:lstStyle>
          <a:p>
            <a:pPr eaLnBrk="1" hangingPunct="1"/>
            <a:fld id="{06D0101F-D147-40D9-BDB5-364BF530CA22}" type="slidenum">
              <a:rPr lang="en-US" smtClean="0"/>
              <a:pPr eaLnBrk="1" hangingPunct="1"/>
              <a:t>20</a:t>
            </a:fld>
            <a:endParaRPr lang="en-US" smtClean="0"/>
          </a:p>
        </p:txBody>
      </p:sp>
      <p:pic>
        <p:nvPicPr>
          <p:cNvPr id="194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20875"/>
            <a:ext cx="9144000" cy="349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a:xfrm flipV="1">
            <a:off x="5670550" y="1920875"/>
            <a:ext cx="658813" cy="104140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19462" name="TextBox 6"/>
          <p:cNvSpPr txBox="1">
            <a:spLocks noChangeArrowheads="1"/>
          </p:cNvSpPr>
          <p:nvPr/>
        </p:nvSpPr>
        <p:spPr bwMode="auto">
          <a:xfrm>
            <a:off x="6384925" y="431800"/>
            <a:ext cx="2128838"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eaLnBrk="0" hangingPunct="0">
              <a:defRPr>
                <a:solidFill>
                  <a:schemeClr val="tx1"/>
                </a:solidFill>
                <a:latin typeface="Arial" pitchFamily="34" charset="0"/>
                <a:ea typeface="Geneva" charset="0"/>
                <a:cs typeface="Geneva" charset="0"/>
              </a:defRPr>
            </a:lvl1pPr>
            <a:lvl2pPr marL="742950" indent="-285750" eaLnBrk="0" hangingPunct="0">
              <a:defRPr>
                <a:solidFill>
                  <a:schemeClr val="tx1"/>
                </a:solidFill>
                <a:latin typeface="Arial" pitchFamily="34" charset="0"/>
                <a:ea typeface="Geneva" charset="0"/>
                <a:cs typeface="Geneva" charset="0"/>
              </a:defRPr>
            </a:lvl2pPr>
            <a:lvl3pPr marL="1143000" indent="-228600" eaLnBrk="0" hangingPunct="0">
              <a:defRPr>
                <a:solidFill>
                  <a:schemeClr val="tx1"/>
                </a:solidFill>
                <a:latin typeface="Arial" pitchFamily="34" charset="0"/>
                <a:ea typeface="Geneva" charset="0"/>
                <a:cs typeface="Geneva" charset="0"/>
              </a:defRPr>
            </a:lvl3pPr>
            <a:lvl4pPr marL="1600200" indent="-228600" eaLnBrk="0" hangingPunct="0">
              <a:defRPr>
                <a:solidFill>
                  <a:schemeClr val="tx1"/>
                </a:solidFill>
                <a:latin typeface="Arial" pitchFamily="34" charset="0"/>
                <a:ea typeface="Geneva" charset="0"/>
                <a:cs typeface="Geneva" charset="0"/>
              </a:defRPr>
            </a:lvl4pPr>
            <a:lvl5pPr marL="2057400" indent="-228600" eaLnBrk="0" hangingPunct="0">
              <a:defRPr>
                <a:solidFill>
                  <a:schemeClr val="tx1"/>
                </a:solidFill>
                <a:latin typeface="Arial" pitchFamily="34"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9pPr>
          </a:lstStyle>
          <a:p>
            <a:pPr algn="ctr" eaLnBrk="1" hangingPunct="1">
              <a:buFont typeface="Arial" pitchFamily="34" charset="0"/>
              <a:buChar char="•"/>
            </a:pPr>
            <a:r>
              <a:rPr lang="en-GB" sz="1200" b="1">
                <a:solidFill>
                  <a:srgbClr val="459D2D"/>
                </a:solidFill>
                <a:cs typeface="Arial" pitchFamily="34" charset="0"/>
              </a:rPr>
              <a:t>Omissions identified</a:t>
            </a:r>
          </a:p>
          <a:p>
            <a:pPr algn="ctr" eaLnBrk="1" hangingPunct="1">
              <a:buFont typeface="Arial" pitchFamily="34" charset="0"/>
              <a:buChar char="•"/>
            </a:pPr>
            <a:endParaRPr lang="en-GB" sz="1200" b="1">
              <a:solidFill>
                <a:srgbClr val="459D2D"/>
              </a:solidFill>
              <a:cs typeface="Arial" pitchFamily="34" charset="0"/>
            </a:endParaRPr>
          </a:p>
          <a:p>
            <a:pPr algn="ctr" eaLnBrk="1" hangingPunct="1">
              <a:buFont typeface="Arial" pitchFamily="34" charset="0"/>
              <a:buChar char="•"/>
            </a:pPr>
            <a:r>
              <a:rPr lang="en-GB" sz="1200" b="1">
                <a:solidFill>
                  <a:schemeClr val="tx2"/>
                </a:solidFill>
                <a:cs typeface="Arial" pitchFamily="34" charset="0"/>
              </a:rPr>
              <a:t>Stakeholders not identified and engagement recorded</a:t>
            </a:r>
          </a:p>
          <a:p>
            <a:pPr algn="ctr" eaLnBrk="1" hangingPunct="1">
              <a:buFont typeface="Arial" pitchFamily="34" charset="0"/>
              <a:buChar char="•"/>
            </a:pPr>
            <a:endParaRPr lang="en-GB" sz="1200" b="1">
              <a:solidFill>
                <a:schemeClr val="tx2"/>
              </a:solidFill>
              <a:cs typeface="Arial" pitchFamily="34" charset="0"/>
            </a:endParaRPr>
          </a:p>
          <a:p>
            <a:pPr algn="ctr" eaLnBrk="1" hangingPunct="1">
              <a:buFont typeface="Arial" pitchFamily="34" charset="0"/>
              <a:buChar char="•"/>
            </a:pPr>
            <a:r>
              <a:rPr lang="en-GB" sz="1200" b="1">
                <a:solidFill>
                  <a:schemeClr val="tx2"/>
                </a:solidFill>
                <a:cs typeface="Arial" pitchFamily="34" charset="0"/>
              </a:rPr>
              <a:t>No clear path to root cause</a:t>
            </a:r>
          </a:p>
          <a:p>
            <a:pPr algn="ctr" eaLnBrk="1" hangingPunct="1">
              <a:buFont typeface="Arial" pitchFamily="34" charset="0"/>
              <a:buChar char="•"/>
            </a:pPr>
            <a:endParaRPr lang="en-GB" sz="1200" b="1">
              <a:solidFill>
                <a:schemeClr val="tx2"/>
              </a:solidFill>
              <a:cs typeface="Arial" pitchFamily="34" charset="0"/>
            </a:endParaRPr>
          </a:p>
          <a:p>
            <a:pPr algn="ctr" eaLnBrk="1" hangingPunct="1">
              <a:buFont typeface="Arial" pitchFamily="34" charset="0"/>
              <a:buChar char="•"/>
            </a:pPr>
            <a:r>
              <a:rPr lang="en-GB" sz="1200" b="1">
                <a:solidFill>
                  <a:schemeClr val="tx2"/>
                </a:solidFill>
                <a:cs typeface="Arial" pitchFamily="34" charset="0"/>
              </a:rPr>
              <a:t>No documented analysis to determine scope/ geography of the n/c</a:t>
            </a:r>
          </a:p>
          <a:p>
            <a:pPr algn="ctr" eaLnBrk="1" hangingPunct="1">
              <a:buFont typeface="Arial" pitchFamily="34" charset="0"/>
              <a:buChar char="•"/>
            </a:pPr>
            <a:endParaRPr lang="en-GB" sz="1200" b="1">
              <a:solidFill>
                <a:schemeClr val="tx2"/>
              </a:solidFill>
              <a:cs typeface="Arial" pitchFamily="34" charset="0"/>
            </a:endParaRPr>
          </a:p>
          <a:p>
            <a:pPr algn="ctr" eaLnBrk="1" hangingPunct="1">
              <a:buFont typeface="Arial" pitchFamily="34" charset="0"/>
              <a:buChar char="•"/>
            </a:pPr>
            <a:r>
              <a:rPr lang="en-GB" sz="1200" b="1">
                <a:solidFill>
                  <a:schemeClr val="tx2"/>
                </a:solidFill>
                <a:cs typeface="Arial" pitchFamily="34" charset="0"/>
              </a:rPr>
              <a:t>Questions left unanswered –  e.g. Customer Property</a:t>
            </a:r>
          </a:p>
          <a:p>
            <a:pPr algn="ctr" eaLnBrk="1" hangingPunct="1">
              <a:buFont typeface="Arial" pitchFamily="34" charset="0"/>
              <a:buChar char="•"/>
            </a:pPr>
            <a:endParaRPr lang="en-GB" sz="1200" b="1">
              <a:solidFill>
                <a:srgbClr val="459D2D"/>
              </a:solidFill>
              <a:cs typeface="Arial" pitchFamily="34" charset="0"/>
            </a:endParaRPr>
          </a:p>
          <a:p>
            <a:pPr algn="ctr" eaLnBrk="1" hangingPunct="1">
              <a:buFont typeface="Arial" pitchFamily="34" charset="0"/>
              <a:buChar char="•"/>
            </a:pPr>
            <a:endParaRPr lang="en-GB" sz="1200" b="1">
              <a:solidFill>
                <a:srgbClr val="459D2D"/>
              </a:solidFill>
              <a:cs typeface="Arial" pitchFamily="34" charset="0"/>
            </a:endParaRPr>
          </a:p>
        </p:txBody>
      </p:sp>
      <p:cxnSp>
        <p:nvCxnSpPr>
          <p:cNvPr id="10" name="Straight Arrow Connector 9"/>
          <p:cNvCxnSpPr/>
          <p:nvPr/>
        </p:nvCxnSpPr>
        <p:spPr>
          <a:xfrm>
            <a:off x="5326063" y="5197475"/>
            <a:ext cx="1003300" cy="26035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19464" name="TextBox 6"/>
          <p:cNvSpPr txBox="1">
            <a:spLocks noChangeArrowheads="1"/>
          </p:cNvSpPr>
          <p:nvPr/>
        </p:nvSpPr>
        <p:spPr bwMode="auto">
          <a:xfrm>
            <a:off x="6384925" y="5232400"/>
            <a:ext cx="21288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eaLnBrk="0" hangingPunct="0">
              <a:defRPr>
                <a:solidFill>
                  <a:schemeClr val="tx1"/>
                </a:solidFill>
                <a:latin typeface="Arial" pitchFamily="34" charset="0"/>
                <a:ea typeface="Geneva" charset="0"/>
                <a:cs typeface="Geneva" charset="0"/>
              </a:defRPr>
            </a:lvl1pPr>
            <a:lvl2pPr marL="742950" indent="-285750" eaLnBrk="0" hangingPunct="0">
              <a:defRPr>
                <a:solidFill>
                  <a:schemeClr val="tx1"/>
                </a:solidFill>
                <a:latin typeface="Arial" pitchFamily="34" charset="0"/>
                <a:ea typeface="Geneva" charset="0"/>
                <a:cs typeface="Geneva" charset="0"/>
              </a:defRPr>
            </a:lvl2pPr>
            <a:lvl3pPr marL="1143000" indent="-228600" eaLnBrk="0" hangingPunct="0">
              <a:defRPr>
                <a:solidFill>
                  <a:schemeClr val="tx1"/>
                </a:solidFill>
                <a:latin typeface="Arial" pitchFamily="34" charset="0"/>
                <a:ea typeface="Geneva" charset="0"/>
                <a:cs typeface="Geneva" charset="0"/>
              </a:defRPr>
            </a:lvl3pPr>
            <a:lvl4pPr marL="1600200" indent="-228600" eaLnBrk="0" hangingPunct="0">
              <a:defRPr>
                <a:solidFill>
                  <a:schemeClr val="tx1"/>
                </a:solidFill>
                <a:latin typeface="Arial" pitchFamily="34" charset="0"/>
                <a:ea typeface="Geneva" charset="0"/>
                <a:cs typeface="Geneva" charset="0"/>
              </a:defRPr>
            </a:lvl4pPr>
            <a:lvl5pPr marL="2057400" indent="-228600" eaLnBrk="0" hangingPunct="0">
              <a:defRPr>
                <a:solidFill>
                  <a:schemeClr val="tx1"/>
                </a:solidFill>
                <a:latin typeface="Arial" pitchFamily="34"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9pPr>
          </a:lstStyle>
          <a:p>
            <a:pPr algn="ctr" eaLnBrk="1" hangingPunct="1">
              <a:buFont typeface="Arial" pitchFamily="34" charset="0"/>
              <a:buChar char="•"/>
            </a:pPr>
            <a:r>
              <a:rPr lang="en-GB" sz="1200" b="1">
                <a:solidFill>
                  <a:schemeClr val="tx2"/>
                </a:solidFill>
                <a:cs typeface="Arial" pitchFamily="34" charset="0"/>
              </a:rPr>
              <a:t>Root Cause does not link to the analysis</a:t>
            </a:r>
          </a:p>
          <a:p>
            <a:pPr algn="ctr" eaLnBrk="1" hangingPunct="1">
              <a:buFont typeface="Arial" pitchFamily="34" charset="0"/>
              <a:buChar char="•"/>
            </a:pPr>
            <a:endParaRPr lang="en-GB" sz="1200" b="1">
              <a:solidFill>
                <a:schemeClr val="tx2"/>
              </a:solidFill>
              <a:cs typeface="Arial" pitchFamily="34" charset="0"/>
            </a:endParaRPr>
          </a:p>
          <a:p>
            <a:pPr algn="ctr" eaLnBrk="1" hangingPunct="1">
              <a:buFont typeface="Arial" pitchFamily="34" charset="0"/>
              <a:buChar char="•"/>
            </a:pPr>
            <a:r>
              <a:rPr lang="en-GB" sz="1200" b="1">
                <a:solidFill>
                  <a:schemeClr val="tx2"/>
                </a:solidFill>
                <a:cs typeface="Arial" pitchFamily="34" charset="0"/>
              </a:rPr>
              <a:t>Correct Root Cause ?</a:t>
            </a:r>
          </a:p>
          <a:p>
            <a:pPr algn="ctr" eaLnBrk="1" hangingPunct="1">
              <a:buFont typeface="Arial" pitchFamily="34" charset="0"/>
              <a:buChar char="•"/>
            </a:pPr>
            <a:endParaRPr lang="en-GB" sz="1200" b="1">
              <a:solidFill>
                <a:srgbClr val="459D2D"/>
              </a:solidFill>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latin typeface="Arial" pitchFamily="34" charset="0"/>
                <a:ea typeface="Geneva" charset="0"/>
              </a:rPr>
              <a:t>CAR Examples…the not so Good</a:t>
            </a:r>
            <a:endParaRPr lang="en-GB" smtClean="0">
              <a:latin typeface="Arial" pitchFamily="34" charset="0"/>
              <a:ea typeface="Geneva" charset="0"/>
            </a:endParaRPr>
          </a:p>
        </p:txBody>
      </p:sp>
      <p:sp>
        <p:nvSpPr>
          <p:cNvPr id="20483"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charset="0"/>
                <a:cs typeface="Geneva" charset="0"/>
              </a:defRPr>
            </a:lvl1pPr>
            <a:lvl2pPr marL="742950" indent="-285750" eaLnBrk="0" hangingPunct="0">
              <a:defRPr>
                <a:solidFill>
                  <a:schemeClr val="tx1"/>
                </a:solidFill>
                <a:latin typeface="Arial" pitchFamily="34" charset="0"/>
                <a:ea typeface="Geneva" charset="0"/>
                <a:cs typeface="Geneva" charset="0"/>
              </a:defRPr>
            </a:lvl2pPr>
            <a:lvl3pPr marL="1143000" indent="-228600" eaLnBrk="0" hangingPunct="0">
              <a:defRPr>
                <a:solidFill>
                  <a:schemeClr val="tx1"/>
                </a:solidFill>
                <a:latin typeface="Arial" pitchFamily="34" charset="0"/>
                <a:ea typeface="Geneva" charset="0"/>
                <a:cs typeface="Geneva" charset="0"/>
              </a:defRPr>
            </a:lvl3pPr>
            <a:lvl4pPr marL="1600200" indent="-228600" eaLnBrk="0" hangingPunct="0">
              <a:defRPr>
                <a:solidFill>
                  <a:schemeClr val="tx1"/>
                </a:solidFill>
                <a:latin typeface="Arial" pitchFamily="34" charset="0"/>
                <a:ea typeface="Geneva" charset="0"/>
                <a:cs typeface="Geneva" charset="0"/>
              </a:defRPr>
            </a:lvl4pPr>
            <a:lvl5pPr marL="2057400" indent="-228600" eaLnBrk="0" hangingPunct="0">
              <a:defRPr>
                <a:solidFill>
                  <a:schemeClr val="tx1"/>
                </a:solidFill>
                <a:latin typeface="Arial" pitchFamily="34"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9pPr>
          </a:lstStyle>
          <a:p>
            <a:pPr eaLnBrk="1" hangingPunct="1"/>
            <a:fld id="{3B4F1E67-5C2C-49C2-B51E-BDB42C905277}" type="slidenum">
              <a:rPr lang="en-US" smtClean="0"/>
              <a:pPr eaLnBrk="1" hangingPunct="1"/>
              <a:t>21</a:t>
            </a:fld>
            <a:endParaRPr lang="en-US" smtClean="0"/>
          </a:p>
        </p:txBody>
      </p:sp>
      <p:pic>
        <p:nvPicPr>
          <p:cNvPr id="2048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708275"/>
            <a:ext cx="503872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a:xfrm flipV="1">
            <a:off x="3486150" y="2073275"/>
            <a:ext cx="658813" cy="104140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20486" name="TextBox 7"/>
          <p:cNvSpPr txBox="1">
            <a:spLocks noChangeArrowheads="1"/>
          </p:cNvSpPr>
          <p:nvPr/>
        </p:nvSpPr>
        <p:spPr bwMode="auto">
          <a:xfrm>
            <a:off x="3636963" y="1795463"/>
            <a:ext cx="339248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eaLnBrk="0" hangingPunct="0">
              <a:defRPr>
                <a:solidFill>
                  <a:schemeClr val="tx1"/>
                </a:solidFill>
                <a:latin typeface="Arial" pitchFamily="34" charset="0"/>
                <a:ea typeface="Geneva" charset="0"/>
                <a:cs typeface="Geneva" charset="0"/>
              </a:defRPr>
            </a:lvl1pPr>
            <a:lvl2pPr marL="742950" indent="-285750" eaLnBrk="0" hangingPunct="0">
              <a:defRPr>
                <a:solidFill>
                  <a:schemeClr val="tx1"/>
                </a:solidFill>
                <a:latin typeface="Arial" pitchFamily="34" charset="0"/>
                <a:ea typeface="Geneva" charset="0"/>
                <a:cs typeface="Geneva" charset="0"/>
              </a:defRPr>
            </a:lvl2pPr>
            <a:lvl3pPr marL="1143000" indent="-228600" eaLnBrk="0" hangingPunct="0">
              <a:defRPr>
                <a:solidFill>
                  <a:schemeClr val="tx1"/>
                </a:solidFill>
                <a:latin typeface="Arial" pitchFamily="34" charset="0"/>
                <a:ea typeface="Geneva" charset="0"/>
                <a:cs typeface="Geneva" charset="0"/>
              </a:defRPr>
            </a:lvl3pPr>
            <a:lvl4pPr marL="1600200" indent="-228600" eaLnBrk="0" hangingPunct="0">
              <a:defRPr>
                <a:solidFill>
                  <a:schemeClr val="tx1"/>
                </a:solidFill>
                <a:latin typeface="Arial" pitchFamily="34" charset="0"/>
                <a:ea typeface="Geneva" charset="0"/>
                <a:cs typeface="Geneva" charset="0"/>
              </a:defRPr>
            </a:lvl4pPr>
            <a:lvl5pPr marL="2057400" indent="-228600" eaLnBrk="0" hangingPunct="0">
              <a:defRPr>
                <a:solidFill>
                  <a:schemeClr val="tx1"/>
                </a:solidFill>
                <a:latin typeface="Arial" pitchFamily="34"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9pPr>
          </a:lstStyle>
          <a:p>
            <a:pPr algn="ctr" eaLnBrk="1" hangingPunct="1">
              <a:buFont typeface="Arial" pitchFamily="34" charset="0"/>
              <a:buChar char="•"/>
            </a:pPr>
            <a:r>
              <a:rPr lang="en-GB" sz="1200" b="1">
                <a:solidFill>
                  <a:srgbClr val="C10036"/>
                </a:solidFill>
                <a:cs typeface="Arial" pitchFamily="34" charset="0"/>
              </a:rPr>
              <a:t>Category - Based on ?</a:t>
            </a:r>
          </a:p>
        </p:txBody>
      </p:sp>
      <p:cxnSp>
        <p:nvCxnSpPr>
          <p:cNvPr id="9" name="Straight Arrow Connector 8"/>
          <p:cNvCxnSpPr/>
          <p:nvPr/>
        </p:nvCxnSpPr>
        <p:spPr>
          <a:xfrm>
            <a:off x="3486150" y="3787775"/>
            <a:ext cx="1095375" cy="52070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20488" name="TextBox 10"/>
          <p:cNvSpPr txBox="1">
            <a:spLocks noChangeArrowheads="1"/>
          </p:cNvSpPr>
          <p:nvPr/>
        </p:nvSpPr>
        <p:spPr bwMode="auto">
          <a:xfrm>
            <a:off x="3962400" y="4168775"/>
            <a:ext cx="33924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eaLnBrk="0" hangingPunct="0">
              <a:defRPr>
                <a:solidFill>
                  <a:schemeClr val="tx1"/>
                </a:solidFill>
                <a:latin typeface="Arial" pitchFamily="34" charset="0"/>
                <a:ea typeface="Geneva" charset="0"/>
                <a:cs typeface="Geneva" charset="0"/>
              </a:defRPr>
            </a:lvl1pPr>
            <a:lvl2pPr marL="742950" indent="-285750" eaLnBrk="0" hangingPunct="0">
              <a:defRPr>
                <a:solidFill>
                  <a:schemeClr val="tx1"/>
                </a:solidFill>
                <a:latin typeface="Arial" pitchFamily="34" charset="0"/>
                <a:ea typeface="Geneva" charset="0"/>
                <a:cs typeface="Geneva" charset="0"/>
              </a:defRPr>
            </a:lvl2pPr>
            <a:lvl3pPr marL="1143000" indent="-228600" eaLnBrk="0" hangingPunct="0">
              <a:defRPr>
                <a:solidFill>
                  <a:schemeClr val="tx1"/>
                </a:solidFill>
                <a:latin typeface="Arial" pitchFamily="34" charset="0"/>
                <a:ea typeface="Geneva" charset="0"/>
                <a:cs typeface="Geneva" charset="0"/>
              </a:defRPr>
            </a:lvl3pPr>
            <a:lvl4pPr marL="1600200" indent="-228600" eaLnBrk="0" hangingPunct="0">
              <a:defRPr>
                <a:solidFill>
                  <a:schemeClr val="tx1"/>
                </a:solidFill>
                <a:latin typeface="Arial" pitchFamily="34" charset="0"/>
                <a:ea typeface="Geneva" charset="0"/>
                <a:cs typeface="Geneva" charset="0"/>
              </a:defRPr>
            </a:lvl4pPr>
            <a:lvl5pPr marL="2057400" indent="-228600" eaLnBrk="0" hangingPunct="0">
              <a:defRPr>
                <a:solidFill>
                  <a:schemeClr val="tx1"/>
                </a:solidFill>
                <a:latin typeface="Arial" pitchFamily="34"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9pPr>
          </a:lstStyle>
          <a:p>
            <a:pPr algn="ctr" eaLnBrk="1" hangingPunct="1">
              <a:buFont typeface="Arial" pitchFamily="34" charset="0"/>
              <a:buChar char="•"/>
            </a:pPr>
            <a:r>
              <a:rPr lang="en-GB" sz="1200" b="1">
                <a:solidFill>
                  <a:srgbClr val="459D2D"/>
                </a:solidFill>
                <a:cs typeface="Arial" pitchFamily="34" charset="0"/>
              </a:rPr>
              <a:t>Type - Evaluation issue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latin typeface="Arial" pitchFamily="34" charset="0"/>
                <a:ea typeface="Geneva" charset="0"/>
              </a:rPr>
              <a:t>CAR Examples…the not so Good</a:t>
            </a:r>
            <a:endParaRPr lang="en-GB" smtClean="0">
              <a:latin typeface="Arial" pitchFamily="34" charset="0"/>
              <a:ea typeface="Geneva" charset="0"/>
            </a:endParaRPr>
          </a:p>
        </p:txBody>
      </p:sp>
      <p:sp>
        <p:nvSpPr>
          <p:cNvPr id="21507"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charset="0"/>
                <a:cs typeface="Geneva" charset="0"/>
              </a:defRPr>
            </a:lvl1pPr>
            <a:lvl2pPr marL="742950" indent="-285750" eaLnBrk="0" hangingPunct="0">
              <a:defRPr>
                <a:solidFill>
                  <a:schemeClr val="tx1"/>
                </a:solidFill>
                <a:latin typeface="Arial" pitchFamily="34" charset="0"/>
                <a:ea typeface="Geneva" charset="0"/>
                <a:cs typeface="Geneva" charset="0"/>
              </a:defRPr>
            </a:lvl2pPr>
            <a:lvl3pPr marL="1143000" indent="-228600" eaLnBrk="0" hangingPunct="0">
              <a:defRPr>
                <a:solidFill>
                  <a:schemeClr val="tx1"/>
                </a:solidFill>
                <a:latin typeface="Arial" pitchFamily="34" charset="0"/>
                <a:ea typeface="Geneva" charset="0"/>
                <a:cs typeface="Geneva" charset="0"/>
              </a:defRPr>
            </a:lvl3pPr>
            <a:lvl4pPr marL="1600200" indent="-228600" eaLnBrk="0" hangingPunct="0">
              <a:defRPr>
                <a:solidFill>
                  <a:schemeClr val="tx1"/>
                </a:solidFill>
                <a:latin typeface="Arial" pitchFamily="34" charset="0"/>
                <a:ea typeface="Geneva" charset="0"/>
                <a:cs typeface="Geneva" charset="0"/>
              </a:defRPr>
            </a:lvl4pPr>
            <a:lvl5pPr marL="2057400" indent="-228600" eaLnBrk="0" hangingPunct="0">
              <a:defRPr>
                <a:solidFill>
                  <a:schemeClr val="tx1"/>
                </a:solidFill>
                <a:latin typeface="Arial" pitchFamily="34"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9pPr>
          </a:lstStyle>
          <a:p>
            <a:pPr eaLnBrk="1" hangingPunct="1"/>
            <a:fld id="{1C2802B2-7CBF-4799-B9C6-12533F477412}" type="slidenum">
              <a:rPr lang="en-US" smtClean="0"/>
              <a:pPr eaLnBrk="1" hangingPunct="1"/>
              <a:t>22</a:t>
            </a:fld>
            <a:endParaRPr lang="en-US" smtClean="0"/>
          </a:p>
        </p:txBody>
      </p:sp>
      <p:pic>
        <p:nvPicPr>
          <p:cNvPr id="215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881313"/>
            <a:ext cx="7391400"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9" name="TextBox 7"/>
          <p:cNvSpPr txBox="1">
            <a:spLocks noChangeArrowheads="1"/>
          </p:cNvSpPr>
          <p:nvPr/>
        </p:nvSpPr>
        <p:spPr bwMode="auto">
          <a:xfrm>
            <a:off x="4930775" y="758825"/>
            <a:ext cx="3392488" cy="212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eaLnBrk="0" hangingPunct="0">
              <a:defRPr>
                <a:solidFill>
                  <a:schemeClr val="tx1"/>
                </a:solidFill>
                <a:latin typeface="Arial" pitchFamily="34" charset="0"/>
                <a:ea typeface="Geneva" charset="0"/>
                <a:cs typeface="Geneva" charset="0"/>
              </a:defRPr>
            </a:lvl1pPr>
            <a:lvl2pPr marL="742950" indent="-285750" eaLnBrk="0" hangingPunct="0">
              <a:defRPr>
                <a:solidFill>
                  <a:schemeClr val="tx1"/>
                </a:solidFill>
                <a:latin typeface="Arial" pitchFamily="34" charset="0"/>
                <a:ea typeface="Geneva" charset="0"/>
                <a:cs typeface="Geneva" charset="0"/>
              </a:defRPr>
            </a:lvl2pPr>
            <a:lvl3pPr marL="1143000" indent="-228600" eaLnBrk="0" hangingPunct="0">
              <a:defRPr>
                <a:solidFill>
                  <a:schemeClr val="tx1"/>
                </a:solidFill>
                <a:latin typeface="Arial" pitchFamily="34" charset="0"/>
                <a:ea typeface="Geneva" charset="0"/>
                <a:cs typeface="Geneva" charset="0"/>
              </a:defRPr>
            </a:lvl3pPr>
            <a:lvl4pPr marL="1600200" indent="-228600" eaLnBrk="0" hangingPunct="0">
              <a:defRPr>
                <a:solidFill>
                  <a:schemeClr val="tx1"/>
                </a:solidFill>
                <a:latin typeface="Arial" pitchFamily="34" charset="0"/>
                <a:ea typeface="Geneva" charset="0"/>
                <a:cs typeface="Geneva" charset="0"/>
              </a:defRPr>
            </a:lvl4pPr>
            <a:lvl5pPr marL="2057400" indent="-228600" eaLnBrk="0" hangingPunct="0">
              <a:defRPr>
                <a:solidFill>
                  <a:schemeClr val="tx1"/>
                </a:solidFill>
                <a:latin typeface="Arial" pitchFamily="34"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9pPr>
          </a:lstStyle>
          <a:p>
            <a:pPr algn="ctr" eaLnBrk="1" hangingPunct="1">
              <a:buFont typeface="Arial" pitchFamily="34" charset="0"/>
              <a:buChar char="•"/>
            </a:pPr>
            <a:r>
              <a:rPr lang="en-GB" sz="1200" b="1">
                <a:solidFill>
                  <a:srgbClr val="F18307"/>
                </a:solidFill>
                <a:cs typeface="Arial" pitchFamily="34" charset="0"/>
              </a:rPr>
              <a:t>Fixes objective evidence – MS 2 (not labelled as containment)</a:t>
            </a:r>
          </a:p>
          <a:p>
            <a:pPr algn="ctr" eaLnBrk="1" hangingPunct="1">
              <a:buFont typeface="Arial" pitchFamily="34" charset="0"/>
              <a:buChar char="•"/>
            </a:pPr>
            <a:endParaRPr lang="en-GB" sz="1200" b="1">
              <a:solidFill>
                <a:srgbClr val="F18307"/>
              </a:solidFill>
              <a:cs typeface="Arial" pitchFamily="34" charset="0"/>
            </a:endParaRPr>
          </a:p>
          <a:p>
            <a:pPr algn="ctr" eaLnBrk="1" hangingPunct="1">
              <a:buFont typeface="Arial" pitchFamily="34" charset="0"/>
              <a:buChar char="•"/>
            </a:pPr>
            <a:r>
              <a:rPr lang="en-GB" sz="1200" b="1">
                <a:solidFill>
                  <a:srgbClr val="C00000"/>
                </a:solidFill>
                <a:cs typeface="Arial" pitchFamily="34" charset="0"/>
              </a:rPr>
              <a:t>Does not address the root cause in full</a:t>
            </a:r>
          </a:p>
          <a:p>
            <a:pPr algn="ctr" eaLnBrk="1" hangingPunct="1">
              <a:buFont typeface="Arial" pitchFamily="34" charset="0"/>
              <a:buChar char="•"/>
            </a:pPr>
            <a:endParaRPr lang="en-GB" sz="1200" b="1">
              <a:solidFill>
                <a:srgbClr val="C00000"/>
              </a:solidFill>
              <a:cs typeface="Arial" pitchFamily="34" charset="0"/>
            </a:endParaRPr>
          </a:p>
          <a:p>
            <a:pPr algn="ctr" eaLnBrk="1" hangingPunct="1">
              <a:buFont typeface="Arial" pitchFamily="34" charset="0"/>
              <a:buChar char="•"/>
            </a:pPr>
            <a:r>
              <a:rPr lang="en-GB" sz="1200" b="1">
                <a:solidFill>
                  <a:srgbClr val="459D2D"/>
                </a:solidFill>
                <a:cs typeface="Arial" pitchFamily="34" charset="0"/>
              </a:rPr>
              <a:t>Verification evidence available</a:t>
            </a:r>
          </a:p>
          <a:p>
            <a:pPr algn="ctr" eaLnBrk="1" hangingPunct="1">
              <a:buFont typeface="Arial" pitchFamily="34" charset="0"/>
              <a:buChar char="•"/>
            </a:pPr>
            <a:endParaRPr lang="en-GB" sz="1200" b="1">
              <a:solidFill>
                <a:srgbClr val="459D2D"/>
              </a:solidFill>
              <a:cs typeface="Arial" pitchFamily="34" charset="0"/>
            </a:endParaRPr>
          </a:p>
          <a:p>
            <a:pPr algn="ctr" eaLnBrk="1" hangingPunct="1">
              <a:buFont typeface="Arial" pitchFamily="34" charset="0"/>
              <a:buChar char="•"/>
            </a:pPr>
            <a:r>
              <a:rPr lang="en-GB" sz="1200" b="1">
                <a:solidFill>
                  <a:srgbClr val="C00000"/>
                </a:solidFill>
                <a:cs typeface="Arial" pitchFamily="34" charset="0"/>
              </a:rPr>
              <a:t>Scope not identified other than Global (no review of previous projects by auditor concerned or others)</a:t>
            </a:r>
          </a:p>
          <a:p>
            <a:pPr algn="ctr" eaLnBrk="1" hangingPunct="1">
              <a:buFont typeface="Arial" pitchFamily="34" charset="0"/>
              <a:buChar char="•"/>
            </a:pPr>
            <a:endParaRPr lang="en-GB" sz="1200" b="1">
              <a:solidFill>
                <a:srgbClr val="F18307"/>
              </a:solidFill>
              <a:cs typeface="Arial" pitchFamily="34" charset="0"/>
            </a:endParaRPr>
          </a:p>
        </p:txBody>
      </p:sp>
      <p:cxnSp>
        <p:nvCxnSpPr>
          <p:cNvPr id="7" name="Straight Arrow Connector 6"/>
          <p:cNvCxnSpPr/>
          <p:nvPr/>
        </p:nvCxnSpPr>
        <p:spPr>
          <a:xfrm flipV="1">
            <a:off x="3494088" y="1676400"/>
            <a:ext cx="1436687" cy="1846263"/>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mtClean="0">
                <a:latin typeface="Arial" pitchFamily="34" charset="0"/>
                <a:ea typeface="Geneva" charset="0"/>
              </a:rPr>
              <a:t>CAR Examples…the not so Good</a:t>
            </a:r>
            <a:endParaRPr lang="en-GB" smtClean="0">
              <a:latin typeface="Arial" pitchFamily="34" charset="0"/>
              <a:ea typeface="Geneva" charset="0"/>
            </a:endParaRPr>
          </a:p>
        </p:txBody>
      </p:sp>
      <p:sp>
        <p:nvSpPr>
          <p:cNvPr id="22531"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charset="0"/>
                <a:cs typeface="Geneva" charset="0"/>
              </a:defRPr>
            </a:lvl1pPr>
            <a:lvl2pPr marL="742950" indent="-285750" eaLnBrk="0" hangingPunct="0">
              <a:defRPr>
                <a:solidFill>
                  <a:schemeClr val="tx1"/>
                </a:solidFill>
                <a:latin typeface="Arial" pitchFamily="34" charset="0"/>
                <a:ea typeface="Geneva" charset="0"/>
                <a:cs typeface="Geneva" charset="0"/>
              </a:defRPr>
            </a:lvl2pPr>
            <a:lvl3pPr marL="1143000" indent="-228600" eaLnBrk="0" hangingPunct="0">
              <a:defRPr>
                <a:solidFill>
                  <a:schemeClr val="tx1"/>
                </a:solidFill>
                <a:latin typeface="Arial" pitchFamily="34" charset="0"/>
                <a:ea typeface="Geneva" charset="0"/>
                <a:cs typeface="Geneva" charset="0"/>
              </a:defRPr>
            </a:lvl3pPr>
            <a:lvl4pPr marL="1600200" indent="-228600" eaLnBrk="0" hangingPunct="0">
              <a:defRPr>
                <a:solidFill>
                  <a:schemeClr val="tx1"/>
                </a:solidFill>
                <a:latin typeface="Arial" pitchFamily="34" charset="0"/>
                <a:ea typeface="Geneva" charset="0"/>
                <a:cs typeface="Geneva" charset="0"/>
              </a:defRPr>
            </a:lvl4pPr>
            <a:lvl5pPr marL="2057400" indent="-228600" eaLnBrk="0" hangingPunct="0">
              <a:defRPr>
                <a:solidFill>
                  <a:schemeClr val="tx1"/>
                </a:solidFill>
                <a:latin typeface="Arial" pitchFamily="34"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9pPr>
          </a:lstStyle>
          <a:p>
            <a:pPr eaLnBrk="1" hangingPunct="1"/>
            <a:fld id="{2B5A31DC-7A1B-4340-BF83-20CB1671F731}" type="slidenum">
              <a:rPr lang="en-US" smtClean="0"/>
              <a:pPr eaLnBrk="1" hangingPunct="1"/>
              <a:t>23</a:t>
            </a:fld>
            <a:endParaRPr lang="en-US" smtClean="0"/>
          </a:p>
        </p:txBody>
      </p:sp>
      <p:cxnSp>
        <p:nvCxnSpPr>
          <p:cNvPr id="6" name="Straight Arrow Connector 5"/>
          <p:cNvCxnSpPr/>
          <p:nvPr/>
        </p:nvCxnSpPr>
        <p:spPr>
          <a:xfrm flipV="1">
            <a:off x="3903663" y="874713"/>
            <a:ext cx="717550" cy="854075"/>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22533" name="TextBox 7"/>
          <p:cNvSpPr txBox="1">
            <a:spLocks noChangeArrowheads="1"/>
          </p:cNvSpPr>
          <p:nvPr/>
        </p:nvSpPr>
        <p:spPr bwMode="auto">
          <a:xfrm>
            <a:off x="4262438" y="530225"/>
            <a:ext cx="40703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eaLnBrk="0" hangingPunct="0">
              <a:defRPr>
                <a:solidFill>
                  <a:schemeClr val="tx1"/>
                </a:solidFill>
                <a:latin typeface="Arial" pitchFamily="34" charset="0"/>
                <a:ea typeface="Geneva" charset="0"/>
                <a:cs typeface="Geneva" charset="0"/>
              </a:defRPr>
            </a:lvl1pPr>
            <a:lvl2pPr marL="742950" indent="-285750" eaLnBrk="0" hangingPunct="0">
              <a:defRPr>
                <a:solidFill>
                  <a:schemeClr val="tx1"/>
                </a:solidFill>
                <a:latin typeface="Arial" pitchFamily="34" charset="0"/>
                <a:ea typeface="Geneva" charset="0"/>
                <a:cs typeface="Geneva" charset="0"/>
              </a:defRPr>
            </a:lvl2pPr>
            <a:lvl3pPr marL="1143000" indent="-228600" eaLnBrk="0" hangingPunct="0">
              <a:defRPr>
                <a:solidFill>
                  <a:schemeClr val="tx1"/>
                </a:solidFill>
                <a:latin typeface="Arial" pitchFamily="34" charset="0"/>
                <a:ea typeface="Geneva" charset="0"/>
                <a:cs typeface="Geneva" charset="0"/>
              </a:defRPr>
            </a:lvl3pPr>
            <a:lvl4pPr marL="1600200" indent="-228600" eaLnBrk="0" hangingPunct="0">
              <a:defRPr>
                <a:solidFill>
                  <a:schemeClr val="tx1"/>
                </a:solidFill>
                <a:latin typeface="Arial" pitchFamily="34" charset="0"/>
                <a:ea typeface="Geneva" charset="0"/>
                <a:cs typeface="Geneva" charset="0"/>
              </a:defRPr>
            </a:lvl4pPr>
            <a:lvl5pPr marL="2057400" indent="-228600" eaLnBrk="0" hangingPunct="0">
              <a:defRPr>
                <a:solidFill>
                  <a:schemeClr val="tx1"/>
                </a:solidFill>
                <a:latin typeface="Arial" pitchFamily="34"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9pPr>
          </a:lstStyle>
          <a:p>
            <a:pPr algn="ctr" eaLnBrk="1" hangingPunct="1">
              <a:buFont typeface="Arial" pitchFamily="34" charset="0"/>
              <a:buChar char="•"/>
            </a:pPr>
            <a:endParaRPr lang="en-GB" sz="1200" b="1">
              <a:solidFill>
                <a:srgbClr val="C00000"/>
              </a:solidFill>
              <a:cs typeface="Arial" pitchFamily="34" charset="0"/>
            </a:endParaRPr>
          </a:p>
          <a:p>
            <a:pPr algn="ctr" eaLnBrk="1" hangingPunct="1">
              <a:buFont typeface="Arial" pitchFamily="34" charset="0"/>
              <a:buChar char="•"/>
            </a:pPr>
            <a:r>
              <a:rPr lang="en-GB" sz="1200" b="1">
                <a:solidFill>
                  <a:srgbClr val="459D2D"/>
                </a:solidFill>
                <a:cs typeface="Arial" pitchFamily="34" charset="0"/>
              </a:rPr>
              <a:t>Timely final Verification evidence available</a:t>
            </a:r>
          </a:p>
          <a:p>
            <a:pPr algn="ctr" eaLnBrk="1" hangingPunct="1">
              <a:buFont typeface="Arial" pitchFamily="34" charset="0"/>
              <a:buChar char="•"/>
            </a:pPr>
            <a:endParaRPr lang="en-GB" sz="1200" b="1">
              <a:solidFill>
                <a:srgbClr val="459D2D"/>
              </a:solidFill>
              <a:cs typeface="Arial" pitchFamily="34" charset="0"/>
            </a:endParaRPr>
          </a:p>
          <a:p>
            <a:pPr algn="ctr" eaLnBrk="1" hangingPunct="1">
              <a:buFont typeface="Arial" pitchFamily="34" charset="0"/>
              <a:buChar char="•"/>
            </a:pPr>
            <a:r>
              <a:rPr lang="en-GB" sz="1200" b="1">
                <a:solidFill>
                  <a:srgbClr val="459D2D"/>
                </a:solidFill>
                <a:cs typeface="Arial" pitchFamily="34" charset="0"/>
              </a:rPr>
              <a:t>Supporting comments available</a:t>
            </a:r>
          </a:p>
          <a:p>
            <a:pPr algn="ctr" eaLnBrk="1" hangingPunct="1">
              <a:buFont typeface="Arial" pitchFamily="34" charset="0"/>
              <a:buChar char="•"/>
            </a:pPr>
            <a:endParaRPr lang="en-GB" sz="1200" b="1">
              <a:solidFill>
                <a:srgbClr val="459D2D"/>
              </a:solidFill>
              <a:cs typeface="Arial" pitchFamily="34" charset="0"/>
            </a:endParaRPr>
          </a:p>
          <a:p>
            <a:pPr algn="ctr" eaLnBrk="1" hangingPunct="1">
              <a:buFont typeface="Arial" pitchFamily="34" charset="0"/>
              <a:buChar char="•"/>
            </a:pPr>
            <a:endParaRPr lang="en-GB" sz="1200" b="1">
              <a:solidFill>
                <a:srgbClr val="F18307"/>
              </a:solidFill>
              <a:cs typeface="Arial" pitchFamily="34" charset="0"/>
            </a:endParaRPr>
          </a:p>
        </p:txBody>
      </p:sp>
      <p:pic>
        <p:nvPicPr>
          <p:cNvPr id="2253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25" y="1816100"/>
            <a:ext cx="8605838"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63" y="2713038"/>
            <a:ext cx="8470900" cy="203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2213" y="5648325"/>
            <a:ext cx="587692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Straight Arrow Connector 12"/>
          <p:cNvCxnSpPr/>
          <p:nvPr/>
        </p:nvCxnSpPr>
        <p:spPr>
          <a:xfrm flipV="1">
            <a:off x="2928938" y="5324475"/>
            <a:ext cx="717550" cy="427038"/>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22538" name="TextBox 15"/>
          <p:cNvSpPr txBox="1">
            <a:spLocks noChangeArrowheads="1"/>
          </p:cNvSpPr>
          <p:nvPr/>
        </p:nvSpPr>
        <p:spPr bwMode="auto">
          <a:xfrm>
            <a:off x="3551238" y="4900613"/>
            <a:ext cx="4070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eaLnBrk="0" hangingPunct="0">
              <a:defRPr>
                <a:solidFill>
                  <a:schemeClr val="tx1"/>
                </a:solidFill>
                <a:latin typeface="Arial" pitchFamily="34" charset="0"/>
                <a:ea typeface="Geneva" charset="0"/>
                <a:cs typeface="Geneva" charset="0"/>
              </a:defRPr>
            </a:lvl1pPr>
            <a:lvl2pPr marL="742950" indent="-285750" eaLnBrk="0" hangingPunct="0">
              <a:defRPr>
                <a:solidFill>
                  <a:schemeClr val="tx1"/>
                </a:solidFill>
                <a:latin typeface="Arial" pitchFamily="34" charset="0"/>
                <a:ea typeface="Geneva" charset="0"/>
                <a:cs typeface="Geneva" charset="0"/>
              </a:defRPr>
            </a:lvl2pPr>
            <a:lvl3pPr marL="1143000" indent="-228600" eaLnBrk="0" hangingPunct="0">
              <a:defRPr>
                <a:solidFill>
                  <a:schemeClr val="tx1"/>
                </a:solidFill>
                <a:latin typeface="Arial" pitchFamily="34" charset="0"/>
                <a:ea typeface="Geneva" charset="0"/>
                <a:cs typeface="Geneva" charset="0"/>
              </a:defRPr>
            </a:lvl3pPr>
            <a:lvl4pPr marL="1600200" indent="-228600" eaLnBrk="0" hangingPunct="0">
              <a:defRPr>
                <a:solidFill>
                  <a:schemeClr val="tx1"/>
                </a:solidFill>
                <a:latin typeface="Arial" pitchFamily="34" charset="0"/>
                <a:ea typeface="Geneva" charset="0"/>
                <a:cs typeface="Geneva" charset="0"/>
              </a:defRPr>
            </a:lvl4pPr>
            <a:lvl5pPr marL="2057400" indent="-228600" eaLnBrk="0" hangingPunct="0">
              <a:defRPr>
                <a:solidFill>
                  <a:schemeClr val="tx1"/>
                </a:solidFill>
                <a:latin typeface="Arial" pitchFamily="34"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9pPr>
          </a:lstStyle>
          <a:p>
            <a:pPr algn="ctr" eaLnBrk="1" hangingPunct="1">
              <a:buFont typeface="Arial" pitchFamily="34" charset="0"/>
              <a:buChar char="•"/>
            </a:pPr>
            <a:endParaRPr lang="en-GB" sz="1200" b="1">
              <a:solidFill>
                <a:srgbClr val="C00000"/>
              </a:solidFill>
              <a:cs typeface="Arial" pitchFamily="34" charset="0"/>
            </a:endParaRPr>
          </a:p>
          <a:p>
            <a:pPr algn="ctr" eaLnBrk="1" hangingPunct="1">
              <a:buFont typeface="Arial" pitchFamily="34" charset="0"/>
              <a:buChar char="•"/>
            </a:pPr>
            <a:r>
              <a:rPr lang="en-GB" sz="1200" b="1">
                <a:solidFill>
                  <a:srgbClr val="459D2D"/>
                </a:solidFill>
                <a:cs typeface="Arial" pitchFamily="34" charset="0"/>
              </a:rPr>
              <a:t>Extension timely (25 days) and rationale recorded</a:t>
            </a:r>
            <a:endParaRPr lang="en-GB" sz="1200" b="1">
              <a:solidFill>
                <a:srgbClr val="F18307"/>
              </a:solidFill>
              <a:cs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163" y="963613"/>
            <a:ext cx="6997700"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1" name="Title 3"/>
          <p:cNvSpPr>
            <a:spLocks noGrp="1"/>
          </p:cNvSpPr>
          <p:nvPr>
            <p:ph type="title"/>
          </p:nvPr>
        </p:nvSpPr>
        <p:spPr>
          <a:xfrm>
            <a:off x="457200" y="274638"/>
            <a:ext cx="8229600" cy="568325"/>
          </a:xfrm>
        </p:spPr>
        <p:txBody>
          <a:bodyPr/>
          <a:lstStyle/>
          <a:p>
            <a:pPr eaLnBrk="1" hangingPunct="1"/>
            <a:r>
              <a:rPr lang="en-US" smtClean="0">
                <a:latin typeface="Arial" pitchFamily="34" charset="0"/>
                <a:ea typeface="Geneva" charset="0"/>
              </a:rPr>
              <a:t>CAR Examples…the Mixed Bag</a:t>
            </a:r>
          </a:p>
        </p:txBody>
      </p:sp>
      <p:sp>
        <p:nvSpPr>
          <p:cNvPr id="12292"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charset="0"/>
                <a:cs typeface="Geneva" charset="0"/>
              </a:defRPr>
            </a:lvl1pPr>
            <a:lvl2pPr marL="742950" indent="-285750" eaLnBrk="0" hangingPunct="0">
              <a:defRPr>
                <a:solidFill>
                  <a:schemeClr val="tx1"/>
                </a:solidFill>
                <a:latin typeface="Arial" pitchFamily="34" charset="0"/>
                <a:ea typeface="Geneva" charset="0"/>
                <a:cs typeface="Geneva" charset="0"/>
              </a:defRPr>
            </a:lvl2pPr>
            <a:lvl3pPr marL="1143000" indent="-228600" eaLnBrk="0" hangingPunct="0">
              <a:defRPr>
                <a:solidFill>
                  <a:schemeClr val="tx1"/>
                </a:solidFill>
                <a:latin typeface="Arial" pitchFamily="34" charset="0"/>
                <a:ea typeface="Geneva" charset="0"/>
                <a:cs typeface="Geneva" charset="0"/>
              </a:defRPr>
            </a:lvl3pPr>
            <a:lvl4pPr marL="1600200" indent="-228600" eaLnBrk="0" hangingPunct="0">
              <a:defRPr>
                <a:solidFill>
                  <a:schemeClr val="tx1"/>
                </a:solidFill>
                <a:latin typeface="Arial" pitchFamily="34" charset="0"/>
                <a:ea typeface="Geneva" charset="0"/>
                <a:cs typeface="Geneva" charset="0"/>
              </a:defRPr>
            </a:lvl4pPr>
            <a:lvl5pPr marL="2057400" indent="-228600" eaLnBrk="0" hangingPunct="0">
              <a:defRPr>
                <a:solidFill>
                  <a:schemeClr val="tx1"/>
                </a:solidFill>
                <a:latin typeface="Arial" pitchFamily="34"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9pPr>
          </a:lstStyle>
          <a:p>
            <a:pPr eaLnBrk="1" hangingPunct="1"/>
            <a:fld id="{106EEC20-184A-4E88-9505-F51DE300D7A4}" type="slidenum">
              <a:rPr lang="en-US" smtClean="0"/>
              <a:pPr eaLnBrk="1" hangingPunct="1"/>
              <a:t>24</a:t>
            </a:fld>
            <a:endParaRPr lang="en-US" smtClean="0"/>
          </a:p>
        </p:txBody>
      </p:sp>
      <p:sp>
        <p:nvSpPr>
          <p:cNvPr id="3" name="TextBox 2"/>
          <p:cNvSpPr txBox="1"/>
          <p:nvPr/>
        </p:nvSpPr>
        <p:spPr>
          <a:xfrm>
            <a:off x="7502525" y="3128963"/>
            <a:ext cx="1485900" cy="460375"/>
          </a:xfrm>
          <a:prstGeom prst="rect">
            <a:avLst/>
          </a:prstGeom>
          <a:noFill/>
        </p:spPr>
        <p:txBody>
          <a:bodyPr>
            <a:spAutoFit/>
          </a:bodyPr>
          <a:lstStyle/>
          <a:p>
            <a:pPr algn="ctr">
              <a:defRPr/>
            </a:pPr>
            <a:r>
              <a:rPr lang="en-GB" sz="1200" b="1" dirty="0">
                <a:solidFill>
                  <a:schemeClr val="accent4"/>
                </a:solidFill>
                <a:cs typeface="Arial" pitchFamily="34" charset="0"/>
              </a:rPr>
              <a:t>Clearly stated Requirement</a:t>
            </a:r>
          </a:p>
        </p:txBody>
      </p:sp>
      <p:cxnSp>
        <p:nvCxnSpPr>
          <p:cNvPr id="5" name="Straight Arrow Connector 4"/>
          <p:cNvCxnSpPr/>
          <p:nvPr/>
        </p:nvCxnSpPr>
        <p:spPr>
          <a:xfrm flipV="1">
            <a:off x="7280275" y="3667125"/>
            <a:ext cx="1020763" cy="47625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7246938" y="5516563"/>
            <a:ext cx="509587" cy="25400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075488" y="5770563"/>
            <a:ext cx="1939925" cy="646112"/>
          </a:xfrm>
          <a:prstGeom prst="rect">
            <a:avLst/>
          </a:prstGeom>
          <a:noFill/>
        </p:spPr>
        <p:txBody>
          <a:bodyPr>
            <a:spAutoFit/>
          </a:bodyPr>
          <a:lstStyle/>
          <a:p>
            <a:pPr algn="ctr">
              <a:defRPr/>
            </a:pPr>
            <a:r>
              <a:rPr lang="en-GB" sz="1200" b="1" dirty="0">
                <a:solidFill>
                  <a:schemeClr val="accent4"/>
                </a:solidFill>
                <a:cs typeface="Arial" pitchFamily="34" charset="0"/>
              </a:rPr>
              <a:t>Clear / precise indication of NCR and evidence.</a:t>
            </a:r>
          </a:p>
        </p:txBody>
      </p:sp>
    </p:spTree>
    <p:extLst>
      <p:ext uri="{BB962C8B-B14F-4D97-AF65-F5344CB8AC3E}">
        <p14:creationId xmlns:p14="http://schemas.microsoft.com/office/powerpoint/2010/main" val="4904401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063" y="779463"/>
            <a:ext cx="7037387" cy="578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5" name="Title 3"/>
          <p:cNvSpPr>
            <a:spLocks noGrp="1"/>
          </p:cNvSpPr>
          <p:nvPr>
            <p:ph type="title"/>
          </p:nvPr>
        </p:nvSpPr>
        <p:spPr/>
        <p:txBody>
          <a:bodyPr/>
          <a:lstStyle/>
          <a:p>
            <a:pPr eaLnBrk="1" hangingPunct="1"/>
            <a:r>
              <a:rPr lang="en-US" smtClean="0">
                <a:latin typeface="Arial" pitchFamily="34" charset="0"/>
                <a:ea typeface="Geneva" charset="0"/>
              </a:rPr>
              <a:t>CAR Examples…the Mixed Bag</a:t>
            </a:r>
          </a:p>
        </p:txBody>
      </p:sp>
      <p:sp>
        <p:nvSpPr>
          <p:cNvPr id="13316"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charset="0"/>
                <a:cs typeface="Geneva" charset="0"/>
              </a:defRPr>
            </a:lvl1pPr>
            <a:lvl2pPr marL="742950" indent="-285750" eaLnBrk="0" hangingPunct="0">
              <a:defRPr>
                <a:solidFill>
                  <a:schemeClr val="tx1"/>
                </a:solidFill>
                <a:latin typeface="Arial" pitchFamily="34" charset="0"/>
                <a:ea typeface="Geneva" charset="0"/>
                <a:cs typeface="Geneva" charset="0"/>
              </a:defRPr>
            </a:lvl2pPr>
            <a:lvl3pPr marL="1143000" indent="-228600" eaLnBrk="0" hangingPunct="0">
              <a:defRPr>
                <a:solidFill>
                  <a:schemeClr val="tx1"/>
                </a:solidFill>
                <a:latin typeface="Arial" pitchFamily="34" charset="0"/>
                <a:ea typeface="Geneva" charset="0"/>
                <a:cs typeface="Geneva" charset="0"/>
              </a:defRPr>
            </a:lvl3pPr>
            <a:lvl4pPr marL="1600200" indent="-228600" eaLnBrk="0" hangingPunct="0">
              <a:defRPr>
                <a:solidFill>
                  <a:schemeClr val="tx1"/>
                </a:solidFill>
                <a:latin typeface="Arial" pitchFamily="34" charset="0"/>
                <a:ea typeface="Geneva" charset="0"/>
                <a:cs typeface="Geneva" charset="0"/>
              </a:defRPr>
            </a:lvl4pPr>
            <a:lvl5pPr marL="2057400" indent="-228600" eaLnBrk="0" hangingPunct="0">
              <a:defRPr>
                <a:solidFill>
                  <a:schemeClr val="tx1"/>
                </a:solidFill>
                <a:latin typeface="Arial" pitchFamily="34"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9pPr>
          </a:lstStyle>
          <a:p>
            <a:pPr eaLnBrk="1" hangingPunct="1"/>
            <a:fld id="{863FCD2F-CB53-481F-9A6F-D516C16BE83A}" type="slidenum">
              <a:rPr lang="en-US" smtClean="0"/>
              <a:pPr eaLnBrk="1" hangingPunct="1"/>
              <a:t>25</a:t>
            </a:fld>
            <a:endParaRPr lang="en-US" smtClean="0"/>
          </a:p>
        </p:txBody>
      </p:sp>
      <p:cxnSp>
        <p:nvCxnSpPr>
          <p:cNvPr id="5" name="Straight Arrow Connector 4"/>
          <p:cNvCxnSpPr/>
          <p:nvPr/>
        </p:nvCxnSpPr>
        <p:spPr>
          <a:xfrm flipV="1">
            <a:off x="6505575" y="1104900"/>
            <a:ext cx="800100" cy="784225"/>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5727700" y="134938"/>
            <a:ext cx="3392488" cy="1016000"/>
          </a:xfrm>
          <a:prstGeom prst="rect">
            <a:avLst/>
          </a:prstGeom>
          <a:noFill/>
        </p:spPr>
        <p:txBody>
          <a:bodyPr>
            <a:spAutoFit/>
          </a:bodyPr>
          <a:lstStyle/>
          <a:p>
            <a:pPr algn="ctr">
              <a:defRPr/>
            </a:pPr>
            <a:r>
              <a:rPr lang="en-GB" sz="1200" b="1" dirty="0">
                <a:solidFill>
                  <a:schemeClr val="accent4"/>
                </a:solidFill>
                <a:cs typeface="Arial" pitchFamily="34" charset="0"/>
              </a:rPr>
              <a:t>Clear stakeholder identification</a:t>
            </a:r>
          </a:p>
          <a:p>
            <a:pPr marL="171450" indent="-171450" algn="ctr">
              <a:buFont typeface="Arial" pitchFamily="34" charset="0"/>
              <a:buChar char="•"/>
              <a:defRPr/>
            </a:pPr>
            <a:endParaRPr lang="en-GB" sz="1200" b="1" dirty="0">
              <a:solidFill>
                <a:schemeClr val="accent4"/>
              </a:solidFill>
              <a:cs typeface="Arial" pitchFamily="34" charset="0"/>
            </a:endParaRPr>
          </a:p>
          <a:p>
            <a:pPr algn="ctr">
              <a:defRPr/>
            </a:pPr>
            <a:r>
              <a:rPr lang="en-GB" sz="1200" b="1" dirty="0">
                <a:solidFill>
                  <a:schemeClr val="accent4"/>
                </a:solidFill>
                <a:cs typeface="Arial" pitchFamily="34" charset="0"/>
              </a:rPr>
              <a:t>States it’s obvious DS were reviewed but not clear why this is so or why this happened.</a:t>
            </a:r>
            <a:endParaRPr lang="en-GB" sz="1200" b="1" dirty="0">
              <a:solidFill>
                <a:srgbClr val="FF0000"/>
              </a:solidFill>
              <a:cs typeface="Arial" pitchFamily="34" charset="0"/>
            </a:endParaRPr>
          </a:p>
        </p:txBody>
      </p:sp>
      <p:sp>
        <p:nvSpPr>
          <p:cNvPr id="11" name="TextBox 10"/>
          <p:cNvSpPr txBox="1"/>
          <p:nvPr/>
        </p:nvSpPr>
        <p:spPr>
          <a:xfrm>
            <a:off x="6343650" y="3921125"/>
            <a:ext cx="2343150" cy="277813"/>
          </a:xfrm>
          <a:prstGeom prst="rect">
            <a:avLst/>
          </a:prstGeom>
          <a:noFill/>
        </p:spPr>
        <p:txBody>
          <a:bodyPr>
            <a:spAutoFit/>
          </a:bodyPr>
          <a:lstStyle/>
          <a:p>
            <a:pPr algn="ctr">
              <a:defRPr/>
            </a:pPr>
            <a:r>
              <a:rPr lang="en-GB" sz="1200" b="1" dirty="0">
                <a:solidFill>
                  <a:schemeClr val="accent4"/>
                </a:solidFill>
                <a:cs typeface="Arial" pitchFamily="34" charset="0"/>
              </a:rPr>
              <a:t>Missing linkage to NCR</a:t>
            </a:r>
          </a:p>
        </p:txBody>
      </p:sp>
      <p:cxnSp>
        <p:nvCxnSpPr>
          <p:cNvPr id="16" name="Straight Arrow Connector 15"/>
          <p:cNvCxnSpPr/>
          <p:nvPr/>
        </p:nvCxnSpPr>
        <p:spPr>
          <a:xfrm flipV="1">
            <a:off x="5537200" y="3975100"/>
            <a:ext cx="568325" cy="84138"/>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5054600" y="4198938"/>
            <a:ext cx="1450975" cy="40640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5208588" y="5494338"/>
            <a:ext cx="3392487" cy="646112"/>
          </a:xfrm>
          <a:prstGeom prst="rect">
            <a:avLst/>
          </a:prstGeom>
          <a:noFill/>
        </p:spPr>
        <p:txBody>
          <a:bodyPr>
            <a:spAutoFit/>
          </a:bodyPr>
          <a:lstStyle/>
          <a:p>
            <a:pPr algn="ctr">
              <a:defRPr/>
            </a:pPr>
            <a:r>
              <a:rPr lang="en-GB" sz="1200" b="1" dirty="0">
                <a:solidFill>
                  <a:schemeClr val="accent4"/>
                </a:solidFill>
                <a:cs typeface="Arial" pitchFamily="34" charset="0"/>
              </a:rPr>
              <a:t>CAP addressed fixing the item found wrong and included review of other work by handler.</a:t>
            </a:r>
          </a:p>
        </p:txBody>
      </p:sp>
    </p:spTree>
    <p:extLst>
      <p:ext uri="{BB962C8B-B14F-4D97-AF65-F5344CB8AC3E}">
        <p14:creationId xmlns:p14="http://schemas.microsoft.com/office/powerpoint/2010/main" val="14175719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 y="1552575"/>
            <a:ext cx="6932613" cy="375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9" name="Title 3"/>
          <p:cNvSpPr>
            <a:spLocks noGrp="1"/>
          </p:cNvSpPr>
          <p:nvPr>
            <p:ph type="title"/>
          </p:nvPr>
        </p:nvSpPr>
        <p:spPr/>
        <p:txBody>
          <a:bodyPr/>
          <a:lstStyle/>
          <a:p>
            <a:pPr eaLnBrk="1" hangingPunct="1"/>
            <a:r>
              <a:rPr lang="en-US" smtClean="0">
                <a:latin typeface="Arial" pitchFamily="34" charset="0"/>
                <a:ea typeface="Geneva" charset="0"/>
              </a:rPr>
              <a:t>CAR Examples…the Mixed Bag</a:t>
            </a:r>
          </a:p>
        </p:txBody>
      </p:sp>
      <p:sp>
        <p:nvSpPr>
          <p:cNvPr id="14340"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charset="0"/>
                <a:cs typeface="Geneva" charset="0"/>
              </a:defRPr>
            </a:lvl1pPr>
            <a:lvl2pPr marL="742950" indent="-285750" eaLnBrk="0" hangingPunct="0">
              <a:defRPr>
                <a:solidFill>
                  <a:schemeClr val="tx1"/>
                </a:solidFill>
                <a:latin typeface="Arial" pitchFamily="34" charset="0"/>
                <a:ea typeface="Geneva" charset="0"/>
                <a:cs typeface="Geneva" charset="0"/>
              </a:defRPr>
            </a:lvl2pPr>
            <a:lvl3pPr marL="1143000" indent="-228600" eaLnBrk="0" hangingPunct="0">
              <a:defRPr>
                <a:solidFill>
                  <a:schemeClr val="tx1"/>
                </a:solidFill>
                <a:latin typeface="Arial" pitchFamily="34" charset="0"/>
                <a:ea typeface="Geneva" charset="0"/>
                <a:cs typeface="Geneva" charset="0"/>
              </a:defRPr>
            </a:lvl3pPr>
            <a:lvl4pPr marL="1600200" indent="-228600" eaLnBrk="0" hangingPunct="0">
              <a:defRPr>
                <a:solidFill>
                  <a:schemeClr val="tx1"/>
                </a:solidFill>
                <a:latin typeface="Arial" pitchFamily="34" charset="0"/>
                <a:ea typeface="Geneva" charset="0"/>
                <a:cs typeface="Geneva" charset="0"/>
              </a:defRPr>
            </a:lvl4pPr>
            <a:lvl5pPr marL="2057400" indent="-228600" eaLnBrk="0" hangingPunct="0">
              <a:defRPr>
                <a:solidFill>
                  <a:schemeClr val="tx1"/>
                </a:solidFill>
                <a:latin typeface="Arial" pitchFamily="34"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9pPr>
          </a:lstStyle>
          <a:p>
            <a:pPr eaLnBrk="1" hangingPunct="1"/>
            <a:fld id="{9BDEB614-2825-4E73-A6B9-A048CE77A33B}" type="slidenum">
              <a:rPr lang="en-US" smtClean="0"/>
              <a:pPr eaLnBrk="1" hangingPunct="1"/>
              <a:t>26</a:t>
            </a:fld>
            <a:endParaRPr lang="en-US" smtClean="0"/>
          </a:p>
        </p:txBody>
      </p:sp>
      <p:cxnSp>
        <p:nvCxnSpPr>
          <p:cNvPr id="5" name="Straight Arrow Connector 4"/>
          <p:cNvCxnSpPr/>
          <p:nvPr/>
        </p:nvCxnSpPr>
        <p:spPr>
          <a:xfrm>
            <a:off x="4479925" y="2593975"/>
            <a:ext cx="538163" cy="50165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208588" y="2865438"/>
            <a:ext cx="3392487" cy="461962"/>
          </a:xfrm>
          <a:prstGeom prst="rect">
            <a:avLst/>
          </a:prstGeom>
          <a:noFill/>
        </p:spPr>
        <p:txBody>
          <a:bodyPr>
            <a:spAutoFit/>
          </a:bodyPr>
          <a:lstStyle/>
          <a:p>
            <a:pPr algn="ctr">
              <a:defRPr/>
            </a:pPr>
            <a:r>
              <a:rPr lang="en-GB" sz="1200" b="1" dirty="0">
                <a:solidFill>
                  <a:schemeClr val="accent4"/>
                </a:solidFill>
                <a:cs typeface="Arial" pitchFamily="34" charset="0"/>
              </a:rPr>
              <a:t>Addresses containment and verifies effectiveness</a:t>
            </a:r>
            <a:endParaRPr lang="en-GB" sz="1200" b="1" dirty="0">
              <a:solidFill>
                <a:srgbClr val="C10036"/>
              </a:solidFill>
              <a:cs typeface="Arial" pitchFamily="34" charset="0"/>
            </a:endParaRPr>
          </a:p>
        </p:txBody>
      </p:sp>
    </p:spTree>
    <p:extLst>
      <p:ext uri="{BB962C8B-B14F-4D97-AF65-F5344CB8AC3E}">
        <p14:creationId xmlns:p14="http://schemas.microsoft.com/office/powerpoint/2010/main" val="81253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00" y="1309688"/>
            <a:ext cx="7085013"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3" name="Title 3"/>
          <p:cNvSpPr>
            <a:spLocks noGrp="1"/>
          </p:cNvSpPr>
          <p:nvPr>
            <p:ph type="title"/>
          </p:nvPr>
        </p:nvSpPr>
        <p:spPr>
          <a:xfrm>
            <a:off x="457200" y="274638"/>
            <a:ext cx="8229600" cy="538162"/>
          </a:xfrm>
        </p:spPr>
        <p:txBody>
          <a:bodyPr/>
          <a:lstStyle/>
          <a:p>
            <a:pPr eaLnBrk="1" hangingPunct="1"/>
            <a:r>
              <a:rPr lang="en-US" smtClean="0">
                <a:latin typeface="Arial" pitchFamily="34" charset="0"/>
                <a:ea typeface="Geneva" charset="0"/>
              </a:rPr>
              <a:t>CAR Examples…the Mixed Bag</a:t>
            </a:r>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charset="0"/>
                <a:cs typeface="Geneva" charset="0"/>
              </a:defRPr>
            </a:lvl1pPr>
            <a:lvl2pPr marL="742950" indent="-285750" eaLnBrk="0" hangingPunct="0">
              <a:defRPr>
                <a:solidFill>
                  <a:schemeClr val="tx1"/>
                </a:solidFill>
                <a:latin typeface="Arial" pitchFamily="34" charset="0"/>
                <a:ea typeface="Geneva" charset="0"/>
                <a:cs typeface="Geneva" charset="0"/>
              </a:defRPr>
            </a:lvl2pPr>
            <a:lvl3pPr marL="1143000" indent="-228600" eaLnBrk="0" hangingPunct="0">
              <a:defRPr>
                <a:solidFill>
                  <a:schemeClr val="tx1"/>
                </a:solidFill>
                <a:latin typeface="Arial" pitchFamily="34" charset="0"/>
                <a:ea typeface="Geneva" charset="0"/>
                <a:cs typeface="Geneva" charset="0"/>
              </a:defRPr>
            </a:lvl3pPr>
            <a:lvl4pPr marL="1600200" indent="-228600" eaLnBrk="0" hangingPunct="0">
              <a:defRPr>
                <a:solidFill>
                  <a:schemeClr val="tx1"/>
                </a:solidFill>
                <a:latin typeface="Arial" pitchFamily="34" charset="0"/>
                <a:ea typeface="Geneva" charset="0"/>
                <a:cs typeface="Geneva" charset="0"/>
              </a:defRPr>
            </a:lvl4pPr>
            <a:lvl5pPr marL="2057400" indent="-228600" eaLnBrk="0" hangingPunct="0">
              <a:defRPr>
                <a:solidFill>
                  <a:schemeClr val="tx1"/>
                </a:solidFill>
                <a:latin typeface="Arial" pitchFamily="34"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9pPr>
          </a:lstStyle>
          <a:p>
            <a:pPr eaLnBrk="1" hangingPunct="1"/>
            <a:fld id="{47CC34A3-90E2-47B1-B084-90F72BAE2860}" type="slidenum">
              <a:rPr lang="en-US" smtClean="0"/>
              <a:pPr eaLnBrk="1" hangingPunct="1"/>
              <a:t>27</a:t>
            </a:fld>
            <a:endParaRPr lang="en-US" smtClean="0"/>
          </a:p>
        </p:txBody>
      </p:sp>
      <p:sp>
        <p:nvSpPr>
          <p:cNvPr id="15365" name="TextBox 4"/>
          <p:cNvSpPr txBox="1">
            <a:spLocks noChangeArrowheads="1"/>
          </p:cNvSpPr>
          <p:nvPr/>
        </p:nvSpPr>
        <p:spPr bwMode="auto">
          <a:xfrm>
            <a:off x="4719638" y="5548313"/>
            <a:ext cx="33940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Geneva" charset="0"/>
                <a:cs typeface="Geneva" charset="0"/>
              </a:defRPr>
            </a:lvl1pPr>
            <a:lvl2pPr marL="742950" indent="-285750" eaLnBrk="0" hangingPunct="0">
              <a:defRPr>
                <a:solidFill>
                  <a:schemeClr val="tx1"/>
                </a:solidFill>
                <a:latin typeface="Arial" pitchFamily="34" charset="0"/>
                <a:ea typeface="Geneva" charset="0"/>
                <a:cs typeface="Geneva" charset="0"/>
              </a:defRPr>
            </a:lvl2pPr>
            <a:lvl3pPr marL="1143000" indent="-228600" eaLnBrk="0" hangingPunct="0">
              <a:defRPr>
                <a:solidFill>
                  <a:schemeClr val="tx1"/>
                </a:solidFill>
                <a:latin typeface="Arial" pitchFamily="34" charset="0"/>
                <a:ea typeface="Geneva" charset="0"/>
                <a:cs typeface="Geneva" charset="0"/>
              </a:defRPr>
            </a:lvl3pPr>
            <a:lvl4pPr marL="1600200" indent="-228600" eaLnBrk="0" hangingPunct="0">
              <a:defRPr>
                <a:solidFill>
                  <a:schemeClr val="tx1"/>
                </a:solidFill>
                <a:latin typeface="Arial" pitchFamily="34" charset="0"/>
                <a:ea typeface="Geneva" charset="0"/>
                <a:cs typeface="Geneva" charset="0"/>
              </a:defRPr>
            </a:lvl4pPr>
            <a:lvl5pPr marL="2057400" indent="-228600" eaLnBrk="0" hangingPunct="0">
              <a:defRPr>
                <a:solidFill>
                  <a:schemeClr val="tx1"/>
                </a:solidFill>
                <a:latin typeface="Arial" pitchFamily="34"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9pPr>
          </a:lstStyle>
          <a:p>
            <a:pPr algn="ctr" eaLnBrk="1" hangingPunct="1"/>
            <a:r>
              <a:rPr lang="en-GB" sz="1200" b="1">
                <a:solidFill>
                  <a:srgbClr val="00B050"/>
                </a:solidFill>
                <a:cs typeface="Arial" pitchFamily="34" charset="0"/>
              </a:rPr>
              <a:t>Typical – milestones completed per plan,</a:t>
            </a:r>
          </a:p>
          <a:p>
            <a:pPr algn="ctr" eaLnBrk="1" hangingPunct="1"/>
            <a:r>
              <a:rPr lang="en-GB" sz="1200" b="1">
                <a:solidFill>
                  <a:srgbClr val="00B050"/>
                </a:solidFill>
                <a:cs typeface="Arial" pitchFamily="34" charset="0"/>
              </a:rPr>
              <a:t>Milestone expectations clearly stated and objective evidence supports successful completion of task.</a:t>
            </a:r>
          </a:p>
        </p:txBody>
      </p:sp>
      <p:cxnSp>
        <p:nvCxnSpPr>
          <p:cNvPr id="6" name="Straight Arrow Connector 5"/>
          <p:cNvCxnSpPr/>
          <p:nvPr/>
        </p:nvCxnSpPr>
        <p:spPr>
          <a:xfrm>
            <a:off x="4029075" y="4970463"/>
            <a:ext cx="660400" cy="841375"/>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72414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513" y="889000"/>
            <a:ext cx="7037387" cy="575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7" name="Title 1"/>
          <p:cNvSpPr>
            <a:spLocks noGrp="1"/>
          </p:cNvSpPr>
          <p:nvPr>
            <p:ph type="title"/>
          </p:nvPr>
        </p:nvSpPr>
        <p:spPr/>
        <p:txBody>
          <a:bodyPr/>
          <a:lstStyle/>
          <a:p>
            <a:r>
              <a:rPr lang="en-US" smtClean="0">
                <a:latin typeface="Arial" pitchFamily="34" charset="0"/>
                <a:ea typeface="Geneva" charset="0"/>
              </a:rPr>
              <a:t>CAR Examples…the Good</a:t>
            </a:r>
            <a:endParaRPr lang="en-GB" smtClean="0">
              <a:latin typeface="Arial" pitchFamily="34" charset="0"/>
              <a:ea typeface="Geneva" charset="0"/>
            </a:endParaRPr>
          </a:p>
        </p:txBody>
      </p:sp>
      <p:sp>
        <p:nvSpPr>
          <p:cNvPr id="1638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charset="0"/>
                <a:cs typeface="Geneva" charset="0"/>
              </a:defRPr>
            </a:lvl1pPr>
            <a:lvl2pPr marL="742950" indent="-285750" eaLnBrk="0" hangingPunct="0">
              <a:defRPr>
                <a:solidFill>
                  <a:schemeClr val="tx1"/>
                </a:solidFill>
                <a:latin typeface="Arial" pitchFamily="34" charset="0"/>
                <a:ea typeface="Geneva" charset="0"/>
                <a:cs typeface="Geneva" charset="0"/>
              </a:defRPr>
            </a:lvl2pPr>
            <a:lvl3pPr marL="1143000" indent="-228600" eaLnBrk="0" hangingPunct="0">
              <a:defRPr>
                <a:solidFill>
                  <a:schemeClr val="tx1"/>
                </a:solidFill>
                <a:latin typeface="Arial" pitchFamily="34" charset="0"/>
                <a:ea typeface="Geneva" charset="0"/>
                <a:cs typeface="Geneva" charset="0"/>
              </a:defRPr>
            </a:lvl3pPr>
            <a:lvl4pPr marL="1600200" indent="-228600" eaLnBrk="0" hangingPunct="0">
              <a:defRPr>
                <a:solidFill>
                  <a:schemeClr val="tx1"/>
                </a:solidFill>
                <a:latin typeface="Arial" pitchFamily="34" charset="0"/>
                <a:ea typeface="Geneva" charset="0"/>
                <a:cs typeface="Geneva" charset="0"/>
              </a:defRPr>
            </a:lvl4pPr>
            <a:lvl5pPr marL="2057400" indent="-228600" eaLnBrk="0" hangingPunct="0">
              <a:defRPr>
                <a:solidFill>
                  <a:schemeClr val="tx1"/>
                </a:solidFill>
                <a:latin typeface="Arial" pitchFamily="34"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9pPr>
          </a:lstStyle>
          <a:p>
            <a:pPr eaLnBrk="1" hangingPunct="1"/>
            <a:fld id="{FD2E2349-A39B-4A01-BC6C-E551101876AD}" type="slidenum">
              <a:rPr lang="en-US" smtClean="0"/>
              <a:pPr eaLnBrk="1" hangingPunct="1"/>
              <a:t>28</a:t>
            </a:fld>
            <a:endParaRPr lang="en-US" smtClean="0"/>
          </a:p>
        </p:txBody>
      </p:sp>
      <p:cxnSp>
        <p:nvCxnSpPr>
          <p:cNvPr id="7" name="Straight Arrow Connector 6"/>
          <p:cNvCxnSpPr/>
          <p:nvPr/>
        </p:nvCxnSpPr>
        <p:spPr>
          <a:xfrm flipV="1">
            <a:off x="7126288" y="3994150"/>
            <a:ext cx="781050" cy="720725"/>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16390" name="TextBox 6"/>
          <p:cNvSpPr txBox="1">
            <a:spLocks noChangeArrowheads="1"/>
          </p:cNvSpPr>
          <p:nvPr/>
        </p:nvSpPr>
        <p:spPr bwMode="auto">
          <a:xfrm>
            <a:off x="7015163" y="3300413"/>
            <a:ext cx="21288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Geneva" charset="0"/>
                <a:cs typeface="Geneva" charset="0"/>
              </a:defRPr>
            </a:lvl1pPr>
            <a:lvl2pPr marL="742950" indent="-285750" eaLnBrk="0" hangingPunct="0">
              <a:defRPr>
                <a:solidFill>
                  <a:schemeClr val="tx1"/>
                </a:solidFill>
                <a:latin typeface="Arial" pitchFamily="34" charset="0"/>
                <a:ea typeface="Geneva" charset="0"/>
                <a:cs typeface="Geneva" charset="0"/>
              </a:defRPr>
            </a:lvl2pPr>
            <a:lvl3pPr marL="1143000" indent="-228600" eaLnBrk="0" hangingPunct="0">
              <a:defRPr>
                <a:solidFill>
                  <a:schemeClr val="tx1"/>
                </a:solidFill>
                <a:latin typeface="Arial" pitchFamily="34" charset="0"/>
                <a:ea typeface="Geneva" charset="0"/>
                <a:cs typeface="Geneva" charset="0"/>
              </a:defRPr>
            </a:lvl3pPr>
            <a:lvl4pPr marL="1600200" indent="-228600" eaLnBrk="0" hangingPunct="0">
              <a:defRPr>
                <a:solidFill>
                  <a:schemeClr val="tx1"/>
                </a:solidFill>
                <a:latin typeface="Arial" pitchFamily="34" charset="0"/>
                <a:ea typeface="Geneva" charset="0"/>
                <a:cs typeface="Geneva" charset="0"/>
              </a:defRPr>
            </a:lvl4pPr>
            <a:lvl5pPr marL="2057400" indent="-228600" eaLnBrk="0" hangingPunct="0">
              <a:defRPr>
                <a:solidFill>
                  <a:schemeClr val="tx1"/>
                </a:solidFill>
                <a:latin typeface="Arial" pitchFamily="34"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9pPr>
          </a:lstStyle>
          <a:p>
            <a:pPr algn="ctr" eaLnBrk="1" hangingPunct="1"/>
            <a:r>
              <a:rPr lang="en-GB" sz="1200" b="1">
                <a:solidFill>
                  <a:srgbClr val="FF0000"/>
                </a:solidFill>
                <a:cs typeface="Arial" pitchFamily="34" charset="0"/>
              </a:rPr>
              <a:t>Clearly written requirement, NCR and evidence.</a:t>
            </a:r>
          </a:p>
        </p:txBody>
      </p:sp>
      <p:sp>
        <p:nvSpPr>
          <p:cNvPr id="16391" name="TextBox 6"/>
          <p:cNvSpPr txBox="1">
            <a:spLocks noChangeArrowheads="1"/>
          </p:cNvSpPr>
          <p:nvPr/>
        </p:nvSpPr>
        <p:spPr bwMode="auto">
          <a:xfrm>
            <a:off x="7126288" y="5630863"/>
            <a:ext cx="21288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Geneva" charset="0"/>
                <a:cs typeface="Geneva" charset="0"/>
              </a:defRPr>
            </a:lvl1pPr>
            <a:lvl2pPr marL="742950" indent="-285750" eaLnBrk="0" hangingPunct="0">
              <a:defRPr>
                <a:solidFill>
                  <a:schemeClr val="tx1"/>
                </a:solidFill>
                <a:latin typeface="Arial" pitchFamily="34" charset="0"/>
                <a:ea typeface="Geneva" charset="0"/>
                <a:cs typeface="Geneva" charset="0"/>
              </a:defRPr>
            </a:lvl2pPr>
            <a:lvl3pPr marL="1143000" indent="-228600" eaLnBrk="0" hangingPunct="0">
              <a:defRPr>
                <a:solidFill>
                  <a:schemeClr val="tx1"/>
                </a:solidFill>
                <a:latin typeface="Arial" pitchFamily="34" charset="0"/>
                <a:ea typeface="Geneva" charset="0"/>
                <a:cs typeface="Geneva" charset="0"/>
              </a:defRPr>
            </a:lvl3pPr>
            <a:lvl4pPr marL="1600200" indent="-228600" eaLnBrk="0" hangingPunct="0">
              <a:defRPr>
                <a:solidFill>
                  <a:schemeClr val="tx1"/>
                </a:solidFill>
                <a:latin typeface="Arial" pitchFamily="34" charset="0"/>
                <a:ea typeface="Geneva" charset="0"/>
                <a:cs typeface="Geneva" charset="0"/>
              </a:defRPr>
            </a:lvl4pPr>
            <a:lvl5pPr marL="2057400" indent="-228600" eaLnBrk="0" hangingPunct="0">
              <a:defRPr>
                <a:solidFill>
                  <a:schemeClr val="tx1"/>
                </a:solidFill>
                <a:latin typeface="Arial" pitchFamily="34"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9pPr>
          </a:lstStyle>
          <a:p>
            <a:pPr algn="ctr" eaLnBrk="1" hangingPunct="1"/>
            <a:r>
              <a:rPr lang="en-GB" sz="1200" b="1">
                <a:solidFill>
                  <a:srgbClr val="FF0000"/>
                </a:solidFill>
                <a:cs typeface="Arial" pitchFamily="34" charset="0"/>
              </a:rPr>
              <a:t>Helpful link to FAQ # 15 for Owners reference.</a:t>
            </a:r>
          </a:p>
        </p:txBody>
      </p:sp>
    </p:spTree>
    <p:extLst>
      <p:ext uri="{BB962C8B-B14F-4D97-AF65-F5344CB8AC3E}">
        <p14:creationId xmlns:p14="http://schemas.microsoft.com/office/powerpoint/2010/main" val="4900530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638175"/>
            <a:ext cx="7056437" cy="558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1" name="Title 1"/>
          <p:cNvSpPr>
            <a:spLocks noGrp="1"/>
          </p:cNvSpPr>
          <p:nvPr>
            <p:ph type="title"/>
          </p:nvPr>
        </p:nvSpPr>
        <p:spPr/>
        <p:txBody>
          <a:bodyPr/>
          <a:lstStyle/>
          <a:p>
            <a:r>
              <a:rPr lang="en-US" smtClean="0">
                <a:latin typeface="Arial" pitchFamily="34" charset="0"/>
                <a:ea typeface="Geneva" charset="0"/>
              </a:rPr>
              <a:t>CAR Examples…the Good</a:t>
            </a:r>
            <a:endParaRPr lang="en-GB" smtClean="0">
              <a:latin typeface="Arial" pitchFamily="34" charset="0"/>
              <a:ea typeface="Geneva" charset="0"/>
            </a:endParaRPr>
          </a:p>
        </p:txBody>
      </p:sp>
      <p:sp>
        <p:nvSpPr>
          <p:cNvPr id="1741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charset="0"/>
                <a:cs typeface="Geneva" charset="0"/>
              </a:defRPr>
            </a:lvl1pPr>
            <a:lvl2pPr marL="742950" indent="-285750" eaLnBrk="0" hangingPunct="0">
              <a:defRPr>
                <a:solidFill>
                  <a:schemeClr val="tx1"/>
                </a:solidFill>
                <a:latin typeface="Arial" pitchFamily="34" charset="0"/>
                <a:ea typeface="Geneva" charset="0"/>
                <a:cs typeface="Geneva" charset="0"/>
              </a:defRPr>
            </a:lvl2pPr>
            <a:lvl3pPr marL="1143000" indent="-228600" eaLnBrk="0" hangingPunct="0">
              <a:defRPr>
                <a:solidFill>
                  <a:schemeClr val="tx1"/>
                </a:solidFill>
                <a:latin typeface="Arial" pitchFamily="34" charset="0"/>
                <a:ea typeface="Geneva" charset="0"/>
                <a:cs typeface="Geneva" charset="0"/>
              </a:defRPr>
            </a:lvl3pPr>
            <a:lvl4pPr marL="1600200" indent="-228600" eaLnBrk="0" hangingPunct="0">
              <a:defRPr>
                <a:solidFill>
                  <a:schemeClr val="tx1"/>
                </a:solidFill>
                <a:latin typeface="Arial" pitchFamily="34" charset="0"/>
                <a:ea typeface="Geneva" charset="0"/>
                <a:cs typeface="Geneva" charset="0"/>
              </a:defRPr>
            </a:lvl4pPr>
            <a:lvl5pPr marL="2057400" indent="-228600" eaLnBrk="0" hangingPunct="0">
              <a:defRPr>
                <a:solidFill>
                  <a:schemeClr val="tx1"/>
                </a:solidFill>
                <a:latin typeface="Arial" pitchFamily="34"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9pPr>
          </a:lstStyle>
          <a:p>
            <a:pPr eaLnBrk="1" hangingPunct="1"/>
            <a:fld id="{0C4F53BD-28D7-4DA4-B3F5-CB500B05797C}" type="slidenum">
              <a:rPr lang="en-US" smtClean="0"/>
              <a:pPr eaLnBrk="1" hangingPunct="1"/>
              <a:t>29</a:t>
            </a:fld>
            <a:endParaRPr lang="en-US" smtClean="0"/>
          </a:p>
        </p:txBody>
      </p:sp>
      <p:sp>
        <p:nvSpPr>
          <p:cNvPr id="17413" name="TextBox 6"/>
          <p:cNvSpPr txBox="1">
            <a:spLocks noChangeArrowheads="1"/>
          </p:cNvSpPr>
          <p:nvPr/>
        </p:nvSpPr>
        <p:spPr bwMode="auto">
          <a:xfrm>
            <a:off x="5916613" y="1325563"/>
            <a:ext cx="2128837"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Geneva" charset="0"/>
                <a:cs typeface="Geneva" charset="0"/>
              </a:defRPr>
            </a:lvl1pPr>
            <a:lvl2pPr marL="742950" indent="-285750" eaLnBrk="0" hangingPunct="0">
              <a:defRPr>
                <a:solidFill>
                  <a:schemeClr val="tx1"/>
                </a:solidFill>
                <a:latin typeface="Arial" pitchFamily="34" charset="0"/>
                <a:ea typeface="Geneva" charset="0"/>
                <a:cs typeface="Geneva" charset="0"/>
              </a:defRPr>
            </a:lvl2pPr>
            <a:lvl3pPr marL="1143000" indent="-228600" eaLnBrk="0" hangingPunct="0">
              <a:defRPr>
                <a:solidFill>
                  <a:schemeClr val="tx1"/>
                </a:solidFill>
                <a:latin typeface="Arial" pitchFamily="34" charset="0"/>
                <a:ea typeface="Geneva" charset="0"/>
                <a:cs typeface="Geneva" charset="0"/>
              </a:defRPr>
            </a:lvl3pPr>
            <a:lvl4pPr marL="1600200" indent="-228600" eaLnBrk="0" hangingPunct="0">
              <a:defRPr>
                <a:solidFill>
                  <a:schemeClr val="tx1"/>
                </a:solidFill>
                <a:latin typeface="Arial" pitchFamily="34" charset="0"/>
                <a:ea typeface="Geneva" charset="0"/>
                <a:cs typeface="Geneva" charset="0"/>
              </a:defRPr>
            </a:lvl4pPr>
            <a:lvl5pPr marL="2057400" indent="-228600" eaLnBrk="0" hangingPunct="0">
              <a:defRPr>
                <a:solidFill>
                  <a:schemeClr val="tx1"/>
                </a:solidFill>
                <a:latin typeface="Arial" pitchFamily="34"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9pPr>
          </a:lstStyle>
          <a:p>
            <a:pPr algn="ctr" eaLnBrk="1" hangingPunct="1"/>
            <a:r>
              <a:rPr lang="en-GB" sz="1200" b="1">
                <a:solidFill>
                  <a:srgbClr val="459D2D"/>
                </a:solidFill>
                <a:cs typeface="Arial" pitchFamily="34" charset="0"/>
              </a:rPr>
              <a:t>Clear that Analysis, RC and Scope are not required for Observation CAR’s</a:t>
            </a:r>
            <a:endParaRPr lang="en-GB" sz="1200" b="1">
              <a:solidFill>
                <a:schemeClr val="tx2"/>
              </a:solidFill>
              <a:cs typeface="Arial" pitchFamily="34" charset="0"/>
            </a:endParaRPr>
          </a:p>
          <a:p>
            <a:pPr algn="ctr" eaLnBrk="1" hangingPunct="1"/>
            <a:r>
              <a:rPr lang="en-GB" sz="1200" b="1">
                <a:solidFill>
                  <a:srgbClr val="459D2D"/>
                </a:solidFill>
                <a:cs typeface="Arial" pitchFamily="34" charset="0"/>
              </a:rPr>
              <a:t>NC Category correctly identified as RC not Required</a:t>
            </a:r>
          </a:p>
        </p:txBody>
      </p:sp>
      <p:sp>
        <p:nvSpPr>
          <p:cNvPr id="17414" name="TextBox 6"/>
          <p:cNvSpPr txBox="1">
            <a:spLocks noChangeArrowheads="1"/>
          </p:cNvSpPr>
          <p:nvPr/>
        </p:nvSpPr>
        <p:spPr bwMode="auto">
          <a:xfrm>
            <a:off x="6384925" y="5232400"/>
            <a:ext cx="2128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Geneva" charset="0"/>
                <a:cs typeface="Geneva" charset="0"/>
              </a:defRPr>
            </a:lvl1pPr>
            <a:lvl2pPr marL="742950" indent="-285750" eaLnBrk="0" hangingPunct="0">
              <a:defRPr>
                <a:solidFill>
                  <a:schemeClr val="tx1"/>
                </a:solidFill>
                <a:latin typeface="Arial" pitchFamily="34" charset="0"/>
                <a:ea typeface="Geneva" charset="0"/>
                <a:cs typeface="Geneva" charset="0"/>
              </a:defRPr>
            </a:lvl2pPr>
            <a:lvl3pPr marL="1143000" indent="-228600" eaLnBrk="0" hangingPunct="0">
              <a:defRPr>
                <a:solidFill>
                  <a:schemeClr val="tx1"/>
                </a:solidFill>
                <a:latin typeface="Arial" pitchFamily="34" charset="0"/>
                <a:ea typeface="Geneva" charset="0"/>
                <a:cs typeface="Geneva" charset="0"/>
              </a:defRPr>
            </a:lvl3pPr>
            <a:lvl4pPr marL="1600200" indent="-228600" eaLnBrk="0" hangingPunct="0">
              <a:defRPr>
                <a:solidFill>
                  <a:schemeClr val="tx1"/>
                </a:solidFill>
                <a:latin typeface="Arial" pitchFamily="34" charset="0"/>
                <a:ea typeface="Geneva" charset="0"/>
                <a:cs typeface="Geneva" charset="0"/>
              </a:defRPr>
            </a:lvl4pPr>
            <a:lvl5pPr marL="2057400" indent="-228600" eaLnBrk="0" hangingPunct="0">
              <a:defRPr>
                <a:solidFill>
                  <a:schemeClr val="tx1"/>
                </a:solidFill>
                <a:latin typeface="Arial" pitchFamily="34"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9pPr>
          </a:lstStyle>
          <a:p>
            <a:pPr algn="ctr" eaLnBrk="1" hangingPunct="1"/>
            <a:r>
              <a:rPr lang="en-GB" sz="1200" b="1">
                <a:solidFill>
                  <a:srgbClr val="459D2D"/>
                </a:solidFill>
                <a:cs typeface="Arial" pitchFamily="34" charset="0"/>
              </a:rPr>
              <a:t>Milestone correctly repairs what was found defective</a:t>
            </a:r>
          </a:p>
        </p:txBody>
      </p:sp>
    </p:spTree>
    <p:extLst>
      <p:ext uri="{BB962C8B-B14F-4D97-AF65-F5344CB8AC3E}">
        <p14:creationId xmlns:p14="http://schemas.microsoft.com/office/powerpoint/2010/main" val="370927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8AC97204-84DB-4B3E-B2F3-926730E1CED3}" type="slidenum">
              <a:rPr lang="en-US" altLang="ko-KR"/>
              <a:pPr eaLnBrk="1" hangingPunct="1"/>
              <a:t>3</a:t>
            </a:fld>
            <a:endParaRPr lang="en-US" altLang="ko-KR"/>
          </a:p>
        </p:txBody>
      </p:sp>
      <p:sp>
        <p:nvSpPr>
          <p:cNvPr id="14339" name="Title 1"/>
          <p:cNvSpPr>
            <a:spLocks noGrp="1"/>
          </p:cNvSpPr>
          <p:nvPr>
            <p:ph type="title"/>
          </p:nvPr>
        </p:nvSpPr>
        <p:spPr>
          <a:xfrm>
            <a:off x="457200" y="206375"/>
            <a:ext cx="8229600" cy="1143000"/>
          </a:xfrm>
        </p:spPr>
        <p:txBody>
          <a:bodyPr/>
          <a:lstStyle/>
          <a:p>
            <a:r>
              <a:rPr lang="en-US" smtClean="0">
                <a:latin typeface="Arial" pitchFamily="34" charset="0"/>
                <a:ea typeface="Geneva"/>
                <a:cs typeface="Geneva"/>
              </a:rPr>
              <a:t>Good CAR – Sample 1 </a:t>
            </a:r>
          </a:p>
        </p:txBody>
      </p:sp>
      <p:sp>
        <p:nvSpPr>
          <p:cNvPr id="14340" name="TextBox 2"/>
          <p:cNvSpPr txBox="1">
            <a:spLocks noChangeArrowheads="1"/>
          </p:cNvSpPr>
          <p:nvPr/>
        </p:nvSpPr>
        <p:spPr bwMode="auto">
          <a:xfrm>
            <a:off x="476250" y="773113"/>
            <a:ext cx="26939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a:cs typeface="Arial" pitchFamily="34" charset="0"/>
              </a:rPr>
              <a:t>CAR Number: </a:t>
            </a:r>
            <a:r>
              <a:rPr lang="en-US"/>
              <a:t>11399603</a:t>
            </a:r>
            <a:endParaRPr lang="en-US">
              <a:cs typeface="Arial" pitchFamily="34" charset="0"/>
            </a:endParaRPr>
          </a:p>
        </p:txBody>
      </p:sp>
      <p:grpSp>
        <p:nvGrpSpPr>
          <p:cNvPr id="14341" name="Group 2"/>
          <p:cNvGrpSpPr>
            <a:grpSpLocks/>
          </p:cNvGrpSpPr>
          <p:nvPr/>
        </p:nvGrpSpPr>
        <p:grpSpPr bwMode="auto">
          <a:xfrm>
            <a:off x="882650" y="1189038"/>
            <a:ext cx="7718425" cy="5497512"/>
            <a:chOff x="882015" y="1188482"/>
            <a:chExt cx="7718545" cy="5498068"/>
          </a:xfrm>
        </p:grpSpPr>
        <p:pic>
          <p:nvPicPr>
            <p:cNvPr id="143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015" y="1188482"/>
              <a:ext cx="7152442" cy="5498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057064" y="4525744"/>
              <a:ext cx="4543496" cy="161941"/>
            </a:xfrm>
            <a:prstGeom prst="rect">
              <a:avLst/>
            </a:prstGeom>
            <a:solidFill>
              <a:schemeClr val="bg1"/>
            </a:solidFill>
          </p:spPr>
          <p:txBody>
            <a:bodyPr wrap="none" lIns="0" tIns="0" rIns="0" bIns="0">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sz="1000">
                  <a:solidFill>
                    <a:srgbClr val="FF0000"/>
                  </a:solidFill>
                </a:rPr>
                <a:t>[Stakeholder identified, clear path to root cause, with investigation and facts]</a:t>
              </a:r>
              <a:endParaRPr lang="en-US" sz="1000">
                <a:solidFill>
                  <a:srgbClr val="FF0000"/>
                </a:solidFill>
                <a:cs typeface="Arial" pitchFamily="34" charset="0"/>
              </a:endParaRPr>
            </a:p>
          </p:txBody>
        </p:sp>
        <p:sp>
          <p:nvSpPr>
            <p:cNvPr id="8" name="TextBox 7"/>
            <p:cNvSpPr txBox="1"/>
            <p:nvPr/>
          </p:nvSpPr>
          <p:spPr>
            <a:xfrm>
              <a:off x="4057064" y="5044909"/>
              <a:ext cx="3743383" cy="161941"/>
            </a:xfrm>
            <a:prstGeom prst="rect">
              <a:avLst/>
            </a:prstGeom>
            <a:solidFill>
              <a:schemeClr val="bg1"/>
            </a:solidFill>
          </p:spPr>
          <p:txBody>
            <a:bodyPr wrap="none" lIns="0" tIns="0" rIns="0" bIns="0">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sz="1000">
                  <a:solidFill>
                    <a:srgbClr val="FF0000"/>
                  </a:solidFill>
                </a:rPr>
                <a:t>[Succinct, reasonable and complete based upon the analysis]</a:t>
              </a:r>
              <a:endParaRPr lang="en-US" sz="1000">
                <a:solidFill>
                  <a:srgbClr val="FF0000"/>
                </a:solidFill>
                <a:cs typeface="Arial" pitchFamily="34" charset="0"/>
              </a:endParaRPr>
            </a:p>
          </p:txBody>
        </p:sp>
      </p:grpSp>
    </p:spTree>
    <p:extLst>
      <p:ext uri="{BB962C8B-B14F-4D97-AF65-F5344CB8AC3E}">
        <p14:creationId xmlns:p14="http://schemas.microsoft.com/office/powerpoint/2010/main" val="10721847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063" y="1590675"/>
            <a:ext cx="6942137"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5" name="Title 1"/>
          <p:cNvSpPr>
            <a:spLocks noGrp="1"/>
          </p:cNvSpPr>
          <p:nvPr>
            <p:ph type="title"/>
          </p:nvPr>
        </p:nvSpPr>
        <p:spPr/>
        <p:txBody>
          <a:bodyPr/>
          <a:lstStyle/>
          <a:p>
            <a:r>
              <a:rPr lang="en-US" smtClean="0">
                <a:latin typeface="Arial" pitchFamily="34" charset="0"/>
                <a:ea typeface="Geneva" charset="0"/>
              </a:rPr>
              <a:t>CAR Examples…the Good</a:t>
            </a:r>
            <a:endParaRPr lang="en-GB" smtClean="0">
              <a:latin typeface="Arial" pitchFamily="34" charset="0"/>
              <a:ea typeface="Geneva" charset="0"/>
            </a:endParaRPr>
          </a:p>
        </p:txBody>
      </p:sp>
      <p:sp>
        <p:nvSpPr>
          <p:cNvPr id="1843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charset="0"/>
                <a:cs typeface="Geneva" charset="0"/>
              </a:defRPr>
            </a:lvl1pPr>
            <a:lvl2pPr marL="742950" indent="-285750" eaLnBrk="0" hangingPunct="0">
              <a:defRPr>
                <a:solidFill>
                  <a:schemeClr val="tx1"/>
                </a:solidFill>
                <a:latin typeface="Arial" pitchFamily="34" charset="0"/>
                <a:ea typeface="Geneva" charset="0"/>
                <a:cs typeface="Geneva" charset="0"/>
              </a:defRPr>
            </a:lvl2pPr>
            <a:lvl3pPr marL="1143000" indent="-228600" eaLnBrk="0" hangingPunct="0">
              <a:defRPr>
                <a:solidFill>
                  <a:schemeClr val="tx1"/>
                </a:solidFill>
                <a:latin typeface="Arial" pitchFamily="34" charset="0"/>
                <a:ea typeface="Geneva" charset="0"/>
                <a:cs typeface="Geneva" charset="0"/>
              </a:defRPr>
            </a:lvl3pPr>
            <a:lvl4pPr marL="1600200" indent="-228600" eaLnBrk="0" hangingPunct="0">
              <a:defRPr>
                <a:solidFill>
                  <a:schemeClr val="tx1"/>
                </a:solidFill>
                <a:latin typeface="Arial" pitchFamily="34" charset="0"/>
                <a:ea typeface="Geneva" charset="0"/>
                <a:cs typeface="Geneva" charset="0"/>
              </a:defRPr>
            </a:lvl4pPr>
            <a:lvl5pPr marL="2057400" indent="-228600" eaLnBrk="0" hangingPunct="0">
              <a:defRPr>
                <a:solidFill>
                  <a:schemeClr val="tx1"/>
                </a:solidFill>
                <a:latin typeface="Arial" pitchFamily="34"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9pPr>
          </a:lstStyle>
          <a:p>
            <a:pPr eaLnBrk="1" hangingPunct="1"/>
            <a:fld id="{970E5B9C-1C2D-47A2-89B1-BAE4AB61D0EB}" type="slidenum">
              <a:rPr lang="en-US" smtClean="0"/>
              <a:pPr eaLnBrk="1" hangingPunct="1"/>
              <a:t>30</a:t>
            </a:fld>
            <a:endParaRPr lang="en-US" smtClean="0"/>
          </a:p>
        </p:txBody>
      </p:sp>
      <p:sp>
        <p:nvSpPr>
          <p:cNvPr id="18437" name="TextBox 10"/>
          <p:cNvSpPr txBox="1">
            <a:spLocks noChangeArrowheads="1"/>
          </p:cNvSpPr>
          <p:nvPr/>
        </p:nvSpPr>
        <p:spPr bwMode="auto">
          <a:xfrm>
            <a:off x="4105275" y="3559175"/>
            <a:ext cx="33924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Geneva" charset="0"/>
                <a:cs typeface="Geneva" charset="0"/>
              </a:defRPr>
            </a:lvl1pPr>
            <a:lvl2pPr marL="742950" indent="-285750" eaLnBrk="0" hangingPunct="0">
              <a:defRPr>
                <a:solidFill>
                  <a:schemeClr val="tx1"/>
                </a:solidFill>
                <a:latin typeface="Arial" pitchFamily="34" charset="0"/>
                <a:ea typeface="Geneva" charset="0"/>
                <a:cs typeface="Geneva" charset="0"/>
              </a:defRPr>
            </a:lvl2pPr>
            <a:lvl3pPr marL="1143000" indent="-228600" eaLnBrk="0" hangingPunct="0">
              <a:defRPr>
                <a:solidFill>
                  <a:schemeClr val="tx1"/>
                </a:solidFill>
                <a:latin typeface="Arial" pitchFamily="34" charset="0"/>
                <a:ea typeface="Geneva" charset="0"/>
                <a:cs typeface="Geneva" charset="0"/>
              </a:defRPr>
            </a:lvl3pPr>
            <a:lvl4pPr marL="1600200" indent="-228600" eaLnBrk="0" hangingPunct="0">
              <a:defRPr>
                <a:solidFill>
                  <a:schemeClr val="tx1"/>
                </a:solidFill>
                <a:latin typeface="Arial" pitchFamily="34" charset="0"/>
                <a:ea typeface="Geneva" charset="0"/>
                <a:cs typeface="Geneva" charset="0"/>
              </a:defRPr>
            </a:lvl4pPr>
            <a:lvl5pPr marL="2057400" indent="-228600" eaLnBrk="0" hangingPunct="0">
              <a:defRPr>
                <a:solidFill>
                  <a:schemeClr val="tx1"/>
                </a:solidFill>
                <a:latin typeface="Arial" pitchFamily="34"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pitchFamily="34" charset="0"/>
                <a:ea typeface="Geneva" charset="0"/>
                <a:cs typeface="Geneva" charset="0"/>
              </a:defRPr>
            </a:lvl9pPr>
          </a:lstStyle>
          <a:p>
            <a:pPr algn="ctr" eaLnBrk="1" hangingPunct="1"/>
            <a:r>
              <a:rPr lang="en-GB" sz="1200" b="1">
                <a:solidFill>
                  <a:srgbClr val="459D2D"/>
                </a:solidFill>
                <a:cs typeface="Arial" pitchFamily="34" charset="0"/>
              </a:rPr>
              <a:t>Observation verified immediately on closing</a:t>
            </a:r>
          </a:p>
        </p:txBody>
      </p:sp>
      <p:pic>
        <p:nvPicPr>
          <p:cNvPr id="1843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063" y="4319588"/>
            <a:ext cx="6951662"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18467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43DB90A-3657-4B22-8721-834A7631631A}" type="slidenum">
              <a:rPr lang="en-US" smtClean="0"/>
              <a:pPr>
                <a:defRPr/>
              </a:pPr>
              <a:t>31</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775" y="1713627"/>
            <a:ext cx="7410450" cy="433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120208" y="833480"/>
            <a:ext cx="3925242" cy="646331"/>
          </a:xfrm>
          <a:prstGeom prst="rect">
            <a:avLst/>
          </a:prstGeom>
          <a:solidFill>
            <a:schemeClr val="tx2">
              <a:lumMod val="20000"/>
              <a:lumOff val="80000"/>
            </a:schemeClr>
          </a:solidFill>
          <a:ln w="12700">
            <a:solidFill>
              <a:schemeClr val="tx1"/>
            </a:solidFill>
          </a:ln>
        </p:spPr>
        <p:txBody>
          <a:bodyPr wrap="none" rtlCol="0">
            <a:spAutoFit/>
          </a:bodyPr>
          <a:lstStyle/>
          <a:p>
            <a:r>
              <a:rPr lang="en-US" dirty="0" smtClean="0">
                <a:latin typeface="Arial" pitchFamily="34" charset="0"/>
                <a:cs typeface="Arial" pitchFamily="34" charset="0"/>
              </a:rPr>
              <a:t>Team:  Tovia Bat-Leah, </a:t>
            </a:r>
            <a:r>
              <a:rPr lang="en-US" dirty="0" smtClean="0">
                <a:cs typeface="Arial" pitchFamily="34" charset="0"/>
              </a:rPr>
              <a:t>Jim Carlisle, </a:t>
            </a:r>
          </a:p>
          <a:p>
            <a:r>
              <a:rPr lang="en-US" dirty="0" smtClean="0">
                <a:cs typeface="Arial" pitchFamily="34" charset="0"/>
              </a:rPr>
              <a:t>Dale Hendricks, </a:t>
            </a:r>
            <a:r>
              <a:rPr lang="en-US" dirty="0" err="1" smtClean="0">
                <a:cs typeface="Arial" pitchFamily="34" charset="0"/>
              </a:rPr>
              <a:t>Jenni</a:t>
            </a:r>
            <a:r>
              <a:rPr lang="en-US" dirty="0" smtClean="0">
                <a:cs typeface="Arial" pitchFamily="34" charset="0"/>
              </a:rPr>
              <a:t> Murrill</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4095512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C3243DDA-8713-4A5F-983C-A86CDEC1FD13}" type="slidenum">
              <a:rPr lang="en-US" altLang="ko-KR"/>
              <a:pPr eaLnBrk="1" hangingPunct="1"/>
              <a:t>4</a:t>
            </a:fld>
            <a:endParaRPr lang="en-US" altLang="ko-KR"/>
          </a:p>
        </p:txBody>
      </p:sp>
      <p:sp>
        <p:nvSpPr>
          <p:cNvPr id="15363" name="Title 1"/>
          <p:cNvSpPr>
            <a:spLocks noGrp="1"/>
          </p:cNvSpPr>
          <p:nvPr>
            <p:ph type="title"/>
          </p:nvPr>
        </p:nvSpPr>
        <p:spPr/>
        <p:txBody>
          <a:bodyPr/>
          <a:lstStyle/>
          <a:p>
            <a:r>
              <a:rPr lang="en-US" smtClean="0">
                <a:latin typeface="Arial" pitchFamily="34" charset="0"/>
                <a:ea typeface="Geneva"/>
                <a:cs typeface="Geneva"/>
              </a:rPr>
              <a:t>Good CAR – Sample 1 </a:t>
            </a:r>
          </a:p>
        </p:txBody>
      </p:sp>
      <p:sp>
        <p:nvSpPr>
          <p:cNvPr id="15364" name="TextBox 2"/>
          <p:cNvSpPr txBox="1">
            <a:spLocks noChangeArrowheads="1"/>
          </p:cNvSpPr>
          <p:nvPr/>
        </p:nvSpPr>
        <p:spPr bwMode="auto">
          <a:xfrm>
            <a:off x="476250" y="819150"/>
            <a:ext cx="2693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a:cs typeface="Arial" pitchFamily="34" charset="0"/>
              </a:rPr>
              <a:t>CAR Number: </a:t>
            </a:r>
            <a:r>
              <a:rPr lang="en-US"/>
              <a:t>11399603</a:t>
            </a:r>
            <a:endParaRPr lang="en-US">
              <a:cs typeface="Arial" pitchFamily="34" charset="0"/>
            </a:endParaRPr>
          </a:p>
        </p:txBody>
      </p:sp>
      <p:grpSp>
        <p:nvGrpSpPr>
          <p:cNvPr id="15365" name="Group 1"/>
          <p:cNvGrpSpPr>
            <a:grpSpLocks/>
          </p:cNvGrpSpPr>
          <p:nvPr/>
        </p:nvGrpSpPr>
        <p:grpSpPr bwMode="auto">
          <a:xfrm>
            <a:off x="571500" y="1566863"/>
            <a:ext cx="6858000" cy="2809875"/>
            <a:chOff x="457200" y="1566862"/>
            <a:chExt cx="6858000" cy="2809875"/>
          </a:xfrm>
        </p:grpSpPr>
        <p:pic>
          <p:nvPicPr>
            <p:cNvPr id="153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66862"/>
              <a:ext cx="6858000"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165225" y="2039937"/>
              <a:ext cx="1454150" cy="160337"/>
            </a:xfrm>
            <a:prstGeom prst="rect">
              <a:avLst/>
            </a:prstGeom>
            <a:solidFill>
              <a:schemeClr val="bg1"/>
            </a:solidFill>
          </p:spPr>
          <p:txBody>
            <a:bodyPr wrap="none" lIns="0" tIns="0" rIns="0" bIns="0">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sz="1000">
                  <a:solidFill>
                    <a:srgbClr val="FF0000"/>
                  </a:solidFill>
                </a:rPr>
                <a:t>[Fix the object evidence]</a:t>
              </a:r>
              <a:endParaRPr lang="en-US" sz="1000">
                <a:solidFill>
                  <a:srgbClr val="FF0000"/>
                </a:solidFill>
                <a:cs typeface="Arial" pitchFamily="34" charset="0"/>
              </a:endParaRPr>
            </a:p>
          </p:txBody>
        </p:sp>
        <p:sp>
          <p:nvSpPr>
            <p:cNvPr id="7" name="TextBox 6"/>
            <p:cNvSpPr txBox="1"/>
            <p:nvPr/>
          </p:nvSpPr>
          <p:spPr>
            <a:xfrm>
              <a:off x="5178425" y="2206624"/>
              <a:ext cx="1458913" cy="161925"/>
            </a:xfrm>
            <a:prstGeom prst="rect">
              <a:avLst/>
            </a:prstGeom>
            <a:solidFill>
              <a:schemeClr val="bg1"/>
            </a:solidFill>
          </p:spPr>
          <p:txBody>
            <a:bodyPr wrap="none" lIns="0" tIns="0" rIns="0" bIns="0">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sz="1000">
                  <a:solidFill>
                    <a:srgbClr val="FF0000"/>
                  </a:solidFill>
                </a:rPr>
                <a:t>[Address the root cause]</a:t>
              </a:r>
              <a:endParaRPr lang="en-US" sz="1000">
                <a:solidFill>
                  <a:srgbClr val="FF0000"/>
                </a:solidFill>
                <a:cs typeface="Arial" pitchFamily="34" charset="0"/>
              </a:endParaRPr>
            </a:p>
          </p:txBody>
        </p:sp>
        <p:sp>
          <p:nvSpPr>
            <p:cNvPr id="8" name="TextBox 7"/>
            <p:cNvSpPr txBox="1"/>
            <p:nvPr/>
          </p:nvSpPr>
          <p:spPr>
            <a:xfrm>
              <a:off x="2482850" y="2687637"/>
              <a:ext cx="1190625" cy="160337"/>
            </a:xfrm>
            <a:prstGeom prst="rect">
              <a:avLst/>
            </a:prstGeom>
            <a:solidFill>
              <a:schemeClr val="bg1"/>
            </a:solidFill>
          </p:spPr>
          <p:txBody>
            <a:bodyPr wrap="none" lIns="0" tIns="0" rIns="0" bIns="0">
              <a:spAutoFit/>
            </a:bodyPr>
            <a:lstStyle/>
            <a:p>
              <a:pPr>
                <a:defRPr/>
              </a:pPr>
              <a:r>
                <a:rPr lang="en-US" sz="1050" dirty="0">
                  <a:solidFill>
                    <a:srgbClr val="FF0000"/>
                  </a:solidFill>
                </a:rPr>
                <a:t>[Owner verification]</a:t>
              </a:r>
            </a:p>
          </p:txBody>
        </p:sp>
      </p:grpSp>
    </p:spTree>
    <p:extLst>
      <p:ext uri="{BB962C8B-B14F-4D97-AF65-F5344CB8AC3E}">
        <p14:creationId xmlns:p14="http://schemas.microsoft.com/office/powerpoint/2010/main" val="1665923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F5767CE0-5EC4-4E4D-92CB-8E34DE1AD910}" type="slidenum">
              <a:rPr lang="en-US" altLang="ko-KR"/>
              <a:pPr eaLnBrk="1" hangingPunct="1"/>
              <a:t>5</a:t>
            </a:fld>
            <a:endParaRPr lang="en-US" altLang="ko-KR"/>
          </a:p>
        </p:txBody>
      </p:sp>
      <p:sp>
        <p:nvSpPr>
          <p:cNvPr id="16387" name="Title 1"/>
          <p:cNvSpPr>
            <a:spLocks noGrp="1"/>
          </p:cNvSpPr>
          <p:nvPr>
            <p:ph type="title"/>
          </p:nvPr>
        </p:nvSpPr>
        <p:spPr>
          <a:xfrm>
            <a:off x="457200" y="138113"/>
            <a:ext cx="8229600" cy="1143000"/>
          </a:xfrm>
        </p:spPr>
        <p:txBody>
          <a:bodyPr/>
          <a:lstStyle/>
          <a:p>
            <a:r>
              <a:rPr lang="en-US" smtClean="0">
                <a:latin typeface="Arial" pitchFamily="34" charset="0"/>
                <a:ea typeface="Geneva"/>
                <a:cs typeface="Geneva"/>
              </a:rPr>
              <a:t>Good CAR – Sample 2 </a:t>
            </a:r>
          </a:p>
        </p:txBody>
      </p:sp>
      <p:sp>
        <p:nvSpPr>
          <p:cNvPr id="16388" name="TextBox 2"/>
          <p:cNvSpPr txBox="1">
            <a:spLocks noChangeArrowheads="1"/>
          </p:cNvSpPr>
          <p:nvPr/>
        </p:nvSpPr>
        <p:spPr bwMode="auto">
          <a:xfrm>
            <a:off x="476250" y="693738"/>
            <a:ext cx="27574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a:cs typeface="Arial" pitchFamily="34" charset="0"/>
              </a:rPr>
              <a:t>CAR Number: </a:t>
            </a:r>
            <a:r>
              <a:rPr lang="en-US"/>
              <a:t>11398910 </a:t>
            </a:r>
            <a:endParaRPr lang="en-US">
              <a:cs typeface="Arial" pitchFamily="34" charset="0"/>
            </a:endParaRPr>
          </a:p>
        </p:txBody>
      </p:sp>
      <p:pic>
        <p:nvPicPr>
          <p:cNvPr id="1638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288" y="1233488"/>
            <a:ext cx="8120062" cy="527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0" name="Rectangle 1"/>
          <p:cNvSpPr>
            <a:spLocks noChangeArrowheads="1"/>
          </p:cNvSpPr>
          <p:nvPr/>
        </p:nvSpPr>
        <p:spPr bwMode="auto">
          <a:xfrm>
            <a:off x="4010025" y="682625"/>
            <a:ext cx="3582988" cy="368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rgbClr val="FF0000"/>
                </a:solidFill>
              </a:rPr>
              <a:t>[Provided full information in CAR]</a:t>
            </a:r>
          </a:p>
        </p:txBody>
      </p:sp>
    </p:spTree>
    <p:extLst>
      <p:ext uri="{BB962C8B-B14F-4D97-AF65-F5344CB8AC3E}">
        <p14:creationId xmlns:p14="http://schemas.microsoft.com/office/powerpoint/2010/main" val="13679603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177EE726-69EB-49FE-8504-2E8EE80EA706}" type="slidenum">
              <a:rPr lang="en-US" altLang="ko-KR"/>
              <a:pPr eaLnBrk="1" hangingPunct="1"/>
              <a:t>6</a:t>
            </a:fld>
            <a:endParaRPr lang="en-US" altLang="ko-KR"/>
          </a:p>
        </p:txBody>
      </p:sp>
      <p:sp>
        <p:nvSpPr>
          <p:cNvPr id="17411" name="Title 1"/>
          <p:cNvSpPr>
            <a:spLocks noGrp="1"/>
          </p:cNvSpPr>
          <p:nvPr>
            <p:ph type="title"/>
          </p:nvPr>
        </p:nvSpPr>
        <p:spPr>
          <a:xfrm>
            <a:off x="457200" y="206375"/>
            <a:ext cx="8229600" cy="1143000"/>
          </a:xfrm>
        </p:spPr>
        <p:txBody>
          <a:bodyPr/>
          <a:lstStyle/>
          <a:p>
            <a:r>
              <a:rPr lang="en-US" smtClean="0">
                <a:latin typeface="Arial" pitchFamily="34" charset="0"/>
                <a:ea typeface="Geneva"/>
                <a:cs typeface="Geneva"/>
              </a:rPr>
              <a:t>Good CAR – Sample 2 </a:t>
            </a:r>
          </a:p>
        </p:txBody>
      </p:sp>
      <p:sp>
        <p:nvSpPr>
          <p:cNvPr id="17412" name="TextBox 2"/>
          <p:cNvSpPr txBox="1">
            <a:spLocks noChangeArrowheads="1"/>
          </p:cNvSpPr>
          <p:nvPr/>
        </p:nvSpPr>
        <p:spPr bwMode="auto">
          <a:xfrm>
            <a:off x="476250" y="727075"/>
            <a:ext cx="27574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a:cs typeface="Arial" pitchFamily="34" charset="0"/>
              </a:rPr>
              <a:t>CAR Number: </a:t>
            </a:r>
            <a:r>
              <a:rPr lang="en-US"/>
              <a:t>11398910 </a:t>
            </a:r>
            <a:endParaRPr lang="en-US">
              <a:cs typeface="Arial" pitchFamily="34" charset="0"/>
            </a:endParaRPr>
          </a:p>
        </p:txBody>
      </p:sp>
      <p:pic>
        <p:nvPicPr>
          <p:cNvPr id="174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8713" y="1231900"/>
            <a:ext cx="6886575" cy="546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35070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A26FA43B-F65A-467D-8695-235B39981608}" type="slidenum">
              <a:rPr lang="en-US" altLang="ko-KR"/>
              <a:pPr eaLnBrk="1" hangingPunct="1"/>
              <a:t>7</a:t>
            </a:fld>
            <a:endParaRPr lang="en-US" altLang="ko-KR"/>
          </a:p>
        </p:txBody>
      </p:sp>
      <p:sp>
        <p:nvSpPr>
          <p:cNvPr id="18435" name="Title 1"/>
          <p:cNvSpPr>
            <a:spLocks noGrp="1"/>
          </p:cNvSpPr>
          <p:nvPr>
            <p:ph type="title"/>
          </p:nvPr>
        </p:nvSpPr>
        <p:spPr/>
        <p:txBody>
          <a:bodyPr/>
          <a:lstStyle/>
          <a:p>
            <a:r>
              <a:rPr lang="en-US" smtClean="0">
                <a:latin typeface="Arial" pitchFamily="34" charset="0"/>
                <a:ea typeface="Geneva"/>
                <a:cs typeface="Geneva"/>
              </a:rPr>
              <a:t>CAR Needing Improvement - Sample 1</a:t>
            </a:r>
          </a:p>
        </p:txBody>
      </p:sp>
      <p:sp>
        <p:nvSpPr>
          <p:cNvPr id="18436" name="TextBox 2"/>
          <p:cNvSpPr txBox="1">
            <a:spLocks noChangeArrowheads="1"/>
          </p:cNvSpPr>
          <p:nvPr/>
        </p:nvSpPr>
        <p:spPr bwMode="auto">
          <a:xfrm>
            <a:off x="476250" y="933450"/>
            <a:ext cx="2711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a:cs typeface="Arial" pitchFamily="34" charset="0"/>
              </a:rPr>
              <a:t>CAR Number: </a:t>
            </a:r>
            <a:r>
              <a:rPr lang="en-US"/>
              <a:t>10398628</a:t>
            </a:r>
            <a:endParaRPr lang="en-US">
              <a:cs typeface="Arial" pitchFamily="34" charset="0"/>
            </a:endParaRPr>
          </a:p>
        </p:txBody>
      </p:sp>
      <p:pic>
        <p:nvPicPr>
          <p:cNvPr id="1843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417638"/>
            <a:ext cx="6858000" cy="531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74313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786E1C24-8B00-4B3B-89AA-15286DC0BB65}" type="slidenum">
              <a:rPr lang="en-US" altLang="ko-KR"/>
              <a:pPr eaLnBrk="1" hangingPunct="1"/>
              <a:t>8</a:t>
            </a:fld>
            <a:endParaRPr lang="en-US" altLang="ko-KR"/>
          </a:p>
        </p:txBody>
      </p:sp>
      <p:sp>
        <p:nvSpPr>
          <p:cNvPr id="19459" name="Title 1"/>
          <p:cNvSpPr>
            <a:spLocks noGrp="1"/>
          </p:cNvSpPr>
          <p:nvPr>
            <p:ph type="title"/>
          </p:nvPr>
        </p:nvSpPr>
        <p:spPr/>
        <p:txBody>
          <a:bodyPr/>
          <a:lstStyle/>
          <a:p>
            <a:r>
              <a:rPr lang="en-US" smtClean="0">
                <a:latin typeface="Arial" pitchFamily="34" charset="0"/>
                <a:ea typeface="Geneva"/>
                <a:cs typeface="Geneva"/>
              </a:rPr>
              <a:t>CAR Needing Improvement - Sample 1</a:t>
            </a:r>
            <a:br>
              <a:rPr lang="en-US" smtClean="0">
                <a:latin typeface="Arial" pitchFamily="34" charset="0"/>
                <a:ea typeface="Geneva"/>
                <a:cs typeface="Geneva"/>
              </a:rPr>
            </a:br>
            <a:endParaRPr lang="en-US" smtClean="0">
              <a:latin typeface="Arial" pitchFamily="34" charset="0"/>
              <a:ea typeface="Geneva"/>
              <a:cs typeface="Geneva"/>
            </a:endParaRPr>
          </a:p>
        </p:txBody>
      </p:sp>
      <p:sp>
        <p:nvSpPr>
          <p:cNvPr id="19460" name="TextBox 2"/>
          <p:cNvSpPr txBox="1">
            <a:spLocks noChangeArrowheads="1"/>
          </p:cNvSpPr>
          <p:nvPr/>
        </p:nvSpPr>
        <p:spPr bwMode="auto">
          <a:xfrm>
            <a:off x="476250" y="933450"/>
            <a:ext cx="2711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a:cs typeface="Arial" pitchFamily="34" charset="0"/>
              </a:rPr>
              <a:t>CAR Number: </a:t>
            </a:r>
            <a:r>
              <a:rPr lang="en-US"/>
              <a:t>10398628</a:t>
            </a:r>
            <a:endParaRPr lang="en-US">
              <a:cs typeface="Arial" pitchFamily="34" charset="0"/>
            </a:endParaRPr>
          </a:p>
        </p:txBody>
      </p:sp>
      <p:pic>
        <p:nvPicPr>
          <p:cNvPr id="1946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238" y="1417638"/>
            <a:ext cx="6867525"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val 1"/>
          <p:cNvSpPr/>
          <p:nvPr/>
        </p:nvSpPr>
        <p:spPr>
          <a:xfrm>
            <a:off x="4183063" y="3051175"/>
            <a:ext cx="3668712" cy="298450"/>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a typeface="Geneva"/>
              <a:cs typeface="Arial" pitchFamily="34" charset="0"/>
            </a:endParaRPr>
          </a:p>
        </p:txBody>
      </p:sp>
      <p:sp>
        <p:nvSpPr>
          <p:cNvPr id="8" name="Oval 7"/>
          <p:cNvSpPr/>
          <p:nvPr/>
        </p:nvSpPr>
        <p:spPr>
          <a:xfrm>
            <a:off x="7772400" y="3051175"/>
            <a:ext cx="312738" cy="287338"/>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cs typeface="Arial" pitchFamily="34" charset="0"/>
              </a:rPr>
              <a:t>1</a:t>
            </a:r>
          </a:p>
        </p:txBody>
      </p:sp>
    </p:spTree>
    <p:extLst>
      <p:ext uri="{BB962C8B-B14F-4D97-AF65-F5344CB8AC3E}">
        <p14:creationId xmlns:p14="http://schemas.microsoft.com/office/powerpoint/2010/main" val="5989157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93A37FB1-36F6-4CB0-AD2E-7349BFD9ADEA}" type="slidenum">
              <a:rPr lang="en-US" altLang="ko-KR"/>
              <a:pPr eaLnBrk="1" hangingPunct="1"/>
              <a:t>9</a:t>
            </a:fld>
            <a:endParaRPr lang="en-US" altLang="ko-KR"/>
          </a:p>
        </p:txBody>
      </p:sp>
      <p:sp>
        <p:nvSpPr>
          <p:cNvPr id="20483" name="Title 1"/>
          <p:cNvSpPr>
            <a:spLocks noGrp="1"/>
          </p:cNvSpPr>
          <p:nvPr>
            <p:ph type="title"/>
          </p:nvPr>
        </p:nvSpPr>
        <p:spPr/>
        <p:txBody>
          <a:bodyPr/>
          <a:lstStyle/>
          <a:p>
            <a:r>
              <a:rPr lang="en-US" smtClean="0">
                <a:latin typeface="Arial" pitchFamily="34" charset="0"/>
                <a:ea typeface="Geneva"/>
                <a:cs typeface="Geneva"/>
              </a:rPr>
              <a:t>CAR Needing Improvement - Sample 1</a:t>
            </a:r>
          </a:p>
        </p:txBody>
      </p:sp>
      <p:sp>
        <p:nvSpPr>
          <p:cNvPr id="20484" name="TextBox 2"/>
          <p:cNvSpPr txBox="1">
            <a:spLocks noChangeArrowheads="1"/>
          </p:cNvSpPr>
          <p:nvPr/>
        </p:nvSpPr>
        <p:spPr bwMode="auto">
          <a:xfrm>
            <a:off x="476250" y="933450"/>
            <a:ext cx="2711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a:cs typeface="Arial" pitchFamily="34" charset="0"/>
              </a:rPr>
              <a:t>CAR Number: </a:t>
            </a:r>
            <a:r>
              <a:rPr lang="en-US"/>
              <a:t>10398628</a:t>
            </a:r>
            <a:endParaRPr lang="en-US">
              <a:cs typeface="Arial" pitchFamily="34" charset="0"/>
            </a:endParaRPr>
          </a:p>
        </p:txBody>
      </p:sp>
      <p:sp>
        <p:nvSpPr>
          <p:cNvPr id="2" name="Rectangle 1"/>
          <p:cNvSpPr/>
          <p:nvPr/>
        </p:nvSpPr>
        <p:spPr>
          <a:xfrm>
            <a:off x="708025" y="1720850"/>
            <a:ext cx="7978775" cy="2586038"/>
          </a:xfrm>
          <a:prstGeom prst="rect">
            <a:avLst/>
          </a:prstGeom>
        </p:spPr>
        <p:txBody>
          <a:bodyPr>
            <a:spAutoFit/>
          </a:bodyPr>
          <a:lstStyle/>
          <a:p>
            <a:r>
              <a:rPr lang="en-US">
                <a:cs typeface="Arial" pitchFamily="34" charset="0"/>
              </a:rPr>
              <a:t>Concerns:</a:t>
            </a:r>
          </a:p>
          <a:p>
            <a:endParaRPr lang="en-US"/>
          </a:p>
          <a:p>
            <a:r>
              <a:rPr lang="en-US"/>
              <a:t>1.  The analysis has a decision statement about the scope of the problem “</a:t>
            </a:r>
            <a:r>
              <a:rPr lang="en-US">
                <a:solidFill>
                  <a:srgbClr val="FF0000"/>
                </a:solidFill>
              </a:rPr>
              <a:t>No evidence to indicate that this is other than a single occurrence</a:t>
            </a:r>
            <a:r>
              <a:rPr lang="en-US"/>
              <a:t>” with no analysis to support it. To support this conclusion the analysis should say for example  “signatories were interviewed to establish if they routinely checked scope compliance during project review” or “audits of reviewed projects confirmed that signatories routinely check scope compliance during project review”.</a:t>
            </a:r>
          </a:p>
        </p:txBody>
      </p:sp>
    </p:spTree>
    <p:extLst>
      <p:ext uri="{BB962C8B-B14F-4D97-AF65-F5344CB8AC3E}">
        <p14:creationId xmlns:p14="http://schemas.microsoft.com/office/powerpoint/2010/main" val="3426573009"/>
      </p:ext>
    </p:extLst>
  </p:cSld>
  <p:clrMapOvr>
    <a:masterClrMapping/>
  </p:clrMapOvr>
  <p:timing>
    <p:tnLst>
      <p:par>
        <p:cTn id="1" dur="indefinite" restart="never" nodeType="tmRoot"/>
      </p:par>
    </p:tnLst>
  </p:timing>
</p:sld>
</file>

<file path=ppt/theme/theme1.xml><?xml version="1.0" encoding="utf-8"?>
<a:theme xmlns:a="http://schemas.openxmlformats.org/drawingml/2006/main" name="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970</TotalTime>
  <Words>785</Words>
  <Application>Microsoft Office PowerPoint</Application>
  <PresentationFormat>On-screen Show (4:3)</PresentationFormat>
  <Paragraphs>169</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ULTemplate</vt:lpstr>
      <vt:lpstr>Case Study</vt:lpstr>
      <vt:lpstr>Good CAR – Sample 1 </vt:lpstr>
      <vt:lpstr>Good CAR – Sample 1 </vt:lpstr>
      <vt:lpstr>Good CAR – Sample 1 </vt:lpstr>
      <vt:lpstr>Good CAR – Sample 2 </vt:lpstr>
      <vt:lpstr>Good CAR – Sample 2 </vt:lpstr>
      <vt:lpstr>CAR Needing Improvement - Sample 1</vt:lpstr>
      <vt:lpstr>CAR Needing Improvement - Sample 1 </vt:lpstr>
      <vt:lpstr>CAR Needing Improvement - Sample 1</vt:lpstr>
      <vt:lpstr>CAR Needing Improvement - Sample 2</vt:lpstr>
      <vt:lpstr>CAR Needing Improvement - Sample 2</vt:lpstr>
      <vt:lpstr>CAR Needing Improvement - Sample 2</vt:lpstr>
      <vt:lpstr>CAR Examples…the Good</vt:lpstr>
      <vt:lpstr>CAR Examples…the Good</vt:lpstr>
      <vt:lpstr>CAR Examples…the Good</vt:lpstr>
      <vt:lpstr>CAR Examples…the Good</vt:lpstr>
      <vt:lpstr>CAR Examples…the Good</vt:lpstr>
      <vt:lpstr>CAR Examples…the Good</vt:lpstr>
      <vt:lpstr>CAR Examples…the not so Good</vt:lpstr>
      <vt:lpstr>CAR Examples…the not so Good</vt:lpstr>
      <vt:lpstr>CAR Examples…the not so Good</vt:lpstr>
      <vt:lpstr>CAR Examples…the not so Good</vt:lpstr>
      <vt:lpstr>CAR Examples…the not so Good</vt:lpstr>
      <vt:lpstr>CAR Examples…the Mixed Bag</vt:lpstr>
      <vt:lpstr>CAR Examples…the Mixed Bag</vt:lpstr>
      <vt:lpstr>CAR Examples…the Mixed Bag</vt:lpstr>
      <vt:lpstr>CAR Examples…the Mixed Bag</vt:lpstr>
      <vt:lpstr>CAR Examples…the Good</vt:lpstr>
      <vt:lpstr>CAR Examples…the Good</vt:lpstr>
      <vt:lpstr>CAR Examples…the Good</vt:lpstr>
      <vt:lpstr>PowerPoint Presentation</vt:lpstr>
    </vt:vector>
  </TitlesOfParts>
  <Company>Rasputin School of Magic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Helvetica bold 30 pts two lines</dc:title>
  <dc:creator>T. Player</dc:creator>
  <cp:lastModifiedBy>Cheryl Allison</cp:lastModifiedBy>
  <cp:revision>115</cp:revision>
  <dcterms:created xsi:type="dcterms:W3CDTF">2010-12-21T03:48:07Z</dcterms:created>
  <dcterms:modified xsi:type="dcterms:W3CDTF">2012-03-07T19:59:37Z</dcterms:modified>
</cp:coreProperties>
</file>