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2" r:id="rId3"/>
    <p:sldId id="264" r:id="rId4"/>
    <p:sldId id="308" r:id="rId5"/>
    <p:sldId id="310" r:id="rId6"/>
    <p:sldId id="307" r:id="rId7"/>
    <p:sldId id="294" r:id="rId8"/>
    <p:sldId id="302" r:id="rId9"/>
    <p:sldId id="303" r:id="rId10"/>
    <p:sldId id="304" r:id="rId11"/>
    <p:sldId id="284" r:id="rId12"/>
    <p:sldId id="295" r:id="rId13"/>
    <p:sldId id="298" r:id="rId14"/>
    <p:sldId id="300" r:id="rId15"/>
    <p:sldId id="299" r:id="rId16"/>
    <p:sldId id="283" r:id="rId17"/>
    <p:sldId id="293" r:id="rId18"/>
    <p:sldId id="306" r:id="rId19"/>
    <p:sldId id="301" r:id="rId20"/>
    <p:sldId id="305" r:id="rId21"/>
    <p:sldId id="287" r:id="rId22"/>
    <p:sldId id="274" r:id="rId23"/>
    <p:sldId id="282" r:id="rId24"/>
  </p:sldIdLst>
  <p:sldSz cx="9144000" cy="6858000" type="screen4x3"/>
  <p:notesSz cx="7004050" cy="9223375"/>
  <p:defaultTextStyle>
    <a:defPPr>
      <a:defRPr lang="en-US"/>
    </a:defPPr>
    <a:lvl1pPr algn="l" defTabSz="457200" rtl="0" fontAlgn="base">
      <a:spcBef>
        <a:spcPct val="0"/>
      </a:spcBef>
      <a:spcAft>
        <a:spcPct val="0"/>
      </a:spcAft>
      <a:defRPr kern="1200">
        <a:solidFill>
          <a:schemeClr val="tx1"/>
        </a:solidFill>
        <a:latin typeface="Arial" charset="0"/>
        <a:ea typeface="Geneva" charset="-128"/>
        <a:cs typeface="+mn-cs"/>
      </a:defRPr>
    </a:lvl1pPr>
    <a:lvl2pPr marL="457200" algn="l" defTabSz="457200" rtl="0" fontAlgn="base">
      <a:spcBef>
        <a:spcPct val="0"/>
      </a:spcBef>
      <a:spcAft>
        <a:spcPct val="0"/>
      </a:spcAft>
      <a:defRPr kern="1200">
        <a:solidFill>
          <a:schemeClr val="tx1"/>
        </a:solidFill>
        <a:latin typeface="Arial" charset="0"/>
        <a:ea typeface="Geneva" charset="-128"/>
        <a:cs typeface="+mn-cs"/>
      </a:defRPr>
    </a:lvl2pPr>
    <a:lvl3pPr marL="914400" algn="l" defTabSz="457200" rtl="0" fontAlgn="base">
      <a:spcBef>
        <a:spcPct val="0"/>
      </a:spcBef>
      <a:spcAft>
        <a:spcPct val="0"/>
      </a:spcAft>
      <a:defRPr kern="1200">
        <a:solidFill>
          <a:schemeClr val="tx1"/>
        </a:solidFill>
        <a:latin typeface="Arial" charset="0"/>
        <a:ea typeface="Geneva" charset="-128"/>
        <a:cs typeface="+mn-cs"/>
      </a:defRPr>
    </a:lvl3pPr>
    <a:lvl4pPr marL="1371600" algn="l" defTabSz="457200" rtl="0" fontAlgn="base">
      <a:spcBef>
        <a:spcPct val="0"/>
      </a:spcBef>
      <a:spcAft>
        <a:spcPct val="0"/>
      </a:spcAft>
      <a:defRPr kern="1200">
        <a:solidFill>
          <a:schemeClr val="tx1"/>
        </a:solidFill>
        <a:latin typeface="Arial" charset="0"/>
        <a:ea typeface="Geneva" charset="-128"/>
        <a:cs typeface="+mn-cs"/>
      </a:defRPr>
    </a:lvl4pPr>
    <a:lvl5pPr marL="1828800" algn="l" defTabSz="457200" rtl="0" fontAlgn="base">
      <a:spcBef>
        <a:spcPct val="0"/>
      </a:spcBef>
      <a:spcAft>
        <a:spcPct val="0"/>
      </a:spcAft>
      <a:defRPr kern="1200">
        <a:solidFill>
          <a:schemeClr val="tx1"/>
        </a:solidFill>
        <a:latin typeface="Arial" charset="0"/>
        <a:ea typeface="Geneva" charset="-128"/>
        <a:cs typeface="+mn-cs"/>
      </a:defRPr>
    </a:lvl5pPr>
    <a:lvl6pPr marL="2286000" algn="l" defTabSz="914400" rtl="0" eaLnBrk="1" latinLnBrk="0" hangingPunct="1">
      <a:defRPr kern="1200">
        <a:solidFill>
          <a:schemeClr val="tx1"/>
        </a:solidFill>
        <a:latin typeface="Arial" charset="0"/>
        <a:ea typeface="Geneva" charset="-128"/>
        <a:cs typeface="+mn-cs"/>
      </a:defRPr>
    </a:lvl6pPr>
    <a:lvl7pPr marL="2743200" algn="l" defTabSz="914400" rtl="0" eaLnBrk="1" latinLnBrk="0" hangingPunct="1">
      <a:defRPr kern="1200">
        <a:solidFill>
          <a:schemeClr val="tx1"/>
        </a:solidFill>
        <a:latin typeface="Arial" charset="0"/>
        <a:ea typeface="Geneva" charset="-128"/>
        <a:cs typeface="+mn-cs"/>
      </a:defRPr>
    </a:lvl7pPr>
    <a:lvl8pPr marL="3200400" algn="l" defTabSz="914400" rtl="0" eaLnBrk="1" latinLnBrk="0" hangingPunct="1">
      <a:defRPr kern="1200">
        <a:solidFill>
          <a:schemeClr val="tx1"/>
        </a:solidFill>
        <a:latin typeface="Arial" charset="0"/>
        <a:ea typeface="Geneva" charset="-128"/>
        <a:cs typeface="+mn-cs"/>
      </a:defRPr>
    </a:lvl8pPr>
    <a:lvl9pPr marL="3657600" algn="l" defTabSz="914400" rtl="0" eaLnBrk="1" latinLnBrk="0" hangingPunct="1">
      <a:defRPr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D2D"/>
    <a:srgbClr val="93C64E"/>
    <a:srgbClr val="F18307"/>
    <a:srgbClr val="808000"/>
    <a:srgbClr val="96C547"/>
    <a:srgbClr val="6EC1BC"/>
    <a:srgbClr val="1B808E"/>
    <a:srgbClr val="C10036"/>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75" d="100"/>
          <a:sy n="75" d="100"/>
        </p:scale>
        <p:origin x="-989" y="-2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1169"/>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967341" y="0"/>
            <a:ext cx="3035088" cy="461169"/>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7972A80E-FE8E-4A66-900B-0D8DDD3643C0}" type="datetime1">
              <a:rPr lang="en-US"/>
              <a:pPr/>
              <a:t>2/28/2012</a:t>
            </a:fld>
            <a:endParaRPr lang="en-US"/>
          </a:p>
        </p:txBody>
      </p:sp>
      <p:sp>
        <p:nvSpPr>
          <p:cNvPr id="4" name="Slide Image Placeholder 3"/>
          <p:cNvSpPr>
            <a:spLocks noGrp="1" noRot="1" noChangeAspect="1"/>
          </p:cNvSpPr>
          <p:nvPr>
            <p:ph type="sldImg" idx="2"/>
          </p:nvPr>
        </p:nvSpPr>
        <p:spPr>
          <a:xfrm>
            <a:off x="1195388" y="692150"/>
            <a:ext cx="4613275" cy="3459163"/>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700405" y="4381103"/>
            <a:ext cx="5603240" cy="4150519"/>
          </a:xfrm>
          <a:prstGeom prst="rect">
            <a:avLst/>
          </a:prstGeom>
        </p:spPr>
        <p:txBody>
          <a:bodyPr vert="horz" wrap="square" lIns="92720" tIns="46360" rIns="92720" bIns="4636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760605"/>
            <a:ext cx="3035088" cy="461169"/>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967341" y="8760605"/>
            <a:ext cx="3035088" cy="461169"/>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FF7A4B64-63EA-41A3-A00B-4E268F7DCF5D}" type="slidenum">
              <a:rPr lang="en-US"/>
              <a:pPr/>
              <a:t>‹#›</a:t>
            </a:fld>
            <a:endParaRPr lang="en-US"/>
          </a:p>
        </p:txBody>
      </p:sp>
    </p:spTree>
    <p:extLst>
      <p:ext uri="{BB962C8B-B14F-4D97-AF65-F5344CB8AC3E}">
        <p14:creationId xmlns:p14="http://schemas.microsoft.com/office/powerpoint/2010/main" val="3864532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183C7970-4B05-49F4-923C-425658728335}" type="slidenum">
              <a:rPr lang="en-US" smtClean="0">
                <a:latin typeface="Times New Roman" pitchFamily="18" charset="0"/>
              </a:rPr>
              <a:pPr eaLnBrk="1" hangingPunct="1"/>
              <a:t>13</a:t>
            </a:fld>
            <a:endParaRPr lang="en-US" smtClean="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60781141-9C65-4CF0-B237-B697AB47225E}" type="slidenum">
              <a:rPr lang="en-US" smtClean="0">
                <a:latin typeface="Times New Roman" pitchFamily="18" charset="0"/>
              </a:rPr>
              <a:pPr eaLnBrk="1" hangingPunct="1"/>
              <a:t>14</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7089D3AA-BE66-434A-91C7-B2B1731FD2DD}" type="slidenum">
              <a:rPr lang="en-US" smtClean="0">
                <a:latin typeface="Times New Roman" pitchFamily="18" charset="0"/>
              </a:rPr>
              <a:pPr eaLnBrk="1" hangingPunct="1"/>
              <a:t>15</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chemeClr val="bg1"/>
                </a:solidFill>
                <a:cs typeface="Arial" charset="0"/>
              </a:rPr>
              <a:t>© 2011 Underwriters Laboratories Inc.</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2678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3647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29659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8B0FF69B-23C7-4B75-BD7A-EF44B146D305}" type="slidenum">
              <a:rPr lang="en-US"/>
              <a:pPr/>
              <a:t>‹#›</a:t>
            </a:fld>
            <a:endParaRPr lang="en-US"/>
          </a:p>
        </p:txBody>
      </p:sp>
    </p:spTree>
    <p:extLst>
      <p:ext uri="{BB962C8B-B14F-4D97-AF65-F5344CB8AC3E}">
        <p14:creationId xmlns:p14="http://schemas.microsoft.com/office/powerpoint/2010/main" val="205418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DA39354-55BE-43D2-8D54-47AC9E713DE3}" type="slidenum">
              <a:rPr lang="en-US"/>
              <a:pPr/>
              <a:t>‹#›</a:t>
            </a:fld>
            <a:endParaRPr lang="en-US"/>
          </a:p>
        </p:txBody>
      </p:sp>
    </p:spTree>
    <p:extLst>
      <p:ext uri="{BB962C8B-B14F-4D97-AF65-F5344CB8AC3E}">
        <p14:creationId xmlns:p14="http://schemas.microsoft.com/office/powerpoint/2010/main" val="41804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68C2B71D-9229-4A23-8F42-7DFDFF72671D}" type="slidenum">
              <a:rPr lang="en-US"/>
              <a:pPr/>
              <a:t>‹#›</a:t>
            </a:fld>
            <a:endParaRPr lang="en-US"/>
          </a:p>
        </p:txBody>
      </p:sp>
    </p:spTree>
    <p:extLst>
      <p:ext uri="{BB962C8B-B14F-4D97-AF65-F5344CB8AC3E}">
        <p14:creationId xmlns:p14="http://schemas.microsoft.com/office/powerpoint/2010/main" val="114424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56508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2C33BA31-10F2-4085-B9DC-16A8BA1E4DAD}" type="slidenum">
              <a:rPr lang="en-US"/>
              <a:pPr/>
              <a:t>‹#›</a:t>
            </a:fld>
            <a:endParaRPr lang="en-US"/>
          </a:p>
        </p:txBody>
      </p:sp>
    </p:spTree>
    <p:extLst>
      <p:ext uri="{BB962C8B-B14F-4D97-AF65-F5344CB8AC3E}">
        <p14:creationId xmlns:p14="http://schemas.microsoft.com/office/powerpoint/2010/main" val="260258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2CF2B15A-05AB-4486-A823-E70817ADA803}" type="slidenum">
              <a:rPr lang="en-US"/>
              <a:pPr/>
              <a:t>‹#›</a:t>
            </a:fld>
            <a:endParaRPr lang="en-US"/>
          </a:p>
        </p:txBody>
      </p:sp>
    </p:spTree>
    <p:extLst>
      <p:ext uri="{BB962C8B-B14F-4D97-AF65-F5344CB8AC3E}">
        <p14:creationId xmlns:p14="http://schemas.microsoft.com/office/powerpoint/2010/main" val="11522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5BB7B7E0-FDF9-426E-8609-706CF7FD9C7E}" type="slidenum">
              <a:rPr lang="en-US"/>
              <a:pPr/>
              <a:t>‹#›</a:t>
            </a:fld>
            <a:endParaRPr lang="en-US"/>
          </a:p>
        </p:txBody>
      </p:sp>
    </p:spTree>
    <p:extLst>
      <p:ext uri="{BB962C8B-B14F-4D97-AF65-F5344CB8AC3E}">
        <p14:creationId xmlns:p14="http://schemas.microsoft.com/office/powerpoint/2010/main" val="127504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0064887-7005-4BA9-A7B1-0FF37647CC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corporate.ul.com/departments/snk5212/QE/FAQ.cf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orporate.ul.com/departments/snk5212/IQA/_prog.cfm?list=CP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57200" y="2533650"/>
            <a:ext cx="5843588" cy="1400175"/>
          </a:xfrm>
        </p:spPr>
        <p:txBody>
          <a:bodyPr/>
          <a:lstStyle/>
          <a:p>
            <a:pPr eaLnBrk="1" hangingPunct="1"/>
            <a:r>
              <a:rPr lang="en-US" dirty="0" smtClean="0">
                <a:latin typeface="Arial" charset="0"/>
              </a:rPr>
              <a:t>CAR Administrator Calibration</a:t>
            </a:r>
          </a:p>
        </p:txBody>
      </p:sp>
      <p:sp>
        <p:nvSpPr>
          <p:cNvPr id="13315" name="Subtitle 2"/>
          <p:cNvSpPr>
            <a:spLocks noGrp="1"/>
          </p:cNvSpPr>
          <p:nvPr>
            <p:ph type="subTitle" idx="1"/>
          </p:nvPr>
        </p:nvSpPr>
        <p:spPr>
          <a:xfrm>
            <a:off x="457200" y="5049982"/>
            <a:ext cx="5843588" cy="685656"/>
          </a:xfrm>
        </p:spPr>
        <p:txBody>
          <a:bodyPr/>
          <a:lstStyle/>
          <a:p>
            <a:pPr eaLnBrk="1" hangingPunct="1"/>
            <a:r>
              <a:rPr lang="en-US" dirty="0" smtClean="0">
                <a:latin typeface="Arial" charset="0"/>
                <a:cs typeface="Arial" charset="0"/>
              </a:rPr>
              <a:t>February 28, </a:t>
            </a:r>
            <a:r>
              <a:rPr lang="en-US" dirty="0" smtClean="0">
                <a:latin typeface="Arial" charset="0"/>
                <a:cs typeface="Arial" charset="0"/>
              </a:rPr>
              <a:t>2012</a:t>
            </a:r>
          </a:p>
          <a:p>
            <a:pPr eaLnBrk="1" hangingPunct="1"/>
            <a:r>
              <a:rPr lang="en-US" dirty="0" smtClean="0">
                <a:latin typeface="Arial" charset="0"/>
                <a:cs typeface="Arial" charset="0"/>
              </a:rPr>
              <a:t>For questions or comments, please contact Cheryl Allison</a:t>
            </a:r>
          </a:p>
        </p:txBody>
      </p:sp>
      <p:sp>
        <p:nvSpPr>
          <p:cNvPr id="2" name="Rectangle 1"/>
          <p:cNvSpPr/>
          <p:nvPr/>
        </p:nvSpPr>
        <p:spPr>
          <a:xfrm>
            <a:off x="72736" y="19050"/>
            <a:ext cx="4572000" cy="1200329"/>
          </a:xfrm>
          <a:prstGeom prst="rect">
            <a:avLst/>
          </a:prstGeom>
        </p:spPr>
        <p:txBody>
          <a:bodyPr>
            <a:spAutoFit/>
          </a:bodyPr>
          <a:lstStyle/>
          <a:p>
            <a:pPr algn="ctr"/>
            <a:r>
              <a:rPr lang="en-US" b="1" u="sng" dirty="0" smtClean="0">
                <a:solidFill>
                  <a:srgbClr val="FFC000"/>
                </a:solidFill>
              </a:rPr>
              <a:t>IMPORTANT</a:t>
            </a:r>
          </a:p>
          <a:p>
            <a:r>
              <a:rPr lang="en-US" b="1" dirty="0" smtClean="0">
                <a:solidFill>
                  <a:srgbClr val="FFC000"/>
                </a:solidFill>
              </a:rPr>
              <a:t>During </a:t>
            </a:r>
            <a:r>
              <a:rPr lang="en-US" b="1" dirty="0">
                <a:solidFill>
                  <a:srgbClr val="FFC000"/>
                </a:solidFill>
              </a:rPr>
              <a:t>the call, </a:t>
            </a:r>
            <a:r>
              <a:rPr lang="en-US" b="1" i="1" dirty="0">
                <a:solidFill>
                  <a:srgbClr val="FFC000"/>
                </a:solidFill>
              </a:rPr>
              <a:t>DO NOT</a:t>
            </a:r>
            <a:r>
              <a:rPr lang="en-US" b="1" dirty="0">
                <a:solidFill>
                  <a:srgbClr val="FFC000"/>
                </a:solidFill>
              </a:rPr>
              <a:t> use </a:t>
            </a:r>
            <a:r>
              <a:rPr lang="en-US" b="1" i="1" dirty="0">
                <a:solidFill>
                  <a:srgbClr val="FFC000"/>
                </a:solidFill>
              </a:rPr>
              <a:t>HOLD</a:t>
            </a:r>
            <a:r>
              <a:rPr lang="en-US" b="1" dirty="0">
                <a:solidFill>
                  <a:srgbClr val="FFC000"/>
                </a:solidFill>
              </a:rPr>
              <a:t> because the music will interrupt the call.  Use </a:t>
            </a:r>
            <a:r>
              <a:rPr lang="en-US" b="1" i="1" dirty="0" smtClean="0">
                <a:solidFill>
                  <a:srgbClr val="FFC000"/>
                </a:solidFill>
              </a:rPr>
              <a:t>MUTE</a:t>
            </a:r>
            <a:r>
              <a:rPr lang="en-US" b="1" dirty="0" smtClean="0">
                <a:solidFill>
                  <a:srgbClr val="FFC000"/>
                </a:solidFill>
              </a:rPr>
              <a:t>.</a:t>
            </a:r>
            <a:endParaRPr lang="en-US"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2"/>
                                        </p:tgtEl>
                                      </p:cBhvr>
                                    </p:animEffect>
                                    <p:animScale>
                                      <p:cBhvr>
                                        <p:cTn id="7" dur="375"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Requirements for Published Documents in Milestones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chemeClr val="accent1"/>
                </a:solidFill>
                <a:latin typeface="Arial" charset="0"/>
                <a:cs typeface="Arial" charset="0"/>
              </a:rPr>
              <a:t>Two Requirements, cont.</a:t>
            </a:r>
          </a:p>
          <a:p>
            <a:pPr marL="457200" indent="-457200">
              <a:buFont typeface="+mj-lt"/>
              <a:buAutoNum type="arabicPeriod" startAt="2"/>
            </a:pPr>
            <a:r>
              <a:rPr lang="en-US" sz="2400" b="0" dirty="0" smtClean="0">
                <a:solidFill>
                  <a:schemeClr val="tx1"/>
                </a:solidFill>
              </a:rPr>
              <a:t>The </a:t>
            </a:r>
            <a:r>
              <a:rPr lang="en-US" sz="2400" b="0" dirty="0">
                <a:solidFill>
                  <a:schemeClr val="tx1"/>
                </a:solidFill>
              </a:rPr>
              <a:t>updated, published document must also be </a:t>
            </a:r>
            <a:r>
              <a:rPr lang="en-US" sz="2400" b="0" dirty="0" smtClean="0">
                <a:solidFill>
                  <a:schemeClr val="tx1"/>
                </a:solidFill>
              </a:rPr>
              <a:t>attached.</a:t>
            </a:r>
            <a:endParaRPr lang="en-US" sz="2400" b="0" dirty="0" smtClean="0">
              <a:solidFill>
                <a:schemeClr val="tx1"/>
              </a:solidFill>
            </a:endParaRPr>
          </a:p>
          <a:p>
            <a:pPr marL="0" lvl="0" indent="0"/>
            <a:r>
              <a:rPr lang="en-US" sz="2400" b="0" dirty="0" smtClean="0">
                <a:solidFill>
                  <a:schemeClr val="tx1"/>
                </a:solidFill>
              </a:rPr>
              <a:t>	</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10</a:t>
            </a:fld>
            <a:endParaRPr lang="en-US" sz="10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283" y="2849244"/>
            <a:ext cx="3567218" cy="284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2722413" y="4220842"/>
            <a:ext cx="8586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3566159" y="3606800"/>
            <a:ext cx="3714221" cy="1259840"/>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6" name="Straight Connector 5"/>
          <p:cNvCxnSpPr/>
          <p:nvPr/>
        </p:nvCxnSpPr>
        <p:spPr>
          <a:xfrm>
            <a:off x="2722413" y="2692400"/>
            <a:ext cx="0" cy="152844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247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96391" y="2789670"/>
            <a:ext cx="5153891" cy="1252393"/>
          </a:xfrm>
        </p:spPr>
        <p:txBody>
          <a:bodyPr/>
          <a:lstStyle/>
          <a:p>
            <a:pPr algn="ctr"/>
            <a:r>
              <a:rPr lang="en-US" dirty="0" smtClean="0">
                <a:solidFill>
                  <a:srgbClr val="FFC000"/>
                </a:solidFill>
                <a:latin typeface="Arial" charset="0"/>
              </a:rPr>
              <a:t>CAR REVIEW TRENDS:</a:t>
            </a:r>
            <a:br>
              <a:rPr lang="en-US" dirty="0" smtClean="0">
                <a:solidFill>
                  <a:srgbClr val="FFC000"/>
                </a:solidFill>
                <a:latin typeface="Arial" charset="0"/>
              </a:rPr>
            </a:br>
            <a:r>
              <a:rPr lang="en-US" dirty="0" smtClean="0">
                <a:latin typeface="Arial" charset="0"/>
              </a:rPr>
              <a:t>Scope of Nonconformance</a:t>
            </a:r>
            <a:br>
              <a:rPr lang="en-US" dirty="0" smtClean="0">
                <a:latin typeface="Arial" charset="0"/>
              </a:rPr>
            </a:br>
            <a:endParaRPr lang="en-US" dirty="0" smtClean="0">
              <a:latin typeface="Arial" charset="0"/>
            </a:endParaRPr>
          </a:p>
        </p:txBody>
      </p:sp>
    </p:spTree>
    <p:extLst>
      <p:ext uri="{BB962C8B-B14F-4D97-AF65-F5344CB8AC3E}">
        <p14:creationId xmlns:p14="http://schemas.microsoft.com/office/powerpoint/2010/main" val="2674351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r>
              <a:rPr lang="en-US" dirty="0">
                <a:latin typeface="Arial" charset="0"/>
              </a:rPr>
              <a:t>CAR Review Trends:</a:t>
            </a:r>
            <a:br>
              <a:rPr lang="en-US" dirty="0">
                <a:latin typeface="Arial" charset="0"/>
              </a:rPr>
            </a:br>
            <a:r>
              <a:rPr lang="en-US" dirty="0">
                <a:latin typeface="Arial" charset="0"/>
              </a:rPr>
              <a:t>Scope of Nonconformance</a:t>
            </a: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rgbClr val="C00000"/>
                </a:solidFill>
                <a:latin typeface="Arial" charset="0"/>
                <a:cs typeface="Arial" charset="0"/>
              </a:rPr>
              <a:t>No evidence is provided to support the Scope</a:t>
            </a:r>
          </a:p>
          <a:p>
            <a:pPr eaLnBrk="1" hangingPunct="1">
              <a:buFont typeface="Arial" pitchFamily="34" charset="0"/>
              <a:buChar char="•"/>
            </a:pPr>
            <a:r>
              <a:rPr lang="en-US" sz="2400" b="0" dirty="0" smtClean="0">
                <a:latin typeface="Arial" charset="0"/>
                <a:cs typeface="Arial" charset="0"/>
              </a:rPr>
              <a:t>The Analysis must clearly show how the “Scope of Nonconformance” was determined.</a:t>
            </a:r>
          </a:p>
          <a:p>
            <a:pPr eaLnBrk="1" hangingPunct="1">
              <a:buFont typeface="Arial" pitchFamily="34" charset="0"/>
              <a:buChar char="•"/>
            </a:pPr>
            <a:endParaRPr lang="en-US" sz="2400" b="0" dirty="0">
              <a:latin typeface="Arial" charset="0"/>
              <a:cs typeface="Arial" charset="0"/>
            </a:endParaRPr>
          </a:p>
          <a:p>
            <a:pPr eaLnBrk="1" hangingPunct="1">
              <a:buFont typeface="Arial" pitchFamily="34" charset="0"/>
              <a:buChar char="•"/>
            </a:pPr>
            <a:endParaRPr lang="en-US" sz="2400" b="0" dirty="0" smtClean="0">
              <a:latin typeface="Arial" charset="0"/>
              <a:cs typeface="Arial" charset="0"/>
            </a:endParaRPr>
          </a:p>
          <a:p>
            <a:pPr eaLnBrk="1" hangingPunct="1">
              <a:buFont typeface="Arial" pitchFamily="34" charset="0"/>
              <a:buChar char="•"/>
            </a:pPr>
            <a:endParaRPr lang="en-US" sz="2400" b="0" dirty="0">
              <a:latin typeface="Arial" charset="0"/>
              <a:cs typeface="Arial" charset="0"/>
            </a:endParaRPr>
          </a:p>
          <a:p>
            <a:pPr eaLnBrk="1" hangingPunct="1">
              <a:buFont typeface="Arial" pitchFamily="34" charset="0"/>
              <a:buChar char="•"/>
            </a:pPr>
            <a:endParaRPr lang="en-US" sz="2400" b="0" dirty="0" smtClean="0">
              <a:latin typeface="Arial" charset="0"/>
              <a:cs typeface="Arial" charset="0"/>
            </a:endParaRPr>
          </a:p>
          <a:p>
            <a:pPr eaLnBrk="1" hangingPunct="1">
              <a:buFont typeface="Arial" pitchFamily="34" charset="0"/>
              <a:buChar char="•"/>
            </a:pPr>
            <a:r>
              <a:rPr lang="en-US" sz="2400" b="0" dirty="0" smtClean="0">
                <a:latin typeface="Arial" charset="0"/>
                <a:cs typeface="Arial" charset="0"/>
              </a:rPr>
              <a:t>“</a:t>
            </a:r>
            <a:r>
              <a:rPr lang="en-US" sz="2400" b="0" dirty="0" smtClean="0">
                <a:solidFill>
                  <a:srgbClr val="F18307"/>
                </a:solidFill>
                <a:latin typeface="Arial" charset="0"/>
                <a:cs typeface="Arial" charset="0"/>
              </a:rPr>
              <a:t>Category</a:t>
            </a:r>
            <a:r>
              <a:rPr lang="en-US" sz="2400" b="0" dirty="0" smtClean="0">
                <a:latin typeface="Arial" charset="0"/>
                <a:cs typeface="Arial" charset="0"/>
              </a:rPr>
              <a:t>” is </a:t>
            </a:r>
            <a:r>
              <a:rPr lang="en-US" sz="2400" b="0" i="1" dirty="0" smtClean="0">
                <a:latin typeface="Arial" charset="0"/>
                <a:cs typeface="Arial" charset="0"/>
              </a:rPr>
              <a:t>NOT</a:t>
            </a:r>
            <a:r>
              <a:rPr lang="en-US" sz="2400" b="0" dirty="0" smtClean="0">
                <a:latin typeface="Arial" charset="0"/>
                <a:cs typeface="Arial" charset="0"/>
              </a:rPr>
              <a:t> “</a:t>
            </a:r>
            <a:r>
              <a:rPr lang="en-US" sz="2400" b="0" dirty="0" smtClean="0">
                <a:solidFill>
                  <a:srgbClr val="0070C0"/>
                </a:solidFill>
                <a:latin typeface="Arial" charset="0"/>
                <a:cs typeface="Arial" charset="0"/>
              </a:rPr>
              <a:t>Nonconformance Category</a:t>
            </a:r>
            <a:r>
              <a:rPr lang="en-US" sz="2400" b="0" dirty="0" smtClean="0">
                <a:latin typeface="Arial" charset="0"/>
                <a:cs typeface="Arial" charset="0"/>
              </a:rPr>
              <a:t>”.  It is “Root Cause Category”.  The labels are:</a:t>
            </a:r>
          </a:p>
          <a:p>
            <a:pPr marL="685800" eaLnBrk="1" hangingPunct="1">
              <a:buFont typeface="Arial" pitchFamily="34" charset="0"/>
              <a:buChar char="•"/>
            </a:pPr>
            <a:r>
              <a:rPr lang="en-US" sz="2000" b="0" dirty="0" smtClean="0">
                <a:solidFill>
                  <a:schemeClr val="accent3">
                    <a:lumMod val="50000"/>
                  </a:schemeClr>
                </a:solidFill>
                <a:latin typeface="Arial" charset="0"/>
                <a:cs typeface="Arial" charset="0"/>
              </a:rPr>
              <a:t>“Scope of Nonconformance” </a:t>
            </a:r>
            <a:r>
              <a:rPr lang="en-US" sz="1400" b="0" dirty="0">
                <a:solidFill>
                  <a:schemeClr val="accent3">
                    <a:lumMod val="50000"/>
                  </a:schemeClr>
                </a:solidFill>
                <a:latin typeface="Arial" charset="0"/>
                <a:cs typeface="Arial" charset="0"/>
              </a:rPr>
              <a:t>(</a:t>
            </a:r>
            <a:r>
              <a:rPr lang="en-US" sz="1400" b="0" dirty="0" smtClean="0">
                <a:solidFill>
                  <a:schemeClr val="accent3">
                    <a:lumMod val="50000"/>
                  </a:schemeClr>
                </a:solidFill>
                <a:latin typeface="Arial" charset="0"/>
                <a:cs typeface="Arial" charset="0"/>
              </a:rPr>
              <a:t>All persons creating an SR for a </a:t>
            </a:r>
            <a:r>
              <a:rPr lang="en-US" sz="1400" b="0" dirty="0" err="1" smtClean="0">
                <a:solidFill>
                  <a:schemeClr val="accent3">
                    <a:lumMod val="50000"/>
                  </a:schemeClr>
                </a:solidFill>
                <a:latin typeface="Arial" charset="0"/>
                <a:cs typeface="Arial" charset="0"/>
              </a:rPr>
              <a:t>cust</a:t>
            </a:r>
            <a:r>
              <a:rPr lang="en-US" sz="1400" b="0" dirty="0" smtClean="0">
                <a:solidFill>
                  <a:schemeClr val="accent3">
                    <a:lumMod val="50000"/>
                  </a:schemeClr>
                </a:solidFill>
                <a:latin typeface="Arial" charset="0"/>
                <a:cs typeface="Arial" charset="0"/>
              </a:rPr>
              <a:t> complaint)</a:t>
            </a:r>
          </a:p>
          <a:p>
            <a:pPr marL="685800" eaLnBrk="1" hangingPunct="1">
              <a:buFont typeface="Arial" pitchFamily="34" charset="0"/>
              <a:buChar char="•"/>
            </a:pPr>
            <a:r>
              <a:rPr lang="en-US" sz="2000" b="0" dirty="0" smtClean="0">
                <a:solidFill>
                  <a:srgbClr val="F18307"/>
                </a:solidFill>
                <a:latin typeface="Arial" charset="0"/>
                <a:cs typeface="Arial" charset="0"/>
              </a:rPr>
              <a:t>“Category” </a:t>
            </a:r>
            <a:r>
              <a:rPr lang="en-US" sz="1400" b="0" dirty="0" smtClean="0">
                <a:solidFill>
                  <a:srgbClr val="F18307"/>
                </a:solidFill>
                <a:latin typeface="Arial" charset="0"/>
                <a:cs typeface="Arial" charset="0"/>
              </a:rPr>
              <a:t> (Process Implementation or Deployment Issue)</a:t>
            </a:r>
          </a:p>
          <a:p>
            <a:pPr marL="0" indent="0" eaLnBrk="1" hangingPunct="1"/>
            <a:endParaRPr lang="en-US" sz="2400" b="0" dirty="0">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12</a:t>
            </a:fld>
            <a:endParaRPr lang="en-US" sz="1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308" y="2851440"/>
            <a:ext cx="70294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800100" y="3352802"/>
            <a:ext cx="1600200" cy="498764"/>
          </a:xfrm>
          <a:prstGeom prst="roundRect">
            <a:avLst/>
          </a:prstGeom>
          <a:noFill/>
          <a:ln w="28575">
            <a:solidFill>
              <a:srgbClr val="459D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Rounded Rectangle 6"/>
          <p:cNvSpPr/>
          <p:nvPr/>
        </p:nvSpPr>
        <p:spPr>
          <a:xfrm>
            <a:off x="619988" y="3882739"/>
            <a:ext cx="1600200" cy="347228"/>
          </a:xfrm>
          <a:prstGeom prst="roundRect">
            <a:avLst/>
          </a:prstGeom>
          <a:noFill/>
          <a:ln w="28575">
            <a:solidFill>
              <a:srgbClr val="F183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4" name="Straight Arrow Connector 3"/>
          <p:cNvCxnSpPr/>
          <p:nvPr/>
        </p:nvCxnSpPr>
        <p:spPr>
          <a:xfrm>
            <a:off x="1340429" y="4229967"/>
            <a:ext cx="1" cy="362815"/>
          </a:xfrm>
          <a:prstGeom prst="straightConnector1">
            <a:avLst/>
          </a:prstGeom>
          <a:ln>
            <a:solidFill>
              <a:srgbClr val="F18307"/>
            </a:solidFill>
            <a:tailEnd type="arrow"/>
          </a:ln>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619988" y="3602184"/>
            <a:ext cx="1697185" cy="529937"/>
          </a:xfrm>
          <a:prstGeom prst="ellipse">
            <a:avLst/>
          </a:prstGeom>
          <a:noFill/>
          <a:ln w="19050">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8" name="Straight Arrow Connector 7"/>
          <p:cNvCxnSpPr>
            <a:stCxn id="3" idx="6"/>
          </p:cNvCxnSpPr>
          <p:nvPr/>
        </p:nvCxnSpPr>
        <p:spPr>
          <a:xfrm>
            <a:off x="2317173" y="3867153"/>
            <a:ext cx="1693718" cy="725629"/>
          </a:xfrm>
          <a:prstGeom prst="straightConnector1">
            <a:avLst/>
          </a:prstGeom>
          <a:ln>
            <a:solidFill>
              <a:srgbClr val="0070C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 idx="1"/>
          </p:cNvCxnSpPr>
          <p:nvPr/>
        </p:nvCxnSpPr>
        <p:spPr>
          <a:xfrm>
            <a:off x="800100" y="3602184"/>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2" idx="1"/>
          </p:cNvCxnSpPr>
          <p:nvPr/>
        </p:nvCxnSpPr>
        <p:spPr>
          <a:xfrm flipH="1">
            <a:off x="457200" y="3602184"/>
            <a:ext cx="342900" cy="0"/>
          </a:xfrm>
          <a:prstGeom prst="line">
            <a:avLst/>
          </a:prstGeom>
          <a:ln>
            <a:solidFill>
              <a:srgbClr val="459D2D"/>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3584865"/>
            <a:ext cx="0" cy="1832087"/>
          </a:xfrm>
          <a:prstGeom prst="line">
            <a:avLst/>
          </a:prstGeom>
          <a:ln>
            <a:solidFill>
              <a:srgbClr val="459D2D"/>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57200" y="5416952"/>
            <a:ext cx="434108" cy="0"/>
          </a:xfrm>
          <a:prstGeom prst="straightConnector1">
            <a:avLst/>
          </a:prstGeom>
          <a:ln>
            <a:solidFill>
              <a:srgbClr val="459D2D"/>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04172" y="3851566"/>
            <a:ext cx="7816586" cy="31173"/>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783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381000" y="1219200"/>
            <a:ext cx="8153400" cy="5030788"/>
          </a:xfrm>
        </p:spPr>
        <p:txBody>
          <a:bodyPr/>
          <a:lstStyle/>
          <a:p>
            <a:pPr marL="0" indent="0" eaLnBrk="1" hangingPunct="1">
              <a:buFontTx/>
              <a:buNone/>
            </a:pPr>
            <a:endParaRPr lang="en-US" sz="2300" i="1" dirty="0" smtClean="0">
              <a:solidFill>
                <a:srgbClr val="7030A0"/>
              </a:solidFill>
            </a:endParaRPr>
          </a:p>
          <a:p>
            <a:pPr marL="0" indent="0" eaLnBrk="1" hangingPunct="1">
              <a:buFontTx/>
              <a:buNone/>
            </a:pPr>
            <a:endParaRPr lang="en-US" sz="2400" dirty="0" smtClean="0"/>
          </a:p>
          <a:p>
            <a:pPr marL="0" indent="0" eaLnBrk="1" hangingPunct="1">
              <a:buFontTx/>
              <a:buNone/>
            </a:pPr>
            <a:endParaRPr lang="en-US" sz="2400" dirty="0" smtClean="0"/>
          </a:p>
          <a:p>
            <a:pPr marL="0" indent="0" eaLnBrk="1" hangingPunct="1">
              <a:buFontTx/>
              <a:buNone/>
            </a:pPr>
            <a:endParaRPr lang="en-US" sz="2400" dirty="0" smtClean="0"/>
          </a:p>
          <a:p>
            <a:pPr marL="0" indent="0" eaLnBrk="1" hangingPunct="1">
              <a:buFontTx/>
              <a:buNone/>
            </a:pPr>
            <a:endParaRPr lang="en-US" sz="2300" dirty="0" smtClean="0"/>
          </a:p>
          <a:p>
            <a:pPr marL="0" indent="0" eaLnBrk="1" hangingPunct="1">
              <a:spcBef>
                <a:spcPct val="0"/>
              </a:spcBef>
              <a:buFontTx/>
              <a:buNone/>
            </a:pPr>
            <a:r>
              <a:rPr lang="en-US" sz="1400" dirty="0" smtClean="0"/>
              <a:t>    </a:t>
            </a:r>
            <a:r>
              <a:rPr lang="en-US" sz="1400" b="1" dirty="0" smtClean="0">
                <a:solidFill>
                  <a:srgbClr val="C00000"/>
                </a:solidFill>
              </a:rPr>
              <a:t>Scope of</a:t>
            </a:r>
          </a:p>
          <a:p>
            <a:pPr marL="0" indent="0" eaLnBrk="1" hangingPunct="1">
              <a:spcBef>
                <a:spcPct val="0"/>
              </a:spcBef>
              <a:buFontTx/>
              <a:buNone/>
            </a:pPr>
            <a:r>
              <a:rPr lang="en-US" sz="1400" b="1" dirty="0" smtClean="0">
                <a:solidFill>
                  <a:srgbClr val="C00000"/>
                </a:solidFill>
              </a:rPr>
              <a:t>Nonconformance</a:t>
            </a:r>
          </a:p>
          <a:p>
            <a:pPr marL="0" indent="0" eaLnBrk="1" hangingPunct="1">
              <a:spcBef>
                <a:spcPct val="0"/>
              </a:spcBef>
              <a:buFontTx/>
              <a:buNone/>
            </a:pPr>
            <a:r>
              <a:rPr lang="en-US" sz="1400" b="1" dirty="0" smtClean="0">
                <a:solidFill>
                  <a:srgbClr val="C00000"/>
                </a:solidFill>
              </a:rPr>
              <a:t>    Section</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605" y="1524000"/>
            <a:ext cx="7024688"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Rounded Rectangle 2"/>
          <p:cNvSpPr>
            <a:spLocks noChangeArrowheads="1"/>
          </p:cNvSpPr>
          <p:nvPr/>
        </p:nvSpPr>
        <p:spPr bwMode="auto">
          <a:xfrm>
            <a:off x="609600" y="2133600"/>
            <a:ext cx="1143000" cy="762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a:tailEnd/>
              </a14:hiddenLine>
            </a:ext>
          </a:extLst>
        </p:spPr>
        <p:txBody>
          <a:bodyPr wrap="none" anchor="ctr"/>
          <a:lstStyle/>
          <a:p>
            <a:endParaRPr lang="en-US"/>
          </a:p>
        </p:txBody>
      </p:sp>
      <p:sp>
        <p:nvSpPr>
          <p:cNvPr id="35846" name="Rounded Rectangle 6"/>
          <p:cNvSpPr>
            <a:spLocks noChangeArrowheads="1"/>
          </p:cNvSpPr>
          <p:nvPr/>
        </p:nvSpPr>
        <p:spPr bwMode="auto">
          <a:xfrm>
            <a:off x="2189480" y="3429000"/>
            <a:ext cx="4419600" cy="4572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35847" name="Straight Arrow Connector 8"/>
          <p:cNvCxnSpPr>
            <a:cxnSpLocks noChangeShapeType="1"/>
          </p:cNvCxnSpPr>
          <p:nvPr/>
        </p:nvCxnSpPr>
        <p:spPr bwMode="auto">
          <a:xfrm>
            <a:off x="1493520" y="3505200"/>
            <a:ext cx="670678" cy="0"/>
          </a:xfrm>
          <a:prstGeom prst="straightConnector1">
            <a:avLst/>
          </a:prstGeom>
          <a:noFill/>
          <a:ln w="190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itle 3"/>
          <p:cNvSpPr>
            <a:spLocks noGrp="1"/>
          </p:cNvSpPr>
          <p:nvPr>
            <p:ph type="title"/>
          </p:nvPr>
        </p:nvSpPr>
        <p:spPr/>
        <p:txBody>
          <a:bodyPr/>
          <a:lstStyle/>
          <a:p>
            <a:r>
              <a:rPr lang="en-US" dirty="0">
                <a:latin typeface="Arial" charset="0"/>
              </a:rPr>
              <a:t>CAR Review Trends:</a:t>
            </a:r>
            <a:br>
              <a:rPr lang="en-US" dirty="0">
                <a:latin typeface="Arial" charset="0"/>
              </a:rPr>
            </a:br>
            <a:r>
              <a:rPr lang="en-US" dirty="0">
                <a:latin typeface="Arial" charset="0"/>
              </a:rPr>
              <a:t>Scope of Nonconformance</a:t>
            </a:r>
            <a:endParaRPr lang="en-US" dirty="0" smtClean="0">
              <a:latin typeface="Arial" charset="0"/>
            </a:endParaRPr>
          </a:p>
        </p:txBody>
      </p:sp>
    </p:spTree>
    <p:extLst>
      <p:ext uri="{BB962C8B-B14F-4D97-AF65-F5344CB8AC3E}">
        <p14:creationId xmlns:p14="http://schemas.microsoft.com/office/powerpoint/2010/main" val="3985333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1426575"/>
            <a:ext cx="8229600" cy="4974225"/>
          </a:xfrm>
        </p:spPr>
        <p:txBody>
          <a:bodyPr/>
          <a:lstStyle/>
          <a:p>
            <a:pPr marL="0" indent="0"/>
            <a:r>
              <a:rPr lang="en-US" sz="2600" b="1" dirty="0" smtClean="0">
                <a:solidFill>
                  <a:srgbClr val="C00000"/>
                </a:solidFill>
                <a:latin typeface="Arial" charset="0"/>
                <a:cs typeface="Arial" charset="0"/>
              </a:rPr>
              <a:t>Review </a:t>
            </a:r>
            <a:r>
              <a:rPr lang="en-US" sz="2600" b="1" dirty="0">
                <a:hlinkClick r:id="rId3"/>
              </a:rPr>
              <a:t>FAQ #17</a:t>
            </a:r>
            <a:r>
              <a:rPr lang="en-US" sz="2600" b="1" dirty="0" smtClean="0">
                <a:solidFill>
                  <a:srgbClr val="C00000"/>
                </a:solidFill>
                <a:latin typeface="Arial" charset="0"/>
                <a:cs typeface="Arial" charset="0"/>
              </a:rPr>
              <a:t> on the CAR website</a:t>
            </a:r>
          </a:p>
          <a:p>
            <a:r>
              <a:rPr lang="en-US" sz="2400" b="1" dirty="0" smtClean="0">
                <a:solidFill>
                  <a:schemeClr val="bg1">
                    <a:lumMod val="50000"/>
                  </a:schemeClr>
                </a:solidFill>
              </a:rPr>
              <a:t>	17 – What </a:t>
            </a:r>
            <a:r>
              <a:rPr lang="en-US" sz="2400" b="1" dirty="0">
                <a:solidFill>
                  <a:schemeClr val="bg1">
                    <a:lumMod val="50000"/>
                  </a:schemeClr>
                </a:solidFill>
              </a:rPr>
              <a:t>should be included in the SCOPE of </a:t>
            </a:r>
            <a:r>
              <a:rPr lang="en-US" sz="2400" b="1" dirty="0" smtClean="0">
                <a:solidFill>
                  <a:schemeClr val="bg1">
                    <a:lumMod val="50000"/>
                  </a:schemeClr>
                </a:solidFill>
              </a:rPr>
              <a:t>NONCONFORMANCE</a:t>
            </a:r>
            <a:r>
              <a:rPr lang="en-US" sz="2400" b="1" dirty="0" smtClean="0">
                <a:solidFill>
                  <a:srgbClr val="459D2D"/>
                </a:solidFill>
              </a:rPr>
              <a:t>*</a:t>
            </a:r>
            <a:r>
              <a:rPr lang="en-US" sz="2400" b="1" dirty="0" smtClean="0">
                <a:solidFill>
                  <a:schemeClr val="bg1">
                    <a:lumMod val="50000"/>
                  </a:schemeClr>
                </a:solidFill>
              </a:rPr>
              <a:t> </a:t>
            </a:r>
            <a:r>
              <a:rPr lang="en-US" sz="2400" b="1" dirty="0">
                <a:solidFill>
                  <a:schemeClr val="bg1">
                    <a:lumMod val="50000"/>
                  </a:schemeClr>
                </a:solidFill>
              </a:rPr>
              <a:t>section of a CAR</a:t>
            </a:r>
            <a:r>
              <a:rPr lang="en-US" sz="2400" b="1" dirty="0" smtClean="0">
                <a:solidFill>
                  <a:schemeClr val="bg1">
                    <a:lumMod val="50000"/>
                  </a:schemeClr>
                </a:solidFill>
              </a:rPr>
              <a:t>?</a:t>
            </a:r>
            <a:r>
              <a:rPr lang="en-US" sz="2400" dirty="0">
                <a:solidFill>
                  <a:schemeClr val="bg1">
                    <a:lumMod val="50000"/>
                  </a:schemeClr>
                </a:solidFill>
              </a:rPr>
              <a:t/>
            </a:r>
            <a:br>
              <a:rPr lang="en-US" sz="2400" dirty="0">
                <a:solidFill>
                  <a:schemeClr val="bg1">
                    <a:lumMod val="50000"/>
                  </a:schemeClr>
                </a:solidFill>
              </a:rPr>
            </a:br>
            <a:r>
              <a:rPr lang="en-US" dirty="0" smtClean="0">
                <a:solidFill>
                  <a:schemeClr val="bg1">
                    <a:lumMod val="50000"/>
                  </a:schemeClr>
                </a:solidFill>
              </a:rPr>
              <a:t>The </a:t>
            </a:r>
            <a:r>
              <a:rPr lang="en-US" dirty="0">
                <a:solidFill>
                  <a:schemeClr val="bg1">
                    <a:lumMod val="50000"/>
                  </a:schemeClr>
                </a:solidFill>
              </a:rPr>
              <a:t>Objective Evidence does not describe the entire scope of the problem, so the CAR Owner uses this section to document the results of the investigation to determine the full scope and impact of the nonconformance.</a:t>
            </a:r>
          </a:p>
          <a:p>
            <a:pPr lvl="2"/>
            <a:r>
              <a:rPr lang="en-US" sz="2000" dirty="0" smtClean="0">
                <a:solidFill>
                  <a:schemeClr val="bg1">
                    <a:lumMod val="50000"/>
                  </a:schemeClr>
                </a:solidFill>
              </a:rPr>
              <a:t>How </a:t>
            </a:r>
            <a:r>
              <a:rPr lang="en-US" sz="2000" dirty="0">
                <a:solidFill>
                  <a:schemeClr val="bg1">
                    <a:lumMod val="50000"/>
                  </a:schemeClr>
                </a:solidFill>
              </a:rPr>
              <a:t>widespread is the problem?</a:t>
            </a:r>
          </a:p>
          <a:p>
            <a:pPr lvl="2"/>
            <a:r>
              <a:rPr lang="en-US" sz="2000" dirty="0" smtClean="0">
                <a:solidFill>
                  <a:schemeClr val="bg1">
                    <a:lumMod val="50000"/>
                  </a:schemeClr>
                </a:solidFill>
              </a:rPr>
              <a:t>How </a:t>
            </a:r>
            <a:r>
              <a:rPr lang="en-US" sz="2000" dirty="0">
                <a:solidFill>
                  <a:schemeClr val="bg1">
                    <a:lumMod val="50000"/>
                  </a:schemeClr>
                </a:solidFill>
              </a:rPr>
              <a:t>was this determined?</a:t>
            </a:r>
          </a:p>
          <a:p>
            <a:pPr lvl="2"/>
            <a:r>
              <a:rPr lang="en-US" sz="2000" dirty="0" smtClean="0">
                <a:solidFill>
                  <a:schemeClr val="bg1">
                    <a:lumMod val="50000"/>
                  </a:schemeClr>
                </a:solidFill>
              </a:rPr>
              <a:t>What </a:t>
            </a:r>
            <a:r>
              <a:rPr lang="en-US" sz="2000" dirty="0">
                <a:solidFill>
                  <a:schemeClr val="bg1">
                    <a:lumMod val="50000"/>
                  </a:schemeClr>
                </a:solidFill>
              </a:rPr>
              <a:t>areas/groups/locations have the problem based on your analysis?</a:t>
            </a:r>
          </a:p>
          <a:p>
            <a:r>
              <a:rPr lang="en-US" dirty="0" smtClean="0">
                <a:solidFill>
                  <a:schemeClr val="bg1">
                    <a:lumMod val="50000"/>
                  </a:schemeClr>
                </a:solidFill>
              </a:rPr>
              <a:t>	The</a:t>
            </a:r>
            <a:r>
              <a:rPr lang="en-US" dirty="0">
                <a:solidFill>
                  <a:schemeClr val="bg1">
                    <a:lumMod val="50000"/>
                  </a:schemeClr>
                </a:solidFill>
              </a:rPr>
              <a:t> Scope of Nonconformance is entered after the completion of the Root Cause Analysis</a:t>
            </a:r>
            <a:r>
              <a:rPr lang="en-US" dirty="0" smtClean="0">
                <a:solidFill>
                  <a:schemeClr val="bg1">
                    <a:lumMod val="50000"/>
                  </a:schemeClr>
                </a:solidFill>
              </a:rPr>
              <a:t>.</a:t>
            </a:r>
          </a:p>
          <a:p>
            <a:r>
              <a:rPr lang="en-US" b="1" i="1" dirty="0" smtClean="0">
                <a:solidFill>
                  <a:srgbClr val="00823B"/>
                </a:solidFill>
              </a:rPr>
              <a:t>     * For </a:t>
            </a:r>
            <a:r>
              <a:rPr lang="en-US" b="1" i="1" dirty="0">
                <a:solidFill>
                  <a:srgbClr val="00823B"/>
                </a:solidFill>
              </a:rPr>
              <a:t>Finding CARs only – does not apply to Observation CARs</a:t>
            </a:r>
            <a:endParaRPr lang="en-US" dirty="0">
              <a:solidFill>
                <a:schemeClr val="bg1">
                  <a:lumMod val="50000"/>
                </a:schemeClr>
              </a:solidFill>
            </a:endParaRPr>
          </a:p>
        </p:txBody>
      </p:sp>
      <p:sp>
        <p:nvSpPr>
          <p:cNvPr id="6" name="Title 3"/>
          <p:cNvSpPr>
            <a:spLocks noGrp="1"/>
          </p:cNvSpPr>
          <p:nvPr>
            <p:ph type="title"/>
          </p:nvPr>
        </p:nvSpPr>
        <p:spPr/>
        <p:txBody>
          <a:bodyPr/>
          <a:lstStyle/>
          <a:p>
            <a:r>
              <a:rPr lang="en-US" dirty="0">
                <a:latin typeface="Arial" charset="0"/>
              </a:rPr>
              <a:t>CAR Review Trends:</a:t>
            </a:r>
            <a:br>
              <a:rPr lang="en-US" dirty="0">
                <a:latin typeface="Arial" charset="0"/>
              </a:rPr>
            </a:br>
            <a:r>
              <a:rPr lang="en-US" dirty="0">
                <a:latin typeface="Arial" charset="0"/>
              </a:rPr>
              <a:t>Scope of Nonconformance</a:t>
            </a:r>
            <a:endParaRPr lang="en-US" dirty="0" smtClean="0">
              <a:latin typeface="Arial" charset="0"/>
            </a:endParaRPr>
          </a:p>
        </p:txBody>
      </p:sp>
    </p:spTree>
    <p:extLst>
      <p:ext uri="{BB962C8B-B14F-4D97-AF65-F5344CB8AC3E}">
        <p14:creationId xmlns:p14="http://schemas.microsoft.com/office/powerpoint/2010/main" val="2785907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txBox="1">
            <a:spLocks noChangeArrowheads="1"/>
          </p:cNvSpPr>
          <p:nvPr/>
        </p:nvSpPr>
        <p:spPr bwMode="auto">
          <a:xfrm>
            <a:off x="517525" y="1327150"/>
            <a:ext cx="8099425"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a:lnSpc>
                <a:spcPct val="90000"/>
              </a:lnSpc>
              <a:spcBef>
                <a:spcPct val="20000"/>
              </a:spcBef>
            </a:pPr>
            <a:r>
              <a:rPr lang="en-US" sz="2400" b="1" dirty="0">
                <a:solidFill>
                  <a:srgbClr val="C00000"/>
                </a:solidFill>
              </a:rPr>
              <a:t>Scope of Nonconformance Example</a:t>
            </a:r>
          </a:p>
        </p:txBody>
      </p:sp>
      <p:sp>
        <p:nvSpPr>
          <p:cNvPr id="36868" name="Rounded Rectangle 2"/>
          <p:cNvSpPr>
            <a:spLocks noChangeArrowheads="1"/>
          </p:cNvSpPr>
          <p:nvPr/>
        </p:nvSpPr>
        <p:spPr bwMode="auto">
          <a:xfrm>
            <a:off x="609600" y="2133600"/>
            <a:ext cx="1143000" cy="762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round/>
                <a:headEnd/>
                <a:tailEnd/>
              </a14:hiddenLine>
            </a:ext>
          </a:extLst>
        </p:spPr>
        <p:txBody>
          <a:bodyPr wrap="none" anchor="ctr"/>
          <a:lstStyle/>
          <a:p>
            <a:endParaRPr lang="en-US"/>
          </a:p>
        </p:txBody>
      </p:sp>
      <p:pic>
        <p:nvPicPr>
          <p:cNvPr id="368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848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5381625"/>
            <a:ext cx="80867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1" name="TextBox 11"/>
          <p:cNvSpPr txBox="1">
            <a:spLocks noChangeArrowheads="1"/>
          </p:cNvSpPr>
          <p:nvPr/>
        </p:nvSpPr>
        <p:spPr bwMode="auto">
          <a:xfrm>
            <a:off x="457200" y="4876800"/>
            <a:ext cx="7452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2000" i="1" dirty="0">
                <a:solidFill>
                  <a:schemeClr val="tx1">
                    <a:lumMod val="85000"/>
                    <a:lumOff val="15000"/>
                  </a:schemeClr>
                </a:solidFill>
              </a:rPr>
              <a:t>How widespread is the problem…   Global?   Regional?   Local?</a:t>
            </a:r>
          </a:p>
        </p:txBody>
      </p:sp>
      <p:sp>
        <p:nvSpPr>
          <p:cNvPr id="8" name="Title 3"/>
          <p:cNvSpPr>
            <a:spLocks noGrp="1"/>
          </p:cNvSpPr>
          <p:nvPr>
            <p:ph type="title"/>
          </p:nvPr>
        </p:nvSpPr>
        <p:spPr>
          <a:xfrm>
            <a:off x="457200" y="274638"/>
            <a:ext cx="8229600" cy="1143000"/>
          </a:xfrm>
        </p:spPr>
        <p:txBody>
          <a:bodyPr/>
          <a:lstStyle/>
          <a:p>
            <a:r>
              <a:rPr lang="en-US" dirty="0">
                <a:latin typeface="Arial" charset="0"/>
              </a:rPr>
              <a:t>CAR Review Trends:</a:t>
            </a:r>
            <a:br>
              <a:rPr lang="en-US" dirty="0">
                <a:latin typeface="Arial" charset="0"/>
              </a:rPr>
            </a:br>
            <a:r>
              <a:rPr lang="en-US" dirty="0">
                <a:latin typeface="Arial" charset="0"/>
              </a:rPr>
              <a:t>Scope of Nonconformance</a:t>
            </a:r>
            <a:endParaRPr lang="en-US" dirty="0" smtClean="0">
              <a:latin typeface="Arial" charset="0"/>
            </a:endParaRPr>
          </a:p>
        </p:txBody>
      </p:sp>
      <p:sp>
        <p:nvSpPr>
          <p:cNvPr id="2" name="Rounded Rectangle 1"/>
          <p:cNvSpPr/>
          <p:nvPr/>
        </p:nvSpPr>
        <p:spPr>
          <a:xfrm>
            <a:off x="2204720" y="2174240"/>
            <a:ext cx="5984240" cy="381000"/>
          </a:xfrm>
          <a:prstGeom prst="roundRect">
            <a:avLst/>
          </a:prstGeom>
          <a:noFill/>
          <a:ln w="127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 name="TextBox 2"/>
          <p:cNvSpPr txBox="1"/>
          <p:nvPr/>
        </p:nvSpPr>
        <p:spPr>
          <a:xfrm>
            <a:off x="487680" y="2039620"/>
            <a:ext cx="1467068" cy="923330"/>
          </a:xfrm>
          <a:prstGeom prst="rect">
            <a:avLst/>
          </a:prstGeom>
          <a:noFill/>
        </p:spPr>
        <p:txBody>
          <a:bodyPr wrap="none" rtlCol="0">
            <a:spAutoFit/>
          </a:bodyPr>
          <a:lstStyle/>
          <a:p>
            <a:r>
              <a:rPr lang="en-US" i="1" dirty="0" smtClean="0">
                <a:latin typeface="Arial" pitchFamily="34" charset="0"/>
                <a:cs typeface="Arial" pitchFamily="34" charset="0"/>
              </a:rPr>
              <a:t>How was </a:t>
            </a:r>
          </a:p>
          <a:p>
            <a:r>
              <a:rPr lang="en-US" i="1" dirty="0" smtClean="0">
                <a:latin typeface="Arial" pitchFamily="34" charset="0"/>
                <a:cs typeface="Arial" pitchFamily="34" charset="0"/>
              </a:rPr>
              <a:t>the scope</a:t>
            </a:r>
          </a:p>
          <a:p>
            <a:r>
              <a:rPr lang="en-US" i="1" dirty="0" smtClean="0">
                <a:latin typeface="Arial" pitchFamily="34" charset="0"/>
                <a:cs typeface="Arial" pitchFamily="34" charset="0"/>
              </a:rPr>
              <a:t>determined?</a:t>
            </a:r>
          </a:p>
        </p:txBody>
      </p:sp>
      <p:cxnSp>
        <p:nvCxnSpPr>
          <p:cNvPr id="5" name="Straight Arrow Connector 4"/>
          <p:cNvCxnSpPr/>
          <p:nvPr/>
        </p:nvCxnSpPr>
        <p:spPr>
          <a:xfrm>
            <a:off x="1656080" y="2364740"/>
            <a:ext cx="548640" cy="0"/>
          </a:xfrm>
          <a:prstGeom prst="straightConnector1">
            <a:avLst/>
          </a:prstGeom>
          <a:ln w="9525">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35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932710" y="2789670"/>
            <a:ext cx="5240249" cy="1231611"/>
          </a:xfrm>
        </p:spPr>
        <p:txBody>
          <a:bodyPr/>
          <a:lstStyle/>
          <a:p>
            <a:pPr algn="ctr"/>
            <a:r>
              <a:rPr lang="en-US" dirty="0" smtClean="0">
                <a:solidFill>
                  <a:srgbClr val="FFC000"/>
                </a:solidFill>
                <a:latin typeface="Arial" charset="0"/>
              </a:rPr>
              <a:t>COMMUNICATION FORUM: </a:t>
            </a:r>
            <a:r>
              <a:rPr lang="en-US" dirty="0" smtClean="0">
                <a:latin typeface="Arial" charset="0"/>
              </a:rPr>
              <a:t>Status</a:t>
            </a:r>
          </a:p>
        </p:txBody>
      </p:sp>
    </p:spTree>
    <p:extLst>
      <p:ext uri="{BB962C8B-B14F-4D97-AF65-F5344CB8AC3E}">
        <p14:creationId xmlns:p14="http://schemas.microsoft.com/office/powerpoint/2010/main" val="4193179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Communication Forum:  Status</a:t>
            </a: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chemeClr val="accent1"/>
                </a:solidFill>
                <a:latin typeface="Arial" charset="0"/>
                <a:cs typeface="Arial" charset="0"/>
              </a:rPr>
              <a:t>Team</a:t>
            </a:r>
          </a:p>
          <a:p>
            <a:pPr marL="457200" indent="0">
              <a:buNone/>
            </a:pPr>
            <a:r>
              <a:rPr lang="en-US" sz="2400" b="0" dirty="0" smtClean="0"/>
              <a:t>Samantha </a:t>
            </a:r>
            <a:r>
              <a:rPr lang="en-US" sz="2400" b="0" dirty="0"/>
              <a:t>(WonSeon) </a:t>
            </a:r>
            <a:r>
              <a:rPr lang="en-US" sz="2400" b="0" dirty="0" smtClean="0"/>
              <a:t>Bang – </a:t>
            </a:r>
            <a:r>
              <a:rPr lang="en-US" sz="2400" b="0" dirty="0"/>
              <a:t>x65381</a:t>
            </a:r>
            <a:br>
              <a:rPr lang="en-US" sz="2400" b="0" dirty="0"/>
            </a:br>
            <a:r>
              <a:rPr lang="en-US" sz="2400" b="0" dirty="0"/>
              <a:t>Julie Heinzinger </a:t>
            </a:r>
            <a:r>
              <a:rPr lang="en-US" sz="2400" b="0" dirty="0" smtClean="0"/>
              <a:t>– x55602</a:t>
            </a:r>
            <a:r>
              <a:rPr lang="en-US" sz="2400" b="0" dirty="0"/>
              <a:t/>
            </a:r>
            <a:br>
              <a:rPr lang="en-US" sz="2400" b="0" dirty="0"/>
            </a:br>
            <a:r>
              <a:rPr lang="en-US" sz="2400" b="0" dirty="0"/>
              <a:t>Paul Ip </a:t>
            </a:r>
            <a:r>
              <a:rPr lang="en-US" sz="2400" b="0" dirty="0" smtClean="0"/>
              <a:t>– x69582</a:t>
            </a:r>
            <a:endParaRPr lang="en-US" sz="2400" b="0" dirty="0"/>
          </a:p>
          <a:p>
            <a:pPr marL="457200" indent="0">
              <a:buNone/>
            </a:pPr>
            <a:r>
              <a:rPr lang="en-US" sz="2400" b="0" dirty="0"/>
              <a:t>Michelle Lee </a:t>
            </a:r>
            <a:r>
              <a:rPr lang="en-US" sz="2400" b="0" dirty="0" smtClean="0"/>
              <a:t>– x55600</a:t>
            </a:r>
            <a:endParaRPr lang="en-US" sz="2400" b="0" dirty="0"/>
          </a:p>
          <a:p>
            <a:pPr marL="457200" indent="0">
              <a:buNone/>
            </a:pPr>
            <a:r>
              <a:rPr lang="en-US" sz="2400" b="0" dirty="0"/>
              <a:t>Chris Nicastro </a:t>
            </a:r>
            <a:r>
              <a:rPr lang="en-US" sz="2400" b="0" dirty="0" smtClean="0"/>
              <a:t>– x41718</a:t>
            </a:r>
            <a:endParaRPr lang="en-US" sz="20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17</a:t>
            </a:fld>
            <a:endParaRPr lang="en-US" sz="1000"/>
          </a:p>
        </p:txBody>
      </p:sp>
    </p:spTree>
    <p:extLst>
      <p:ext uri="{BB962C8B-B14F-4D97-AF65-F5344CB8AC3E}">
        <p14:creationId xmlns:p14="http://schemas.microsoft.com/office/powerpoint/2010/main" val="2718743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Communication Forum:  Status</a:t>
            </a: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chemeClr val="accent1"/>
                </a:solidFill>
                <a:latin typeface="Arial" charset="0"/>
                <a:cs typeface="Arial" charset="0"/>
              </a:rPr>
              <a:t>Background</a:t>
            </a:r>
          </a:p>
          <a:p>
            <a:pPr>
              <a:buFont typeface="Arial" pitchFamily="34" charset="0"/>
              <a:buChar char="•"/>
            </a:pPr>
            <a:r>
              <a:rPr lang="en-US" sz="2400" b="0" dirty="0" smtClean="0"/>
              <a:t>Feedback </a:t>
            </a:r>
            <a:r>
              <a:rPr lang="en-US" sz="2400" b="0" dirty="0"/>
              <a:t>from CAR admin process assessment </a:t>
            </a:r>
          </a:p>
          <a:p>
            <a:pPr>
              <a:buFont typeface="Arial" pitchFamily="34" charset="0"/>
              <a:buChar char="•"/>
            </a:pPr>
            <a:r>
              <a:rPr lang="en-US" sz="2400" b="0" dirty="0"/>
              <a:t>Goal - Improve communication/information sharing among CAR Admins</a:t>
            </a:r>
          </a:p>
          <a:p>
            <a:pPr marL="690562" lvl="4" indent="-342900">
              <a:buFont typeface="Arial" pitchFamily="34" charset="0"/>
              <a:buChar char="‒"/>
            </a:pPr>
            <a:r>
              <a:rPr lang="en-US" sz="2400" b="0" dirty="0"/>
              <a:t>Easily </a:t>
            </a:r>
            <a:r>
              <a:rPr lang="en-US" sz="2400" b="0" dirty="0" smtClean="0"/>
              <a:t>accessible</a:t>
            </a:r>
          </a:p>
          <a:p>
            <a:pPr marL="690562" lvl="4" indent="-342900">
              <a:buFont typeface="Arial" pitchFamily="34" charset="0"/>
              <a:buChar char="‒"/>
            </a:pPr>
            <a:r>
              <a:rPr lang="en-US" sz="2400" b="0" dirty="0" smtClean="0"/>
              <a:t>Online collaboration</a:t>
            </a:r>
          </a:p>
          <a:p>
            <a:pPr marL="690562" lvl="4" indent="-342900">
              <a:buFont typeface="Arial" pitchFamily="34" charset="0"/>
              <a:buChar char="‒"/>
            </a:pPr>
            <a:r>
              <a:rPr lang="en-US" sz="2400" b="0" dirty="0" smtClean="0"/>
              <a:t>Store the discussion history</a:t>
            </a:r>
          </a:p>
          <a:p>
            <a:pPr marL="690562" lvl="4" indent="-342900">
              <a:buFont typeface="Arial" pitchFamily="34" charset="0"/>
              <a:buChar char="‒"/>
            </a:pPr>
            <a:r>
              <a:rPr lang="en-US" sz="2400" b="0" dirty="0" smtClean="0"/>
              <a:t>Searchable</a:t>
            </a:r>
            <a:endParaRPr lang="en-US" sz="2400" b="0" dirty="0"/>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18</a:t>
            </a:fld>
            <a:endParaRPr lang="en-US" sz="1000"/>
          </a:p>
        </p:txBody>
      </p:sp>
    </p:spTree>
    <p:extLst>
      <p:ext uri="{BB962C8B-B14F-4D97-AF65-F5344CB8AC3E}">
        <p14:creationId xmlns:p14="http://schemas.microsoft.com/office/powerpoint/2010/main" val="4138420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Communication Forum:  Status</a:t>
            </a:r>
          </a:p>
        </p:txBody>
      </p:sp>
      <p:sp>
        <p:nvSpPr>
          <p:cNvPr id="15363" name="Content Placeholder 4"/>
          <p:cNvSpPr>
            <a:spLocks noGrp="1"/>
          </p:cNvSpPr>
          <p:nvPr>
            <p:ph idx="1"/>
          </p:nvPr>
        </p:nvSpPr>
        <p:spPr>
          <a:xfrm>
            <a:off x="457200" y="1433945"/>
            <a:ext cx="8229600" cy="5424055"/>
          </a:xfrm>
        </p:spPr>
        <p:txBody>
          <a:bodyPr>
            <a:normAutofit fontScale="55000" lnSpcReduction="20000"/>
          </a:bodyPr>
          <a:lstStyle/>
          <a:p>
            <a:pPr marL="0" indent="0" eaLnBrk="1" hangingPunct="1"/>
            <a:r>
              <a:rPr lang="en-US" sz="4700" dirty="0" smtClean="0">
                <a:solidFill>
                  <a:schemeClr val="accent1"/>
                </a:solidFill>
                <a:latin typeface="Arial" charset="0"/>
                <a:cs typeface="Arial" charset="0"/>
              </a:rPr>
              <a:t>Status</a:t>
            </a:r>
          </a:p>
          <a:p>
            <a:pPr marL="347663" indent="-347663">
              <a:buFont typeface="Arial" pitchFamily="34" charset="0"/>
              <a:buChar char="•"/>
            </a:pPr>
            <a:r>
              <a:rPr lang="en-US" sz="4400" b="0" dirty="0"/>
              <a:t>Researching use of </a:t>
            </a:r>
            <a:r>
              <a:rPr lang="en-US" sz="4400" b="0" dirty="0" err="1"/>
              <a:t>Sharepoint</a:t>
            </a:r>
            <a:endParaRPr lang="en-US" sz="4400" b="0" dirty="0"/>
          </a:p>
          <a:p>
            <a:pPr marL="682625" lvl="1" indent="-334963">
              <a:buFont typeface="Arial" pitchFamily="34" charset="0"/>
              <a:buChar char="‒"/>
            </a:pPr>
            <a:r>
              <a:rPr lang="en-US" sz="4400" b="0" dirty="0"/>
              <a:t>Benefits</a:t>
            </a:r>
          </a:p>
          <a:p>
            <a:pPr marL="914400" lvl="2" indent="-231775">
              <a:buFont typeface="Arial" pitchFamily="34" charset="0"/>
              <a:buChar char="•"/>
            </a:pPr>
            <a:r>
              <a:rPr lang="en-US" sz="3600" b="0" dirty="0"/>
              <a:t>Easy setup</a:t>
            </a:r>
          </a:p>
          <a:p>
            <a:pPr marL="914400" lvl="2" indent="-231775">
              <a:buFont typeface="Arial" pitchFamily="34" charset="0"/>
              <a:buChar char="•"/>
            </a:pPr>
            <a:r>
              <a:rPr lang="en-US" sz="3600" b="0" dirty="0"/>
              <a:t>Faster uploading /file sharing than KMS</a:t>
            </a:r>
          </a:p>
          <a:p>
            <a:pPr marL="914400" lvl="2" indent="-231775">
              <a:buFont typeface="Arial" pitchFamily="34" charset="0"/>
              <a:buChar char="•"/>
            </a:pPr>
            <a:r>
              <a:rPr lang="en-US" sz="3600" b="0" dirty="0"/>
              <a:t>Various roles (manager, user, guest) with different access levels (view, edit, etc.)</a:t>
            </a:r>
          </a:p>
          <a:p>
            <a:pPr marL="914400" lvl="2" indent="-231775">
              <a:buFont typeface="Arial" pitchFamily="34" charset="0"/>
              <a:buChar char="•"/>
            </a:pPr>
            <a:r>
              <a:rPr lang="en-US" sz="3600" b="0" dirty="0"/>
              <a:t>Revision history</a:t>
            </a:r>
          </a:p>
          <a:p>
            <a:pPr marL="914400" lvl="2" indent="-231775">
              <a:buFont typeface="Arial" pitchFamily="34" charset="0"/>
              <a:buChar char="•"/>
            </a:pPr>
            <a:r>
              <a:rPr lang="en-US" sz="3600" b="0" dirty="0"/>
              <a:t>Keywords</a:t>
            </a:r>
          </a:p>
          <a:p>
            <a:pPr marL="682625" lvl="1" indent="-334963">
              <a:buFont typeface="Arial" pitchFamily="34" charset="0"/>
              <a:buChar char="‒"/>
            </a:pPr>
            <a:r>
              <a:rPr lang="en-US" sz="4400" b="0" dirty="0"/>
              <a:t>Other</a:t>
            </a:r>
          </a:p>
          <a:p>
            <a:pPr marL="914400" lvl="2" indent="-231775">
              <a:buFont typeface="Arial" pitchFamily="34" charset="0"/>
              <a:buChar char="•"/>
            </a:pPr>
            <a:r>
              <a:rPr lang="en-US" sz="3600" b="0" dirty="0"/>
              <a:t>Access via direct link or </a:t>
            </a:r>
            <a:r>
              <a:rPr lang="en-US" sz="3600" b="0" dirty="0" err="1"/>
              <a:t>Sharepoint</a:t>
            </a:r>
            <a:r>
              <a:rPr lang="en-US" sz="3600" b="0" dirty="0"/>
              <a:t> profile – no separate registration </a:t>
            </a:r>
          </a:p>
          <a:p>
            <a:pPr marL="914400" lvl="2" indent="-231775">
              <a:buFont typeface="Arial" pitchFamily="34" charset="0"/>
              <a:buChar char="•"/>
            </a:pPr>
            <a:r>
              <a:rPr lang="en-US" sz="3600" b="0" dirty="0"/>
              <a:t>Profile information in process</a:t>
            </a:r>
          </a:p>
          <a:p>
            <a:pPr marL="347663" indent="-347663">
              <a:buFont typeface="Arial" pitchFamily="34" charset="0"/>
              <a:buChar char="•"/>
            </a:pPr>
            <a:r>
              <a:rPr lang="en-US" sz="4400" b="0" dirty="0" smtClean="0"/>
              <a:t>Creating </a:t>
            </a:r>
            <a:r>
              <a:rPr lang="en-US" sz="4400" b="0" dirty="0"/>
              <a:t>a trial forum for CAR Admin Communication team</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19</a:t>
            </a:fld>
            <a:endParaRPr lang="en-US" sz="1000"/>
          </a:p>
        </p:txBody>
      </p:sp>
    </p:spTree>
    <p:extLst>
      <p:ext uri="{BB962C8B-B14F-4D97-AF65-F5344CB8AC3E}">
        <p14:creationId xmlns:p14="http://schemas.microsoft.com/office/powerpoint/2010/main" val="1513847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Topics</a:t>
            </a:r>
          </a:p>
        </p:txBody>
      </p:sp>
      <p:sp>
        <p:nvSpPr>
          <p:cNvPr id="15363" name="Content Placeholder 4"/>
          <p:cNvSpPr>
            <a:spLocks noGrp="1"/>
          </p:cNvSpPr>
          <p:nvPr>
            <p:ph idx="1"/>
          </p:nvPr>
        </p:nvSpPr>
        <p:spPr>
          <a:xfrm>
            <a:off x="457200" y="1433945"/>
            <a:ext cx="8229600" cy="4692219"/>
          </a:xfrm>
        </p:spPr>
        <p:txBody>
          <a:bodyPr/>
          <a:lstStyle/>
          <a:p>
            <a:pPr eaLnBrk="1" hangingPunct="1">
              <a:buFont typeface="Arial" pitchFamily="34" charset="0"/>
              <a:buChar char="•"/>
            </a:pPr>
            <a:r>
              <a:rPr lang="en-US" dirty="0" smtClean="0">
                <a:latin typeface="Arial" charset="0"/>
                <a:cs typeface="Arial" charset="0"/>
              </a:rPr>
              <a:t>Reminder:  Add Process Owners and Program Owners as Optional Recipients on CARs</a:t>
            </a:r>
          </a:p>
          <a:p>
            <a:pPr eaLnBrk="1" hangingPunct="1">
              <a:buFont typeface="Arial" pitchFamily="34" charset="0"/>
              <a:buChar char="•"/>
            </a:pPr>
            <a:r>
              <a:rPr lang="en-US" dirty="0" smtClean="0">
                <a:latin typeface="Arial" charset="0"/>
                <a:cs typeface="Arial" charset="0"/>
              </a:rPr>
              <a:t>Update:  Requirements for Published Documents in CAR milestones</a:t>
            </a:r>
          </a:p>
          <a:p>
            <a:pPr eaLnBrk="1" hangingPunct="1">
              <a:buFont typeface="Arial" pitchFamily="34" charset="0"/>
              <a:buChar char="•"/>
            </a:pPr>
            <a:r>
              <a:rPr lang="en-US" dirty="0" smtClean="0">
                <a:latin typeface="Arial" charset="0"/>
                <a:cs typeface="Arial" charset="0"/>
              </a:rPr>
              <a:t>CAR Review Trends:  Scope of Nonconformance</a:t>
            </a:r>
          </a:p>
          <a:p>
            <a:pPr eaLnBrk="1" hangingPunct="1">
              <a:buFont typeface="Arial" pitchFamily="34" charset="0"/>
              <a:buChar char="•"/>
            </a:pPr>
            <a:r>
              <a:rPr lang="en-US" dirty="0" smtClean="0">
                <a:solidFill>
                  <a:srgbClr val="7F7F7F"/>
                </a:solidFill>
                <a:latin typeface="Arial" charset="0"/>
                <a:cs typeface="Arial" charset="0"/>
              </a:rPr>
              <a:t>Communication Forum Status</a:t>
            </a:r>
          </a:p>
          <a:p>
            <a:pPr eaLnBrk="1" hangingPunct="1">
              <a:buFont typeface="Arial" pitchFamily="34" charset="0"/>
              <a:buChar char="•"/>
            </a:pPr>
            <a:r>
              <a:rPr lang="en-US" dirty="0" smtClean="0">
                <a:solidFill>
                  <a:srgbClr val="7F7F7F"/>
                </a:solidFill>
                <a:latin typeface="Arial" charset="0"/>
                <a:cs typeface="Arial" charset="0"/>
              </a:rPr>
              <a:t>Good CARs, Bad CARs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a:t>
            </a:fld>
            <a:endParaRPr lang="en-US" sz="1000"/>
          </a:p>
        </p:txBody>
      </p:sp>
    </p:spTree>
    <p:extLst>
      <p:ext uri="{BB962C8B-B14F-4D97-AF65-F5344CB8AC3E}">
        <p14:creationId xmlns:p14="http://schemas.microsoft.com/office/powerpoint/2010/main" val="3366220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Communication Forum:  Status</a:t>
            </a:r>
          </a:p>
        </p:txBody>
      </p:sp>
      <p:sp>
        <p:nvSpPr>
          <p:cNvPr id="15363" name="Content Placeholder 4"/>
          <p:cNvSpPr>
            <a:spLocks noGrp="1"/>
          </p:cNvSpPr>
          <p:nvPr>
            <p:ph idx="1"/>
          </p:nvPr>
        </p:nvSpPr>
        <p:spPr>
          <a:xfrm>
            <a:off x="457200" y="1433945"/>
            <a:ext cx="8229600" cy="5424055"/>
          </a:xfrm>
        </p:spPr>
        <p:txBody>
          <a:bodyPr>
            <a:normAutofit/>
          </a:bodyPr>
          <a:lstStyle/>
          <a:p>
            <a:pPr marL="0" indent="0" eaLnBrk="1" hangingPunct="1"/>
            <a:r>
              <a:rPr lang="en-US" dirty="0" smtClean="0">
                <a:solidFill>
                  <a:schemeClr val="accent1"/>
                </a:solidFill>
                <a:latin typeface="Arial" charset="0"/>
                <a:cs typeface="Arial" charset="0"/>
              </a:rPr>
              <a:t>Next Steps</a:t>
            </a:r>
          </a:p>
          <a:p>
            <a:pPr marL="347663" indent="-347663">
              <a:buFont typeface="Arial" pitchFamily="34" charset="0"/>
              <a:buChar char="•"/>
            </a:pPr>
            <a:r>
              <a:rPr lang="en-US" sz="2400" b="0" dirty="0" smtClean="0"/>
              <a:t>If </a:t>
            </a:r>
            <a:r>
              <a:rPr lang="en-US" sz="2400" b="0" dirty="0"/>
              <a:t>the trial forum is </a:t>
            </a:r>
            <a:r>
              <a:rPr lang="en-US" sz="2400" b="0" dirty="0" smtClean="0"/>
              <a:t>successful:</a:t>
            </a:r>
            <a:endParaRPr lang="en-US" sz="2400" b="0" dirty="0"/>
          </a:p>
          <a:p>
            <a:pPr marL="682625" lvl="1" indent="-334963">
              <a:buFont typeface="Arial" pitchFamily="34" charset="0"/>
              <a:buChar char="‒"/>
            </a:pPr>
            <a:r>
              <a:rPr lang="en-US" sz="2400" b="0" dirty="0" smtClean="0"/>
              <a:t>Create </a:t>
            </a:r>
            <a:r>
              <a:rPr lang="en-US" sz="2400" b="0" dirty="0"/>
              <a:t>a brief training module on how to use the </a:t>
            </a:r>
            <a:r>
              <a:rPr lang="en-US" sz="2400" b="0" dirty="0" smtClean="0"/>
              <a:t>forum</a:t>
            </a:r>
            <a:endParaRPr lang="en-US" sz="2400" b="0" dirty="0"/>
          </a:p>
          <a:p>
            <a:pPr marL="682625" lvl="1" indent="-334963">
              <a:buFont typeface="Arial" pitchFamily="34" charset="0"/>
              <a:buChar char="‒"/>
            </a:pPr>
            <a:r>
              <a:rPr lang="en-US" sz="2400" b="0" dirty="0" smtClean="0"/>
              <a:t>Expand </a:t>
            </a:r>
            <a:r>
              <a:rPr lang="en-US" sz="2400" b="0" dirty="0"/>
              <a:t>the forum to other </a:t>
            </a:r>
            <a:r>
              <a:rPr lang="en-US" sz="2400" b="0" dirty="0" smtClean="0"/>
              <a:t>users</a:t>
            </a:r>
          </a:p>
          <a:p>
            <a:pPr marL="682625" lvl="1" indent="-334963">
              <a:buFont typeface="Arial" pitchFamily="34" charset="0"/>
              <a:buChar char="‒"/>
            </a:pPr>
            <a:endParaRPr lang="en-US" sz="2400" b="0" dirty="0"/>
          </a:p>
          <a:p>
            <a:pPr marL="347662" lvl="1"/>
            <a:r>
              <a:rPr lang="en-US" sz="2400" b="0" dirty="0" smtClean="0"/>
              <a:t>Please contact a team member if you have questions.</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20</a:t>
            </a:fld>
            <a:endParaRPr lang="en-US" sz="1000"/>
          </a:p>
        </p:txBody>
      </p:sp>
    </p:spTree>
    <p:extLst>
      <p:ext uri="{BB962C8B-B14F-4D97-AF65-F5344CB8AC3E}">
        <p14:creationId xmlns:p14="http://schemas.microsoft.com/office/powerpoint/2010/main" val="2009411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2244436" y="2815360"/>
            <a:ext cx="4644737" cy="722456"/>
          </a:xfrm>
        </p:spPr>
        <p:txBody>
          <a:bodyPr/>
          <a:lstStyle/>
          <a:p>
            <a:pPr eaLnBrk="1" hangingPunct="1"/>
            <a:r>
              <a:rPr lang="en-US" dirty="0" smtClean="0">
                <a:solidFill>
                  <a:srgbClr val="FFC000"/>
                </a:solidFill>
                <a:latin typeface="Arial" charset="0"/>
              </a:rPr>
              <a:t>Good CARs:  </a:t>
            </a:r>
            <a:r>
              <a:rPr lang="en-US" dirty="0" smtClean="0">
                <a:latin typeface="Arial" charset="0"/>
              </a:rPr>
              <a:t>Bad CARs</a:t>
            </a:r>
          </a:p>
        </p:txBody>
      </p:sp>
    </p:spTree>
    <p:extLst>
      <p:ext uri="{BB962C8B-B14F-4D97-AF65-F5344CB8AC3E}">
        <p14:creationId xmlns:p14="http://schemas.microsoft.com/office/powerpoint/2010/main" val="92250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Good CARs:  Bad CARs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dirty="0" smtClean="0">
                <a:solidFill>
                  <a:schemeClr val="accent1"/>
                </a:solidFill>
                <a:latin typeface="Arial" charset="0"/>
                <a:cs typeface="Arial" charset="0"/>
              </a:rPr>
              <a:t>Teams and CAR Numbers for review</a:t>
            </a:r>
          </a:p>
          <a:p>
            <a:pPr>
              <a:buFont typeface="Arial" pitchFamily="34" charset="0"/>
              <a:buChar char="•"/>
            </a:pPr>
            <a:r>
              <a:rPr lang="en-US" sz="2400" b="0" dirty="0" smtClean="0">
                <a:solidFill>
                  <a:schemeClr val="accent4">
                    <a:lumMod val="75000"/>
                  </a:schemeClr>
                </a:solidFill>
                <a:latin typeface="Arial" charset="0"/>
                <a:cs typeface="Arial" charset="0"/>
              </a:rPr>
              <a:t>NA Team for meeting on March 1</a:t>
            </a:r>
          </a:p>
          <a:p>
            <a:pPr marL="803275" indent="-457200">
              <a:buFont typeface="Arial" pitchFamily="34" charset="0"/>
              <a:buChar char="‒"/>
            </a:pPr>
            <a:r>
              <a:rPr lang="en-US" sz="2200" b="0" dirty="0" smtClean="0">
                <a:solidFill>
                  <a:schemeClr val="accent4">
                    <a:lumMod val="75000"/>
                  </a:schemeClr>
                </a:solidFill>
                <a:latin typeface="Arial" charset="0"/>
                <a:cs typeface="Arial" charset="0"/>
              </a:rPr>
              <a:t>Tovia Bat-Leah, Dale Hendricks, </a:t>
            </a:r>
            <a:r>
              <a:rPr lang="en-US" sz="2200" b="0" dirty="0" err="1" smtClean="0">
                <a:solidFill>
                  <a:schemeClr val="accent4">
                    <a:lumMod val="75000"/>
                  </a:schemeClr>
                </a:solidFill>
                <a:latin typeface="Arial" charset="0"/>
                <a:cs typeface="Arial" charset="0"/>
              </a:rPr>
              <a:t>Jenni</a:t>
            </a:r>
            <a:r>
              <a:rPr lang="en-US" sz="2200" b="0" dirty="0" smtClean="0">
                <a:solidFill>
                  <a:schemeClr val="accent4">
                    <a:lumMod val="75000"/>
                  </a:schemeClr>
                </a:solidFill>
                <a:latin typeface="Arial" charset="0"/>
                <a:cs typeface="Arial" charset="0"/>
              </a:rPr>
              <a:t> Murrill, Jim Carlisle</a:t>
            </a:r>
            <a:endParaRPr lang="en-US" sz="2200" b="0" dirty="0">
              <a:solidFill>
                <a:schemeClr val="accent4">
                  <a:lumMod val="75000"/>
                </a:schemeClr>
              </a:solidFill>
              <a:latin typeface="Arial" charset="0"/>
              <a:cs typeface="Arial" charset="0"/>
            </a:endParaRPr>
          </a:p>
          <a:p>
            <a:pPr marL="803275" indent="-457200">
              <a:buFont typeface="Arial" pitchFamily="34" charset="0"/>
              <a:buChar char="‒"/>
            </a:pPr>
            <a:r>
              <a:rPr lang="en-US" sz="2200" b="0" dirty="0">
                <a:solidFill>
                  <a:schemeClr val="accent4">
                    <a:lumMod val="75000"/>
                  </a:schemeClr>
                </a:solidFill>
                <a:latin typeface="Arial" charset="0"/>
                <a:cs typeface="Arial" charset="0"/>
              </a:rPr>
              <a:t>CAR #s:  </a:t>
            </a:r>
            <a:r>
              <a:rPr lang="en-US" sz="2200" b="0" dirty="0" smtClean="0">
                <a:solidFill>
                  <a:schemeClr val="accent4">
                    <a:lumMod val="75000"/>
                  </a:schemeClr>
                </a:solidFill>
                <a:latin typeface="Arial" charset="0"/>
                <a:cs typeface="Arial" charset="0"/>
              </a:rPr>
              <a:t>09397047, 11399232, 11399652, 11399925</a:t>
            </a:r>
          </a:p>
          <a:p>
            <a:pPr>
              <a:buFont typeface="Arial" pitchFamily="34" charset="0"/>
              <a:buChar char="•"/>
            </a:pPr>
            <a:r>
              <a:rPr lang="en-US" sz="2400" b="0" dirty="0" smtClean="0">
                <a:solidFill>
                  <a:srgbClr val="7030A0"/>
                </a:solidFill>
                <a:latin typeface="Arial" charset="0"/>
                <a:cs typeface="Arial" charset="0"/>
              </a:rPr>
              <a:t>EULA and NA Team for meeting on March 2</a:t>
            </a:r>
          </a:p>
          <a:p>
            <a:pPr marL="803275" indent="-457200">
              <a:buFont typeface="Arial" pitchFamily="34" charset="0"/>
              <a:buChar char="‒"/>
            </a:pPr>
            <a:r>
              <a:rPr lang="en-US" sz="2200" b="0" dirty="0">
                <a:solidFill>
                  <a:srgbClr val="7030A0"/>
                </a:solidFill>
                <a:latin typeface="Arial" charset="0"/>
                <a:cs typeface="Arial" charset="0"/>
              </a:rPr>
              <a:t>Karl Harland, Jim Kurtz, John Carlin</a:t>
            </a:r>
          </a:p>
          <a:p>
            <a:pPr marL="803275" indent="-457200">
              <a:buFont typeface="Arial" pitchFamily="34" charset="0"/>
              <a:buChar char="‒"/>
            </a:pPr>
            <a:r>
              <a:rPr lang="en-US" sz="2200" b="0" dirty="0" smtClean="0">
                <a:solidFill>
                  <a:srgbClr val="7030A0"/>
                </a:solidFill>
                <a:latin typeface="Arial" charset="0"/>
                <a:cs typeface="Arial" charset="0"/>
              </a:rPr>
              <a:t>CAR </a:t>
            </a:r>
            <a:r>
              <a:rPr lang="en-US" sz="2200" b="0" dirty="0">
                <a:solidFill>
                  <a:srgbClr val="7030A0"/>
                </a:solidFill>
                <a:latin typeface="Arial" charset="0"/>
                <a:cs typeface="Arial" charset="0"/>
              </a:rPr>
              <a:t>#s</a:t>
            </a:r>
            <a:r>
              <a:rPr lang="en-US" sz="2200" b="0" dirty="0" smtClean="0">
                <a:solidFill>
                  <a:srgbClr val="7030A0"/>
                </a:solidFill>
                <a:latin typeface="Arial" charset="0"/>
                <a:cs typeface="Arial" charset="0"/>
              </a:rPr>
              <a:t>:  10398884, 11399808, 11399819, 123910094</a:t>
            </a:r>
          </a:p>
          <a:p>
            <a:pPr>
              <a:buFont typeface="Arial" pitchFamily="34" charset="0"/>
              <a:buChar char="•"/>
            </a:pPr>
            <a:r>
              <a:rPr lang="en-US" sz="2400" b="0" dirty="0" smtClean="0">
                <a:solidFill>
                  <a:schemeClr val="accent2">
                    <a:lumMod val="75000"/>
                  </a:schemeClr>
                </a:solidFill>
                <a:latin typeface="Arial" charset="0"/>
                <a:cs typeface="Arial" charset="0"/>
              </a:rPr>
              <a:t>Asia Team for meeting on March 7</a:t>
            </a: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Adele Fan, Tony Hsu, Peter Johnston, Paul Ip</a:t>
            </a:r>
          </a:p>
          <a:p>
            <a:pPr marL="803275" indent="-457200">
              <a:buFont typeface="Arial" pitchFamily="34" charset="0"/>
              <a:buChar char="‒"/>
            </a:pPr>
            <a:r>
              <a:rPr lang="en-US" sz="2200" b="0" dirty="0" smtClean="0">
                <a:solidFill>
                  <a:schemeClr val="accent2">
                    <a:lumMod val="75000"/>
                  </a:schemeClr>
                </a:solidFill>
                <a:latin typeface="Arial" charset="0"/>
                <a:cs typeface="Arial" charset="0"/>
              </a:rPr>
              <a:t>CAR #s</a:t>
            </a:r>
            <a:r>
              <a:rPr lang="en-US" sz="2200" b="0" dirty="0">
                <a:solidFill>
                  <a:schemeClr val="accent2">
                    <a:lumMod val="75000"/>
                  </a:schemeClr>
                </a:solidFill>
                <a:latin typeface="Arial" charset="0"/>
                <a:cs typeface="Arial" charset="0"/>
              </a:rPr>
              <a:t>: 10398628, 10398706, 11398910, 11399603</a:t>
            </a:r>
            <a:endParaRPr lang="en-US" sz="2200" b="0" dirty="0" smtClean="0">
              <a:solidFill>
                <a:schemeClr val="accent2">
                  <a:lumMod val="75000"/>
                </a:schemeClr>
              </a:solidFill>
              <a:latin typeface="Arial" charset="0"/>
              <a:cs typeface="Arial" charset="0"/>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22</a:t>
            </a:fld>
            <a:endParaRPr lang="en-US" sz="1000"/>
          </a:p>
        </p:txBody>
      </p:sp>
    </p:spTree>
    <p:extLst>
      <p:ext uri="{BB962C8B-B14F-4D97-AF65-F5344CB8AC3E}">
        <p14:creationId xmlns:p14="http://schemas.microsoft.com/office/powerpoint/2010/main" val="3456304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677863"/>
            <a:ext cx="5486400" cy="1600200"/>
          </a:xfrm>
        </p:spPr>
        <p:txBody>
          <a:bodyPr/>
          <a:lstStyle/>
          <a:p>
            <a:pPr eaLnBrk="1" hangingPunct="1"/>
            <a:r>
              <a:rPr lang="en-US" smtClean="0">
                <a:latin typeface="Arial" charset="0"/>
              </a:rPr>
              <a:t>THANK YOU.</a:t>
            </a:r>
          </a:p>
        </p:txBody>
      </p:sp>
    </p:spTree>
    <p:extLst>
      <p:ext uri="{BB962C8B-B14F-4D97-AF65-F5344CB8AC3E}">
        <p14:creationId xmlns:p14="http://schemas.microsoft.com/office/powerpoint/2010/main" val="391042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883920" y="2789670"/>
            <a:ext cx="7569199" cy="1709594"/>
          </a:xfrm>
        </p:spPr>
        <p:txBody>
          <a:bodyPr/>
          <a:lstStyle/>
          <a:p>
            <a:pPr algn="ctr" eaLnBrk="1" hangingPunct="1"/>
            <a:r>
              <a:rPr lang="en-US" dirty="0" smtClean="0">
                <a:solidFill>
                  <a:srgbClr val="FFC000"/>
                </a:solidFill>
                <a:latin typeface="Arial" charset="0"/>
              </a:rPr>
              <a:t>REMINDER:</a:t>
            </a:r>
            <a:r>
              <a:rPr lang="en-US" dirty="0">
                <a:latin typeface="Arial" charset="0"/>
              </a:rPr>
              <a:t/>
            </a:r>
            <a:br>
              <a:rPr lang="en-US" dirty="0">
                <a:latin typeface="Arial" charset="0"/>
              </a:rPr>
            </a:br>
            <a:r>
              <a:rPr lang="en-US" dirty="0" smtClean="0">
                <a:latin typeface="Arial" charset="0"/>
              </a:rPr>
              <a:t>Add Process Owners and Program Owners as Optional Recipients on CARs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Add Process Owners and Program Owners as Optional Recipients in CARs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chemeClr val="accent1"/>
                </a:solidFill>
                <a:latin typeface="Arial" charset="0"/>
                <a:cs typeface="Arial" charset="0"/>
              </a:rPr>
              <a:t>Process Owners</a:t>
            </a:r>
          </a:p>
          <a:p>
            <a:pPr lvl="0">
              <a:buFont typeface="Arial" pitchFamily="34" charset="0"/>
              <a:buChar char="•"/>
            </a:pPr>
            <a:r>
              <a:rPr lang="en-US" sz="2400" b="0" dirty="0" smtClean="0">
                <a:solidFill>
                  <a:schemeClr val="tx1"/>
                </a:solidFill>
              </a:rPr>
              <a:t>00-QA-P0031 Policy and Process Owners Matrix</a:t>
            </a:r>
          </a:p>
          <a:p>
            <a:pPr marL="0" lvl="0" indent="0"/>
            <a:endParaRPr lang="en-US" sz="2400" b="0" dirty="0">
              <a:solidFill>
                <a:schemeClr val="tx1"/>
              </a:solidFill>
            </a:endParaRPr>
          </a:p>
          <a:p>
            <a:pPr marL="0" lvl="0" indent="0"/>
            <a:endParaRPr lang="en-US" sz="2400" b="0" dirty="0" smtClean="0">
              <a:solidFill>
                <a:schemeClr val="tx1"/>
              </a:solidFill>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4</a:t>
            </a:fld>
            <a:endParaRPr lang="en-US" sz="1000"/>
          </a:p>
        </p:txBody>
      </p:sp>
      <p:sp>
        <p:nvSpPr>
          <p:cNvPr id="2" name="TextBox 1"/>
          <p:cNvSpPr txBox="1"/>
          <p:nvPr/>
        </p:nvSpPr>
        <p:spPr>
          <a:xfrm>
            <a:off x="4622800" y="5080000"/>
            <a:ext cx="248786" cy="923330"/>
          </a:xfrm>
          <a:prstGeom prst="rect">
            <a:avLst/>
          </a:prstGeom>
          <a:noFill/>
        </p:spPr>
        <p:txBody>
          <a:bodyPr wrap="none" rtlCol="0">
            <a:spAutoFit/>
          </a:bodyPr>
          <a:lstStyle/>
          <a:p>
            <a:r>
              <a:rPr lang="en-US" b="1" dirty="0" smtClean="0">
                <a:latin typeface="Arial" pitchFamily="34" charset="0"/>
                <a:cs typeface="Arial" pitchFamily="34" charset="0"/>
              </a:rPr>
              <a:t>.</a:t>
            </a:r>
          </a:p>
          <a:p>
            <a:r>
              <a:rPr lang="en-US" b="1" dirty="0" smtClean="0">
                <a:latin typeface="Arial" pitchFamily="34" charset="0"/>
                <a:cs typeface="Arial" pitchFamily="34" charset="0"/>
              </a:rPr>
              <a:t>.</a:t>
            </a:r>
          </a:p>
          <a:p>
            <a:r>
              <a:rPr lang="en-US" b="1" dirty="0">
                <a:latin typeface="Arial" pitchFamily="34" charset="0"/>
                <a:cs typeface="Arial" pitchFamily="34" charset="0"/>
              </a:rPr>
              <a:t>.</a:t>
            </a:r>
            <a:endParaRPr lang="en-US" b="1" dirty="0" smtClean="0">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743" y="2493010"/>
            <a:ext cx="79629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58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Add Process Owners and Program Owners as Optional Recipients in CARs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a:r>
              <a:rPr lang="en-US" sz="2400" dirty="0" smtClean="0">
                <a:solidFill>
                  <a:schemeClr val="accent1"/>
                </a:solidFill>
                <a:latin typeface="Arial" charset="0"/>
                <a:cs typeface="Arial" charset="0"/>
              </a:rPr>
              <a:t>Program Owners</a:t>
            </a:r>
            <a:endParaRPr lang="en-US" sz="2400" b="0" dirty="0">
              <a:solidFill>
                <a:schemeClr val="tx1"/>
              </a:solidFill>
            </a:endParaRPr>
          </a:p>
          <a:p>
            <a:pPr lvl="0">
              <a:buFont typeface="Arial" pitchFamily="34" charset="0"/>
              <a:buChar char="•"/>
            </a:pPr>
            <a:r>
              <a:rPr lang="en-US" sz="2400" b="0" dirty="0" smtClean="0">
                <a:solidFill>
                  <a:schemeClr val="tx1"/>
                </a:solidFill>
                <a:hlinkClick r:id="rId2"/>
              </a:rPr>
              <a:t>Corporate Quality Engineering Website</a:t>
            </a:r>
            <a:endParaRPr lang="en-US" sz="2400" b="0" dirty="0" smtClean="0">
              <a:solidFill>
                <a:schemeClr val="tx1"/>
              </a:solidFill>
            </a:endParaRPr>
          </a:p>
          <a:p>
            <a:pPr marL="346075" lvl="0" indent="0"/>
            <a:endParaRPr lang="en-US" sz="2400" b="0" dirty="0" smtClean="0">
              <a:solidFill>
                <a:schemeClr val="tx1"/>
              </a:solidFill>
            </a:endParaRPr>
          </a:p>
          <a:p>
            <a:pPr marL="0" lvl="0" indent="0"/>
            <a:endParaRPr lang="en-US" sz="2400" b="0" dirty="0">
              <a:solidFill>
                <a:schemeClr val="tx1"/>
              </a:solidFill>
            </a:endParaRPr>
          </a:p>
          <a:p>
            <a:pPr marL="0" lvl="0" indent="0"/>
            <a:endParaRPr lang="en-US" sz="2400" b="0" dirty="0" smtClean="0">
              <a:solidFill>
                <a:schemeClr val="tx1"/>
              </a:solidFill>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5</a:t>
            </a:fld>
            <a:endParaRPr lang="en-US" sz="10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386965"/>
            <a:ext cx="5678805" cy="425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727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1492591" y="2789670"/>
            <a:ext cx="6285581" cy="1709594"/>
          </a:xfrm>
        </p:spPr>
        <p:txBody>
          <a:bodyPr/>
          <a:lstStyle/>
          <a:p>
            <a:pPr algn="ctr" eaLnBrk="1" hangingPunct="1"/>
            <a:r>
              <a:rPr lang="en-US" dirty="0" smtClean="0">
                <a:solidFill>
                  <a:srgbClr val="FFC000"/>
                </a:solidFill>
                <a:latin typeface="Arial" charset="0"/>
              </a:rPr>
              <a:t>UPDATE:</a:t>
            </a:r>
            <a:r>
              <a:rPr lang="en-US" dirty="0">
                <a:latin typeface="Arial" charset="0"/>
              </a:rPr>
              <a:t/>
            </a:r>
            <a:br>
              <a:rPr lang="en-US" dirty="0">
                <a:latin typeface="Arial" charset="0"/>
              </a:rPr>
            </a:br>
            <a:r>
              <a:rPr lang="en-US" dirty="0" smtClean="0">
                <a:latin typeface="Arial" charset="0"/>
              </a:rPr>
              <a:t>Requirements for Published Documents in Milestones</a:t>
            </a:r>
          </a:p>
        </p:txBody>
      </p:sp>
    </p:spTree>
    <p:extLst>
      <p:ext uri="{BB962C8B-B14F-4D97-AF65-F5344CB8AC3E}">
        <p14:creationId xmlns:p14="http://schemas.microsoft.com/office/powerpoint/2010/main" val="1529447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Requirements for Published Documents in Milestones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chemeClr val="accent1"/>
                </a:solidFill>
                <a:latin typeface="Arial" charset="0"/>
                <a:cs typeface="Arial" charset="0"/>
              </a:rPr>
              <a:t>FAQ 21:</a:t>
            </a:r>
          </a:p>
          <a:p>
            <a:pPr lvl="0"/>
            <a:r>
              <a:rPr lang="en-US" sz="2400" dirty="0">
                <a:solidFill>
                  <a:schemeClr val="tx1"/>
                </a:solidFill>
              </a:rPr>
              <a:t>21 - What is considered when accepting the CAR Implementation</a:t>
            </a:r>
            <a:r>
              <a:rPr lang="en-US" sz="2400" dirty="0" smtClean="0">
                <a:solidFill>
                  <a:schemeClr val="tx1"/>
                </a:solidFill>
              </a:rPr>
              <a:t>?</a:t>
            </a:r>
            <a:r>
              <a:rPr lang="en-US" sz="2400" dirty="0">
                <a:solidFill>
                  <a:schemeClr val="tx1"/>
                </a:solidFill>
              </a:rPr>
              <a:t/>
            </a:r>
            <a:br>
              <a:rPr lang="en-US" sz="2400" dirty="0">
                <a:solidFill>
                  <a:schemeClr val="tx1"/>
                </a:solidFill>
              </a:rPr>
            </a:br>
            <a:r>
              <a:rPr lang="en-US" sz="1200" i="1" dirty="0">
                <a:solidFill>
                  <a:schemeClr val="tx1">
                    <a:lumMod val="50000"/>
                    <a:lumOff val="50000"/>
                  </a:schemeClr>
                </a:solidFill>
              </a:rPr>
              <a:t>Category: CAR Admin ·     Every element of the corrective action plan and all milestones must have corresponding evidence of effective implementation. For example, if the corrective action plan included the creation of an audit review, then at least one of these reviews must have taken place before closing the CAR or milestone.</a:t>
            </a:r>
            <a:r>
              <a:rPr lang="en-US" sz="1200" i="1" dirty="0">
                <a:solidFill>
                  <a:schemeClr val="tx1">
                    <a:lumMod val="75000"/>
                    <a:lumOff val="25000"/>
                  </a:schemeClr>
                </a:solidFill>
              </a:rPr>
              <a:t>  </a:t>
            </a:r>
            <a:endParaRPr lang="en-US" sz="1200" i="1" dirty="0" smtClean="0">
              <a:solidFill>
                <a:schemeClr val="tx1">
                  <a:lumMod val="75000"/>
                  <a:lumOff val="25000"/>
                </a:schemeClr>
              </a:solidFill>
            </a:endParaRPr>
          </a:p>
          <a:p>
            <a:pPr lvl="0"/>
            <a:r>
              <a:rPr lang="en-US" sz="3200" dirty="0" smtClean="0">
                <a:solidFill>
                  <a:schemeClr val="tx1"/>
                </a:solidFill>
              </a:rPr>
              <a:t>·  </a:t>
            </a:r>
            <a:r>
              <a:rPr lang="en-US" sz="2400" dirty="0" smtClean="0">
                <a:solidFill>
                  <a:schemeClr val="tx1"/>
                </a:solidFill>
              </a:rPr>
              <a:t>For document changes, evidence that the updated document has been published must be provided.  The updated, published document must also be attached in the CAR.</a:t>
            </a:r>
          </a:p>
          <a:p>
            <a:pPr lvl="0"/>
            <a:r>
              <a:rPr lang="en-US" sz="1200" dirty="0" smtClean="0">
                <a:solidFill>
                  <a:schemeClr val="tx1"/>
                </a:solidFill>
              </a:rPr>
              <a:t>·</a:t>
            </a:r>
            <a:r>
              <a:rPr lang="en-US" sz="1200" dirty="0">
                <a:solidFill>
                  <a:schemeClr val="tx1"/>
                </a:solidFill>
              </a:rPr>
              <a:t>     </a:t>
            </a:r>
            <a:r>
              <a:rPr lang="en-US" sz="1200" i="1" dirty="0">
                <a:solidFill>
                  <a:schemeClr val="tx1">
                    <a:lumMod val="50000"/>
                    <a:lumOff val="50000"/>
                  </a:schemeClr>
                </a:solidFill>
              </a:rPr>
              <a:t>There should be evidence that shows how the new process was implemented. This could include a PDF (or equivalent) of proof of training/implementation that shows names/signatures of those who attended and the </a:t>
            </a:r>
            <a:r>
              <a:rPr lang="en-US" sz="1200" i="1" dirty="0" smtClean="0">
                <a:solidFill>
                  <a:schemeClr val="tx1">
                    <a:lumMod val="50000"/>
                    <a:lumOff val="50000"/>
                  </a:schemeClr>
                </a:solidFill>
              </a:rPr>
              <a:t>topics </a:t>
            </a:r>
            <a:r>
              <a:rPr lang="en-US" sz="1200" i="1" dirty="0">
                <a:solidFill>
                  <a:schemeClr val="tx1">
                    <a:lumMod val="50000"/>
                    <a:lumOff val="50000"/>
                  </a:schemeClr>
                </a:solidFill>
              </a:rPr>
              <a:t>covered. In case of online training, </a:t>
            </a:r>
            <a:r>
              <a:rPr lang="en-US" sz="1200" i="1" dirty="0" smtClean="0">
                <a:solidFill>
                  <a:schemeClr val="tx1">
                    <a:lumMod val="50000"/>
                    <a:lumOff val="50000"/>
                  </a:schemeClr>
                </a:solidFill>
              </a:rPr>
              <a:t>evidence </a:t>
            </a:r>
            <a:r>
              <a:rPr lang="en-US" sz="1200" i="1" dirty="0">
                <a:solidFill>
                  <a:schemeClr val="tx1">
                    <a:lumMod val="50000"/>
                    <a:lumOff val="50000"/>
                  </a:schemeClr>
                </a:solidFill>
              </a:rPr>
              <a:t>of attendance must be captured in the CAR</a:t>
            </a:r>
            <a:r>
              <a:rPr lang="en-US" sz="1200" i="1" dirty="0" smtClean="0">
                <a:solidFill>
                  <a:schemeClr val="tx1">
                    <a:lumMod val="50000"/>
                    <a:lumOff val="50000"/>
                  </a:schemeClr>
                </a:solidFill>
              </a:rPr>
              <a:t>. </a:t>
            </a:r>
            <a:endParaRPr lang="en-US" sz="1200" i="1" dirty="0">
              <a:solidFill>
                <a:schemeClr val="tx1">
                  <a:lumMod val="50000"/>
                  <a:lumOff val="50000"/>
                </a:schemeClr>
              </a:solidFill>
            </a:endParaRP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7</a:t>
            </a:fld>
            <a:endParaRPr lang="en-US" sz="1000"/>
          </a:p>
        </p:txBody>
      </p:sp>
      <p:sp>
        <p:nvSpPr>
          <p:cNvPr id="2" name="TextBox 1"/>
          <p:cNvSpPr txBox="1"/>
          <p:nvPr/>
        </p:nvSpPr>
        <p:spPr>
          <a:xfrm>
            <a:off x="4322022" y="5490170"/>
            <a:ext cx="248786" cy="923330"/>
          </a:xfrm>
          <a:prstGeom prst="rect">
            <a:avLst/>
          </a:prstGeom>
          <a:noFill/>
        </p:spPr>
        <p:txBody>
          <a:bodyPr wrap="none" rtlCol="0">
            <a:spAutoFit/>
          </a:bodyPr>
          <a:lstStyle/>
          <a:p>
            <a:r>
              <a:rPr lang="en-US" b="1" dirty="0" smtClean="0">
                <a:latin typeface="Arial" pitchFamily="34" charset="0"/>
                <a:cs typeface="Arial" pitchFamily="34" charset="0"/>
              </a:rPr>
              <a:t>.</a:t>
            </a:r>
          </a:p>
          <a:p>
            <a:r>
              <a:rPr lang="en-US" b="1" dirty="0" smtClean="0">
                <a:latin typeface="Arial" pitchFamily="34" charset="0"/>
                <a:cs typeface="Arial" pitchFamily="34" charset="0"/>
              </a:rPr>
              <a:t>.</a:t>
            </a:r>
          </a:p>
          <a:p>
            <a:r>
              <a:rPr lang="en-US" b="1" dirty="0">
                <a:latin typeface="Arial" pitchFamily="34" charset="0"/>
                <a:cs typeface="Arial" pitchFamily="34" charset="0"/>
              </a:rPr>
              <a:t>.</a:t>
            </a:r>
            <a:endParaRPr lang="en-US" b="1" dirty="0" smtClean="0">
              <a:latin typeface="Arial" pitchFamily="34" charset="0"/>
              <a:cs typeface="Arial" pitchFamily="34" charset="0"/>
            </a:endParaRPr>
          </a:p>
        </p:txBody>
      </p:sp>
    </p:spTree>
    <p:extLst>
      <p:ext uri="{BB962C8B-B14F-4D97-AF65-F5344CB8AC3E}">
        <p14:creationId xmlns:p14="http://schemas.microsoft.com/office/powerpoint/2010/main" val="2940349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Requirements for Published Documents in Milestones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chemeClr val="accent1"/>
                </a:solidFill>
                <a:latin typeface="Arial" charset="0"/>
                <a:cs typeface="Arial" charset="0"/>
              </a:rPr>
              <a:t>Two Requirements</a:t>
            </a:r>
          </a:p>
          <a:p>
            <a:pPr marL="457200" lvl="0" indent="-457200">
              <a:buFont typeface="+mj-lt"/>
              <a:buAutoNum type="arabicPeriod"/>
            </a:pPr>
            <a:r>
              <a:rPr lang="en-US" sz="2400" b="0" dirty="0" smtClean="0">
                <a:solidFill>
                  <a:schemeClr val="tx1"/>
                </a:solidFill>
              </a:rPr>
              <a:t>Evidence that the updated document has been published</a:t>
            </a:r>
          </a:p>
          <a:p>
            <a:pPr marL="0" lvl="0" indent="0"/>
            <a:r>
              <a:rPr lang="en-US" sz="2400" b="0" dirty="0">
                <a:solidFill>
                  <a:schemeClr val="tx1"/>
                </a:solidFill>
              </a:rPr>
              <a:t>	</a:t>
            </a:r>
            <a:r>
              <a:rPr lang="en-US" sz="2400" b="0" dirty="0" smtClean="0">
                <a:solidFill>
                  <a:schemeClr val="tx1"/>
                </a:solidFill>
              </a:rPr>
              <a:t>   </a:t>
            </a:r>
            <a:r>
              <a:rPr lang="en-US" sz="2400" b="0" u="sng" dirty="0" smtClean="0">
                <a:solidFill>
                  <a:schemeClr val="tx1"/>
                </a:solidFill>
              </a:rPr>
              <a:t>Example 1</a:t>
            </a:r>
            <a:endParaRPr lang="en-US" sz="1200" b="0" i="1" u="sng" dirty="0">
              <a:solidFill>
                <a:schemeClr val="tx1">
                  <a:lumMod val="50000"/>
                  <a:lumOff val="50000"/>
                </a:schemeClr>
              </a:solidFill>
            </a:endParaRPr>
          </a:p>
          <a:p>
            <a:pPr marL="690563" lvl="0" indent="-233363">
              <a:buFont typeface="Arial" pitchFamily="34" charset="0"/>
              <a:buChar char="•"/>
            </a:pPr>
            <a:r>
              <a:rPr lang="en-US" sz="2400" b="0" dirty="0" smtClean="0">
                <a:solidFill>
                  <a:schemeClr val="tx1"/>
                </a:solidFill>
              </a:rPr>
              <a:t>Can be a copy of the email from KMS stating that the document has been published</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8</a:t>
            </a:fld>
            <a:endParaRPr lang="en-US" sz="100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61460"/>
            <a:ext cx="754380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2509520" y="4257040"/>
            <a:ext cx="883920" cy="416560"/>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99956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951489"/>
          </a:xfrm>
        </p:spPr>
        <p:txBody>
          <a:bodyPr/>
          <a:lstStyle/>
          <a:p>
            <a:pPr eaLnBrk="1" hangingPunct="1"/>
            <a:r>
              <a:rPr lang="en-US" dirty="0" smtClean="0">
                <a:latin typeface="Arial" charset="0"/>
              </a:rPr>
              <a:t>Requirements for Published Documents in Milestones</a:t>
            </a:r>
            <a:br>
              <a:rPr lang="en-US" dirty="0" smtClean="0">
                <a:latin typeface="Arial" charset="0"/>
              </a:rPr>
            </a:br>
            <a:endParaRPr lang="en-US" dirty="0" smtClean="0">
              <a:latin typeface="Arial" charset="0"/>
            </a:endParaRPr>
          </a:p>
        </p:txBody>
      </p:sp>
      <p:sp>
        <p:nvSpPr>
          <p:cNvPr id="15363" name="Content Placeholder 4"/>
          <p:cNvSpPr>
            <a:spLocks noGrp="1"/>
          </p:cNvSpPr>
          <p:nvPr>
            <p:ph idx="1"/>
          </p:nvPr>
        </p:nvSpPr>
        <p:spPr>
          <a:xfrm>
            <a:off x="457200" y="1433945"/>
            <a:ext cx="8229600" cy="4692219"/>
          </a:xfrm>
        </p:spPr>
        <p:txBody>
          <a:bodyPr>
            <a:normAutofit/>
          </a:bodyPr>
          <a:lstStyle/>
          <a:p>
            <a:pPr marL="0" indent="0" eaLnBrk="1" hangingPunct="1"/>
            <a:r>
              <a:rPr lang="en-US" dirty="0" smtClean="0">
                <a:solidFill>
                  <a:schemeClr val="accent1"/>
                </a:solidFill>
                <a:latin typeface="Arial" charset="0"/>
                <a:cs typeface="Arial" charset="0"/>
              </a:rPr>
              <a:t>Two Requirements, cont.</a:t>
            </a:r>
          </a:p>
          <a:p>
            <a:pPr marL="457200" lvl="0" indent="-457200">
              <a:buFont typeface="+mj-lt"/>
              <a:buAutoNum type="arabicPeriod"/>
            </a:pPr>
            <a:r>
              <a:rPr lang="en-US" sz="2400" b="0" dirty="0" smtClean="0">
                <a:solidFill>
                  <a:schemeClr val="tx1"/>
                </a:solidFill>
              </a:rPr>
              <a:t>Evidence that the updated document has been published</a:t>
            </a:r>
          </a:p>
          <a:p>
            <a:pPr marL="0" lvl="0" indent="0"/>
            <a:r>
              <a:rPr lang="en-US" sz="2400" b="0" dirty="0" smtClean="0">
                <a:solidFill>
                  <a:schemeClr val="tx1"/>
                </a:solidFill>
              </a:rPr>
              <a:t>	   </a:t>
            </a:r>
            <a:r>
              <a:rPr lang="en-US" sz="2400" b="0" u="sng" dirty="0" smtClean="0">
                <a:solidFill>
                  <a:schemeClr val="tx1"/>
                </a:solidFill>
              </a:rPr>
              <a:t>Example 2:</a:t>
            </a:r>
            <a:endParaRPr lang="en-US" sz="1200" b="0" i="1" u="sng" dirty="0">
              <a:solidFill>
                <a:schemeClr val="tx1">
                  <a:lumMod val="50000"/>
                  <a:lumOff val="50000"/>
                </a:schemeClr>
              </a:solidFill>
            </a:endParaRPr>
          </a:p>
          <a:p>
            <a:pPr marL="690563" lvl="0" indent="-233363">
              <a:buFont typeface="Arial" pitchFamily="34" charset="0"/>
              <a:buChar char="•"/>
            </a:pPr>
            <a:r>
              <a:rPr lang="en-US" sz="2400" b="0" dirty="0" smtClean="0">
                <a:solidFill>
                  <a:schemeClr val="tx1"/>
                </a:solidFill>
              </a:rPr>
              <a:t>Can be a KMS screen print showing the new document version</a:t>
            </a:r>
          </a:p>
        </p:txBody>
      </p:sp>
      <p:sp>
        <p:nvSpPr>
          <p:cNvPr id="1536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fld id="{D92B1EBC-A57B-4CB5-A7FB-3491BCDCBE04}" type="slidenum">
              <a:rPr lang="en-US" sz="1000"/>
              <a:pPr eaLnBrk="1" hangingPunct="1"/>
              <a:t>9</a:t>
            </a:fld>
            <a:endParaRPr lang="en-US" sz="10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15" y="4014470"/>
            <a:ext cx="7628485"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5435600" y="4947920"/>
            <a:ext cx="487680" cy="558800"/>
          </a:xfrm>
          <a:prstGeom prst="ellipse">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4" name="Straight Arrow Connector 3"/>
          <p:cNvCxnSpPr/>
          <p:nvPr/>
        </p:nvCxnSpPr>
        <p:spPr>
          <a:xfrm>
            <a:off x="3718261" y="3800117"/>
            <a:ext cx="1717339" cy="11791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372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UL_Basic_011010</Template>
  <TotalTime>1131</TotalTime>
  <Words>593</Words>
  <Application>Microsoft Office PowerPoint</Application>
  <PresentationFormat>On-screen Show (4:3)</PresentationFormat>
  <Paragraphs>142</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UL_Basic_011010</vt:lpstr>
      <vt:lpstr>CAR Administrator Calibration</vt:lpstr>
      <vt:lpstr>Topics</vt:lpstr>
      <vt:lpstr>REMINDER: Add Process Owners and Program Owners as Optional Recipients on CARs</vt:lpstr>
      <vt:lpstr>Add Process Owners and Program Owners as Optional Recipients in CARs </vt:lpstr>
      <vt:lpstr>Add Process Owners and Program Owners as Optional Recipients in CARs </vt:lpstr>
      <vt:lpstr>UPDATE: Requirements for Published Documents in Milestones</vt:lpstr>
      <vt:lpstr>Requirements for Published Documents in Milestones </vt:lpstr>
      <vt:lpstr>Requirements for Published Documents in Milestones </vt:lpstr>
      <vt:lpstr>Requirements for Published Documents in Milestones </vt:lpstr>
      <vt:lpstr>Requirements for Published Documents in Milestones </vt:lpstr>
      <vt:lpstr>CAR REVIEW TRENDS: Scope of Nonconformance </vt:lpstr>
      <vt:lpstr>CAR Review Trends: Scope of Nonconformance</vt:lpstr>
      <vt:lpstr>CAR Review Trends: Scope of Nonconformance</vt:lpstr>
      <vt:lpstr>CAR Review Trends: Scope of Nonconformance</vt:lpstr>
      <vt:lpstr>CAR Review Trends: Scope of Nonconformance</vt:lpstr>
      <vt:lpstr>COMMUNICATION FORUM: Status</vt:lpstr>
      <vt:lpstr>Communication Forum:  Status</vt:lpstr>
      <vt:lpstr>Communication Forum:  Status</vt:lpstr>
      <vt:lpstr>Communication Forum:  Status</vt:lpstr>
      <vt:lpstr>Communication Forum:  Status</vt:lpstr>
      <vt:lpstr>Good CARs:  Bad CARs</vt:lpstr>
      <vt:lpstr>Good CARs:  Bad CARs </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Bill Konigsfeld</dc:creator>
  <cp:lastModifiedBy>Cheryl Allison</cp:lastModifiedBy>
  <cp:revision>82</cp:revision>
  <cp:lastPrinted>2011-12-01T16:06:42Z</cp:lastPrinted>
  <dcterms:created xsi:type="dcterms:W3CDTF">2011-03-29T18:20:08Z</dcterms:created>
  <dcterms:modified xsi:type="dcterms:W3CDTF">2012-02-28T14:24:20Z</dcterms:modified>
</cp:coreProperties>
</file>