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319" r:id="rId2"/>
    <p:sldId id="491" r:id="rId3"/>
    <p:sldId id="482" r:id="rId4"/>
    <p:sldId id="484" r:id="rId5"/>
    <p:sldId id="485" r:id="rId6"/>
    <p:sldId id="486" r:id="rId7"/>
    <p:sldId id="487" r:id="rId8"/>
    <p:sldId id="480" r:id="rId9"/>
    <p:sldId id="496" r:id="rId10"/>
    <p:sldId id="497" r:id="rId11"/>
    <p:sldId id="498" r:id="rId12"/>
    <p:sldId id="499" r:id="rId13"/>
    <p:sldId id="500" r:id="rId14"/>
    <p:sldId id="501" r:id="rId15"/>
    <p:sldId id="479" r:id="rId16"/>
    <p:sldId id="488" r:id="rId17"/>
    <p:sldId id="489" r:id="rId18"/>
    <p:sldId id="490" r:id="rId19"/>
    <p:sldId id="481" r:id="rId20"/>
    <p:sldId id="492" r:id="rId21"/>
    <p:sldId id="493" r:id="rId22"/>
    <p:sldId id="494" r:id="rId23"/>
    <p:sldId id="495" r:id="rId24"/>
    <p:sldId id="469"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0" r:id="rId44"/>
    <p:sldId id="521" r:id="rId45"/>
    <p:sldId id="522" r:id="rId46"/>
    <p:sldId id="523" r:id="rId47"/>
    <p:sldId id="524" r:id="rId48"/>
    <p:sldId id="525" r:id="rId49"/>
    <p:sldId id="526" r:id="rId50"/>
    <p:sldId id="527" r:id="rId51"/>
    <p:sldId id="528" r:id="rId52"/>
    <p:sldId id="529" r:id="rId53"/>
    <p:sldId id="530" r:id="rId54"/>
  </p:sldIdLst>
  <p:sldSz cx="9144000" cy="6858000" type="screen4x3"/>
  <p:notesSz cx="6807200" cy="9939338"/>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6D1"/>
    <a:srgbClr val="FF6600"/>
    <a:srgbClr val="000000"/>
    <a:srgbClr val="FDC835"/>
    <a:srgbClr val="939598"/>
    <a:srgbClr val="96C547"/>
    <a:srgbClr val="6EC1BC"/>
    <a:srgbClr val="F18307"/>
    <a:srgbClr val="459D2D"/>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286" autoAdjust="0"/>
    <p:restoredTop sz="36224" autoAdjust="0"/>
  </p:normalViewPr>
  <p:slideViewPr>
    <p:cSldViewPr snapToGrid="0" snapToObjects="1" showGuides="1">
      <p:cViewPr>
        <p:scale>
          <a:sx n="74" d="100"/>
          <a:sy n="74" d="100"/>
        </p:scale>
        <p:origin x="-994" y="-24"/>
      </p:cViewPr>
      <p:guideLst>
        <p:guide orient="horz" pos="2166"/>
        <p:guide pos="2880"/>
      </p:guideLst>
    </p:cSldViewPr>
  </p:slideViewPr>
  <p:notesTextViewPr>
    <p:cViewPr>
      <p:scale>
        <a:sx n="100" d="100"/>
        <a:sy n="100" d="100"/>
      </p:scale>
      <p:origin x="0" y="0"/>
    </p:cViewPr>
  </p:notesTextViewPr>
  <p:sorterViewPr>
    <p:cViewPr>
      <p:scale>
        <a:sx n="130" d="100"/>
        <a:sy n="130" d="100"/>
      </p:scale>
      <p:origin x="0" y="2102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55838" y="1"/>
            <a:ext cx="2949787" cy="496967"/>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9DEDED-54E8-4BB0-926E-0F2B238F405F}" type="datetime1">
              <a:rPr lang="en-US"/>
              <a:pPr/>
              <a:t>3/5/2013</a:t>
            </a:fld>
            <a:endParaRPr lang="en-US"/>
          </a:p>
        </p:txBody>
      </p:sp>
      <p:sp>
        <p:nvSpPr>
          <p:cNvPr id="4" name="Footer Placeholder 3"/>
          <p:cNvSpPr>
            <a:spLocks noGrp="1"/>
          </p:cNvSpPr>
          <p:nvPr>
            <p:ph type="ftr" sz="quarter" idx="2"/>
          </p:nvPr>
        </p:nvSpPr>
        <p:spPr>
          <a:xfrm>
            <a:off x="0" y="9440647"/>
            <a:ext cx="2949787" cy="49696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55838" y="9440647"/>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8673AC-55F3-4E22-A335-E984220EAED1}" type="slidenum">
              <a:rPr lang="en-US"/>
              <a:pPr/>
              <a:t>‹#›</a:t>
            </a:fld>
            <a:endParaRPr lang="en-US"/>
          </a:p>
        </p:txBody>
      </p:sp>
    </p:spTree>
    <p:extLst>
      <p:ext uri="{BB962C8B-B14F-4D97-AF65-F5344CB8AC3E}">
        <p14:creationId xmlns:p14="http://schemas.microsoft.com/office/powerpoint/2010/main" val="17120557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55838" y="1"/>
            <a:ext cx="2949787" cy="496967"/>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4F8B34F-33E6-4EEA-9A54-FB620A2104E1}" type="datetime1">
              <a:rPr lang="en-US"/>
              <a:pPr/>
              <a:t>3/5/2013</a:t>
            </a:fld>
            <a:endParaRPr lang="en-US"/>
          </a:p>
        </p:txBody>
      </p:sp>
      <p:sp>
        <p:nvSpPr>
          <p:cNvPr id="4" name="Slide Image Placeholder 3"/>
          <p:cNvSpPr>
            <a:spLocks noGrp="1" noRot="1" noChangeAspect="1"/>
          </p:cNvSpPr>
          <p:nvPr>
            <p:ph type="sldImg" idx="2"/>
          </p:nvPr>
        </p:nvSpPr>
        <p:spPr>
          <a:xfrm>
            <a:off x="920750" y="746125"/>
            <a:ext cx="4967288" cy="37258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0721" y="4721186"/>
            <a:ext cx="5445760" cy="4472702"/>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0647"/>
            <a:ext cx="2949787" cy="49696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55838" y="9440647"/>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4922C2-942D-4905-B34E-0F633114CEA6}" type="slidenum">
              <a:rPr lang="en-US"/>
              <a:pPr/>
              <a:t>‹#›</a:t>
            </a:fld>
            <a:endParaRPr lang="en-US"/>
          </a:p>
        </p:txBody>
      </p:sp>
    </p:spTree>
    <p:extLst>
      <p:ext uri="{BB962C8B-B14F-4D97-AF65-F5344CB8AC3E}">
        <p14:creationId xmlns:p14="http://schemas.microsoft.com/office/powerpoint/2010/main" val="31874614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0874DAD0-4F5F-43FB-8676-3503CFA3FC3D}" type="slidenum">
              <a:rPr lang="en-US" smtClean="0"/>
              <a:pPr eaLnBrk="1" hangingPunct="1"/>
              <a:t>25</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FA86607-60DE-4116-8817-5F40FD60B16E}" type="slidenum">
              <a:rPr lang="en-US" smtClean="0"/>
              <a:pPr eaLnBrk="1" hangingPunct="1"/>
              <a:t>34</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09BA4A7C-1AB8-4D81-9441-EE090EFDB9FB}" type="slidenum">
              <a:rPr lang="en-US" smtClean="0"/>
              <a:pPr eaLnBrk="1" hangingPunct="1"/>
              <a:t>35</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5281BE6A-5CCB-4C46-B832-5815B12EEA01}" type="slidenum">
              <a:rPr lang="en-US" smtClean="0"/>
              <a:pPr eaLnBrk="1" hangingPunct="1"/>
              <a:t>36</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BB2A7584-F2D6-45E5-9D16-CF93E3C45BC6}" type="slidenum">
              <a:rPr lang="en-US" smtClean="0"/>
              <a:pPr eaLnBrk="1" hangingPunct="1"/>
              <a:t>37</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26D0B848-818C-47D0-A2D3-E3D7F00C8224}" type="slidenum">
              <a:rPr lang="en-US" smtClean="0"/>
              <a:pPr eaLnBrk="1" hangingPunct="1"/>
              <a:t>38</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7675178E-5B69-43AB-8D48-36891F1EEDA7}" type="slidenum">
              <a:rPr lang="en-US" smtClean="0"/>
              <a:pPr eaLnBrk="1" hangingPunct="1"/>
              <a:t>39</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6DC58EEC-D16F-4DD0-A09B-9735206B60AF}" type="slidenum">
              <a:rPr lang="en-US" smtClean="0"/>
              <a:pPr eaLnBrk="1" hangingPunct="1"/>
              <a:t>40</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p:spPr>
        <p:txBody>
          <a:bodyPr/>
          <a:lstStyle/>
          <a:p>
            <a:endParaRPr lang="en-US" smtClean="0"/>
          </a:p>
        </p:txBody>
      </p:sp>
      <p:sp>
        <p:nvSpPr>
          <p:cNvPr id="21508" name="Slide Number Placeholder 3"/>
          <p:cNvSpPr>
            <a:spLocks noGrp="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AE6674DA-DB64-4A1E-994D-F420B57F28D4}" type="slidenum">
              <a:rPr lang="en-US" smtClean="0"/>
              <a:pPr eaLnBrk="1" hangingPunct="1"/>
              <a:t>26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p:spPr>
        <p:txBody>
          <a:bodyPr/>
          <a:lstStyle/>
          <a:p>
            <a:endParaRPr lang="en-US" smtClean="0"/>
          </a:p>
        </p:txBody>
      </p:sp>
      <p:sp>
        <p:nvSpPr>
          <p:cNvPr id="22532" name="Slide Number Placeholder 3"/>
          <p:cNvSpPr>
            <a:spLocks noGrp="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98EA69FF-E4AC-4B15-B62F-E0B5AEEC631D}" type="slidenum">
              <a:rPr lang="en-US" smtClean="0"/>
              <a:pPr eaLnBrk="1" hangingPunct="1"/>
              <a:t>27</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p:spPr>
        <p:txBody>
          <a:bodyPr/>
          <a:lstStyle/>
          <a:p>
            <a:endParaRPr lang="en-US" smtClean="0"/>
          </a:p>
        </p:txBody>
      </p:sp>
      <p:sp>
        <p:nvSpPr>
          <p:cNvPr id="23556" name="Slide Number Placeholder 3"/>
          <p:cNvSpPr>
            <a:spLocks noGrp="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2BCC9EBE-5D41-43A1-BCF3-A3AE33B6B356}" type="slidenum">
              <a:rPr lang="en-US" smtClean="0"/>
              <a:pPr eaLnBrk="1" hangingPunct="1"/>
              <a:t>28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p:spPr>
        <p:txBody>
          <a:bodyPr/>
          <a:lstStyle/>
          <a:p>
            <a:endParaRPr lang="en-US" smtClean="0"/>
          </a:p>
        </p:txBody>
      </p:sp>
      <p:sp>
        <p:nvSpPr>
          <p:cNvPr id="24580" name="Slide Number Placeholder 3"/>
          <p:cNvSpPr>
            <a:spLocks noGrp="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5C0A8375-81EB-46C0-AA5F-1478E0D23D00}" type="slidenum">
              <a:rPr lang="en-US" smtClean="0">
                <a:solidFill>
                  <a:srgbClr val="000000"/>
                </a:solidFill>
              </a:rPr>
              <a:pPr eaLnBrk="1" hangingPunct="1"/>
              <a:t>29</a:t>
            </a:fld>
            <a:endParaRPr lang="en-US" smtClean="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endParaRPr lang="en-US" smtClean="0"/>
          </a:p>
        </p:txBody>
      </p:sp>
      <p:sp>
        <p:nvSpPr>
          <p:cNvPr id="25604" name="Slide Number Placeholder 3"/>
          <p:cNvSpPr>
            <a:spLocks noGrp="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159E4703-71FB-4D8D-9CC8-9BC7ED03347D}" type="slidenum">
              <a:rPr lang="en-US" smtClean="0">
                <a:solidFill>
                  <a:srgbClr val="000000"/>
                </a:solidFill>
              </a:rPr>
              <a:pPr eaLnBrk="1" hangingPunct="1"/>
              <a:t>30</a:t>
            </a:fld>
            <a:endParaRPr lang="en-US" smtClean="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endParaRPr lang="en-US" smtClean="0"/>
          </a:p>
        </p:txBody>
      </p:sp>
      <p:sp>
        <p:nvSpPr>
          <p:cNvPr id="26628" name="Slide Number Placeholder 3"/>
          <p:cNvSpPr>
            <a:spLocks noGrp="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8CBC8D93-594B-4E27-9A97-30CA3D6CED29}" type="slidenum">
              <a:rPr lang="en-US" smtClean="0">
                <a:solidFill>
                  <a:srgbClr val="000000"/>
                </a:solidFill>
              </a:rPr>
              <a:pPr eaLnBrk="1" hangingPunct="1"/>
              <a:t>31</a:t>
            </a:fld>
            <a:endParaRPr lang="en-US" smtClean="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6F1A39C3-595D-4565-8048-5D35B9F13BB5}" type="slidenum">
              <a:rPr lang="en-US" smtClean="0"/>
              <a:pPr eaLnBrk="1" hangingPunct="1"/>
              <a:t>32</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A5A3E1E6-B72C-4102-951A-359305065DAC}" type="slidenum">
              <a:rPr lang="en-US" smtClean="0"/>
              <a:pPr eaLnBrk="1" hangingPunct="1"/>
              <a:t>33</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l="16679" r="-2914"/>
          <a:stretch>
            <a:fillRect/>
          </a:stretch>
        </p:blipFill>
        <p:spPr bwMode="auto">
          <a:xfrm>
            <a:off x="0" y="338138"/>
            <a:ext cx="2917825" cy="3384550"/>
          </a:xfrm>
          <a:prstGeom prst="rect">
            <a:avLst/>
          </a:prstGeom>
          <a:noFill/>
          <a:ln w="9525">
            <a:noFill/>
            <a:miter lim="800000"/>
            <a:headEnd/>
            <a:tailEnd/>
          </a:ln>
        </p:spPr>
      </p:pic>
      <p:sp>
        <p:nvSpPr>
          <p:cNvPr id="5" name="TextBox 4"/>
          <p:cNvSpPr txBox="1"/>
          <p:nvPr userDrawn="1"/>
        </p:nvSpPr>
        <p:spPr>
          <a:xfrm>
            <a:off x="6608763" y="6423025"/>
            <a:ext cx="2343150" cy="246063"/>
          </a:xfrm>
          <a:prstGeom prst="rect">
            <a:avLst/>
          </a:prstGeom>
          <a:noFill/>
        </p:spPr>
        <p:txBody>
          <a:bodyPr wrap="none">
            <a:spAutoFit/>
          </a:bodyPr>
          <a:lstStyle/>
          <a:p>
            <a:pPr algn="r"/>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5" name="Footer Placeholder 4"/>
          <p:cNvSpPr txBox="1">
            <a:spLocks/>
          </p:cNvSpPr>
          <p:nvPr userDrawn="1"/>
        </p:nvSpPr>
        <p:spPr>
          <a:xfrm>
            <a:off x="3822700" y="6386513"/>
            <a:ext cx="2895600" cy="365125"/>
          </a:xfrm>
          <a:prstGeom prst="rect">
            <a:avLst/>
          </a:prstGeom>
        </p:spPr>
        <p:txBody>
          <a:bodyPr anchor="ctr"/>
          <a:lstStyle/>
          <a:p>
            <a:pPr>
              <a:defRPr/>
            </a:pPr>
            <a:r>
              <a:rPr lang="en-US" sz="700">
                <a:solidFill>
                  <a:schemeClr val="accent1"/>
                </a:solidFill>
              </a:rPr>
              <a:t>Disclaimer goes here</a:t>
            </a:r>
          </a:p>
        </p:txBody>
      </p:sp>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77F56632-F21B-43C7-A157-F1A93EFDCACA}" type="slidenum">
              <a:rPr lang="en-US"/>
              <a:pPr/>
              <a:t>‹#›</a:t>
            </a:fld>
            <a:endParaRPr lang="en-US"/>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8A30CB32-A5D8-4CB0-BE8D-2B75CEE24DA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1FCB100E-81FE-4393-867A-EC042D5CBDED}"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A9442B1C-BC27-4ACF-8973-51C8FB406FB7}"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3"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BA518DA6-E50D-4A25-BF00-6705D98B8905}" type="slidenum">
              <a:rPr lang="en-US"/>
              <a:pPr/>
              <a:t>‹#›</a:t>
            </a:fld>
            <a:endParaRPr lang="en-US"/>
          </a:p>
        </p:txBody>
      </p:sp>
      <p:sp>
        <p:nvSpPr>
          <p:cNvPr id="5"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37AF12-A89B-4622-861F-26D37CEB0063}"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4"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9316A17D-27E4-4BD4-91A4-CE02046E3EB3}" type="slidenum">
              <a:rPr lang="en-US"/>
              <a:pPr/>
              <a:t>‹#›</a:t>
            </a:fld>
            <a:endParaRPr lang="en-US"/>
          </a:p>
        </p:txBody>
      </p:sp>
      <p:sp>
        <p:nvSpPr>
          <p:cNvPr id="6"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50BD708-33C6-476A-8693-C954F8DA82E3}"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4"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245AA60F-2F69-4118-8295-DBE5382D1A43}" type="slidenum">
              <a:rPr lang="en-US"/>
              <a:pPr/>
              <a:t>‹#›</a:t>
            </a:fld>
            <a:endParaRPr lang="en-US"/>
          </a:p>
        </p:txBody>
      </p:sp>
      <p:sp>
        <p:nvSpPr>
          <p:cNvPr id="6"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r="-3957"/>
          <a:stretch>
            <a:fillRect/>
          </a:stretch>
        </p:blipFill>
        <p:spPr bwMode="auto">
          <a:xfrm>
            <a:off x="0" y="336550"/>
            <a:ext cx="2935288" cy="3392488"/>
          </a:xfrm>
          <a:prstGeom prst="rect">
            <a:avLst/>
          </a:prstGeom>
          <a:noFill/>
          <a:ln w="9525">
            <a:noFill/>
            <a:miter lim="800000"/>
            <a:headEnd/>
            <a:tailEnd/>
          </a:ln>
        </p:spPr>
      </p:pic>
      <p:sp>
        <p:nvSpPr>
          <p:cNvPr id="5" name="TextBox 4"/>
          <p:cNvSpPr txBox="1"/>
          <p:nvPr userDrawn="1"/>
        </p:nvSpPr>
        <p:spPr>
          <a:xfrm>
            <a:off x="6608763" y="6423025"/>
            <a:ext cx="2343150" cy="246063"/>
          </a:xfrm>
          <a:prstGeom prst="rect">
            <a:avLst/>
          </a:prstGeom>
          <a:noFill/>
        </p:spPr>
        <p:txBody>
          <a:bodyPr wrap="none">
            <a:spAutoFit/>
          </a:bodyPr>
          <a:lstStyle/>
          <a:p>
            <a:pPr algn="r"/>
            <a:r>
              <a:rPr lang="en-US" sz="1000">
                <a:solidFill>
                  <a:srgbClr val="FFFFFF"/>
                </a:solidFill>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AF7EDAAF-C418-4DE9-928E-28A0099A84AF}"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6"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BC18698B-1984-4A0C-9335-08346869EC64}"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004C22A9-E8D3-4697-808F-817BF79BEC4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6"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817EE765-18C0-4BC9-82F5-4ED8E54EFE9B}" type="slidenum">
              <a:rPr lang="en-US"/>
              <a:pPr/>
              <a:t>‹#›</a:t>
            </a:fld>
            <a:endParaRPr lang="en-US"/>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150" cy="246063"/>
          </a:xfrm>
          <a:prstGeom prst="rect">
            <a:avLst/>
          </a:prstGeom>
          <a:noFill/>
        </p:spPr>
        <p:txBody>
          <a:bodyPr wrap="none">
            <a:spAutoFit/>
          </a:bodyPr>
          <a:lstStyle/>
          <a:p>
            <a:r>
              <a:rPr lang="en-US" sz="1000" dirty="0">
                <a:cs typeface="Arial" charset="0"/>
              </a:rPr>
              <a:t>© </a:t>
            </a:r>
            <a:r>
              <a:rPr lang="en-US" sz="1000" dirty="0" smtClean="0">
                <a:cs typeface="Arial" charset="0"/>
              </a:rPr>
              <a:t>2013 </a:t>
            </a:r>
            <a:r>
              <a:rPr lang="en-US" sz="1000" dirty="0">
                <a:cs typeface="Arial" charset="0"/>
              </a:rPr>
              <a:t>Underwriters Laboratories Inc.</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08725" y="328613"/>
            <a:ext cx="2835275" cy="3392487"/>
          </a:xfrm>
          <a:prstGeom prst="rect">
            <a:avLst/>
          </a:prstGeom>
          <a:noFill/>
          <a:ln w="9525">
            <a:noFill/>
            <a:miter lim="800000"/>
            <a:headEnd/>
            <a:tailEnd/>
          </a:ln>
        </p:spPr>
      </p:pic>
      <p:sp>
        <p:nvSpPr>
          <p:cNvPr id="5" name="TextBox 4"/>
          <p:cNvSpPr txBox="1"/>
          <p:nvPr userDrawn="1"/>
        </p:nvSpPr>
        <p:spPr>
          <a:xfrm>
            <a:off x="457200" y="6423025"/>
            <a:ext cx="2343150" cy="246063"/>
          </a:xfrm>
          <a:prstGeom prst="rect">
            <a:avLst/>
          </a:prstGeom>
          <a:noFill/>
        </p:spPr>
        <p:txBody>
          <a:bodyPr wrap="none">
            <a:spAutoFit/>
          </a:bodyPr>
          <a:lstStyle/>
          <a:p>
            <a:r>
              <a:rPr lang="en-US" sz="1000">
                <a:solidFill>
                  <a:srgbClr val="FFFFFF"/>
                </a:solidFill>
                <a:cs typeface="Arial" charset="0"/>
              </a:rPr>
              <a:t>© 2011 Underwriters Laboratories Inc.</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6FF83F8E-FC28-46DF-9019-30A4322D2FB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8045450" y="6378575"/>
            <a:ext cx="641350" cy="365125"/>
          </a:xfrm>
        </p:spPr>
        <p:txBody>
          <a:bodyPr/>
          <a:lstStyle>
            <a:lvl1pPr>
              <a:defRPr/>
            </a:lvl1pPr>
          </a:lstStyle>
          <a:p>
            <a:fld id="{78C78942-B66F-4F97-92D2-CD479B1BE3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AD9F5AA-A384-4EDE-964E-B3E14D40EAE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3577B40-8226-4B72-BB70-7424A890584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5"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F664A181-32C0-4B76-9C51-AFF63637AA56}" type="slidenum">
              <a:rPr lang="en-US"/>
              <a:pPr/>
              <a:t>‹#›</a:t>
            </a:fld>
            <a:endParaRPr lang="en-US"/>
          </a:p>
        </p:txBody>
      </p:sp>
      <p:sp>
        <p:nvSpPr>
          <p:cNvPr id="7"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3E3E256E-47C9-4E7F-894C-0F3D397BD5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 id="2147484068" r:id="rId18"/>
    <p:sldLayoutId id="2147484069" r:id="rId19"/>
    <p:sldLayoutId id="2147484070" r:id="rId20"/>
    <p:sldLayoutId id="2147484071" r:id="rId21"/>
    <p:sldLayoutId id="2147484072" r:id="rId22"/>
    <p:sldLayoutId id="2147484073" r:id="rId23"/>
    <p:sldLayoutId id="2147484074" r:id="rId24"/>
    <p:sldLayoutId id="2147484075" r:id="rId25"/>
  </p:sldLayoutIdLst>
  <p:hf hdr="0" dt="0"/>
  <p:txStyles>
    <p:titleStyle>
      <a:lvl1pPr algn="l" defTabSz="457200" rtl="0" eaLnBrk="0" fontAlgn="base" hangingPunct="0">
        <a:spcBef>
          <a:spcPct val="0"/>
        </a:spcBef>
        <a:spcAft>
          <a:spcPct val="0"/>
        </a:spcAft>
        <a:defRPr sz="2800" b="1" kern="1200">
          <a:solidFill>
            <a:schemeClr val="accent2"/>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457200" y="2165154"/>
            <a:ext cx="6161964" cy="1398588"/>
          </a:xfrm>
        </p:spPr>
        <p:txBody>
          <a:bodyPr/>
          <a:lstStyle/>
          <a:p>
            <a:pPr eaLnBrk="1" hangingPunct="1"/>
            <a:r>
              <a:rPr lang="en-US" altLang="ja-JP" sz="2400" dirty="0"/>
              <a:t>CAR Administrator Calibration Meeting</a:t>
            </a:r>
            <a:r>
              <a:rPr lang="en-US" altLang="ja-JP" sz="2400" dirty="0" smtClean="0">
                <a:latin typeface="Arial" charset="0"/>
                <a:ea typeface="Geneva" charset="0"/>
              </a:rPr>
              <a:t/>
            </a:r>
            <a:br>
              <a:rPr lang="en-US" altLang="ja-JP" sz="2400" dirty="0" smtClean="0">
                <a:latin typeface="Arial" charset="0"/>
                <a:ea typeface="Geneva" charset="0"/>
              </a:rPr>
            </a:br>
            <a:r>
              <a:rPr lang="en-US" altLang="ja-JP" sz="2400" dirty="0" smtClean="0">
                <a:latin typeface="Arial" charset="0"/>
                <a:ea typeface="Geneva" charset="0"/>
              </a:rPr>
              <a:t>- CAR Review -</a:t>
            </a:r>
            <a:endParaRPr lang="en-US" sz="2400" dirty="0" smtClean="0">
              <a:latin typeface="Arial" charset="0"/>
              <a:ea typeface="Geneva" charset="0"/>
            </a:endParaRPr>
          </a:p>
        </p:txBody>
      </p:sp>
      <p:sp>
        <p:nvSpPr>
          <p:cNvPr id="30723" name="Subtitle 2"/>
          <p:cNvSpPr>
            <a:spLocks noGrp="1"/>
          </p:cNvSpPr>
          <p:nvPr>
            <p:ph type="subTitle" idx="1"/>
          </p:nvPr>
        </p:nvSpPr>
        <p:spPr>
          <a:xfrm>
            <a:off x="457200" y="3959225"/>
            <a:ext cx="7485797" cy="1774825"/>
          </a:xfrm>
        </p:spPr>
        <p:txBody>
          <a:bodyPr>
            <a:normAutofit fontScale="92500" lnSpcReduction="20000"/>
          </a:bodyPr>
          <a:lstStyle/>
          <a:p>
            <a:endParaRPr lang="en-US" altLang="ja-JP" dirty="0" smtClean="0">
              <a:latin typeface="Arial" charset="0"/>
              <a:cs typeface="Arial" charset="0"/>
            </a:endParaRPr>
          </a:p>
          <a:p>
            <a:endParaRPr lang="en-US" altLang="ja-JP" dirty="0">
              <a:latin typeface="Arial" charset="0"/>
              <a:cs typeface="Arial" charset="0"/>
            </a:endParaRPr>
          </a:p>
          <a:p>
            <a:endParaRPr lang="en-US" altLang="ja-JP" dirty="0" smtClean="0">
              <a:latin typeface="Arial" charset="0"/>
              <a:cs typeface="Arial" charset="0"/>
            </a:endParaRPr>
          </a:p>
          <a:p>
            <a:endParaRPr lang="en-US" altLang="ja-JP" dirty="0" smtClean="0">
              <a:latin typeface="Arial" charset="0"/>
              <a:cs typeface="Arial" charset="0"/>
            </a:endParaRPr>
          </a:p>
          <a:p>
            <a:endParaRPr lang="en-US" altLang="ja-JP" dirty="0" smtClean="0">
              <a:latin typeface="Arial" charset="0"/>
              <a:cs typeface="Arial" charset="0"/>
            </a:endParaRPr>
          </a:p>
          <a:p>
            <a:r>
              <a:rPr lang="en-US" altLang="ja-JP" dirty="0" smtClean="0">
                <a:latin typeface="+mj-lt"/>
                <a:cs typeface="Arial" charset="0"/>
              </a:rPr>
              <a:t>February 26 2013</a:t>
            </a:r>
          </a:p>
          <a:p>
            <a:r>
              <a:rPr lang="en-US" altLang="ja-JP" dirty="0">
                <a:latin typeface="+mj-lt"/>
              </a:rPr>
              <a:t>Team A: Paul Ip, Thomas Kestner, Balina Ling, </a:t>
            </a:r>
            <a:r>
              <a:rPr lang="en-US" altLang="ja-JP" dirty="0" err="1">
                <a:latin typeface="+mj-lt"/>
              </a:rPr>
              <a:t>Kila</a:t>
            </a:r>
            <a:r>
              <a:rPr lang="en-US" altLang="ja-JP" dirty="0">
                <a:latin typeface="+mj-lt"/>
              </a:rPr>
              <a:t> Yang</a:t>
            </a:r>
            <a:endParaRPr lang="en-US" altLang="ja-JP" dirty="0">
              <a:latin typeface="+mj-lt"/>
              <a:cs typeface="Arial" charset="0"/>
            </a:endParaRPr>
          </a:p>
        </p:txBody>
      </p:sp>
    </p:spTree>
    <p:extLst>
      <p:ext uri="{BB962C8B-B14F-4D97-AF65-F5344CB8AC3E}">
        <p14:creationId xmlns:p14="http://schemas.microsoft.com/office/powerpoint/2010/main" val="2503078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405267"/>
            <a:ext cx="8229600" cy="559375"/>
          </a:xfrm>
        </p:spPr>
        <p:txBody>
          <a:bodyPr/>
          <a:lstStyle/>
          <a:p>
            <a:r>
              <a:rPr lang="en-US" dirty="0" smtClean="0"/>
              <a:t>Root Cause Analysis &amp; Scope, </a:t>
            </a:r>
            <a:endParaRPr lang="en-US" dirty="0"/>
          </a:p>
        </p:txBody>
      </p:sp>
      <p:sp>
        <p:nvSpPr>
          <p:cNvPr id="3" name="Slide Number Placeholder 2"/>
          <p:cNvSpPr>
            <a:spLocks noGrp="1"/>
          </p:cNvSpPr>
          <p:nvPr>
            <p:ph type="sldNum" sz="quarter" idx="10"/>
          </p:nvPr>
        </p:nvSpPr>
        <p:spPr>
          <a:xfrm>
            <a:off x="8045450" y="6229124"/>
            <a:ext cx="641350" cy="365125"/>
          </a:xfrm>
        </p:spPr>
        <p:txBody>
          <a:bodyPr/>
          <a:lstStyle/>
          <a:p>
            <a:fld id="{EA37AF12-A89B-4622-861F-26D37CEB0063}" type="slidenum">
              <a:rPr lang="en-US" smtClean="0"/>
              <a:pPr/>
              <a:t>10</a:t>
            </a:fld>
            <a:endParaRPr lang="en-US"/>
          </a:p>
        </p:txBody>
      </p:sp>
      <p:sp>
        <p:nvSpPr>
          <p:cNvPr id="7" name="TextBox 6"/>
          <p:cNvSpPr txBox="1"/>
          <p:nvPr/>
        </p:nvSpPr>
        <p:spPr>
          <a:xfrm>
            <a:off x="934498" y="5164853"/>
            <a:ext cx="736544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bg1"/>
                </a:solidFill>
                <a:latin typeface="Arial" pitchFamily="34" charset="0"/>
                <a:cs typeface="Arial" pitchFamily="34" charset="0"/>
              </a:rPr>
              <a:t>The analysis does not include consideration of already certified products.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578" y="1316334"/>
            <a:ext cx="7943221" cy="3700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119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9569"/>
          </a:xfrm>
        </p:spPr>
        <p:txBody>
          <a:bodyPr/>
          <a:lstStyle/>
          <a:p>
            <a:r>
              <a:rPr lang="en-US" dirty="0" smtClean="0"/>
              <a:t>Corrective Action Plan</a:t>
            </a:r>
            <a:endParaRPr lang="en-US" dirty="0"/>
          </a:p>
        </p:txBody>
      </p:sp>
      <p:sp>
        <p:nvSpPr>
          <p:cNvPr id="3" name="Slide Number Placeholder 2"/>
          <p:cNvSpPr>
            <a:spLocks noGrp="1"/>
          </p:cNvSpPr>
          <p:nvPr>
            <p:ph type="sldNum" sz="quarter" idx="10"/>
          </p:nvPr>
        </p:nvSpPr>
        <p:spPr/>
        <p:txBody>
          <a:bodyPr/>
          <a:lstStyle/>
          <a:p>
            <a:fld id="{EA37AF12-A89B-4622-861F-26D37CEB0063}" type="slidenum">
              <a:rPr lang="en-US" smtClean="0"/>
              <a:pPr/>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281" y="954593"/>
            <a:ext cx="7712108" cy="380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89281" y="5038747"/>
            <a:ext cx="7310174"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latin typeface="Arial" pitchFamily="34" charset="0"/>
                <a:cs typeface="Arial" pitchFamily="34" charset="0"/>
              </a:rPr>
              <a:t>Corrective action plan specifies a containment plan</a:t>
            </a:r>
            <a:r>
              <a:rPr lang="en-US" altLang="ja-JP" dirty="0" smtClean="0">
                <a:latin typeface="Arial" pitchFamily="34" charset="0"/>
                <a:cs typeface="Arial" pitchFamily="34" charset="0"/>
              </a:rPr>
              <a:t>,</a:t>
            </a:r>
            <a:r>
              <a:rPr lang="ja-JP" altLang="en-US" dirty="0">
                <a:latin typeface="Arial" pitchFamily="34" charset="0"/>
                <a:cs typeface="Arial" pitchFamily="34" charset="0"/>
              </a:rPr>
              <a:t> </a:t>
            </a:r>
            <a:r>
              <a:rPr lang="en-US" altLang="ja-JP" dirty="0" smtClean="0">
                <a:latin typeface="Arial" pitchFamily="34" charset="0"/>
                <a:cs typeface="Arial" pitchFamily="34" charset="0"/>
              </a:rPr>
              <a:t>but does not address past projects.  </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502883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65"/>
          </a:xfrm>
        </p:spPr>
        <p:txBody>
          <a:bodyPr/>
          <a:lstStyle/>
          <a:p>
            <a:r>
              <a:rPr lang="en-US" dirty="0" smtClean="0"/>
              <a:t>Milestone – Implementation Evidence</a:t>
            </a:r>
            <a:endParaRPr lang="en-US" dirty="0"/>
          </a:p>
        </p:txBody>
      </p:sp>
      <p:sp>
        <p:nvSpPr>
          <p:cNvPr id="3" name="Slide Number Placeholder 2"/>
          <p:cNvSpPr>
            <a:spLocks noGrp="1"/>
          </p:cNvSpPr>
          <p:nvPr>
            <p:ph type="sldNum" sz="quarter" idx="10"/>
          </p:nvPr>
        </p:nvSpPr>
        <p:spPr/>
        <p:txBody>
          <a:bodyPr/>
          <a:lstStyle/>
          <a:p>
            <a:fld id="{EA37AF12-A89B-4622-861F-26D37CEB0063}" type="slidenum">
              <a:rPr lang="en-US" smtClean="0"/>
              <a:pPr/>
              <a:t>12</a:t>
            </a:fld>
            <a:endParaRPr lang="en-US"/>
          </a:p>
        </p:txBody>
      </p:sp>
      <p:sp>
        <p:nvSpPr>
          <p:cNvPr id="6" name="TextBox 5"/>
          <p:cNvSpPr txBox="1"/>
          <p:nvPr/>
        </p:nvSpPr>
        <p:spPr>
          <a:xfrm>
            <a:off x="964642" y="5186184"/>
            <a:ext cx="7315200"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latin typeface="Arial" pitchFamily="34" charset="0"/>
                <a:cs typeface="Arial" pitchFamily="34" charset="0"/>
              </a:rPr>
              <a:t>Procedure was created and published in KMS, but containment not addressed, although milestone title is “containment”.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20" y="1163900"/>
            <a:ext cx="7616650"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734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0004"/>
          </a:xfrm>
        </p:spPr>
        <p:txBody>
          <a:bodyPr/>
          <a:lstStyle/>
          <a:p>
            <a:r>
              <a:rPr lang="en-US" dirty="0" smtClean="0"/>
              <a:t>Verification</a:t>
            </a:r>
            <a:endParaRPr lang="en-US" dirty="0"/>
          </a:p>
        </p:txBody>
      </p:sp>
      <p:sp>
        <p:nvSpPr>
          <p:cNvPr id="3" name="Slide Number Placeholder 2"/>
          <p:cNvSpPr>
            <a:spLocks noGrp="1"/>
          </p:cNvSpPr>
          <p:nvPr>
            <p:ph type="sldNum" sz="quarter" idx="10"/>
          </p:nvPr>
        </p:nvSpPr>
        <p:spPr/>
        <p:txBody>
          <a:bodyPr/>
          <a:lstStyle/>
          <a:p>
            <a:fld id="{EA37AF12-A89B-4622-861F-26D37CEB0063}" type="slidenum">
              <a:rPr lang="en-US" smtClean="0"/>
              <a:pPr/>
              <a:t>13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97" y="1095689"/>
            <a:ext cx="731519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45029" y="5014127"/>
            <a:ext cx="7204667"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latin typeface="Arial" pitchFamily="34" charset="0"/>
                <a:cs typeface="Arial" pitchFamily="34" charset="0"/>
              </a:rPr>
              <a:t>Verification was attempted, but there was no actual project.</a:t>
            </a:r>
          </a:p>
        </p:txBody>
      </p:sp>
    </p:spTree>
    <p:extLst>
      <p:ext uri="{BB962C8B-B14F-4D97-AF65-F5344CB8AC3E}">
        <p14:creationId xmlns:p14="http://schemas.microsoft.com/office/powerpoint/2010/main" val="247645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866" y="524180"/>
            <a:ext cx="6618584" cy="499085"/>
          </a:xfrm>
        </p:spPr>
        <p:txBody>
          <a:bodyPr>
            <a:normAutofit fontScale="90000"/>
          </a:bodyPr>
          <a:lstStyle/>
          <a:p>
            <a:r>
              <a:rPr lang="en-US" dirty="0" smtClean="0"/>
              <a:t>CAR State</a:t>
            </a:r>
            <a:endParaRPr lang="en-US" dirty="0"/>
          </a:p>
        </p:txBody>
      </p:sp>
      <p:sp>
        <p:nvSpPr>
          <p:cNvPr id="3" name="Slide Number Placeholder 2"/>
          <p:cNvSpPr>
            <a:spLocks noGrp="1"/>
          </p:cNvSpPr>
          <p:nvPr>
            <p:ph type="sldNum" sz="quarter" idx="10"/>
          </p:nvPr>
        </p:nvSpPr>
        <p:spPr/>
        <p:txBody>
          <a:bodyPr/>
          <a:lstStyle/>
          <a:p>
            <a:fld id="{EA37AF12-A89B-4622-861F-26D37CEB0063}" type="slidenum">
              <a:rPr lang="en-US" smtClean="0"/>
              <a:pPr/>
              <a:t>14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363" y="1680587"/>
            <a:ext cx="44862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46" y="2679700"/>
            <a:ext cx="7918101"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4304" y="4481565"/>
            <a:ext cx="7275006"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latin typeface="Arial" pitchFamily="34" charset="0"/>
                <a:cs typeface="Arial" pitchFamily="34" charset="0"/>
              </a:rPr>
              <a:t>CAR Admin needs to verify effectiveness.</a:t>
            </a:r>
          </a:p>
        </p:txBody>
      </p:sp>
    </p:spTree>
    <p:extLst>
      <p:ext uri="{BB962C8B-B14F-4D97-AF65-F5344CB8AC3E}">
        <p14:creationId xmlns:p14="http://schemas.microsoft.com/office/powerpoint/2010/main" val="3612642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813121"/>
            <a:ext cx="8229600" cy="1143000"/>
          </a:xfrm>
        </p:spPr>
        <p:txBody>
          <a:bodyPr/>
          <a:lstStyle/>
          <a:p>
            <a:pPr algn="ctr"/>
            <a:r>
              <a:rPr kumimoji="1" lang="en-US" altLang="ja-JP" b="0" dirty="0" smtClean="0">
                <a:solidFill>
                  <a:schemeClr val="accent1">
                    <a:lumMod val="65000"/>
                    <a:lumOff val="35000"/>
                  </a:schemeClr>
                </a:solidFill>
                <a:latin typeface="Arial" pitchFamily="34" charset="0"/>
                <a:cs typeface="Arial" pitchFamily="34" charset="0"/>
              </a:rPr>
              <a:t>CAR </a:t>
            </a:r>
            <a:r>
              <a:rPr lang="en-US" altLang="ja-JP" b="0" dirty="0" smtClean="0">
                <a:solidFill>
                  <a:schemeClr val="accent1">
                    <a:lumMod val="65000"/>
                    <a:lumOff val="35000"/>
                  </a:schemeClr>
                </a:solidFill>
                <a:cs typeface="Arial" charset="0"/>
              </a:rPr>
              <a:t>No</a:t>
            </a:r>
            <a:r>
              <a:rPr lang="en-US" altLang="ja-JP" b="0" dirty="0">
                <a:solidFill>
                  <a:schemeClr val="accent1">
                    <a:lumMod val="65000"/>
                    <a:lumOff val="35000"/>
                  </a:schemeClr>
                </a:solidFill>
                <a:cs typeface="Arial" charset="0"/>
              </a:rPr>
              <a:t>. </a:t>
            </a:r>
            <a:r>
              <a:rPr lang="en-US" altLang="ja-JP" dirty="0">
                <a:solidFill>
                  <a:schemeClr val="accent1">
                    <a:lumMod val="65000"/>
                    <a:lumOff val="35000"/>
                  </a:schemeClr>
                </a:solidFill>
              </a:rPr>
              <a:t>123911401 </a:t>
            </a:r>
            <a:r>
              <a:rPr lang="en-US" altLang="ja-JP" dirty="0" smtClean="0">
                <a:solidFill>
                  <a:schemeClr val="accent1">
                    <a:lumMod val="65000"/>
                    <a:lumOff val="35000"/>
                  </a:schemeClr>
                </a:solidFill>
              </a:rPr>
              <a:t>/ Paul Ip</a:t>
            </a:r>
            <a:endParaRPr kumimoji="1" lang="ja-JP" altLang="en-US" dirty="0">
              <a:solidFill>
                <a:schemeClr val="accent1">
                  <a:lumMod val="65000"/>
                  <a:lumOff val="35000"/>
                </a:schemeClr>
              </a:solidFill>
            </a:endParaRPr>
          </a:p>
        </p:txBody>
      </p:sp>
      <p:sp>
        <p:nvSpPr>
          <p:cNvPr id="3" name="スライド番号プレースホルダー 2"/>
          <p:cNvSpPr>
            <a:spLocks noGrp="1"/>
          </p:cNvSpPr>
          <p:nvPr>
            <p:ph type="sldNum" sz="quarter" idx="10"/>
          </p:nvPr>
        </p:nvSpPr>
        <p:spPr/>
        <p:txBody>
          <a:bodyPr/>
          <a:lstStyle/>
          <a:p>
            <a:fld id="{EA37AF12-A89B-4622-861F-26D37CEB0063}" type="slidenum">
              <a:rPr lang="en-US" smtClean="0"/>
              <a:pPr/>
              <a:t>15</a:t>
            </a:fld>
            <a:endParaRPr lang="en-US"/>
          </a:p>
        </p:txBody>
      </p:sp>
    </p:spTree>
    <p:extLst>
      <p:ext uri="{BB962C8B-B14F-4D97-AF65-F5344CB8AC3E}">
        <p14:creationId xmlns:p14="http://schemas.microsoft.com/office/powerpoint/2010/main" val="3358304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latin typeface="Arial" charset="0"/>
                <a:cs typeface="Arial" charset="0"/>
              </a:rPr>
              <a:t>CAR No. </a:t>
            </a:r>
            <a:r>
              <a:rPr lang="en-US" dirty="0" smtClean="0"/>
              <a:t>123911401</a:t>
            </a:r>
            <a:endParaRPr lang="en-US" dirty="0" smtClean="0">
              <a:latin typeface="Arial" charset="0"/>
              <a:ea typeface="Geneva" charset="0"/>
            </a:endParaRPr>
          </a:p>
        </p:txBody>
      </p:sp>
      <p:sp>
        <p:nvSpPr>
          <p:cNvPr id="2457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8D53729B-97F8-4CE4-946C-5E1E65CD78AA}" type="slidenum">
              <a:rPr lang="en-US"/>
              <a:pPr eaLnBrk="1" hangingPunct="1"/>
              <a:t>16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048" y="2715763"/>
            <a:ext cx="7598751" cy="354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ular Callout 1"/>
          <p:cNvSpPr/>
          <p:nvPr/>
        </p:nvSpPr>
        <p:spPr>
          <a:xfrm>
            <a:off x="4519258" y="878551"/>
            <a:ext cx="4454622" cy="805218"/>
          </a:xfrm>
          <a:prstGeom prst="wedgeRoundRectCallout">
            <a:avLst>
              <a:gd name="adj1" fmla="val -64486"/>
              <a:gd name="adj2" fmla="val -92585"/>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Tx/>
              <a:buChar char="-"/>
            </a:pPr>
            <a:endParaRPr lang="en-US" dirty="0" smtClean="0">
              <a:latin typeface="Arial" pitchFamily="34" charset="0"/>
              <a:cs typeface="Arial" pitchFamily="34" charset="0"/>
            </a:endParaRPr>
          </a:p>
          <a:p>
            <a:pPr marL="342900" indent="-342900">
              <a:buFontTx/>
              <a:buChar char="-"/>
            </a:pPr>
            <a:r>
              <a:rPr lang="en-US" dirty="0" smtClean="0">
                <a:solidFill>
                  <a:srgbClr val="000000"/>
                </a:solidFill>
                <a:latin typeface="Arial" pitchFamily="34" charset="0"/>
                <a:cs typeface="Arial" pitchFamily="34" charset="0"/>
              </a:rPr>
              <a:t>State Audit for Water Quality </a:t>
            </a:r>
          </a:p>
          <a:p>
            <a:pPr marL="342900" indent="-342900">
              <a:buFontTx/>
              <a:buChar char="-"/>
            </a:pPr>
            <a:r>
              <a:rPr lang="en-US" dirty="0" smtClean="0">
                <a:solidFill>
                  <a:srgbClr val="000000"/>
                </a:solidFill>
                <a:latin typeface="Arial" pitchFamily="34" charset="0"/>
                <a:cs typeface="Arial" pitchFamily="34" charset="0"/>
              </a:rPr>
              <a:t>Observation</a:t>
            </a:r>
            <a:r>
              <a:rPr lang="en-US" dirty="0" smtClean="0">
                <a:latin typeface="Arial" pitchFamily="34" charset="0"/>
                <a:cs typeface="Arial" pitchFamily="34" charset="0"/>
              </a:rPr>
              <a:t> </a:t>
            </a:r>
          </a:p>
          <a:p>
            <a:pPr algn="ctr"/>
            <a:endParaRPr lang="en-US" dirty="0" err="1" smtClean="0">
              <a:latin typeface="Arial" pitchFamily="34" charset="0"/>
              <a:cs typeface="Arial" pitchFamily="34" charset="0"/>
            </a:endParaRPr>
          </a:p>
        </p:txBody>
      </p:sp>
      <p:sp>
        <p:nvSpPr>
          <p:cNvPr id="7" name="TextBox 6"/>
          <p:cNvSpPr txBox="1"/>
          <p:nvPr/>
        </p:nvSpPr>
        <p:spPr>
          <a:xfrm>
            <a:off x="457199" y="1815152"/>
            <a:ext cx="8229601" cy="1200329"/>
          </a:xfrm>
          <a:prstGeom prst="rect">
            <a:avLst/>
          </a:prstGeom>
          <a:noFill/>
        </p:spPr>
        <p:txBody>
          <a:bodyPr wrap="square" rtlCol="0">
            <a:spAutoFit/>
          </a:bodyPr>
          <a:lstStyle/>
          <a:p>
            <a:r>
              <a:rPr lang="en-US" dirty="0" smtClean="0">
                <a:solidFill>
                  <a:srgbClr val="000000"/>
                </a:solidFill>
                <a:latin typeface="Arial" pitchFamily="34" charset="0"/>
                <a:cs typeface="Arial" pitchFamily="34" charset="0"/>
              </a:rPr>
              <a:t>NC:  According to requirement, a technical data from samples was not checked</a:t>
            </a:r>
          </a:p>
          <a:p>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593073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CAR No. </a:t>
            </a:r>
            <a:r>
              <a:rPr lang="en-US" dirty="0" smtClean="0"/>
              <a:t>123911401</a:t>
            </a:r>
            <a:r>
              <a:rPr lang="en-US" dirty="0">
                <a:latin typeface="Arial" charset="0"/>
                <a:ea typeface="Geneva" charset="0"/>
              </a:rPr>
              <a:t/>
            </a:r>
            <a:br>
              <a:rPr lang="en-US" dirty="0">
                <a:latin typeface="Arial" charset="0"/>
                <a:ea typeface="Geneva" charset="0"/>
              </a:rPr>
            </a:br>
            <a:endParaRPr lang="en-US" dirty="0"/>
          </a:p>
        </p:txBody>
      </p:sp>
      <p:sp>
        <p:nvSpPr>
          <p:cNvPr id="4" name="Slide Number Placeholder 3"/>
          <p:cNvSpPr>
            <a:spLocks noGrp="1"/>
          </p:cNvSpPr>
          <p:nvPr>
            <p:ph type="sldNum" sz="quarter" idx="10"/>
          </p:nvPr>
        </p:nvSpPr>
        <p:spPr/>
        <p:txBody>
          <a:bodyPr/>
          <a:lstStyle/>
          <a:p>
            <a:fld id="{B3577B40-8226-4B72-BB70-7424A8905847}" type="slidenum">
              <a:rPr lang="en-US" smtClean="0"/>
              <a:pPr/>
              <a:t>17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7" y="2500995"/>
            <a:ext cx="9048466" cy="1745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246298"/>
            <a:ext cx="9075763" cy="1964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4551530" y="5933050"/>
            <a:ext cx="2943221" cy="556207"/>
          </a:xfrm>
          <a:prstGeom prst="wedgeRoundRectCallout">
            <a:avLst>
              <a:gd name="adj1" fmla="val -71564"/>
              <a:gd name="adj2" fmla="val -21590"/>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Category:                                  </a:t>
            </a:r>
            <a:r>
              <a:rPr lang="en-US" sz="1500" dirty="0" smtClean="0">
                <a:solidFill>
                  <a:schemeClr val="accent1"/>
                </a:solidFill>
              </a:rPr>
              <a:t>Root cause not required</a:t>
            </a:r>
            <a:endParaRPr lang="en-US" sz="1600" dirty="0">
              <a:solidFill>
                <a:schemeClr val="accent1"/>
              </a:solidFill>
            </a:endParaRPr>
          </a:p>
        </p:txBody>
      </p:sp>
      <p:sp>
        <p:nvSpPr>
          <p:cNvPr id="8" name="Rounded Rectangular Callout 7"/>
          <p:cNvSpPr/>
          <p:nvPr/>
        </p:nvSpPr>
        <p:spPr>
          <a:xfrm>
            <a:off x="844217" y="805218"/>
            <a:ext cx="7699282" cy="1450198"/>
          </a:xfrm>
          <a:prstGeom prst="wedgeRoundRectCallout">
            <a:avLst>
              <a:gd name="adj1" fmla="val -46026"/>
              <a:gd name="adj2" fmla="val 81245"/>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400" b="1" dirty="0" smtClean="0">
                <a:solidFill>
                  <a:schemeClr val="accent1"/>
                </a:solidFill>
              </a:rPr>
              <a:t>Analysis : </a:t>
            </a:r>
            <a:r>
              <a:rPr lang="en-US" sz="1400" dirty="0" smtClean="0">
                <a:solidFill>
                  <a:schemeClr val="accent1"/>
                </a:solidFill>
              </a:rPr>
              <a:t>Provided although it was an observation CAR.   CAR Owner provided much information to explain UL meeting the requirement, just only not record the data in Datasheet.    Therefore, it would be reporting issue instead of technical issue.    Thus, considered this CAR to be an OBSERVATION rather than FINDING.</a:t>
            </a:r>
          </a:p>
          <a:p>
            <a:r>
              <a:rPr lang="en-US" sz="1500" i="1" dirty="0" smtClean="0">
                <a:solidFill>
                  <a:schemeClr val="accent6">
                    <a:lumMod val="75000"/>
                  </a:schemeClr>
                </a:solidFill>
              </a:rPr>
              <a:t>It was considered as a good practice </a:t>
            </a:r>
            <a:endParaRPr lang="en-US" sz="1500" i="1" dirty="0">
              <a:solidFill>
                <a:schemeClr val="accent6">
                  <a:lumMod val="75000"/>
                </a:schemeClr>
              </a:solidFill>
            </a:endParaRPr>
          </a:p>
          <a:p>
            <a:endParaRPr lang="en-US" sz="1600" dirty="0">
              <a:solidFill>
                <a:schemeClr val="accent1"/>
              </a:solidFill>
            </a:endParaRPr>
          </a:p>
        </p:txBody>
      </p:sp>
      <p:sp>
        <p:nvSpPr>
          <p:cNvPr id="9" name="Rounded Rectangular Callout 8"/>
          <p:cNvSpPr/>
          <p:nvPr/>
        </p:nvSpPr>
        <p:spPr>
          <a:xfrm>
            <a:off x="5777699" y="4655335"/>
            <a:ext cx="3086522" cy="858361"/>
          </a:xfrm>
          <a:prstGeom prst="wedgeRoundRectCallout">
            <a:avLst>
              <a:gd name="adj1" fmla="val -67787"/>
              <a:gd name="adj2" fmla="val 40238"/>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400" b="1" dirty="0" smtClean="0">
                <a:solidFill>
                  <a:schemeClr val="accent1"/>
                </a:solidFill>
              </a:rPr>
              <a:t>Scope of Nonconformance: </a:t>
            </a:r>
            <a:r>
              <a:rPr lang="en-US" sz="1400" dirty="0">
                <a:solidFill>
                  <a:srgbClr val="000000"/>
                </a:solidFill>
              </a:rPr>
              <a:t>limited to the objective evidence provided for the nonconformance.</a:t>
            </a:r>
          </a:p>
        </p:txBody>
      </p:sp>
      <p:sp>
        <p:nvSpPr>
          <p:cNvPr id="10" name="Rounded Rectangular Callout 9"/>
          <p:cNvSpPr/>
          <p:nvPr/>
        </p:nvSpPr>
        <p:spPr>
          <a:xfrm>
            <a:off x="230068" y="4246298"/>
            <a:ext cx="1789801" cy="556207"/>
          </a:xfrm>
          <a:prstGeom prst="wedgeRoundRectCallout">
            <a:avLst>
              <a:gd name="adj1" fmla="val -25095"/>
              <a:gd name="adj2" fmla="val 101065"/>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Root Cause : </a:t>
            </a:r>
            <a:r>
              <a:rPr lang="en-US" sz="1500" dirty="0" smtClean="0">
                <a:solidFill>
                  <a:schemeClr val="accent1"/>
                </a:solidFill>
              </a:rPr>
              <a:t>Not Required</a:t>
            </a:r>
            <a:endParaRPr lang="en-US" sz="1600" dirty="0">
              <a:solidFill>
                <a:schemeClr val="accent1"/>
              </a:solidFill>
            </a:endParaRPr>
          </a:p>
        </p:txBody>
      </p:sp>
    </p:spTree>
    <p:extLst>
      <p:ext uri="{BB962C8B-B14F-4D97-AF65-F5344CB8AC3E}">
        <p14:creationId xmlns:p14="http://schemas.microsoft.com/office/powerpoint/2010/main" val="2488484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CAR No. </a:t>
            </a:r>
            <a:r>
              <a:rPr lang="en-US" dirty="0"/>
              <a:t>12311401</a:t>
            </a:r>
          </a:p>
        </p:txBody>
      </p:sp>
      <p:sp>
        <p:nvSpPr>
          <p:cNvPr id="4" name="Slide Number Placeholder 3"/>
          <p:cNvSpPr>
            <a:spLocks noGrp="1"/>
          </p:cNvSpPr>
          <p:nvPr>
            <p:ph type="sldNum" sz="quarter" idx="10"/>
          </p:nvPr>
        </p:nvSpPr>
        <p:spPr/>
        <p:txBody>
          <a:bodyPr/>
          <a:lstStyle/>
          <a:p>
            <a:fld id="{4AD9F5AA-A384-4EDE-964E-B3E14D40EAE6}" type="slidenum">
              <a:rPr lang="en-US" smtClean="0"/>
              <a:pPr/>
              <a:t>18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0" y="991220"/>
            <a:ext cx="8934228" cy="483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4998864" y="3682615"/>
            <a:ext cx="3466619" cy="691093"/>
          </a:xfrm>
          <a:prstGeom prst="wedgeRoundRectCallout">
            <a:avLst>
              <a:gd name="adj1" fmla="val -88708"/>
              <a:gd name="adj2" fmla="val 128090"/>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Verification:                                  </a:t>
            </a:r>
            <a:r>
              <a:rPr lang="en-US" sz="1500" dirty="0" smtClean="0">
                <a:solidFill>
                  <a:schemeClr val="accent1"/>
                </a:solidFill>
              </a:rPr>
              <a:t>Occurred immediately after acceptance of the last milestone</a:t>
            </a:r>
            <a:endParaRPr lang="en-US" sz="1600" dirty="0">
              <a:solidFill>
                <a:schemeClr val="accent1"/>
              </a:solidFill>
            </a:endParaRPr>
          </a:p>
        </p:txBody>
      </p:sp>
      <p:sp>
        <p:nvSpPr>
          <p:cNvPr id="7" name="Rounded Rectangular Callout 6"/>
          <p:cNvSpPr/>
          <p:nvPr/>
        </p:nvSpPr>
        <p:spPr>
          <a:xfrm>
            <a:off x="4687918" y="2369324"/>
            <a:ext cx="3650864" cy="878843"/>
          </a:xfrm>
          <a:prstGeom prst="wedgeRoundRectCallout">
            <a:avLst>
              <a:gd name="adj1" fmla="val -67441"/>
              <a:gd name="adj2" fmla="val -98122"/>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Milestone:                                  </a:t>
            </a:r>
            <a:r>
              <a:rPr lang="en-US" sz="1500" dirty="0" smtClean="0">
                <a:solidFill>
                  <a:schemeClr val="accent1"/>
                </a:solidFill>
              </a:rPr>
              <a:t>Completed per milestone expectation and provided enough evidence</a:t>
            </a:r>
            <a:endParaRPr lang="en-US" sz="1600" dirty="0">
              <a:solidFill>
                <a:schemeClr val="accent1"/>
              </a:solidFill>
            </a:endParaRPr>
          </a:p>
        </p:txBody>
      </p:sp>
    </p:spTree>
    <p:extLst>
      <p:ext uri="{BB962C8B-B14F-4D97-AF65-F5344CB8AC3E}">
        <p14:creationId xmlns:p14="http://schemas.microsoft.com/office/powerpoint/2010/main" val="2285480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813121"/>
            <a:ext cx="8229600" cy="1143000"/>
          </a:xfrm>
        </p:spPr>
        <p:txBody>
          <a:bodyPr/>
          <a:lstStyle/>
          <a:p>
            <a:pPr algn="ctr"/>
            <a:r>
              <a:rPr kumimoji="1" lang="en-US" altLang="ja-JP" b="0" dirty="0" smtClean="0">
                <a:solidFill>
                  <a:schemeClr val="accent1">
                    <a:lumMod val="65000"/>
                    <a:lumOff val="35000"/>
                  </a:schemeClr>
                </a:solidFill>
                <a:latin typeface="Arial" pitchFamily="34" charset="0"/>
                <a:cs typeface="Arial" pitchFamily="34" charset="0"/>
              </a:rPr>
              <a:t>CAR </a:t>
            </a:r>
            <a:r>
              <a:rPr lang="en-US" altLang="ja-JP" b="0" dirty="0" smtClean="0">
                <a:solidFill>
                  <a:schemeClr val="accent1">
                    <a:lumMod val="65000"/>
                    <a:lumOff val="35000"/>
                  </a:schemeClr>
                </a:solidFill>
                <a:cs typeface="Arial" charset="0"/>
              </a:rPr>
              <a:t>No</a:t>
            </a:r>
            <a:r>
              <a:rPr lang="en-US" altLang="ja-JP" b="0" dirty="0">
                <a:solidFill>
                  <a:schemeClr val="accent1">
                    <a:lumMod val="65000"/>
                    <a:lumOff val="35000"/>
                  </a:schemeClr>
                </a:solidFill>
                <a:cs typeface="Arial" charset="0"/>
              </a:rPr>
              <a:t>. </a:t>
            </a:r>
            <a:r>
              <a:rPr lang="en-US" altLang="ja-JP" dirty="0" smtClean="0">
                <a:solidFill>
                  <a:schemeClr val="accent1">
                    <a:lumMod val="65000"/>
                    <a:lumOff val="35000"/>
                  </a:schemeClr>
                </a:solidFill>
              </a:rPr>
              <a:t>123911363 </a:t>
            </a:r>
            <a:r>
              <a:rPr lang="en-US" altLang="ja-JP" dirty="0">
                <a:solidFill>
                  <a:schemeClr val="accent1">
                    <a:lumMod val="65000"/>
                    <a:lumOff val="35000"/>
                  </a:schemeClr>
                </a:solidFill>
              </a:rPr>
              <a:t>(</a:t>
            </a:r>
            <a:r>
              <a:rPr lang="en-US" altLang="ja-JP" dirty="0" smtClean="0">
                <a:solidFill>
                  <a:schemeClr val="accent1">
                    <a:lumMod val="65000"/>
                    <a:lumOff val="35000"/>
                  </a:schemeClr>
                </a:solidFill>
              </a:rPr>
              <a:t>exemplary</a:t>
            </a:r>
            <a:r>
              <a:rPr lang="en-US" altLang="ja-JP" dirty="0">
                <a:solidFill>
                  <a:schemeClr val="accent1">
                    <a:lumMod val="65000"/>
                    <a:lumOff val="35000"/>
                  </a:schemeClr>
                </a:solidFill>
              </a:rPr>
              <a:t>) / Balina Ling</a:t>
            </a:r>
            <a:endParaRPr kumimoji="1" lang="ja-JP" altLang="en-US" dirty="0">
              <a:solidFill>
                <a:schemeClr val="accent1">
                  <a:lumMod val="65000"/>
                  <a:lumOff val="35000"/>
                </a:schemeClr>
              </a:solidFill>
            </a:endParaRPr>
          </a:p>
        </p:txBody>
      </p:sp>
      <p:sp>
        <p:nvSpPr>
          <p:cNvPr id="3" name="スライド番号プレースホルダー 2"/>
          <p:cNvSpPr>
            <a:spLocks noGrp="1"/>
          </p:cNvSpPr>
          <p:nvPr>
            <p:ph type="sldNum" sz="quarter" idx="10"/>
          </p:nvPr>
        </p:nvSpPr>
        <p:spPr/>
        <p:txBody>
          <a:bodyPr/>
          <a:lstStyle/>
          <a:p>
            <a:fld id="{EA37AF12-A89B-4622-861F-26D37CEB0063}" type="slidenum">
              <a:rPr lang="en-US" smtClean="0"/>
              <a:pPr/>
              <a:t>19</a:t>
            </a:fld>
            <a:endParaRPr lang="en-US"/>
          </a:p>
        </p:txBody>
      </p:sp>
    </p:spTree>
    <p:extLst>
      <p:ext uri="{BB962C8B-B14F-4D97-AF65-F5344CB8AC3E}">
        <p14:creationId xmlns:p14="http://schemas.microsoft.com/office/powerpoint/2010/main" val="65205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スライド番号プレースホルダー 2"/>
          <p:cNvSpPr>
            <a:spLocks noGrp="1"/>
          </p:cNvSpPr>
          <p:nvPr>
            <p:ph type="sldNum" sz="quarter" idx="10"/>
          </p:nvPr>
        </p:nvSpPr>
        <p:spPr/>
        <p:txBody>
          <a:bodyPr/>
          <a:lstStyle/>
          <a:p>
            <a:fld id="{EA37AF12-A89B-4622-861F-26D37CEB0063}" type="slidenum">
              <a:rPr lang="en-US" smtClean="0"/>
              <a:pPr/>
              <a:t>2</a:t>
            </a:fld>
            <a:endParaRPr lang="en-US"/>
          </a:p>
        </p:txBody>
      </p:sp>
      <p:sp>
        <p:nvSpPr>
          <p:cNvPr id="4" name="テキスト ボックス 3"/>
          <p:cNvSpPr txBox="1"/>
          <p:nvPr/>
        </p:nvSpPr>
        <p:spPr>
          <a:xfrm>
            <a:off x="641445" y="1417638"/>
            <a:ext cx="8045355" cy="4401205"/>
          </a:xfrm>
          <a:prstGeom prst="rect">
            <a:avLst/>
          </a:prstGeom>
          <a:noFill/>
        </p:spPr>
        <p:txBody>
          <a:bodyPr wrap="square" rtlCol="0">
            <a:spAutoFit/>
          </a:bodyPr>
          <a:lstStyle/>
          <a:p>
            <a:r>
              <a:rPr lang="en-US" sz="3200" dirty="0">
                <a:solidFill>
                  <a:srgbClr val="000000"/>
                </a:solidFill>
              </a:rPr>
              <a:t>CARs to be </a:t>
            </a:r>
            <a:r>
              <a:rPr lang="en-US" sz="3200" dirty="0" smtClean="0">
                <a:solidFill>
                  <a:srgbClr val="000000"/>
                </a:solidFill>
              </a:rPr>
              <a:t>reviewed:</a:t>
            </a:r>
          </a:p>
          <a:p>
            <a:pPr marL="457200" indent="-457200">
              <a:buFont typeface="Arial" pitchFamily="34" charset="0"/>
              <a:buChar char="•"/>
            </a:pPr>
            <a:r>
              <a:rPr lang="en-US" sz="3200" b="1" dirty="0" smtClean="0">
                <a:solidFill>
                  <a:srgbClr val="000000"/>
                </a:solidFill>
              </a:rPr>
              <a:t>123910386 </a:t>
            </a:r>
            <a:r>
              <a:rPr lang="en-US" sz="2800" dirty="0" smtClean="0">
                <a:solidFill>
                  <a:srgbClr val="000000"/>
                </a:solidFill>
              </a:rPr>
              <a:t>(by Kila Yang)</a:t>
            </a:r>
            <a:endParaRPr lang="en-US" sz="3200" dirty="0" smtClean="0">
              <a:solidFill>
                <a:srgbClr val="000000"/>
              </a:solidFill>
            </a:endParaRPr>
          </a:p>
          <a:p>
            <a:pPr marL="457200" indent="-457200">
              <a:buFont typeface="Arial" pitchFamily="34" charset="0"/>
              <a:buChar char="•"/>
            </a:pPr>
            <a:r>
              <a:rPr lang="en-US" sz="3200" b="1" dirty="0" smtClean="0">
                <a:solidFill>
                  <a:srgbClr val="000000"/>
                </a:solidFill>
              </a:rPr>
              <a:t>123910883 </a:t>
            </a:r>
            <a:r>
              <a:rPr lang="en-US" sz="2800" dirty="0" smtClean="0">
                <a:solidFill>
                  <a:srgbClr val="000000"/>
                </a:solidFill>
              </a:rPr>
              <a:t>(by Thomas Kestner)</a:t>
            </a:r>
          </a:p>
          <a:p>
            <a:pPr marL="457200" indent="-457200">
              <a:buFont typeface="Arial" pitchFamily="34" charset="0"/>
              <a:buChar char="•"/>
            </a:pPr>
            <a:r>
              <a:rPr lang="en-US" sz="3200" b="1" dirty="0" smtClean="0">
                <a:solidFill>
                  <a:srgbClr val="000000"/>
                </a:solidFill>
              </a:rPr>
              <a:t>123911401 </a:t>
            </a:r>
            <a:r>
              <a:rPr lang="en-US" sz="2800" dirty="0" smtClean="0">
                <a:solidFill>
                  <a:srgbClr val="000000"/>
                </a:solidFill>
              </a:rPr>
              <a:t>(by Paul Ip)</a:t>
            </a:r>
            <a:endParaRPr lang="en-US" sz="3200" dirty="0" smtClean="0">
              <a:solidFill>
                <a:srgbClr val="000000"/>
              </a:solidFill>
            </a:endParaRPr>
          </a:p>
          <a:p>
            <a:pPr marL="457200" indent="-457200">
              <a:buFont typeface="Arial" pitchFamily="34" charset="0"/>
              <a:buChar char="•"/>
            </a:pPr>
            <a:r>
              <a:rPr lang="en-US" sz="3200" b="1" dirty="0" smtClean="0">
                <a:solidFill>
                  <a:srgbClr val="000000"/>
                </a:solidFill>
              </a:rPr>
              <a:t>“exemplary” </a:t>
            </a:r>
            <a:r>
              <a:rPr lang="en-US" sz="3200" b="1" dirty="0">
                <a:solidFill>
                  <a:srgbClr val="000000"/>
                </a:solidFill>
              </a:rPr>
              <a:t>123911363</a:t>
            </a:r>
            <a:r>
              <a:rPr lang="en-US" sz="3200" b="1" dirty="0" smtClean="0">
                <a:solidFill>
                  <a:srgbClr val="000000"/>
                </a:solidFill>
              </a:rPr>
              <a:t> </a:t>
            </a:r>
            <a:r>
              <a:rPr lang="en-US" sz="2800" dirty="0" smtClean="0">
                <a:solidFill>
                  <a:srgbClr val="000000"/>
                </a:solidFill>
              </a:rPr>
              <a:t>(by Balina Ling)  </a:t>
            </a:r>
          </a:p>
          <a:p>
            <a:endParaRPr lang="en-US" altLang="ja-JP" dirty="0" smtClean="0"/>
          </a:p>
          <a:p>
            <a:endParaRPr lang="en-US" altLang="ja-JP" dirty="0"/>
          </a:p>
          <a:p>
            <a:endParaRPr lang="en-US" altLang="ja-JP" dirty="0" smtClean="0"/>
          </a:p>
          <a:p>
            <a:endParaRPr kumimoji="1" lang="en-US" altLang="ja-JP" dirty="0" smtClean="0">
              <a:latin typeface="Arial" pitchFamily="34" charset="0"/>
              <a:cs typeface="Arial" pitchFamily="34" charset="0"/>
            </a:endParaRPr>
          </a:p>
          <a:p>
            <a:endParaRPr kumimoji="1" lang="ja-JP" altLang="en-US" dirty="0" err="1" smtClean="0">
              <a:latin typeface="Arial" pitchFamily="34" charset="0"/>
              <a:cs typeface="Arial" pitchFamily="34" charset="0"/>
            </a:endParaRPr>
          </a:p>
        </p:txBody>
      </p:sp>
    </p:spTree>
    <p:extLst>
      <p:ext uri="{BB962C8B-B14F-4D97-AF65-F5344CB8AC3E}">
        <p14:creationId xmlns:p14="http://schemas.microsoft.com/office/powerpoint/2010/main" val="3589098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latin typeface="Arial" charset="0"/>
                <a:cs typeface="Arial" charset="0"/>
              </a:rPr>
              <a:t>Exemplary Finding CAR No. 123911363</a:t>
            </a:r>
            <a:endParaRPr lang="en-US" dirty="0" smtClean="0">
              <a:latin typeface="Arial" charset="0"/>
              <a:ea typeface="Geneva"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463" y="820565"/>
            <a:ext cx="69056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463" y="4030490"/>
            <a:ext cx="69342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99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50" y="1180518"/>
            <a:ext cx="7671422" cy="567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Title 1"/>
          <p:cNvSpPr>
            <a:spLocks noGrp="1"/>
          </p:cNvSpPr>
          <p:nvPr>
            <p:ph type="title"/>
          </p:nvPr>
        </p:nvSpPr>
        <p:spPr/>
        <p:txBody>
          <a:bodyPr/>
          <a:lstStyle/>
          <a:p>
            <a:r>
              <a:rPr lang="en-US" dirty="0">
                <a:latin typeface="Arial" charset="0"/>
                <a:cs typeface="Arial" charset="0"/>
              </a:rPr>
              <a:t>Exemplary Finding CAR No. 123911363</a:t>
            </a:r>
            <a:endParaRPr lang="en-US" dirty="0" smtClean="0">
              <a:latin typeface="Arial" charset="0"/>
              <a:ea typeface="Geneva" charset="0"/>
            </a:endParaRPr>
          </a:p>
        </p:txBody>
      </p:sp>
      <p:sp>
        <p:nvSpPr>
          <p:cNvPr id="2560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ED936F5-1086-4577-ACA4-4189B5D61E8B}" type="slidenum">
              <a:rPr lang="en-US"/>
              <a:pPr eaLnBrk="1" hangingPunct="1"/>
              <a:t>21</a:t>
            </a:fld>
            <a:endParaRPr lang="en-US"/>
          </a:p>
        </p:txBody>
      </p:sp>
      <p:sp>
        <p:nvSpPr>
          <p:cNvPr id="6" name="TextBox 5"/>
          <p:cNvSpPr txBox="1"/>
          <p:nvPr/>
        </p:nvSpPr>
        <p:spPr>
          <a:xfrm>
            <a:off x="731800" y="1746097"/>
            <a:ext cx="7590399" cy="3416212"/>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7" name="TextBox 1"/>
          <p:cNvSpPr txBox="1">
            <a:spLocks noChangeArrowheads="1"/>
          </p:cNvSpPr>
          <p:nvPr/>
        </p:nvSpPr>
        <p:spPr bwMode="auto">
          <a:xfrm>
            <a:off x="475769" y="5304932"/>
            <a:ext cx="24924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2</a:t>
            </a:r>
            <a:endParaRPr lang="en-US" sz="1200" dirty="0">
              <a:solidFill>
                <a:srgbClr val="000000"/>
              </a:solidFill>
              <a:cs typeface="Arial" charset="0"/>
            </a:endParaRPr>
          </a:p>
        </p:txBody>
      </p:sp>
      <p:sp>
        <p:nvSpPr>
          <p:cNvPr id="8" name="Rectangle 7"/>
          <p:cNvSpPr/>
          <p:nvPr/>
        </p:nvSpPr>
        <p:spPr>
          <a:xfrm>
            <a:off x="734634" y="1180518"/>
            <a:ext cx="7587565" cy="565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96875">
              <a:defRPr/>
            </a:pPr>
            <a:r>
              <a:rPr lang="en-US" sz="1600" dirty="0" smtClean="0">
                <a:latin typeface="Arial" pitchFamily="34" charset="0"/>
                <a:cs typeface="Arial" pitchFamily="34" charset="0"/>
              </a:rPr>
              <a:t>1. </a:t>
            </a:r>
            <a:r>
              <a:rPr lang="en-US" sz="1600" dirty="0">
                <a:latin typeface="Arial" pitchFamily="34" charset="0"/>
                <a:cs typeface="Arial" pitchFamily="34" charset="0"/>
              </a:rPr>
              <a:t>Clear </a:t>
            </a:r>
            <a:r>
              <a:rPr lang="en-US" sz="1600" dirty="0" smtClean="0">
                <a:latin typeface="Arial" pitchFamily="34" charset="0"/>
                <a:cs typeface="Arial" pitchFamily="34" charset="0"/>
              </a:rPr>
              <a:t>analysis and describe </a:t>
            </a:r>
            <a:r>
              <a:rPr lang="en-US" sz="1600" dirty="0">
                <a:latin typeface="Arial" pitchFamily="34" charset="0"/>
                <a:cs typeface="Arial" pitchFamily="34" charset="0"/>
              </a:rPr>
              <a:t>with </a:t>
            </a:r>
            <a:r>
              <a:rPr lang="en-US" sz="1600" dirty="0" smtClean="0">
                <a:latin typeface="Arial" pitchFamily="34" charset="0"/>
                <a:cs typeface="Arial" pitchFamily="34" charset="0"/>
              </a:rPr>
              <a:t>facts</a:t>
            </a:r>
            <a:r>
              <a:rPr lang="en-US" sz="1600" dirty="0">
                <a:latin typeface="Arial" pitchFamily="34" charset="0"/>
                <a:cs typeface="Arial" pitchFamily="34" charset="0"/>
              </a:rPr>
              <a:t>. And the root cause is reasonable and complete based on the analysis. </a:t>
            </a:r>
          </a:p>
        </p:txBody>
      </p:sp>
      <p:sp>
        <p:nvSpPr>
          <p:cNvPr id="11" name="TextBox 10"/>
          <p:cNvSpPr txBox="1"/>
          <p:nvPr/>
        </p:nvSpPr>
        <p:spPr>
          <a:xfrm>
            <a:off x="734634" y="5304933"/>
            <a:ext cx="7587565" cy="276998"/>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13" name="Rectangle 12"/>
          <p:cNvSpPr/>
          <p:nvPr/>
        </p:nvSpPr>
        <p:spPr>
          <a:xfrm>
            <a:off x="734634" y="5605081"/>
            <a:ext cx="7587565" cy="54107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latin typeface="Arial" pitchFamily="34" charset="0"/>
                <a:cs typeface="Arial" pitchFamily="34" charset="0"/>
              </a:rPr>
              <a:t>2. </a:t>
            </a:r>
            <a:r>
              <a:rPr lang="en-US" sz="1600" dirty="0">
                <a:solidFill>
                  <a:schemeClr val="bg1"/>
                </a:solidFill>
                <a:latin typeface="Arial" charset="0"/>
                <a:ea typeface="Geneva" charset="0"/>
                <a:cs typeface="Geneva" charset="0"/>
              </a:rPr>
              <a:t>Scope tells us how widespread the problem is, for this CAR, it is just limited to </a:t>
            </a:r>
            <a:r>
              <a:rPr lang="en-US" sz="1600" dirty="0" smtClean="0">
                <a:solidFill>
                  <a:schemeClr val="bg1"/>
                </a:solidFill>
                <a:latin typeface="Arial" charset="0"/>
                <a:ea typeface="Geneva" charset="0"/>
                <a:cs typeface="Geneva" charset="0"/>
              </a:rPr>
              <a:t>this demonstration test.</a:t>
            </a:r>
            <a:endParaRPr lang="en-US" sz="1600" dirty="0">
              <a:solidFill>
                <a:schemeClr val="bg1"/>
              </a:solidFill>
              <a:latin typeface="Arial" charset="0"/>
              <a:ea typeface="Geneva" charset="0"/>
              <a:cs typeface="Geneva" charset="0"/>
            </a:endParaRPr>
          </a:p>
          <a:p>
            <a:endParaRPr lang="en-US" sz="1600" dirty="0" smtClean="0">
              <a:latin typeface="Arial" pitchFamily="34" charset="0"/>
              <a:cs typeface="Arial" pitchFamily="34" charset="0"/>
            </a:endParaRPr>
          </a:p>
        </p:txBody>
      </p:sp>
      <p:sp>
        <p:nvSpPr>
          <p:cNvPr id="14" name="TextBox 1"/>
          <p:cNvSpPr txBox="1">
            <a:spLocks noChangeArrowheads="1"/>
          </p:cNvSpPr>
          <p:nvPr/>
        </p:nvSpPr>
        <p:spPr bwMode="auto">
          <a:xfrm>
            <a:off x="475769" y="1746098"/>
            <a:ext cx="24924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1</a:t>
            </a:r>
            <a:endParaRPr lang="en-US" sz="1200" dirty="0">
              <a:solidFill>
                <a:srgbClr val="000000"/>
              </a:solidFill>
              <a:cs typeface="Arial" charset="0"/>
            </a:endParaRPr>
          </a:p>
        </p:txBody>
      </p:sp>
    </p:spTree>
    <p:extLst>
      <p:ext uri="{BB962C8B-B14F-4D97-AF65-F5344CB8AC3E}">
        <p14:creationId xmlns:p14="http://schemas.microsoft.com/office/powerpoint/2010/main" val="4256363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13" y="1150833"/>
            <a:ext cx="8229600" cy="3635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Title 1"/>
          <p:cNvSpPr>
            <a:spLocks noGrp="1"/>
          </p:cNvSpPr>
          <p:nvPr>
            <p:ph type="title"/>
          </p:nvPr>
        </p:nvSpPr>
        <p:spPr/>
        <p:txBody>
          <a:bodyPr/>
          <a:lstStyle/>
          <a:p>
            <a:r>
              <a:rPr lang="en-US" dirty="0">
                <a:latin typeface="Arial" charset="0"/>
                <a:cs typeface="Arial" charset="0"/>
              </a:rPr>
              <a:t>Exemplary Finding CAR No. 123911363</a:t>
            </a:r>
            <a:endParaRPr lang="en-US" dirty="0" smtClean="0">
              <a:latin typeface="Arial" charset="0"/>
              <a:ea typeface="Geneva" charset="0"/>
            </a:endParaRPr>
          </a:p>
        </p:txBody>
      </p:sp>
      <p:sp>
        <p:nvSpPr>
          <p:cNvPr id="2560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ED936F5-1086-4577-ACA4-4189B5D61E8B}" type="slidenum">
              <a:rPr lang="en-US"/>
              <a:pPr eaLnBrk="1" hangingPunct="1"/>
              <a:t>22</a:t>
            </a:fld>
            <a:endParaRPr lang="en-US"/>
          </a:p>
        </p:txBody>
      </p:sp>
      <p:sp>
        <p:nvSpPr>
          <p:cNvPr id="6" name="TextBox 5"/>
          <p:cNvSpPr txBox="1"/>
          <p:nvPr/>
        </p:nvSpPr>
        <p:spPr>
          <a:xfrm>
            <a:off x="601884" y="1417638"/>
            <a:ext cx="7882359" cy="1985319"/>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7" name="TextBox 1"/>
          <p:cNvSpPr txBox="1">
            <a:spLocks noChangeArrowheads="1"/>
          </p:cNvSpPr>
          <p:nvPr/>
        </p:nvSpPr>
        <p:spPr bwMode="auto">
          <a:xfrm>
            <a:off x="318055" y="1433572"/>
            <a:ext cx="24924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3</a:t>
            </a:r>
            <a:endParaRPr lang="en-US" sz="1200" dirty="0">
              <a:solidFill>
                <a:srgbClr val="000000"/>
              </a:solidFill>
              <a:cs typeface="Arial" charset="0"/>
            </a:endParaRPr>
          </a:p>
        </p:txBody>
      </p:sp>
      <p:sp>
        <p:nvSpPr>
          <p:cNvPr id="13" name="Rectangle 12"/>
          <p:cNvSpPr/>
          <p:nvPr/>
        </p:nvSpPr>
        <p:spPr>
          <a:xfrm>
            <a:off x="601884" y="3402957"/>
            <a:ext cx="7882360" cy="688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smtClean="0">
                <a:latin typeface="Arial" pitchFamily="34" charset="0"/>
                <a:cs typeface="Arial" pitchFamily="34" charset="0"/>
              </a:rPr>
              <a:t>3. </a:t>
            </a:r>
            <a:r>
              <a:rPr lang="en-US" sz="1400" dirty="0">
                <a:solidFill>
                  <a:schemeClr val="bg1"/>
                </a:solidFill>
                <a:latin typeface="Arial" charset="0"/>
                <a:ea typeface="Geneva" charset="0"/>
                <a:cs typeface="Geneva" charset="0"/>
              </a:rPr>
              <a:t>Containment </a:t>
            </a:r>
            <a:r>
              <a:rPr lang="en-US" sz="1400" dirty="0" smtClean="0">
                <a:solidFill>
                  <a:schemeClr val="bg1"/>
                </a:solidFill>
                <a:latin typeface="Arial" charset="0"/>
                <a:ea typeface="Geneva" charset="0"/>
                <a:cs typeface="Geneva" charset="0"/>
              </a:rPr>
              <a:t>,corrective </a:t>
            </a:r>
            <a:r>
              <a:rPr lang="en-US" sz="1400" dirty="0">
                <a:solidFill>
                  <a:schemeClr val="bg1"/>
                </a:solidFill>
                <a:latin typeface="Arial" charset="0"/>
                <a:ea typeface="Geneva" charset="0"/>
                <a:cs typeface="Geneva" charset="0"/>
              </a:rPr>
              <a:t>action </a:t>
            </a:r>
            <a:r>
              <a:rPr lang="en-US" sz="1400" dirty="0" smtClean="0">
                <a:solidFill>
                  <a:schemeClr val="bg1"/>
                </a:solidFill>
                <a:latin typeface="Arial" charset="0"/>
                <a:ea typeface="Geneva" charset="0"/>
                <a:cs typeface="Geneva" charset="0"/>
              </a:rPr>
              <a:t>and verification fix the objective evidence, address the entire root cause and address </a:t>
            </a:r>
            <a:r>
              <a:rPr lang="en-US" sz="1400" dirty="0">
                <a:solidFill>
                  <a:schemeClr val="bg1"/>
                </a:solidFill>
                <a:latin typeface="Arial" charset="0"/>
                <a:ea typeface="Geneva" charset="0"/>
                <a:cs typeface="Geneva" charset="0"/>
              </a:rPr>
              <a:t>the </a:t>
            </a:r>
            <a:r>
              <a:rPr lang="en-US" sz="1400" dirty="0" smtClean="0">
                <a:solidFill>
                  <a:schemeClr val="bg1"/>
                </a:solidFill>
                <a:latin typeface="Arial" charset="0"/>
                <a:ea typeface="Geneva" charset="0"/>
                <a:cs typeface="Geneva" charset="0"/>
              </a:rPr>
              <a:t>items identified in the analysis, there is one suggestion, it is better to move verification to containment step 2 and move corrective action plan step 2 to verification.</a:t>
            </a:r>
            <a:endParaRPr lang="en-US" sz="1400" dirty="0" smtClean="0">
              <a:latin typeface="Arial" pitchFamily="34" charset="0"/>
              <a:cs typeface="Arial" pitchFamily="34" charset="0"/>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4794250"/>
            <a:ext cx="8223814" cy="193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743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cs typeface="Arial" charset="0"/>
              </a:rPr>
              <a:t>Exemplary Finding CAR No. </a:t>
            </a:r>
            <a:r>
              <a:rPr lang="en-US" dirty="0" smtClean="0">
                <a:latin typeface="Arial" charset="0"/>
                <a:cs typeface="Arial" charset="0"/>
              </a:rPr>
              <a:t>123911363 Discussion</a:t>
            </a:r>
            <a:endParaRPr lang="en-US" dirty="0" smtClean="0">
              <a:latin typeface="Arial" charset="0"/>
              <a:ea typeface="Geneva" charset="0"/>
            </a:endParaRPr>
          </a:p>
        </p:txBody>
      </p:sp>
      <p:sp>
        <p:nvSpPr>
          <p:cNvPr id="3" name="Content Placeholder 2"/>
          <p:cNvSpPr>
            <a:spLocks noGrp="1"/>
          </p:cNvSpPr>
          <p:nvPr>
            <p:ph idx="1"/>
          </p:nvPr>
        </p:nvSpPr>
        <p:spPr>
          <a:xfrm>
            <a:off x="457200" y="1633538"/>
            <a:ext cx="8229600" cy="4492625"/>
          </a:xfrm>
        </p:spPr>
        <p:txBody>
          <a:bodyPr>
            <a:normAutofit/>
          </a:bodyPr>
          <a:lstStyle/>
          <a:p>
            <a:pPr marL="511175" indent="-457200">
              <a:buFont typeface="+mj-lt"/>
              <a:buAutoNum type="arabicPeriod"/>
              <a:defRPr/>
            </a:pPr>
            <a:r>
              <a:rPr lang="en-US" sz="2000" b="0" dirty="0" smtClean="0">
                <a:solidFill>
                  <a:schemeClr val="tx1"/>
                </a:solidFill>
                <a:latin typeface="Arial" charset="0"/>
                <a:ea typeface="Geneva" charset="0"/>
                <a:cs typeface="Geneva" charset="0"/>
              </a:rPr>
              <a:t>Clear analysis </a:t>
            </a:r>
            <a:r>
              <a:rPr lang="en-US" sz="2000" b="0" dirty="0">
                <a:solidFill>
                  <a:schemeClr val="tx1"/>
                </a:solidFill>
                <a:latin typeface="Arial" charset="0"/>
                <a:ea typeface="Geneva" charset="0"/>
                <a:cs typeface="Geneva" charset="0"/>
              </a:rPr>
              <a:t>and describe </a:t>
            </a:r>
            <a:r>
              <a:rPr lang="en-US" sz="2000" b="0" dirty="0" smtClean="0">
                <a:solidFill>
                  <a:schemeClr val="tx1"/>
                </a:solidFill>
                <a:latin typeface="Arial" charset="0"/>
                <a:ea typeface="Geneva" charset="0"/>
                <a:cs typeface="Geneva" charset="0"/>
              </a:rPr>
              <a:t>with facts</a:t>
            </a:r>
            <a:r>
              <a:rPr lang="en-US" sz="2000" b="0" dirty="0">
                <a:solidFill>
                  <a:schemeClr val="tx1"/>
                </a:solidFill>
                <a:latin typeface="Arial" charset="0"/>
                <a:ea typeface="Geneva" charset="0"/>
                <a:cs typeface="Geneva" charset="0"/>
              </a:rPr>
              <a:t>. And the root cause is reasonable and complete based on the analysis. </a:t>
            </a:r>
          </a:p>
          <a:p>
            <a:pPr marL="511175" indent="-457200">
              <a:buFont typeface="+mj-lt"/>
              <a:buAutoNum type="arabicPeriod"/>
              <a:defRPr/>
            </a:pPr>
            <a:r>
              <a:rPr lang="en-US" sz="2000" b="0" dirty="0">
                <a:solidFill>
                  <a:schemeClr val="tx1"/>
                </a:solidFill>
                <a:latin typeface="Arial" charset="0"/>
                <a:ea typeface="Geneva" charset="0"/>
                <a:cs typeface="Geneva" charset="0"/>
              </a:rPr>
              <a:t>Scope tells us how widespread the problem is, for this CAR, it is just limited to this  demonstration test</a:t>
            </a:r>
            <a:r>
              <a:rPr lang="en-US" sz="2000" b="0" dirty="0" smtClean="0">
                <a:solidFill>
                  <a:schemeClr val="tx1"/>
                </a:solidFill>
                <a:latin typeface="Arial" charset="0"/>
                <a:ea typeface="Geneva" charset="0"/>
                <a:cs typeface="Geneva" charset="0"/>
              </a:rPr>
              <a:t>. </a:t>
            </a:r>
            <a:endParaRPr lang="en-US" sz="2000" b="0" dirty="0">
              <a:solidFill>
                <a:schemeClr val="tx1"/>
              </a:solidFill>
              <a:latin typeface="Arial" charset="0"/>
              <a:ea typeface="Geneva" charset="0"/>
              <a:cs typeface="Geneva" charset="0"/>
            </a:endParaRPr>
          </a:p>
          <a:p>
            <a:pPr marL="511175" indent="-457200">
              <a:buFont typeface="+mj-lt"/>
              <a:buAutoNum type="arabicPeriod"/>
              <a:defRPr/>
            </a:pPr>
            <a:r>
              <a:rPr lang="en-US" sz="2000" b="0" dirty="0">
                <a:solidFill>
                  <a:schemeClr val="tx1"/>
                </a:solidFill>
                <a:latin typeface="Arial" charset="0"/>
                <a:ea typeface="Geneva" charset="0"/>
                <a:cs typeface="Geneva" charset="0"/>
              </a:rPr>
              <a:t>Containment ,corrective action and verification fix the objective evidence, address the entire root cause and address the items identified in the analysis, there is one suggestion, it is better to move verification to containment </a:t>
            </a:r>
            <a:r>
              <a:rPr lang="en-US" sz="2000" b="0" dirty="0" smtClean="0">
                <a:solidFill>
                  <a:schemeClr val="tx1"/>
                </a:solidFill>
                <a:latin typeface="Arial" charset="0"/>
                <a:ea typeface="Geneva" charset="0"/>
                <a:cs typeface="Geneva" charset="0"/>
              </a:rPr>
              <a:t>step 2 </a:t>
            </a:r>
            <a:r>
              <a:rPr lang="en-US" sz="2000" b="0" dirty="0">
                <a:solidFill>
                  <a:schemeClr val="tx1"/>
                </a:solidFill>
                <a:latin typeface="Arial" charset="0"/>
                <a:ea typeface="Geneva" charset="0"/>
                <a:cs typeface="Geneva" charset="0"/>
              </a:rPr>
              <a:t>and move corrective action plan step 2 to verification.</a:t>
            </a:r>
          </a:p>
          <a:p>
            <a:pPr marL="396875">
              <a:buFontTx/>
              <a:buChar char="•"/>
              <a:defRPr/>
            </a:pPr>
            <a:endParaRPr lang="en-US" sz="2000" b="0" dirty="0">
              <a:solidFill>
                <a:schemeClr val="tx1"/>
              </a:solidFill>
              <a:latin typeface="Arial" charset="0"/>
              <a:ea typeface="Geneva" charset="0"/>
              <a:cs typeface="Geneva" charset="0"/>
            </a:endParaRP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03E4C6B-7E34-4DFC-8441-B733E0CE6054}" type="slidenum">
              <a:rPr lang="en-US"/>
              <a:pPr eaLnBrk="1" hangingPunct="1"/>
              <a:t>23</a:t>
            </a:fld>
            <a:endParaRPr lang="en-US"/>
          </a:p>
        </p:txBody>
      </p:sp>
    </p:spTree>
    <p:extLst>
      <p:ext uri="{BB962C8B-B14F-4D97-AF65-F5344CB8AC3E}">
        <p14:creationId xmlns:p14="http://schemas.microsoft.com/office/powerpoint/2010/main" val="829166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auto">
          <a:xfrm>
            <a:off x="0" y="2927947"/>
            <a:ext cx="9144000" cy="1145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a:lstStyle>
          <a:p>
            <a:pPr algn="ctr"/>
            <a:r>
              <a:rPr kumimoji="1" lang="en-US" altLang="ja-JP" sz="4000" dirty="0"/>
              <a:t>Thank </a:t>
            </a:r>
            <a:r>
              <a:rPr kumimoji="1" lang="en-US" altLang="ja-JP" sz="4000" dirty="0" smtClean="0"/>
              <a:t>you!!!</a:t>
            </a:r>
            <a:endParaRPr kumimoji="1" lang="ja-JP" altLang="en-US" sz="4400" dirty="0"/>
          </a:p>
        </p:txBody>
      </p:sp>
    </p:spTree>
    <p:extLst>
      <p:ext uri="{BB962C8B-B14F-4D97-AF65-F5344CB8AC3E}">
        <p14:creationId xmlns:p14="http://schemas.microsoft.com/office/powerpoint/2010/main" val="40589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819400"/>
            <a:ext cx="7543800" cy="1143000"/>
          </a:xfrm>
        </p:spPr>
        <p:txBody>
          <a:bodyPr/>
          <a:lstStyle/>
          <a:p>
            <a:pPr eaLnBrk="1" hangingPunct="1"/>
            <a:r>
              <a:rPr lang="en-US" smtClean="0"/>
              <a:t>CAR Review, 1Q, 2013</a:t>
            </a:r>
          </a:p>
        </p:txBody>
      </p:sp>
      <p:sp>
        <p:nvSpPr>
          <p:cNvPr id="3075" name="Text Box 7"/>
          <p:cNvSpPr txBox="1">
            <a:spLocks noChangeArrowheads="1"/>
          </p:cNvSpPr>
          <p:nvPr/>
        </p:nvSpPr>
        <p:spPr bwMode="auto">
          <a:xfrm>
            <a:off x="974725" y="5715000"/>
            <a:ext cx="77120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marL="346075"/>
            <a:r>
              <a:rPr lang="en-US" sz="1200" dirty="0">
                <a:solidFill>
                  <a:srgbClr val="7030A0"/>
                </a:solidFill>
              </a:rPr>
              <a:t>Barbara Scala, Jim Carlisle, Kyle Huang</a:t>
            </a:r>
            <a:endParaRPr lang="en-US" sz="1200" dirty="0">
              <a:solidFill>
                <a:srgbClr val="7030A0"/>
              </a:solidFill>
              <a:cs typeface="Arial" charset="0"/>
            </a:endParaRPr>
          </a:p>
        </p:txBody>
      </p:sp>
    </p:spTree>
    <p:extLst>
      <p:ext uri="{BB962C8B-B14F-4D97-AF65-F5344CB8AC3E}">
        <p14:creationId xmlns:p14="http://schemas.microsoft.com/office/powerpoint/2010/main" val="2311483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08204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p>
        </p:txBody>
      </p:sp>
      <p:pic>
        <p:nvPicPr>
          <p:cNvPr id="40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914400"/>
            <a:ext cx="607377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TextBox 2"/>
          <p:cNvSpPr txBox="1">
            <a:spLocks noChangeArrowheads="1"/>
          </p:cNvSpPr>
          <p:nvPr/>
        </p:nvSpPr>
        <p:spPr bwMode="auto">
          <a:xfrm>
            <a:off x="7086600" y="3048000"/>
            <a:ext cx="167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The NC does reflect the requirement.</a:t>
            </a:r>
          </a:p>
        </p:txBody>
      </p:sp>
      <p:sp>
        <p:nvSpPr>
          <p:cNvPr id="4101" name="Left Arrow 3"/>
          <p:cNvSpPr>
            <a:spLocks noChangeArrowheads="1"/>
          </p:cNvSpPr>
          <p:nvPr/>
        </p:nvSpPr>
        <p:spPr bwMode="auto">
          <a:xfrm>
            <a:off x="6629400" y="3509963"/>
            <a:ext cx="457200" cy="604837"/>
          </a:xfrm>
          <a:prstGeom prst="leftArrow">
            <a:avLst>
              <a:gd name="adj1" fmla="val 50000"/>
              <a:gd name="adj2" fmla="val 50000"/>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4102" name="TextBox 5"/>
          <p:cNvSpPr txBox="1">
            <a:spLocks noChangeArrowheads="1"/>
          </p:cNvSpPr>
          <p:nvPr/>
        </p:nvSpPr>
        <p:spPr bwMode="auto">
          <a:xfrm>
            <a:off x="7010400" y="1371600"/>
            <a:ext cx="1828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Why a finding when only 1 pc. Of equipment is cited in OE.</a:t>
            </a:r>
          </a:p>
        </p:txBody>
      </p:sp>
      <p:sp>
        <p:nvSpPr>
          <p:cNvPr id="4103" name="Left Arrow 6"/>
          <p:cNvSpPr>
            <a:spLocks noChangeArrowheads="1"/>
          </p:cNvSpPr>
          <p:nvPr/>
        </p:nvSpPr>
        <p:spPr bwMode="auto">
          <a:xfrm>
            <a:off x="5715000" y="1600200"/>
            <a:ext cx="1295400" cy="152400"/>
          </a:xfrm>
          <a:prstGeom prst="leftArrow">
            <a:avLst>
              <a:gd name="adj1" fmla="val 50000"/>
              <a:gd name="adj2" fmla="val 50016"/>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233131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08204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72009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TextBox 1"/>
          <p:cNvSpPr txBox="1">
            <a:spLocks noChangeArrowheads="1"/>
          </p:cNvSpPr>
          <p:nvPr/>
        </p:nvSpPr>
        <p:spPr bwMode="auto">
          <a:xfrm>
            <a:off x="533400" y="1219200"/>
            <a:ext cx="670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Good Containment milestone!</a:t>
            </a:r>
          </a:p>
        </p:txBody>
      </p:sp>
    </p:spTree>
    <p:extLst>
      <p:ext uri="{BB962C8B-B14F-4D97-AF65-F5344CB8AC3E}">
        <p14:creationId xmlns:p14="http://schemas.microsoft.com/office/powerpoint/2010/main" val="2295989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08204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p>
        </p:txBody>
      </p:sp>
      <p:pic>
        <p:nvPicPr>
          <p:cNvPr id="6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562100"/>
            <a:ext cx="738187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8" name="TextBox 2"/>
          <p:cNvSpPr txBox="1">
            <a:spLocks noChangeArrowheads="1"/>
          </p:cNvSpPr>
          <p:nvPr/>
        </p:nvSpPr>
        <p:spPr bwMode="auto">
          <a:xfrm>
            <a:off x="1066800" y="838200"/>
            <a:ext cx="617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Good CA milestone regarding all equipment!!</a:t>
            </a:r>
          </a:p>
        </p:txBody>
      </p:sp>
    </p:spTree>
    <p:extLst>
      <p:ext uri="{BB962C8B-B14F-4D97-AF65-F5344CB8AC3E}">
        <p14:creationId xmlns:p14="http://schemas.microsoft.com/office/powerpoint/2010/main" val="2899905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108204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solidFill>
                <a:srgbClr val="000000"/>
              </a:solidFill>
            </a:endParaRPr>
          </a:p>
        </p:txBody>
      </p:sp>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8" y="914400"/>
            <a:ext cx="6886575"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TextBox 1"/>
          <p:cNvSpPr txBox="1">
            <a:spLocks noChangeArrowheads="1"/>
          </p:cNvSpPr>
          <p:nvPr/>
        </p:nvSpPr>
        <p:spPr bwMode="auto">
          <a:xfrm>
            <a:off x="1752600" y="381000"/>
            <a:ext cx="6172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Excellent Verification milestone!! Good work!</a:t>
            </a:r>
          </a:p>
        </p:txBody>
      </p:sp>
    </p:spTree>
    <p:extLst>
      <p:ext uri="{BB962C8B-B14F-4D97-AF65-F5344CB8AC3E}">
        <p14:creationId xmlns:p14="http://schemas.microsoft.com/office/powerpoint/2010/main" val="190125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99474"/>
            <a:ext cx="8229600" cy="1143000"/>
          </a:xfrm>
        </p:spPr>
        <p:txBody>
          <a:bodyPr/>
          <a:lstStyle/>
          <a:p>
            <a:pPr algn="ctr"/>
            <a:r>
              <a:rPr kumimoji="1" lang="en-US" altLang="ja-JP" b="0" dirty="0" smtClean="0">
                <a:solidFill>
                  <a:schemeClr val="accent1">
                    <a:lumMod val="65000"/>
                    <a:lumOff val="35000"/>
                  </a:schemeClr>
                </a:solidFill>
                <a:latin typeface="Arial" pitchFamily="34" charset="0"/>
                <a:cs typeface="Arial" pitchFamily="34" charset="0"/>
              </a:rPr>
              <a:t>CAR </a:t>
            </a:r>
            <a:r>
              <a:rPr lang="en-US" altLang="ja-JP" b="0" dirty="0" smtClean="0">
                <a:solidFill>
                  <a:schemeClr val="accent1">
                    <a:lumMod val="65000"/>
                    <a:lumOff val="35000"/>
                  </a:schemeClr>
                </a:solidFill>
                <a:cs typeface="Arial" charset="0"/>
              </a:rPr>
              <a:t>No</a:t>
            </a:r>
            <a:r>
              <a:rPr lang="en-US" altLang="ja-JP" b="0" dirty="0">
                <a:solidFill>
                  <a:schemeClr val="accent1">
                    <a:lumMod val="65000"/>
                    <a:lumOff val="35000"/>
                  </a:schemeClr>
                </a:solidFill>
                <a:cs typeface="Arial" charset="0"/>
              </a:rPr>
              <a:t>. </a:t>
            </a:r>
            <a:r>
              <a:rPr lang="en-US" altLang="ja-JP" dirty="0">
                <a:solidFill>
                  <a:schemeClr val="accent1">
                    <a:lumMod val="65000"/>
                    <a:lumOff val="35000"/>
                  </a:schemeClr>
                </a:solidFill>
              </a:rPr>
              <a:t>123910386 / </a:t>
            </a:r>
            <a:r>
              <a:rPr lang="en-US" altLang="ja-JP" dirty="0" err="1">
                <a:solidFill>
                  <a:schemeClr val="accent1">
                    <a:lumMod val="65000"/>
                    <a:lumOff val="35000"/>
                  </a:schemeClr>
                </a:solidFill>
              </a:rPr>
              <a:t>Kila</a:t>
            </a:r>
            <a:r>
              <a:rPr lang="en-US" altLang="ja-JP" dirty="0">
                <a:solidFill>
                  <a:schemeClr val="accent1">
                    <a:lumMod val="65000"/>
                    <a:lumOff val="35000"/>
                  </a:schemeClr>
                </a:solidFill>
              </a:rPr>
              <a:t> </a:t>
            </a:r>
            <a:r>
              <a:rPr lang="en-US" altLang="ja-JP" dirty="0" smtClean="0">
                <a:solidFill>
                  <a:schemeClr val="accent1">
                    <a:lumMod val="65000"/>
                    <a:lumOff val="35000"/>
                  </a:schemeClr>
                </a:solidFill>
              </a:rPr>
              <a:t>Yang</a:t>
            </a:r>
            <a:endParaRPr kumimoji="1" lang="ja-JP" altLang="en-US" b="0" dirty="0">
              <a:solidFill>
                <a:schemeClr val="accent1">
                  <a:lumMod val="65000"/>
                  <a:lumOff val="35000"/>
                </a:schemeClr>
              </a:solidFill>
            </a:endParaRPr>
          </a:p>
        </p:txBody>
      </p:sp>
      <p:sp>
        <p:nvSpPr>
          <p:cNvPr id="3" name="スライド番号プレースホルダー 2"/>
          <p:cNvSpPr>
            <a:spLocks noGrp="1"/>
          </p:cNvSpPr>
          <p:nvPr>
            <p:ph type="sldNum" sz="quarter" idx="10"/>
          </p:nvPr>
        </p:nvSpPr>
        <p:spPr/>
        <p:txBody>
          <a:bodyPr/>
          <a:lstStyle/>
          <a:p>
            <a:fld id="{EA37AF12-A89B-4622-861F-26D37CEB0063}" type="slidenum">
              <a:rPr lang="en-US" smtClean="0"/>
              <a:pPr/>
              <a:t>3</a:t>
            </a:fld>
            <a:endParaRPr lang="en-US"/>
          </a:p>
        </p:txBody>
      </p:sp>
    </p:spTree>
    <p:extLst>
      <p:ext uri="{BB962C8B-B14F-4D97-AF65-F5344CB8AC3E}">
        <p14:creationId xmlns:p14="http://schemas.microsoft.com/office/powerpoint/2010/main" val="3855244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108204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solidFill>
                <a:srgbClr val="000000"/>
              </a:solidFill>
            </a:endParaRP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63531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6" name="TextBox 2"/>
          <p:cNvSpPr txBox="1">
            <a:spLocks noChangeArrowheads="1"/>
          </p:cNvSpPr>
          <p:nvPr/>
        </p:nvSpPr>
        <p:spPr bwMode="auto">
          <a:xfrm>
            <a:off x="6924675" y="1981200"/>
            <a:ext cx="2057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sz="1200"/>
              <a:t>The NC does not support the requirement, &amp; goes into personal preference by the auditor regarding what should be done. Processes cited in the NC do not say which processes are documented &amp; no indication of what document needs to be addressed regarding the CA.</a:t>
            </a:r>
          </a:p>
        </p:txBody>
      </p:sp>
      <p:sp>
        <p:nvSpPr>
          <p:cNvPr id="8197" name="Left Arrow 4"/>
          <p:cNvSpPr>
            <a:spLocks noChangeArrowheads="1"/>
          </p:cNvSpPr>
          <p:nvPr/>
        </p:nvSpPr>
        <p:spPr bwMode="auto">
          <a:xfrm>
            <a:off x="6238875" y="3657600"/>
            <a:ext cx="685800" cy="279400"/>
          </a:xfrm>
          <a:prstGeom prst="leftArrow">
            <a:avLst>
              <a:gd name="adj1" fmla="val 50000"/>
              <a:gd name="adj2" fmla="val 49966"/>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8198" name="TextBox 8"/>
          <p:cNvSpPr txBox="1">
            <a:spLocks noChangeArrowheads="1"/>
          </p:cNvSpPr>
          <p:nvPr/>
        </p:nvSpPr>
        <p:spPr bwMode="auto">
          <a:xfrm>
            <a:off x="6924675" y="4495800"/>
            <a:ext cx="2143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sz="1200"/>
              <a:t>The OE is unclear??</a:t>
            </a:r>
          </a:p>
        </p:txBody>
      </p:sp>
      <p:sp>
        <p:nvSpPr>
          <p:cNvPr id="8199" name="Left Arrow 9"/>
          <p:cNvSpPr>
            <a:spLocks noChangeArrowheads="1"/>
          </p:cNvSpPr>
          <p:nvPr/>
        </p:nvSpPr>
        <p:spPr bwMode="auto">
          <a:xfrm>
            <a:off x="2438400" y="4343400"/>
            <a:ext cx="4486275" cy="290513"/>
          </a:xfrm>
          <a:prstGeom prst="leftArrow">
            <a:avLst>
              <a:gd name="adj1" fmla="val 50000"/>
              <a:gd name="adj2" fmla="val 50045"/>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1771197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108204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solidFill>
                <a:srgbClr val="000000"/>
              </a:solidFill>
            </a:endParaRPr>
          </a:p>
        </p:txBody>
      </p:sp>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6424613"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0" name="TextBox 1"/>
          <p:cNvSpPr txBox="1">
            <a:spLocks noChangeArrowheads="1"/>
          </p:cNvSpPr>
          <p:nvPr/>
        </p:nvSpPr>
        <p:spPr bwMode="auto">
          <a:xfrm>
            <a:off x="228600" y="304800"/>
            <a:ext cx="853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sz="1200"/>
              <a:t>The verification milestone does not include evidence that CA taken was effective. The CAR was recommended for closure too soon.</a:t>
            </a:r>
          </a:p>
        </p:txBody>
      </p:sp>
    </p:spTree>
    <p:extLst>
      <p:ext uri="{BB962C8B-B14F-4D97-AF65-F5344CB8AC3E}">
        <p14:creationId xmlns:p14="http://schemas.microsoft.com/office/powerpoint/2010/main" val="276809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123911214</a:t>
            </a:r>
            <a:endParaRPr lang="en-US" sz="2800" smtClean="0"/>
          </a:p>
        </p:txBody>
      </p:sp>
      <p:sp>
        <p:nvSpPr>
          <p:cNvPr id="10243" name="Text Box 4"/>
          <p:cNvSpPr txBox="1">
            <a:spLocks noChangeArrowheads="1"/>
          </p:cNvSpPr>
          <p:nvPr/>
        </p:nvSpPr>
        <p:spPr bwMode="auto">
          <a:xfrm>
            <a:off x="514350" y="1371600"/>
            <a:ext cx="8153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pic>
        <p:nvPicPr>
          <p:cNvPr id="10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295400"/>
            <a:ext cx="5962650" cy="48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TextBox 3"/>
          <p:cNvSpPr txBox="1">
            <a:spLocks noChangeArrowheads="1"/>
          </p:cNvSpPr>
          <p:nvPr/>
        </p:nvSpPr>
        <p:spPr bwMode="auto">
          <a:xfrm>
            <a:off x="6677025" y="4953000"/>
            <a:ext cx="1600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Good instruction provided</a:t>
            </a:r>
          </a:p>
        </p:txBody>
      </p:sp>
      <p:sp>
        <p:nvSpPr>
          <p:cNvPr id="10246" name="Left Arrow 6"/>
          <p:cNvSpPr>
            <a:spLocks noChangeArrowheads="1"/>
          </p:cNvSpPr>
          <p:nvPr/>
        </p:nvSpPr>
        <p:spPr bwMode="auto">
          <a:xfrm>
            <a:off x="5562600" y="5715000"/>
            <a:ext cx="1114425" cy="228600"/>
          </a:xfrm>
          <a:prstGeom prst="leftArrow">
            <a:avLst>
              <a:gd name="adj1" fmla="val 50000"/>
              <a:gd name="adj2" fmla="val 49991"/>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348834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123911214</a:t>
            </a:r>
            <a:endParaRPr lang="en-US" sz="2800" smtClean="0"/>
          </a:p>
        </p:txBody>
      </p:sp>
      <p:sp>
        <p:nvSpPr>
          <p:cNvPr id="11267" name="Text Box 4"/>
          <p:cNvSpPr txBox="1">
            <a:spLocks noChangeArrowheads="1"/>
          </p:cNvSpPr>
          <p:nvPr/>
        </p:nvSpPr>
        <p:spPr bwMode="auto">
          <a:xfrm>
            <a:off x="514350" y="1371600"/>
            <a:ext cx="8153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pic>
        <p:nvPicPr>
          <p:cNvPr id="112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60475"/>
            <a:ext cx="7205663"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9" name="TextBox 1"/>
          <p:cNvSpPr txBox="1">
            <a:spLocks noChangeArrowheads="1"/>
          </p:cNvSpPr>
          <p:nvPr/>
        </p:nvSpPr>
        <p:spPr bwMode="auto">
          <a:xfrm>
            <a:off x="7620000" y="1524000"/>
            <a:ext cx="1447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Following the procedure regarding to Analysis, Root cause, Scope and category</a:t>
            </a:r>
          </a:p>
        </p:txBody>
      </p:sp>
      <p:sp>
        <p:nvSpPr>
          <p:cNvPr id="11270" name="Left Arrow 4"/>
          <p:cNvSpPr>
            <a:spLocks noChangeArrowheads="1"/>
          </p:cNvSpPr>
          <p:nvPr/>
        </p:nvSpPr>
        <p:spPr bwMode="auto">
          <a:xfrm>
            <a:off x="3733800" y="2438400"/>
            <a:ext cx="3852863" cy="457200"/>
          </a:xfrm>
          <a:prstGeom prst="leftArrow">
            <a:avLst>
              <a:gd name="adj1" fmla="val 50000"/>
              <a:gd name="adj2" fmla="val 50016"/>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2358180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123911214</a:t>
            </a:r>
            <a:endParaRPr lang="en-US" sz="2800" smtClean="0"/>
          </a:p>
        </p:txBody>
      </p:sp>
      <p:sp>
        <p:nvSpPr>
          <p:cNvPr id="12291" name="Text Box 4"/>
          <p:cNvSpPr txBox="1">
            <a:spLocks noChangeArrowheads="1"/>
          </p:cNvSpPr>
          <p:nvPr/>
        </p:nvSpPr>
        <p:spPr bwMode="auto">
          <a:xfrm>
            <a:off x="514350" y="1371600"/>
            <a:ext cx="8153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690562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TextBox 2"/>
          <p:cNvSpPr txBox="1">
            <a:spLocks noChangeArrowheads="1"/>
          </p:cNvSpPr>
          <p:nvPr/>
        </p:nvSpPr>
        <p:spPr bwMode="auto">
          <a:xfrm>
            <a:off x="7391400" y="3719513"/>
            <a:ext cx="1600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Attachment with information from DMS provided as the evidence</a:t>
            </a:r>
          </a:p>
        </p:txBody>
      </p:sp>
      <p:sp>
        <p:nvSpPr>
          <p:cNvPr id="12294" name="Left Arrow 3"/>
          <p:cNvSpPr>
            <a:spLocks noChangeArrowheads="1"/>
          </p:cNvSpPr>
          <p:nvPr/>
        </p:nvSpPr>
        <p:spPr bwMode="auto">
          <a:xfrm>
            <a:off x="4876800" y="5029200"/>
            <a:ext cx="2590800" cy="381000"/>
          </a:xfrm>
          <a:prstGeom prst="leftArrow">
            <a:avLst>
              <a:gd name="adj1" fmla="val 50000"/>
              <a:gd name="adj2" fmla="val 49993"/>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2295" name="TextBox 5"/>
          <p:cNvSpPr txBox="1">
            <a:spLocks noChangeArrowheads="1"/>
          </p:cNvSpPr>
          <p:nvPr/>
        </p:nvSpPr>
        <p:spPr bwMode="auto">
          <a:xfrm>
            <a:off x="7391400" y="57150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Comments </a:t>
            </a:r>
          </a:p>
        </p:txBody>
      </p:sp>
      <p:sp>
        <p:nvSpPr>
          <p:cNvPr id="12296" name="Left Arrow 7"/>
          <p:cNvSpPr>
            <a:spLocks noChangeArrowheads="1"/>
          </p:cNvSpPr>
          <p:nvPr/>
        </p:nvSpPr>
        <p:spPr bwMode="auto">
          <a:xfrm>
            <a:off x="4343400" y="5715000"/>
            <a:ext cx="3124200" cy="228600"/>
          </a:xfrm>
          <a:prstGeom prst="leftArrow">
            <a:avLst>
              <a:gd name="adj1" fmla="val 50000"/>
              <a:gd name="adj2" fmla="val 49985"/>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4244954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123910500</a:t>
            </a:r>
            <a:endParaRPr lang="en-US" sz="2800" smtClean="0"/>
          </a:p>
        </p:txBody>
      </p:sp>
      <p:sp>
        <p:nvSpPr>
          <p:cNvPr id="13315" name="Text Box 4"/>
          <p:cNvSpPr txBox="1">
            <a:spLocks noChangeArrowheads="1"/>
          </p:cNvSpPr>
          <p:nvPr/>
        </p:nvSpPr>
        <p:spPr bwMode="auto">
          <a:xfrm>
            <a:off x="514350" y="1371600"/>
            <a:ext cx="8153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71613"/>
            <a:ext cx="71913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95800"/>
            <a:ext cx="67341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TextBox 1"/>
          <p:cNvSpPr txBox="1">
            <a:spLocks noChangeArrowheads="1"/>
          </p:cNvSpPr>
          <p:nvPr/>
        </p:nvSpPr>
        <p:spPr bwMode="auto">
          <a:xfrm>
            <a:off x="7391400" y="4876800"/>
            <a:ext cx="167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Good Information for CAR owner</a:t>
            </a:r>
          </a:p>
        </p:txBody>
      </p:sp>
      <p:sp>
        <p:nvSpPr>
          <p:cNvPr id="13319" name="Left Arrow 2"/>
          <p:cNvSpPr>
            <a:spLocks noChangeArrowheads="1"/>
          </p:cNvSpPr>
          <p:nvPr/>
        </p:nvSpPr>
        <p:spPr bwMode="auto">
          <a:xfrm>
            <a:off x="6934200" y="5338763"/>
            <a:ext cx="457200" cy="300037"/>
          </a:xfrm>
          <a:prstGeom prst="leftArrow">
            <a:avLst>
              <a:gd name="adj1" fmla="val 50000"/>
              <a:gd name="adj2" fmla="val 50053"/>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22968259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Good Example - CAR 123910500</a:t>
            </a:r>
            <a:endParaRPr lang="en-US" sz="2800" smtClean="0"/>
          </a:p>
        </p:txBody>
      </p:sp>
      <p:sp>
        <p:nvSpPr>
          <p:cNvPr id="14339" name="Text Box 4"/>
          <p:cNvSpPr txBox="1">
            <a:spLocks noChangeArrowheads="1"/>
          </p:cNvSpPr>
          <p:nvPr/>
        </p:nvSpPr>
        <p:spPr bwMode="auto">
          <a:xfrm>
            <a:off x="514350" y="1371600"/>
            <a:ext cx="8153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409700"/>
            <a:ext cx="69723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TextBox 3"/>
          <p:cNvSpPr txBox="1">
            <a:spLocks noChangeArrowheads="1"/>
          </p:cNvSpPr>
          <p:nvPr/>
        </p:nvSpPr>
        <p:spPr bwMode="auto">
          <a:xfrm>
            <a:off x="7620000" y="2133600"/>
            <a:ext cx="137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Identifying the stakeholder</a:t>
            </a:r>
          </a:p>
        </p:txBody>
      </p:sp>
      <p:sp>
        <p:nvSpPr>
          <p:cNvPr id="14342" name="Left Arrow 4"/>
          <p:cNvSpPr>
            <a:spLocks noChangeArrowheads="1"/>
          </p:cNvSpPr>
          <p:nvPr/>
        </p:nvSpPr>
        <p:spPr bwMode="auto">
          <a:xfrm>
            <a:off x="7010400" y="2362200"/>
            <a:ext cx="609600" cy="381000"/>
          </a:xfrm>
          <a:prstGeom prst="leftArrow">
            <a:avLst>
              <a:gd name="adj1" fmla="val 50000"/>
              <a:gd name="adj2" fmla="val 50000"/>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4343" name="Left Arrow 5"/>
          <p:cNvSpPr>
            <a:spLocks noChangeArrowheads="1"/>
          </p:cNvSpPr>
          <p:nvPr/>
        </p:nvSpPr>
        <p:spPr bwMode="auto">
          <a:xfrm>
            <a:off x="7010400" y="5334000"/>
            <a:ext cx="685800" cy="228600"/>
          </a:xfrm>
          <a:prstGeom prst="leftArrow">
            <a:avLst>
              <a:gd name="adj1" fmla="val 50000"/>
              <a:gd name="adj2" fmla="val 50000"/>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4344" name="TextBox 6"/>
          <p:cNvSpPr txBox="1">
            <a:spLocks noChangeArrowheads="1"/>
          </p:cNvSpPr>
          <p:nvPr/>
        </p:nvSpPr>
        <p:spPr bwMode="auto">
          <a:xfrm>
            <a:off x="7848600" y="5105400"/>
            <a:ext cx="121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Analysis of scope</a:t>
            </a:r>
          </a:p>
        </p:txBody>
      </p:sp>
    </p:spTree>
    <p:extLst>
      <p:ext uri="{BB962C8B-B14F-4D97-AF65-F5344CB8AC3E}">
        <p14:creationId xmlns:p14="http://schemas.microsoft.com/office/powerpoint/2010/main" val="2723392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Good Example - CAR 123910500</a:t>
            </a:r>
            <a:endParaRPr lang="en-US" sz="2800" smtClean="0"/>
          </a:p>
        </p:txBody>
      </p:sp>
      <p:sp>
        <p:nvSpPr>
          <p:cNvPr id="15363" name="Text Box 4"/>
          <p:cNvSpPr txBox="1">
            <a:spLocks noChangeArrowheads="1"/>
          </p:cNvSpPr>
          <p:nvPr/>
        </p:nvSpPr>
        <p:spPr bwMode="auto">
          <a:xfrm>
            <a:off x="514350" y="1371600"/>
            <a:ext cx="8153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905000"/>
            <a:ext cx="71056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Left Arrow 1"/>
          <p:cNvSpPr>
            <a:spLocks noChangeArrowheads="1"/>
          </p:cNvSpPr>
          <p:nvPr/>
        </p:nvSpPr>
        <p:spPr bwMode="auto">
          <a:xfrm>
            <a:off x="7315200" y="4343400"/>
            <a:ext cx="685800" cy="381000"/>
          </a:xfrm>
          <a:prstGeom prst="leftArrow">
            <a:avLst>
              <a:gd name="adj1" fmla="val 50000"/>
              <a:gd name="adj2" fmla="val 50000"/>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5366" name="TextBox 2"/>
          <p:cNvSpPr txBox="1">
            <a:spLocks noChangeArrowheads="1"/>
          </p:cNvSpPr>
          <p:nvPr/>
        </p:nvSpPr>
        <p:spPr bwMode="auto">
          <a:xfrm>
            <a:off x="8001000" y="4140200"/>
            <a:ext cx="12192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sz="1400"/>
              <a:t>Having containment and Verification milestones</a:t>
            </a:r>
          </a:p>
        </p:txBody>
      </p:sp>
      <p:sp>
        <p:nvSpPr>
          <p:cNvPr id="15367" name="TextBox 7"/>
          <p:cNvSpPr txBox="1">
            <a:spLocks noChangeArrowheads="1"/>
          </p:cNvSpPr>
          <p:nvPr/>
        </p:nvSpPr>
        <p:spPr bwMode="auto">
          <a:xfrm>
            <a:off x="7772400" y="2571750"/>
            <a:ext cx="137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sz="1600"/>
              <a:t>Having action to prevent it from reoccurrence</a:t>
            </a:r>
          </a:p>
        </p:txBody>
      </p:sp>
      <p:sp>
        <p:nvSpPr>
          <p:cNvPr id="15368" name="Left Arrow 8"/>
          <p:cNvSpPr>
            <a:spLocks noChangeArrowheads="1"/>
          </p:cNvSpPr>
          <p:nvPr/>
        </p:nvSpPr>
        <p:spPr bwMode="auto">
          <a:xfrm>
            <a:off x="6934200" y="2895600"/>
            <a:ext cx="838200" cy="228600"/>
          </a:xfrm>
          <a:prstGeom prst="leftArrow">
            <a:avLst>
              <a:gd name="adj1" fmla="val 50000"/>
              <a:gd name="adj2" fmla="val 49992"/>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404493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Good Example - CAR 123910500</a:t>
            </a:r>
            <a:endParaRPr lang="en-US" sz="2800" smtClean="0"/>
          </a:p>
        </p:txBody>
      </p:sp>
      <p:sp>
        <p:nvSpPr>
          <p:cNvPr id="16387" name="Text Box 4"/>
          <p:cNvSpPr txBox="1">
            <a:spLocks noChangeArrowheads="1"/>
          </p:cNvSpPr>
          <p:nvPr/>
        </p:nvSpPr>
        <p:spPr bwMode="auto">
          <a:xfrm>
            <a:off x="514350" y="1371600"/>
            <a:ext cx="8153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71625"/>
            <a:ext cx="684847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TextBox 3"/>
          <p:cNvSpPr txBox="1">
            <a:spLocks noChangeArrowheads="1"/>
          </p:cNvSpPr>
          <p:nvPr/>
        </p:nvSpPr>
        <p:spPr bwMode="auto">
          <a:xfrm>
            <a:off x="7315200" y="3048000"/>
            <a:ext cx="1828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a:t>Including the training content and attendance sheets</a:t>
            </a:r>
          </a:p>
        </p:txBody>
      </p:sp>
      <p:sp>
        <p:nvSpPr>
          <p:cNvPr id="16390" name="Left Arrow 4"/>
          <p:cNvSpPr>
            <a:spLocks noChangeArrowheads="1"/>
          </p:cNvSpPr>
          <p:nvPr/>
        </p:nvSpPr>
        <p:spPr bwMode="auto">
          <a:xfrm>
            <a:off x="6705600" y="3733800"/>
            <a:ext cx="609600" cy="514350"/>
          </a:xfrm>
          <a:prstGeom prst="leftArrow">
            <a:avLst>
              <a:gd name="adj1" fmla="val 50000"/>
              <a:gd name="adj2" fmla="val 50019"/>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4276555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Good Example - CAR 123910500</a:t>
            </a:r>
            <a:endParaRPr lang="en-US" sz="2800" smtClean="0"/>
          </a:p>
        </p:txBody>
      </p:sp>
      <p:sp>
        <p:nvSpPr>
          <p:cNvPr id="17411" name="Text Box 4"/>
          <p:cNvSpPr txBox="1">
            <a:spLocks noChangeArrowheads="1"/>
          </p:cNvSpPr>
          <p:nvPr/>
        </p:nvSpPr>
        <p:spPr bwMode="auto">
          <a:xfrm>
            <a:off x="514350" y="1371600"/>
            <a:ext cx="8153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74295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TextBox 1"/>
          <p:cNvSpPr txBox="1">
            <a:spLocks noChangeArrowheads="1"/>
          </p:cNvSpPr>
          <p:nvPr/>
        </p:nvSpPr>
        <p:spPr bwMode="auto">
          <a:xfrm>
            <a:off x="7810500" y="4724400"/>
            <a:ext cx="1219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sz="1400"/>
              <a:t>Having the confirmation information for DMS</a:t>
            </a:r>
          </a:p>
        </p:txBody>
      </p:sp>
      <p:sp>
        <p:nvSpPr>
          <p:cNvPr id="17414" name="Left Arrow 2"/>
          <p:cNvSpPr>
            <a:spLocks noChangeArrowheads="1"/>
          </p:cNvSpPr>
          <p:nvPr/>
        </p:nvSpPr>
        <p:spPr bwMode="auto">
          <a:xfrm>
            <a:off x="6934200" y="5029200"/>
            <a:ext cx="876300" cy="381000"/>
          </a:xfrm>
          <a:prstGeom prst="leftArrow">
            <a:avLst>
              <a:gd name="adj1" fmla="val 50000"/>
              <a:gd name="adj2" fmla="val 50004"/>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1185342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CAR No. </a:t>
            </a:r>
            <a:r>
              <a:rPr lang="es-ES" dirty="0" smtClean="0"/>
              <a:t>123910386</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4AD9F5AA-A384-4EDE-964E-B3E14D40EAE6}" type="slidenum">
              <a:rPr lang="en-US" smtClean="0"/>
              <a:pPr/>
              <a:t>4</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78" y="1003987"/>
            <a:ext cx="7833745"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2497541" y="4012442"/>
            <a:ext cx="5854890" cy="450376"/>
          </a:xfrm>
          <a:prstGeom prst="round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0883400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Good Example - CAR 123910500</a:t>
            </a:r>
            <a:endParaRPr lang="en-US" sz="2800" smtClean="0"/>
          </a:p>
        </p:txBody>
      </p:sp>
      <p:sp>
        <p:nvSpPr>
          <p:cNvPr id="18435" name="Text Box 4"/>
          <p:cNvSpPr txBox="1">
            <a:spLocks noChangeArrowheads="1"/>
          </p:cNvSpPr>
          <p:nvPr/>
        </p:nvSpPr>
        <p:spPr bwMode="auto">
          <a:xfrm>
            <a:off x="514350" y="1371600"/>
            <a:ext cx="8153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69342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7" name="TextBox 3"/>
          <p:cNvSpPr txBox="1">
            <a:spLocks noChangeArrowheads="1"/>
          </p:cNvSpPr>
          <p:nvPr/>
        </p:nvSpPr>
        <p:spPr bwMode="auto">
          <a:xfrm>
            <a:off x="7772400" y="3429000"/>
            <a:ext cx="12192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sz="1600"/>
              <a:t>Having project listed and statement regarding to the verification results</a:t>
            </a:r>
          </a:p>
        </p:txBody>
      </p:sp>
      <p:sp>
        <p:nvSpPr>
          <p:cNvPr id="18438" name="Left Arrow 4"/>
          <p:cNvSpPr>
            <a:spLocks noChangeArrowheads="1"/>
          </p:cNvSpPr>
          <p:nvPr/>
        </p:nvSpPr>
        <p:spPr bwMode="auto">
          <a:xfrm>
            <a:off x="6705600" y="4191000"/>
            <a:ext cx="1066800" cy="533400"/>
          </a:xfrm>
          <a:prstGeom prst="leftArrow">
            <a:avLst>
              <a:gd name="adj1" fmla="val 50000"/>
              <a:gd name="adj2" fmla="val 50000"/>
            </a:avLst>
          </a:prstGeom>
          <a:solidFill>
            <a:schemeClr val="accent1"/>
          </a:solidFill>
          <a:ln w="63500" algn="ctr">
            <a:solidFill>
              <a:schemeClr val="tx1"/>
            </a:solidFill>
            <a:round/>
            <a:headEnd type="stealth"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2215461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Q1 2013 CAR Analysis</a:t>
            </a:r>
            <a:endParaRPr lang="en-US" dirty="0"/>
          </a:p>
        </p:txBody>
      </p:sp>
      <p:sp>
        <p:nvSpPr>
          <p:cNvPr id="5" name="Content Placeholder 4"/>
          <p:cNvSpPr>
            <a:spLocks noGrp="1"/>
          </p:cNvSpPr>
          <p:nvPr>
            <p:ph type="subTitle" idx="1"/>
          </p:nvPr>
        </p:nvSpPr>
        <p:spPr/>
        <p:txBody>
          <a:bodyPr>
            <a:normAutofit/>
          </a:bodyPr>
          <a:lstStyle/>
          <a:p>
            <a:pPr marL="0" indent="0">
              <a:buNone/>
            </a:pPr>
            <a:r>
              <a:rPr lang="en-US" dirty="0" smtClean="0"/>
              <a:t>Team:</a:t>
            </a:r>
          </a:p>
          <a:p>
            <a:pPr marL="0" indent="0">
              <a:buNone/>
            </a:pPr>
            <a:endParaRPr lang="en-US" dirty="0"/>
          </a:p>
          <a:p>
            <a:r>
              <a:rPr lang="en-US" dirty="0"/>
              <a:t>Bill </a:t>
            </a:r>
            <a:r>
              <a:rPr lang="en-US" dirty="0" smtClean="0"/>
              <a:t>Konigsfeld</a:t>
            </a:r>
          </a:p>
          <a:p>
            <a:pPr marL="0" indent="0">
              <a:buNone/>
            </a:pPr>
            <a:r>
              <a:rPr lang="en-US" dirty="0" smtClean="0"/>
              <a:t>Alan Purvey</a:t>
            </a:r>
          </a:p>
          <a:p>
            <a:pPr marL="0" indent="0">
              <a:buNone/>
            </a:pPr>
            <a:r>
              <a:rPr lang="en-US" dirty="0" smtClean="0"/>
              <a:t>Jenni Murrill</a:t>
            </a:r>
          </a:p>
        </p:txBody>
      </p:sp>
    </p:spTree>
    <p:extLst>
      <p:ext uri="{BB962C8B-B14F-4D97-AF65-F5344CB8AC3E}">
        <p14:creationId xmlns:p14="http://schemas.microsoft.com/office/powerpoint/2010/main" val="36318230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Good CAR</a:t>
            </a:r>
            <a:endParaRPr lang="en-US" dirty="0"/>
          </a:p>
        </p:txBody>
      </p:sp>
      <p:sp>
        <p:nvSpPr>
          <p:cNvPr id="5" name="TextBox 4"/>
          <p:cNvSpPr txBox="1"/>
          <p:nvPr/>
        </p:nvSpPr>
        <p:spPr>
          <a:xfrm>
            <a:off x="609600" y="2438400"/>
            <a:ext cx="304800" cy="2554545"/>
          </a:xfrm>
          <a:prstGeom prst="rect">
            <a:avLst/>
          </a:prstGeom>
          <a:noFill/>
        </p:spPr>
        <p:txBody>
          <a:bodyPr wrap="square" rtlCol="0">
            <a:spAutoFit/>
          </a:bodyPr>
          <a:lstStyle/>
          <a:p>
            <a:r>
              <a:rPr lang="en-US" sz="1600" dirty="0" smtClean="0">
                <a:latin typeface="Arial" pitchFamily="34" charset="0"/>
                <a:cs typeface="Arial" pitchFamily="34" charset="0"/>
              </a:rPr>
              <a:t>Background</a:t>
            </a:r>
            <a:endParaRPr lang="en-US" sz="1600" dirty="0">
              <a:latin typeface="Arial" pitchFamily="34" charset="0"/>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6451760" cy="545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53200" y="1295400"/>
            <a:ext cx="2286000" cy="1015663"/>
          </a:xfrm>
          <a:prstGeom prst="rect">
            <a:avLst/>
          </a:prstGeom>
          <a:solidFill>
            <a:schemeClr val="bg1"/>
          </a:solidFill>
          <a:ln>
            <a:solidFill>
              <a:srgbClr val="FF0000"/>
            </a:solidFill>
          </a:ln>
        </p:spPr>
        <p:txBody>
          <a:bodyPr wrap="square">
            <a:spAutoFit/>
          </a:bodyPr>
          <a:lstStyle/>
          <a:p>
            <a:r>
              <a:rPr lang="en-US" sz="1200" dirty="0">
                <a:latin typeface="Arial" pitchFamily="34" charset="0"/>
                <a:cs typeface="Arial" pitchFamily="34" charset="0"/>
              </a:rPr>
              <a:t>NCR: suitable </a:t>
            </a:r>
            <a:r>
              <a:rPr lang="en-US" sz="1200" dirty="0" smtClean="0">
                <a:latin typeface="Arial" pitchFamily="34" charset="0"/>
                <a:cs typeface="Arial" pitchFamily="34" charset="0"/>
              </a:rPr>
              <a:t>information including identification of the cited unit is </a:t>
            </a:r>
            <a:r>
              <a:rPr lang="en-US" sz="1200" dirty="0">
                <a:latin typeface="Arial" pitchFamily="34" charset="0"/>
                <a:cs typeface="Arial" pitchFamily="34" charset="0"/>
              </a:rPr>
              <a:t>properly stated in the Requirement, </a:t>
            </a:r>
            <a:r>
              <a:rPr lang="en-US" sz="1200" dirty="0" smtClean="0">
                <a:latin typeface="Arial" pitchFamily="34" charset="0"/>
                <a:cs typeface="Arial" pitchFamily="34" charset="0"/>
              </a:rPr>
              <a:t>NCR </a:t>
            </a:r>
            <a:r>
              <a:rPr lang="en-US" sz="1200" dirty="0">
                <a:latin typeface="Arial" pitchFamily="34" charset="0"/>
                <a:cs typeface="Arial" pitchFamily="34" charset="0"/>
              </a:rPr>
              <a:t>and </a:t>
            </a:r>
            <a:r>
              <a:rPr lang="en-US" sz="1200" dirty="0" smtClean="0">
                <a:latin typeface="Arial" pitchFamily="34" charset="0"/>
                <a:cs typeface="Arial" pitchFamily="34" charset="0"/>
              </a:rPr>
              <a:t>Obj. </a:t>
            </a:r>
            <a:r>
              <a:rPr lang="en-US" sz="1200" dirty="0">
                <a:latin typeface="Arial" pitchFamily="34" charset="0"/>
                <a:cs typeface="Arial" pitchFamily="34" charset="0"/>
              </a:rPr>
              <a:t>E</a:t>
            </a:r>
            <a:r>
              <a:rPr lang="en-US" sz="1200" dirty="0" smtClean="0">
                <a:latin typeface="Arial" pitchFamily="34" charset="0"/>
                <a:cs typeface="Arial" pitchFamily="34" charset="0"/>
              </a:rPr>
              <a:t>vidence </a:t>
            </a:r>
            <a:r>
              <a:rPr lang="en-US" sz="1200" dirty="0">
                <a:latin typeface="Arial" pitchFamily="34" charset="0"/>
                <a:cs typeface="Arial" pitchFamily="34" charset="0"/>
              </a:rPr>
              <a:t>sections. </a:t>
            </a:r>
          </a:p>
        </p:txBody>
      </p:sp>
      <p:cxnSp>
        <p:nvCxnSpPr>
          <p:cNvPr id="8" name="Straight Arrow Connector 7"/>
          <p:cNvCxnSpPr>
            <a:stCxn id="6" idx="2"/>
          </p:cNvCxnSpPr>
          <p:nvPr/>
        </p:nvCxnSpPr>
        <p:spPr>
          <a:xfrm flipH="1">
            <a:off x="7124700" y="2311063"/>
            <a:ext cx="571500" cy="1956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68498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Good CAR</a:t>
            </a:r>
            <a:endParaRPr lang="en-US" dirty="0"/>
          </a:p>
        </p:txBody>
      </p:sp>
      <p:sp>
        <p:nvSpPr>
          <p:cNvPr id="5" name="TextBox 4"/>
          <p:cNvSpPr txBox="1"/>
          <p:nvPr/>
        </p:nvSpPr>
        <p:spPr>
          <a:xfrm>
            <a:off x="609600" y="1304330"/>
            <a:ext cx="304800" cy="3539430"/>
          </a:xfrm>
          <a:prstGeom prst="rect">
            <a:avLst/>
          </a:prstGeom>
          <a:noFill/>
        </p:spPr>
        <p:txBody>
          <a:bodyPr wrap="square" rtlCol="0">
            <a:spAutoFit/>
          </a:bodyPr>
          <a:lstStyle/>
          <a:p>
            <a:r>
              <a:rPr lang="en-US" sz="1600" dirty="0" smtClean="0">
                <a:latin typeface="Arial" pitchFamily="34" charset="0"/>
                <a:cs typeface="Arial" pitchFamily="34" charset="0"/>
              </a:rPr>
              <a:t>Owner  </a:t>
            </a:r>
          </a:p>
          <a:p>
            <a:r>
              <a:rPr lang="en-US" sz="1600" dirty="0">
                <a:latin typeface="Arial" pitchFamily="34" charset="0"/>
                <a:cs typeface="Arial" pitchFamily="34" charset="0"/>
              </a:rPr>
              <a:t> </a:t>
            </a:r>
            <a:r>
              <a:rPr lang="en-US" sz="1600" dirty="0" smtClean="0">
                <a:latin typeface="Arial" pitchFamily="34" charset="0"/>
                <a:cs typeface="Arial" pitchFamily="34" charset="0"/>
              </a:rPr>
              <a:t>response</a:t>
            </a:r>
            <a:endParaRPr lang="en-US" sz="1600" dirty="0">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985838"/>
            <a:ext cx="66484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724400" y="304800"/>
            <a:ext cx="3962400" cy="1200329"/>
          </a:xfrm>
          <a:prstGeom prst="rect">
            <a:avLst/>
          </a:prstGeom>
          <a:solidFill>
            <a:schemeClr val="bg1"/>
          </a:solidFill>
          <a:ln>
            <a:solidFill>
              <a:srgbClr val="FF0000"/>
            </a:solidFill>
          </a:ln>
        </p:spPr>
        <p:txBody>
          <a:bodyPr wrap="square">
            <a:spAutoFit/>
          </a:bodyPr>
          <a:lstStyle/>
          <a:p>
            <a:r>
              <a:rPr lang="en-US" sz="1200" dirty="0" smtClean="0">
                <a:latin typeface="Arial" pitchFamily="34" charset="0"/>
                <a:cs typeface="Arial" pitchFamily="34" charset="0"/>
              </a:rPr>
              <a:t>Analysis / Scope: </a:t>
            </a:r>
            <a:r>
              <a:rPr lang="en-US" sz="1200" dirty="0">
                <a:latin typeface="Arial" pitchFamily="34" charset="0"/>
                <a:cs typeface="Arial" pitchFamily="34" charset="0"/>
              </a:rPr>
              <a:t>audit limited issue to just the single site, unit </a:t>
            </a:r>
            <a:r>
              <a:rPr lang="en-US" sz="1200" dirty="0" smtClean="0">
                <a:latin typeface="Arial" pitchFamily="34" charset="0"/>
                <a:cs typeface="Arial" pitchFamily="34" charset="0"/>
              </a:rPr>
              <a:t>in obj. </a:t>
            </a:r>
            <a:r>
              <a:rPr lang="en-US" sz="1200" dirty="0">
                <a:latin typeface="Arial" pitchFamily="34" charset="0"/>
                <a:cs typeface="Arial" pitchFamily="34" charset="0"/>
              </a:rPr>
              <a:t>evidence was sent to have the timer calibrated. No adjustment needed. No traceback </a:t>
            </a:r>
            <a:r>
              <a:rPr lang="en-US" sz="1200" dirty="0" smtClean="0">
                <a:latin typeface="Arial" pitchFamily="34" charset="0"/>
                <a:cs typeface="Arial" pitchFamily="34" charset="0"/>
              </a:rPr>
              <a:t>required. Previous </a:t>
            </a:r>
            <a:r>
              <a:rPr lang="en-US" sz="1200" dirty="0">
                <a:latin typeface="Arial" pitchFamily="34" charset="0"/>
                <a:cs typeface="Arial" pitchFamily="34" charset="0"/>
              </a:rPr>
              <a:t>calibration included timer. </a:t>
            </a:r>
            <a:r>
              <a:rPr lang="en-US" sz="1200" dirty="0" smtClean="0">
                <a:latin typeface="Arial" pitchFamily="34" charset="0"/>
                <a:cs typeface="Arial" pitchFamily="34" charset="0"/>
              </a:rPr>
              <a:t> Review of other equip. handled in milestone.   Stakeholders - CAR Owner is also sole process Owner.</a:t>
            </a:r>
            <a:endParaRPr lang="en-US" sz="1200" dirty="0">
              <a:latin typeface="Arial" pitchFamily="34" charset="0"/>
              <a:cs typeface="Arial" pitchFamily="34" charset="0"/>
            </a:endParaRPr>
          </a:p>
        </p:txBody>
      </p:sp>
      <p:cxnSp>
        <p:nvCxnSpPr>
          <p:cNvPr id="7" name="Straight Arrow Connector 6"/>
          <p:cNvCxnSpPr/>
          <p:nvPr/>
        </p:nvCxnSpPr>
        <p:spPr>
          <a:xfrm flipH="1">
            <a:off x="6324600" y="1505129"/>
            <a:ext cx="228600" cy="171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096000" y="3074045"/>
            <a:ext cx="2590800" cy="830997"/>
          </a:xfrm>
          <a:prstGeom prst="rect">
            <a:avLst/>
          </a:prstGeom>
          <a:solidFill>
            <a:schemeClr val="bg1"/>
          </a:solidFill>
          <a:ln>
            <a:solidFill>
              <a:srgbClr val="FF0000"/>
            </a:solidFill>
          </a:ln>
        </p:spPr>
        <p:txBody>
          <a:bodyPr wrap="square">
            <a:spAutoFit/>
          </a:bodyPr>
          <a:lstStyle/>
          <a:p>
            <a:r>
              <a:rPr lang="en-US" sz="1200" dirty="0" smtClean="0">
                <a:latin typeface="Arial" pitchFamily="34" charset="0"/>
                <a:cs typeface="Arial" pitchFamily="34" charset="0"/>
              </a:rPr>
              <a:t>CAP: Milestones identified are appropriate. Unit sent out during audit. Other equip. reviewed in 2</a:t>
            </a:r>
            <a:r>
              <a:rPr lang="en-US" sz="1200" baseline="30000" dirty="0" smtClean="0">
                <a:latin typeface="Arial" pitchFamily="34" charset="0"/>
                <a:cs typeface="Arial" pitchFamily="34" charset="0"/>
              </a:rPr>
              <a:t>nd</a:t>
            </a:r>
            <a:r>
              <a:rPr lang="en-US" sz="1200" dirty="0" smtClean="0">
                <a:latin typeface="Arial" pitchFamily="34" charset="0"/>
                <a:cs typeface="Arial" pitchFamily="34" charset="0"/>
              </a:rPr>
              <a:t> milestone.</a:t>
            </a:r>
            <a:endParaRPr lang="en-US" sz="1200" dirty="0">
              <a:latin typeface="Arial" pitchFamily="34" charset="0"/>
              <a:cs typeface="Arial" pitchFamily="34" charset="0"/>
            </a:endParaRPr>
          </a:p>
        </p:txBody>
      </p:sp>
      <p:cxnSp>
        <p:nvCxnSpPr>
          <p:cNvPr id="15" name="Straight Arrow Connector 14"/>
          <p:cNvCxnSpPr/>
          <p:nvPr/>
        </p:nvCxnSpPr>
        <p:spPr>
          <a:xfrm flipH="1">
            <a:off x="6934200" y="3905042"/>
            <a:ext cx="457200" cy="8193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5890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Good CAR</a:t>
            </a:r>
            <a:endParaRPr lang="en-US" dirty="0"/>
          </a:p>
        </p:txBody>
      </p:sp>
      <p:sp>
        <p:nvSpPr>
          <p:cNvPr id="5" name="TextBox 4"/>
          <p:cNvSpPr txBox="1"/>
          <p:nvPr/>
        </p:nvSpPr>
        <p:spPr>
          <a:xfrm>
            <a:off x="609600" y="1304330"/>
            <a:ext cx="304800" cy="2308324"/>
          </a:xfrm>
          <a:prstGeom prst="rect">
            <a:avLst/>
          </a:prstGeom>
          <a:noFill/>
        </p:spPr>
        <p:txBody>
          <a:bodyPr wrap="square" rtlCol="0">
            <a:spAutoFit/>
          </a:bodyPr>
          <a:lstStyle/>
          <a:p>
            <a:r>
              <a:rPr lang="en-US" sz="1600" dirty="0" smtClean="0">
                <a:latin typeface="Arial" pitchFamily="34" charset="0"/>
                <a:cs typeface="Arial" pitchFamily="34" charset="0"/>
              </a:rPr>
              <a:t>Milestones</a:t>
            </a:r>
            <a:endParaRPr lang="en-US" sz="1600" dirty="0">
              <a:latin typeface="Arial" pitchFamily="34" charset="0"/>
              <a:cs typeface="Arial" pitchFamily="34" charset="0"/>
            </a:endParaRPr>
          </a:p>
        </p:txBody>
      </p:sp>
      <p:sp>
        <p:nvSpPr>
          <p:cNvPr id="13" name="Rectangle 12"/>
          <p:cNvSpPr/>
          <p:nvPr/>
        </p:nvSpPr>
        <p:spPr>
          <a:xfrm>
            <a:off x="5562600" y="2590800"/>
            <a:ext cx="2590800" cy="1200329"/>
          </a:xfrm>
          <a:prstGeom prst="rect">
            <a:avLst/>
          </a:prstGeom>
          <a:ln>
            <a:solidFill>
              <a:srgbClr val="FF0000"/>
            </a:solidFill>
          </a:ln>
        </p:spPr>
        <p:txBody>
          <a:bodyPr wrap="square">
            <a:spAutoFit/>
          </a:bodyPr>
          <a:lstStyle/>
          <a:p>
            <a:r>
              <a:rPr lang="en-US" sz="1200" dirty="0" smtClean="0">
                <a:latin typeface="Arial" pitchFamily="34" charset="0"/>
                <a:cs typeface="Arial" pitchFamily="34" charset="0"/>
              </a:rPr>
              <a:t>Milestones: are appropriate. Unit sent out during audit for calib.   Other equip. reviewed in 2</a:t>
            </a:r>
            <a:r>
              <a:rPr lang="en-US" sz="1200" baseline="30000" dirty="0" smtClean="0">
                <a:latin typeface="Arial" pitchFamily="34" charset="0"/>
                <a:cs typeface="Arial" pitchFamily="34" charset="0"/>
              </a:rPr>
              <a:t>nd</a:t>
            </a:r>
            <a:r>
              <a:rPr lang="en-US" sz="1200" dirty="0" smtClean="0">
                <a:latin typeface="Arial" pitchFamily="34" charset="0"/>
                <a:cs typeface="Arial" pitchFamily="34" charset="0"/>
              </a:rPr>
              <a:t> milestone. Verification included data on the units identified in the 2</a:t>
            </a:r>
            <a:r>
              <a:rPr lang="en-US" sz="1200" baseline="30000" dirty="0" smtClean="0">
                <a:latin typeface="Arial" pitchFamily="34" charset="0"/>
                <a:cs typeface="Arial" pitchFamily="34" charset="0"/>
              </a:rPr>
              <a:t>nd</a:t>
            </a:r>
            <a:r>
              <a:rPr lang="en-US" sz="1200" dirty="0" smtClean="0">
                <a:latin typeface="Arial" pitchFamily="34" charset="0"/>
                <a:cs typeface="Arial" pitchFamily="34" charset="0"/>
              </a:rPr>
              <a:t> milestone. </a:t>
            </a:r>
            <a:endParaRPr lang="en-US" sz="1200" dirty="0">
              <a:latin typeface="Arial" pitchFamily="34" charset="0"/>
              <a:cs typeface="Arial" pitchFamily="34" charset="0"/>
            </a:endParaRPr>
          </a:p>
        </p:txBody>
      </p:sp>
      <p:cxnSp>
        <p:nvCxnSpPr>
          <p:cNvPr id="15" name="Straight Arrow Connector 14"/>
          <p:cNvCxnSpPr>
            <a:stCxn id="13" idx="0"/>
          </p:cNvCxnSpPr>
          <p:nvPr/>
        </p:nvCxnSpPr>
        <p:spPr>
          <a:xfrm flipH="1" flipV="1">
            <a:off x="6248400" y="2328862"/>
            <a:ext cx="609600" cy="26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66675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990600" y="4495800"/>
            <a:ext cx="4572000" cy="830997"/>
          </a:xfrm>
          <a:prstGeom prst="rect">
            <a:avLst/>
          </a:prstGeom>
          <a:ln>
            <a:solidFill>
              <a:srgbClr val="FF0000"/>
            </a:solidFill>
          </a:ln>
        </p:spPr>
        <p:txBody>
          <a:bodyPr>
            <a:spAutoFit/>
          </a:bodyPr>
          <a:lstStyle/>
          <a:p>
            <a:r>
              <a:rPr lang="en-US" sz="1200" dirty="0" smtClean="0">
                <a:latin typeface="Arial" pitchFamily="34" charset="0"/>
                <a:cs typeface="Arial" pitchFamily="34" charset="0"/>
              </a:rPr>
              <a:t>Recommendations for improvement: details known during the audit not present in the CAR &amp; would assist in understanding.    Doc History: request for addition as Opt. Recipient not implemented.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22016955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3332"/>
            <a:ext cx="7010400" cy="615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1600200" cy="563562"/>
          </a:xfrm>
        </p:spPr>
        <p:txBody>
          <a:bodyPr/>
          <a:lstStyle/>
          <a:p>
            <a:r>
              <a:rPr lang="en-US" dirty="0" smtClean="0"/>
              <a:t>Finding</a:t>
            </a:r>
            <a:endParaRPr lang="en-US" dirty="0"/>
          </a:p>
        </p:txBody>
      </p:sp>
      <p:sp>
        <p:nvSpPr>
          <p:cNvPr id="4" name="TextBox 3"/>
          <p:cNvSpPr txBox="1"/>
          <p:nvPr/>
        </p:nvSpPr>
        <p:spPr>
          <a:xfrm>
            <a:off x="7315200" y="1905000"/>
            <a:ext cx="2362200" cy="954107"/>
          </a:xfrm>
          <a:prstGeom prst="rect">
            <a:avLst/>
          </a:prstGeom>
          <a:solidFill>
            <a:schemeClr val="bg1"/>
          </a:solidFill>
          <a:ln>
            <a:solidFill>
              <a:schemeClr val="accent1"/>
            </a:solidFill>
          </a:ln>
        </p:spPr>
        <p:txBody>
          <a:bodyPr wrap="square" rtlCol="0">
            <a:spAutoFit/>
          </a:bodyPr>
          <a:lstStyle/>
          <a:p>
            <a:r>
              <a:rPr lang="en-US" sz="1400" dirty="0" smtClean="0">
                <a:latin typeface="Arial" pitchFamily="34" charset="0"/>
                <a:cs typeface="Arial" pitchFamily="34" charset="0"/>
              </a:rPr>
              <a:t>Suitable information appears to be properly stated in the Requirement, NCR, and Obj. Evidence</a:t>
            </a:r>
          </a:p>
        </p:txBody>
      </p:sp>
      <p:sp>
        <p:nvSpPr>
          <p:cNvPr id="5" name="TextBox 4"/>
          <p:cNvSpPr txBox="1"/>
          <p:nvPr/>
        </p:nvSpPr>
        <p:spPr>
          <a:xfrm>
            <a:off x="4419600" y="5105400"/>
            <a:ext cx="2057400" cy="954107"/>
          </a:xfrm>
          <a:prstGeom prst="rect">
            <a:avLst/>
          </a:prstGeom>
          <a:solidFill>
            <a:schemeClr val="bg1"/>
          </a:solidFill>
          <a:ln>
            <a:solidFill>
              <a:schemeClr val="accent1"/>
            </a:solidFill>
          </a:ln>
        </p:spPr>
        <p:txBody>
          <a:bodyPr wrap="square" rtlCol="0">
            <a:spAutoFit/>
          </a:bodyPr>
          <a:lstStyle/>
          <a:p>
            <a:r>
              <a:rPr lang="en-US" sz="1400" dirty="0" smtClean="0">
                <a:latin typeface="Arial" pitchFamily="34" charset="0"/>
                <a:cs typeface="Arial" pitchFamily="34" charset="0"/>
              </a:rPr>
              <a:t>Original IFM Report and test data included for background information.</a:t>
            </a:r>
          </a:p>
        </p:txBody>
      </p:sp>
      <p:sp>
        <p:nvSpPr>
          <p:cNvPr id="6" name="Oval 5"/>
          <p:cNvSpPr/>
          <p:nvPr/>
        </p:nvSpPr>
        <p:spPr>
          <a:xfrm>
            <a:off x="2743200" y="1600200"/>
            <a:ext cx="838200" cy="1524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Oval 6"/>
          <p:cNvSpPr/>
          <p:nvPr/>
        </p:nvSpPr>
        <p:spPr>
          <a:xfrm>
            <a:off x="6096000" y="1600200"/>
            <a:ext cx="990600" cy="1524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TextBox 7"/>
          <p:cNvSpPr txBox="1"/>
          <p:nvPr/>
        </p:nvSpPr>
        <p:spPr>
          <a:xfrm>
            <a:off x="7315200" y="4582180"/>
            <a:ext cx="2438400" cy="523220"/>
          </a:xfrm>
          <a:prstGeom prst="rect">
            <a:avLst/>
          </a:prstGeom>
          <a:solidFill>
            <a:schemeClr val="bg1"/>
          </a:solidFill>
          <a:ln>
            <a:solidFill>
              <a:schemeClr val="accent1"/>
            </a:solidFill>
          </a:ln>
        </p:spPr>
        <p:txBody>
          <a:bodyPr wrap="square" rtlCol="0">
            <a:spAutoFit/>
          </a:bodyPr>
          <a:lstStyle/>
          <a:p>
            <a:r>
              <a:rPr lang="en-US" sz="1400" dirty="0" smtClean="0">
                <a:latin typeface="Arial" pitchFamily="34" charset="0"/>
                <a:cs typeface="Arial" pitchFamily="34" charset="0"/>
              </a:rPr>
              <a:t>OFI: Identify response due date to IFM.</a:t>
            </a:r>
          </a:p>
        </p:txBody>
      </p:sp>
    </p:spTree>
    <p:extLst>
      <p:ext uri="{BB962C8B-B14F-4D97-AF65-F5344CB8AC3E}">
        <p14:creationId xmlns:p14="http://schemas.microsoft.com/office/powerpoint/2010/main" val="34721763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728663"/>
            <a:ext cx="69342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304800"/>
            <a:ext cx="3352800" cy="381000"/>
          </a:xfrm>
          <a:prstGeom prst="rect">
            <a:avLst/>
          </a:prstGeom>
          <a:noFill/>
        </p:spPr>
        <p:txBody>
          <a:bodyPr wrap="square" rtlCol="0">
            <a:spAutoFit/>
          </a:bodyPr>
          <a:lstStyle/>
          <a:p>
            <a:r>
              <a:rPr lang="en-US" dirty="0" smtClean="0">
                <a:solidFill>
                  <a:schemeClr val="accent1"/>
                </a:solidFill>
                <a:latin typeface="Arial" pitchFamily="34" charset="0"/>
                <a:cs typeface="Arial" pitchFamily="34" charset="0"/>
              </a:rPr>
              <a:t>Finding :123910386</a:t>
            </a:r>
          </a:p>
        </p:txBody>
      </p:sp>
      <p:sp>
        <p:nvSpPr>
          <p:cNvPr id="5" name="TextBox 4"/>
          <p:cNvSpPr txBox="1"/>
          <p:nvPr/>
        </p:nvSpPr>
        <p:spPr>
          <a:xfrm>
            <a:off x="5257800" y="728663"/>
            <a:ext cx="3581400" cy="677108"/>
          </a:xfrm>
          <a:prstGeom prst="rect">
            <a:avLst/>
          </a:prstGeom>
          <a:solidFill>
            <a:schemeClr val="bg1"/>
          </a:solidFill>
          <a:ln>
            <a:solidFill>
              <a:schemeClr val="accent1"/>
            </a:solidFill>
          </a:ln>
        </p:spPr>
        <p:txBody>
          <a:bodyPr wrap="square" rtlCol="0">
            <a:spAutoFit/>
          </a:bodyPr>
          <a:lstStyle/>
          <a:p>
            <a:r>
              <a:rPr lang="en-US" sz="1200" dirty="0" smtClean="0">
                <a:latin typeface="Arial" pitchFamily="34" charset="0"/>
                <a:cs typeface="Arial" pitchFamily="34" charset="0"/>
              </a:rPr>
              <a:t>Analysis: Includes stakeholders but not role in analysis</a:t>
            </a:r>
            <a:r>
              <a:rPr lang="en-US" sz="1400" dirty="0" smtClean="0">
                <a:latin typeface="Arial" pitchFamily="34" charset="0"/>
                <a:cs typeface="Arial" pitchFamily="34" charset="0"/>
              </a:rPr>
              <a:t>. </a:t>
            </a:r>
            <a:r>
              <a:rPr lang="en-US" sz="1200" dirty="0" smtClean="0">
                <a:latin typeface="Arial" pitchFamily="34" charset="0"/>
                <a:cs typeface="Arial" pitchFamily="34" charset="0"/>
              </a:rPr>
              <a:t>Good explanation of what measurement was missed and why.</a:t>
            </a:r>
          </a:p>
        </p:txBody>
      </p:sp>
      <p:sp>
        <p:nvSpPr>
          <p:cNvPr id="6" name="TextBox 5"/>
          <p:cNvSpPr txBox="1"/>
          <p:nvPr/>
        </p:nvSpPr>
        <p:spPr>
          <a:xfrm>
            <a:off x="4801001" y="4382703"/>
            <a:ext cx="3200400" cy="461665"/>
          </a:xfrm>
          <a:prstGeom prst="rect">
            <a:avLst/>
          </a:prstGeom>
          <a:solidFill>
            <a:schemeClr val="bg1"/>
          </a:solidFill>
          <a:ln>
            <a:solidFill>
              <a:schemeClr val="accent1"/>
            </a:solidFill>
          </a:ln>
        </p:spPr>
        <p:txBody>
          <a:bodyPr wrap="square" rtlCol="0">
            <a:spAutoFit/>
          </a:bodyPr>
          <a:lstStyle/>
          <a:p>
            <a:r>
              <a:rPr lang="en-US" sz="1200" dirty="0" smtClean="0">
                <a:latin typeface="Arial" pitchFamily="34" charset="0"/>
                <a:cs typeface="Arial" pitchFamily="34" charset="0"/>
              </a:rPr>
              <a:t>CAP: Appropriately addresses short term and long term actions. </a:t>
            </a:r>
          </a:p>
        </p:txBody>
      </p:sp>
    </p:spTree>
    <p:extLst>
      <p:ext uri="{BB962C8B-B14F-4D97-AF65-F5344CB8AC3E}">
        <p14:creationId xmlns:p14="http://schemas.microsoft.com/office/powerpoint/2010/main" val="35852656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286000" cy="411162"/>
          </a:xfrm>
        </p:spPr>
        <p:txBody>
          <a:bodyPr/>
          <a:lstStyle/>
          <a:p>
            <a:r>
              <a:rPr lang="en-US" sz="1800" dirty="0" smtClean="0"/>
              <a:t>Finding 123910386</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68008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038600" y="1971675"/>
            <a:ext cx="4572000" cy="646331"/>
          </a:xfrm>
          <a:prstGeom prst="rect">
            <a:avLst/>
          </a:prstGeom>
          <a:noFill/>
          <a:ln>
            <a:solidFill>
              <a:schemeClr val="accent1"/>
            </a:solidFill>
          </a:ln>
        </p:spPr>
        <p:txBody>
          <a:bodyPr wrap="square" rtlCol="0">
            <a:spAutoFit/>
          </a:bodyPr>
          <a:lstStyle/>
          <a:p>
            <a:r>
              <a:rPr lang="en-US" sz="1200" dirty="0" smtClean="0">
                <a:latin typeface="Arial" pitchFamily="34" charset="0"/>
                <a:cs typeface="Arial" pitchFamily="34" charset="0"/>
              </a:rPr>
              <a:t>Records of the re-measurement submittal to IFM, Record of Training/participants, record of reevaluation of staff, record of acceptance from IFM are contained in milestones.</a:t>
            </a:r>
          </a:p>
        </p:txBody>
      </p:sp>
      <p:sp>
        <p:nvSpPr>
          <p:cNvPr id="5" name="Rectangle 4"/>
          <p:cNvSpPr/>
          <p:nvPr/>
        </p:nvSpPr>
        <p:spPr>
          <a:xfrm>
            <a:off x="381000" y="2743200"/>
            <a:ext cx="4572000" cy="2123658"/>
          </a:xfrm>
          <a:prstGeom prst="rect">
            <a:avLst/>
          </a:prstGeom>
          <a:ln>
            <a:solidFill>
              <a:schemeClr val="accent1"/>
            </a:solidFill>
          </a:ln>
        </p:spPr>
        <p:txBody>
          <a:bodyPr>
            <a:spAutoFit/>
          </a:bodyPr>
          <a:lstStyle/>
          <a:p>
            <a:r>
              <a:rPr lang="en-US" sz="1200" dirty="0" smtClean="0"/>
              <a:t>OFI:  Comment from IFM in verification:</a:t>
            </a:r>
          </a:p>
          <a:p>
            <a:endParaRPr lang="en-US" sz="1200" dirty="0" smtClean="0"/>
          </a:p>
          <a:p>
            <a:r>
              <a:rPr lang="en-US" sz="1200" dirty="0" smtClean="0"/>
              <a:t>“ I </a:t>
            </a:r>
            <a:r>
              <a:rPr lang="en-US" sz="1200" dirty="0"/>
              <a:t>would just comment that although the sectioning of the sample would undoubtedly have contributed to the failure to explore all pathways, </a:t>
            </a:r>
            <a:r>
              <a:rPr lang="en-US" sz="1200" dirty="0" smtClean="0"/>
              <a:t>an equivalent </a:t>
            </a:r>
            <a:r>
              <a:rPr lang="en-US" sz="1200" dirty="0"/>
              <a:t>pathway on the side of the contact not sectioned would still have been intact, </a:t>
            </a:r>
            <a:r>
              <a:rPr lang="en-US" sz="1200" u="sng" dirty="0"/>
              <a:t>but this was also missed</a:t>
            </a:r>
            <a:r>
              <a:rPr lang="en-US" sz="1200" dirty="0"/>
              <a:t>.</a:t>
            </a:r>
          </a:p>
          <a:p>
            <a:r>
              <a:rPr lang="en-US" sz="1200" dirty="0"/>
              <a:t>Nevertheless, the CAR is accepted and I confirm that this completes the follow- up action with IFM</a:t>
            </a:r>
            <a:r>
              <a:rPr lang="en-US" sz="1200" dirty="0" smtClean="0"/>
              <a:t>.”</a:t>
            </a:r>
          </a:p>
          <a:p>
            <a:endParaRPr lang="en-US" sz="1200" dirty="0"/>
          </a:p>
          <a:p>
            <a:r>
              <a:rPr lang="en-US" sz="1200" dirty="0"/>
              <a:t>Owner could have addressed the alternate missed element by reconducting training or at a minimum informing staff.</a:t>
            </a:r>
          </a:p>
        </p:txBody>
      </p:sp>
      <p:sp>
        <p:nvSpPr>
          <p:cNvPr id="6" name="TextBox 5"/>
          <p:cNvSpPr txBox="1"/>
          <p:nvPr/>
        </p:nvSpPr>
        <p:spPr>
          <a:xfrm>
            <a:off x="2362200" y="5105400"/>
            <a:ext cx="5638800" cy="830997"/>
          </a:xfrm>
          <a:prstGeom prst="rect">
            <a:avLst/>
          </a:prstGeom>
          <a:noFill/>
          <a:ln>
            <a:solidFill>
              <a:schemeClr val="accent1"/>
            </a:solidFill>
          </a:ln>
        </p:spPr>
        <p:txBody>
          <a:bodyPr wrap="square" rtlCol="0">
            <a:spAutoFit/>
          </a:bodyPr>
          <a:lstStyle/>
          <a:p>
            <a:r>
              <a:rPr lang="en-US" sz="1200" dirty="0" smtClean="0">
                <a:latin typeface="Arial" pitchFamily="34" charset="0"/>
                <a:cs typeface="Arial" pitchFamily="34" charset="0"/>
              </a:rPr>
              <a:t>Best Practices?: </a:t>
            </a:r>
          </a:p>
          <a:p>
            <a:endParaRPr lang="en-US" sz="1200" dirty="0">
              <a:latin typeface="Arial" pitchFamily="34" charset="0"/>
              <a:cs typeface="Arial" pitchFamily="34" charset="0"/>
            </a:endParaRPr>
          </a:p>
          <a:p>
            <a:r>
              <a:rPr lang="en-US" sz="1200" dirty="0" smtClean="0">
                <a:latin typeface="Arial" pitchFamily="34" charset="0"/>
                <a:cs typeface="Arial" pitchFamily="34" charset="0"/>
              </a:rPr>
              <a:t>The verification milestone includes a record of a quiz (C&amp;C exercise) to determine effectiveness of training. All participants passed.</a:t>
            </a:r>
          </a:p>
        </p:txBody>
      </p:sp>
    </p:spTree>
    <p:extLst>
      <p:ext uri="{BB962C8B-B14F-4D97-AF65-F5344CB8AC3E}">
        <p14:creationId xmlns:p14="http://schemas.microsoft.com/office/powerpoint/2010/main" val="1905826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4572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sz="1800" dirty="0" smtClean="0"/>
              <a:t>Observation 123911415</a:t>
            </a:r>
            <a:endParaRPr lang="en-US" sz="1800" dirty="0"/>
          </a:p>
        </p:txBody>
      </p:sp>
      <p:sp>
        <p:nvSpPr>
          <p:cNvPr id="10" name="TextBox 9"/>
          <p:cNvSpPr txBox="1"/>
          <p:nvPr/>
        </p:nvSpPr>
        <p:spPr>
          <a:xfrm>
            <a:off x="478971" y="2438400"/>
            <a:ext cx="304800"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Arial" pitchFamily="34" charset="0"/>
                <a:cs typeface="Arial" pitchFamily="34" charset="0"/>
              </a:rPr>
              <a:t>Background</a:t>
            </a:r>
            <a:endParaRPr lang="en-US" sz="1600" dirty="0">
              <a:latin typeface="Arial" pitchFamily="34" charset="0"/>
              <a:cs typeface="Arial" pitchFamily="34" charset="0"/>
            </a:endParaRPr>
          </a:p>
        </p:txBody>
      </p:sp>
      <p:cxnSp>
        <p:nvCxnSpPr>
          <p:cNvPr id="13" name="Straight Arrow Connector 12"/>
          <p:cNvCxnSpPr>
            <a:stCxn id="12" idx="2"/>
          </p:cNvCxnSpPr>
          <p:nvPr/>
        </p:nvCxnSpPr>
        <p:spPr>
          <a:xfrm flipH="1">
            <a:off x="6591300" y="2190929"/>
            <a:ext cx="571500" cy="1771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829" y="685800"/>
            <a:ext cx="7717971" cy="5595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6019800" y="990600"/>
            <a:ext cx="2286000" cy="1200329"/>
          </a:xfrm>
          <a:prstGeom prst="rect">
            <a:avLst/>
          </a:prstGeom>
          <a:solidFill>
            <a:schemeClr val="bg1"/>
          </a:solidFill>
          <a:ln>
            <a:solidFill>
              <a:srgbClr val="FF0000"/>
            </a:solidFill>
          </a:ln>
        </p:spPr>
        <p:txBody>
          <a:bodyPr wrap="square">
            <a:spAutoFit/>
          </a:bodyPr>
          <a:lstStyle/>
          <a:p>
            <a:r>
              <a:rPr lang="en-US" sz="1200" dirty="0">
                <a:latin typeface="Arial" pitchFamily="34" charset="0"/>
                <a:cs typeface="Arial" pitchFamily="34" charset="0"/>
              </a:rPr>
              <a:t>NCR: S</a:t>
            </a:r>
            <a:r>
              <a:rPr lang="en-US" sz="1200" dirty="0" smtClean="0">
                <a:latin typeface="Arial" pitchFamily="34" charset="0"/>
                <a:cs typeface="Arial" pitchFamily="34" charset="0"/>
              </a:rPr>
              <a:t>uitable information, including identification of the project reviewed, is </a:t>
            </a:r>
            <a:r>
              <a:rPr lang="en-US" sz="1200" dirty="0">
                <a:latin typeface="Arial" pitchFamily="34" charset="0"/>
                <a:cs typeface="Arial" pitchFamily="34" charset="0"/>
              </a:rPr>
              <a:t>properly stated in the Requirement, </a:t>
            </a:r>
            <a:r>
              <a:rPr lang="en-US" sz="1200" dirty="0" smtClean="0">
                <a:latin typeface="Arial" pitchFamily="34" charset="0"/>
                <a:cs typeface="Arial" pitchFamily="34" charset="0"/>
              </a:rPr>
              <a:t>NCR </a:t>
            </a:r>
            <a:r>
              <a:rPr lang="en-US" sz="1200" dirty="0">
                <a:latin typeface="Arial" pitchFamily="34" charset="0"/>
                <a:cs typeface="Arial" pitchFamily="34" charset="0"/>
              </a:rPr>
              <a:t>and </a:t>
            </a:r>
            <a:r>
              <a:rPr lang="en-US" sz="1200" dirty="0" smtClean="0">
                <a:latin typeface="Arial" pitchFamily="34" charset="0"/>
                <a:cs typeface="Arial" pitchFamily="34" charset="0"/>
              </a:rPr>
              <a:t>Obj. </a:t>
            </a:r>
            <a:r>
              <a:rPr lang="en-US" sz="1200" dirty="0">
                <a:latin typeface="Arial" pitchFamily="34" charset="0"/>
                <a:cs typeface="Arial" pitchFamily="34" charset="0"/>
              </a:rPr>
              <a:t>E</a:t>
            </a:r>
            <a:r>
              <a:rPr lang="en-US" sz="1200" dirty="0" smtClean="0">
                <a:latin typeface="Arial" pitchFamily="34" charset="0"/>
                <a:cs typeface="Arial" pitchFamily="34" charset="0"/>
              </a:rPr>
              <a:t>vidence </a:t>
            </a:r>
            <a:r>
              <a:rPr lang="en-US" sz="1200" dirty="0">
                <a:latin typeface="Arial" pitchFamily="34" charset="0"/>
                <a:cs typeface="Arial" pitchFamily="34" charset="0"/>
              </a:rPr>
              <a:t>sections. </a:t>
            </a:r>
          </a:p>
        </p:txBody>
      </p:sp>
      <p:sp>
        <p:nvSpPr>
          <p:cNvPr id="15" name="TextBox 14"/>
          <p:cNvSpPr txBox="1"/>
          <p:nvPr/>
        </p:nvSpPr>
        <p:spPr>
          <a:xfrm>
            <a:off x="514350" y="5105400"/>
            <a:ext cx="1790700" cy="830997"/>
          </a:xfrm>
          <a:prstGeom prst="rect">
            <a:avLst/>
          </a:prstGeom>
          <a:solidFill>
            <a:schemeClr val="bg1"/>
          </a:solidFill>
          <a:ln>
            <a:solidFill>
              <a:srgbClr val="C00000"/>
            </a:solidFill>
          </a:ln>
        </p:spPr>
        <p:txBody>
          <a:bodyPr wrap="square" rtlCol="0">
            <a:spAutoFit/>
          </a:bodyPr>
          <a:lstStyle/>
          <a:p>
            <a:r>
              <a:rPr lang="en-US" sz="1200" dirty="0">
                <a:latin typeface="Arial" pitchFamily="34" charset="0"/>
                <a:cs typeface="Arial" pitchFamily="34" charset="0"/>
              </a:rPr>
              <a:t>For future Observations, 1 of XX records reviewed will be documented</a:t>
            </a:r>
            <a:r>
              <a:rPr lang="en-US" sz="1200" dirty="0" smtClean="0">
                <a:latin typeface="Arial" pitchFamily="34" charset="0"/>
                <a:cs typeface="Arial" pitchFamily="34" charset="0"/>
              </a:rPr>
              <a:t>.</a:t>
            </a:r>
            <a:endParaRPr lang="en-US" dirty="0" smtClean="0">
              <a:latin typeface="Arial" pitchFamily="34" charset="0"/>
              <a:cs typeface="Arial" pitchFamily="34" charset="0"/>
            </a:endParaRPr>
          </a:p>
        </p:txBody>
      </p:sp>
      <p:cxnSp>
        <p:nvCxnSpPr>
          <p:cNvPr id="17" name="Straight Arrow Connector 16"/>
          <p:cNvCxnSpPr/>
          <p:nvPr/>
        </p:nvCxnSpPr>
        <p:spPr>
          <a:xfrm flipV="1">
            <a:off x="2019300" y="4419600"/>
            <a:ext cx="5715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1094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Observation </a:t>
            </a:r>
            <a:r>
              <a:rPr lang="en-US" sz="1800" dirty="0" smtClean="0"/>
              <a:t>123911415</a:t>
            </a: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838200"/>
            <a:ext cx="68770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990600"/>
            <a:ext cx="304800"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Arial" pitchFamily="34" charset="0"/>
                <a:cs typeface="Arial" pitchFamily="34" charset="0"/>
              </a:rPr>
              <a:t>Response</a:t>
            </a:r>
            <a:endParaRPr lang="en-US" sz="1600" dirty="0">
              <a:latin typeface="Arial" pitchFamily="34" charset="0"/>
              <a:cs typeface="Arial" pitchFamily="34" charset="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665426"/>
            <a:ext cx="36004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914400" y="3844639"/>
            <a:ext cx="3048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Arial" pitchFamily="34" charset="0"/>
                <a:cs typeface="Arial" pitchFamily="34" charset="0"/>
              </a:rPr>
              <a:t>Milestones</a:t>
            </a:r>
            <a:endParaRPr lang="en-US" sz="1600" dirty="0">
              <a:latin typeface="Arial" pitchFamily="34" charset="0"/>
              <a:cs typeface="Arial" pitchFamily="34" charset="0"/>
            </a:endParaRPr>
          </a:p>
        </p:txBody>
      </p:sp>
      <p:sp>
        <p:nvSpPr>
          <p:cNvPr id="4" name="TextBox 3"/>
          <p:cNvSpPr txBox="1"/>
          <p:nvPr/>
        </p:nvSpPr>
        <p:spPr>
          <a:xfrm>
            <a:off x="5638800" y="1219200"/>
            <a:ext cx="2362200" cy="461665"/>
          </a:xfrm>
          <a:prstGeom prst="rect">
            <a:avLst/>
          </a:prstGeom>
          <a:solidFill>
            <a:schemeClr val="bg1"/>
          </a:solidFill>
          <a:ln>
            <a:solidFill>
              <a:schemeClr val="tx2"/>
            </a:solidFill>
          </a:ln>
        </p:spPr>
        <p:txBody>
          <a:bodyPr wrap="square" rtlCol="0">
            <a:spAutoFit/>
          </a:bodyPr>
          <a:lstStyle/>
          <a:p>
            <a:r>
              <a:rPr lang="en-US" sz="1200" dirty="0" smtClean="0">
                <a:latin typeface="Arial" pitchFamily="34" charset="0"/>
                <a:cs typeface="Arial" pitchFamily="34" charset="0"/>
              </a:rPr>
              <a:t>Correct Root Cause Category for Observation</a:t>
            </a:r>
          </a:p>
        </p:txBody>
      </p:sp>
      <p:cxnSp>
        <p:nvCxnSpPr>
          <p:cNvPr id="7" name="Straight Arrow Connector 6"/>
          <p:cNvCxnSpPr/>
          <p:nvPr/>
        </p:nvCxnSpPr>
        <p:spPr>
          <a:xfrm flipH="1">
            <a:off x="4886325" y="1680865"/>
            <a:ext cx="752475" cy="528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191000" y="5410200"/>
            <a:ext cx="3500437" cy="646331"/>
          </a:xfrm>
          <a:prstGeom prst="rect">
            <a:avLst/>
          </a:prstGeom>
          <a:noFill/>
          <a:ln>
            <a:solidFill>
              <a:srgbClr val="C00000"/>
            </a:solidFill>
          </a:ln>
        </p:spPr>
        <p:txBody>
          <a:bodyPr wrap="square" rtlCol="0">
            <a:spAutoFit/>
          </a:bodyPr>
          <a:lstStyle/>
          <a:p>
            <a:r>
              <a:rPr lang="en-US" sz="1200" dirty="0" smtClean="0">
                <a:latin typeface="Arial" pitchFamily="34" charset="0"/>
                <a:cs typeface="Arial" pitchFamily="34" charset="0"/>
              </a:rPr>
              <a:t>- Cited NCR corrected.  </a:t>
            </a:r>
          </a:p>
          <a:p>
            <a:r>
              <a:rPr lang="en-US" sz="1200" dirty="0" smtClean="0">
                <a:latin typeface="Arial" pitchFamily="34" charset="0"/>
                <a:cs typeface="Arial" pitchFamily="34" charset="0"/>
              </a:rPr>
              <a:t>- Good practice of sharing with team, though this could have been handled outside of the CAR.</a:t>
            </a:r>
          </a:p>
        </p:txBody>
      </p:sp>
      <p:sp>
        <p:nvSpPr>
          <p:cNvPr id="10" name="TextBox 9"/>
          <p:cNvSpPr txBox="1"/>
          <p:nvPr/>
        </p:nvSpPr>
        <p:spPr>
          <a:xfrm>
            <a:off x="5417684" y="4183175"/>
            <a:ext cx="2804432" cy="830997"/>
          </a:xfrm>
          <a:prstGeom prst="rect">
            <a:avLst/>
          </a:prstGeom>
          <a:noFill/>
          <a:ln>
            <a:solidFill>
              <a:srgbClr val="C00000"/>
            </a:solidFill>
          </a:ln>
        </p:spPr>
        <p:txBody>
          <a:bodyPr wrap="square" rtlCol="0">
            <a:spAutoFit/>
          </a:bodyPr>
          <a:lstStyle/>
          <a:p>
            <a:r>
              <a:rPr lang="en-US" sz="1200" dirty="0" smtClean="0">
                <a:latin typeface="Arial" pitchFamily="34" charset="0"/>
                <a:cs typeface="Arial" pitchFamily="34" charset="0"/>
              </a:rPr>
              <a:t>Correction: datasheet updated to include wood blocks and calipers used for verification.  Calibration record verifies the wood is Maple.</a:t>
            </a:r>
          </a:p>
        </p:txBody>
      </p:sp>
      <p:sp>
        <p:nvSpPr>
          <p:cNvPr id="11" name="5-Point Star 10"/>
          <p:cNvSpPr/>
          <p:nvPr/>
        </p:nvSpPr>
        <p:spPr>
          <a:xfrm>
            <a:off x="5202010" y="4064962"/>
            <a:ext cx="300038" cy="236425"/>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163872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326" y="1007858"/>
            <a:ext cx="7767473" cy="5581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s-ES" dirty="0"/>
              <a:t>CAR No. 123910386</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D9F5AA-A384-4EDE-964E-B3E14D40EAE6}" type="slidenum">
              <a:rPr lang="en-US" smtClean="0"/>
              <a:pPr/>
              <a:t>5</a:t>
            </a:fld>
            <a:endParaRPr lang="en-US" dirty="0"/>
          </a:p>
        </p:txBody>
      </p:sp>
      <p:sp>
        <p:nvSpPr>
          <p:cNvPr id="8" name="Rounded Rectangular Callout 7"/>
          <p:cNvSpPr/>
          <p:nvPr/>
        </p:nvSpPr>
        <p:spPr>
          <a:xfrm>
            <a:off x="4626589" y="3903257"/>
            <a:ext cx="3671250" cy="569019"/>
          </a:xfrm>
          <a:prstGeom prst="wedgeRoundRectCallout">
            <a:avLst>
              <a:gd name="adj1" fmla="val -59356"/>
              <a:gd name="adj2" fmla="val 37791"/>
              <a:gd name="adj3" fmla="val 16667"/>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b="1" dirty="0" smtClean="0">
                <a:solidFill>
                  <a:schemeClr val="accent1"/>
                </a:solidFill>
                <a:latin typeface="Arial" pitchFamily="34" charset="0"/>
                <a:cs typeface="Arial" pitchFamily="34" charset="0"/>
              </a:rPr>
              <a:t>Containment / Short Term Action / </a:t>
            </a:r>
            <a:r>
              <a:rPr lang="en-US" sz="1400" dirty="0" smtClean="0">
                <a:solidFill>
                  <a:schemeClr val="accent1"/>
                </a:solidFill>
                <a:latin typeface="Arial" pitchFamily="34" charset="0"/>
                <a:cs typeface="Arial" pitchFamily="34" charset="0"/>
              </a:rPr>
              <a:t> </a:t>
            </a:r>
            <a:r>
              <a:rPr lang="en-US" sz="1400" b="1" dirty="0" smtClean="0">
                <a:solidFill>
                  <a:schemeClr val="accent1"/>
                </a:solidFill>
                <a:latin typeface="Arial" pitchFamily="34" charset="0"/>
                <a:cs typeface="Arial" pitchFamily="34" charset="0"/>
              </a:rPr>
              <a:t>Verification </a:t>
            </a:r>
            <a:r>
              <a:rPr lang="en-US" sz="1400" dirty="0" smtClean="0">
                <a:solidFill>
                  <a:schemeClr val="accent1"/>
                </a:solidFill>
                <a:latin typeface="Arial" pitchFamily="34" charset="0"/>
                <a:cs typeface="Arial" pitchFamily="34" charset="0"/>
              </a:rPr>
              <a:t>included in this Finding CAR</a:t>
            </a:r>
            <a:endParaRPr lang="en-US" sz="1400" dirty="0" smtClean="0">
              <a:latin typeface="Arial" pitchFamily="34" charset="0"/>
              <a:cs typeface="Arial" pitchFamily="34" charset="0"/>
            </a:endParaRPr>
          </a:p>
        </p:txBody>
      </p:sp>
      <p:sp>
        <p:nvSpPr>
          <p:cNvPr id="12" name="Rounded Rectangular Callout 11"/>
          <p:cNvSpPr/>
          <p:nvPr/>
        </p:nvSpPr>
        <p:spPr>
          <a:xfrm>
            <a:off x="4032913" y="138224"/>
            <a:ext cx="4653887" cy="819058"/>
          </a:xfrm>
          <a:prstGeom prst="wedgeRoundRectCallout">
            <a:avLst>
              <a:gd name="adj1" fmla="val 3869"/>
              <a:gd name="adj2" fmla="val 61940"/>
              <a:gd name="adj3" fmla="val 16667"/>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solidFill>
                  <a:schemeClr val="accent1"/>
                </a:solidFill>
                <a:latin typeface="Arial" pitchFamily="34" charset="0"/>
                <a:cs typeface="Arial" pitchFamily="34" charset="0"/>
              </a:rPr>
              <a:t>The analysis is clear to describe why the non-conformance was happened, and the stakeholders were involved in this analysis.  And also has clear path to determine the root cause.</a:t>
            </a:r>
            <a:endParaRPr lang="en-US" sz="1400" dirty="0" smtClean="0">
              <a:latin typeface="Arial" pitchFamily="34" charset="0"/>
              <a:cs typeface="Arial" pitchFamily="34" charset="0"/>
            </a:endParaRPr>
          </a:p>
        </p:txBody>
      </p:sp>
      <p:sp>
        <p:nvSpPr>
          <p:cNvPr id="9" name="Rounded Rectangular Callout 8"/>
          <p:cNvSpPr/>
          <p:nvPr/>
        </p:nvSpPr>
        <p:spPr>
          <a:xfrm>
            <a:off x="5686253" y="2513462"/>
            <a:ext cx="3415215" cy="994012"/>
          </a:xfrm>
          <a:prstGeom prst="wedgeRoundRectCallout">
            <a:avLst>
              <a:gd name="adj1" fmla="val 869"/>
              <a:gd name="adj2" fmla="val -83339"/>
              <a:gd name="adj3" fmla="val 16667"/>
            </a:avLst>
          </a:prstGeom>
          <a:solidFill>
            <a:schemeClr val="accent2">
              <a:lumMod val="20000"/>
              <a:lumOff val="80000"/>
            </a:schemeClr>
          </a:solid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accent1"/>
                </a:solidFill>
                <a:latin typeface="Arial" pitchFamily="34" charset="0"/>
                <a:cs typeface="Arial" pitchFamily="34" charset="0"/>
              </a:rPr>
              <a:t>However, the analysis did not state how widespread this problem is. Therefore, how to determine the scope of NC was limited to this PTP only?</a:t>
            </a:r>
            <a:endParaRPr lang="en-US" sz="1400" dirty="0" smtClean="0">
              <a:latin typeface="Arial" pitchFamily="34" charset="0"/>
              <a:cs typeface="Arial" pitchFamily="34" charset="0"/>
            </a:endParaRPr>
          </a:p>
        </p:txBody>
      </p:sp>
      <p:sp>
        <p:nvSpPr>
          <p:cNvPr id="5" name="Rounded Rectangle 4"/>
          <p:cNvSpPr/>
          <p:nvPr/>
        </p:nvSpPr>
        <p:spPr>
          <a:xfrm>
            <a:off x="2538484" y="2743200"/>
            <a:ext cx="2988859" cy="280916"/>
          </a:xfrm>
          <a:prstGeom prst="roundRect">
            <a:avLst/>
          </a:prstGeom>
          <a:solidFill>
            <a:srgbClr val="FBC6D1">
              <a:alpha val="20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err="1" smtClean="0">
              <a:latin typeface="Arial" pitchFamily="34" charset="0"/>
              <a:cs typeface="Arial" pitchFamily="34" charset="0"/>
            </a:endParaRPr>
          </a:p>
        </p:txBody>
      </p:sp>
      <p:sp>
        <p:nvSpPr>
          <p:cNvPr id="6" name="Right Arrow 5"/>
          <p:cNvSpPr/>
          <p:nvPr/>
        </p:nvSpPr>
        <p:spPr>
          <a:xfrm rot="13197876">
            <a:off x="5362537" y="3010785"/>
            <a:ext cx="287079" cy="244549"/>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8787929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Observation 123911415</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6" y="972231"/>
            <a:ext cx="64103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36" y="1828800"/>
            <a:ext cx="38004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0" y="990600"/>
            <a:ext cx="3048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Arial" pitchFamily="34" charset="0"/>
                <a:cs typeface="Arial" pitchFamily="34" charset="0"/>
              </a:rPr>
              <a:t>Verification</a:t>
            </a:r>
            <a:endParaRPr lang="en-US" sz="1600" dirty="0">
              <a:latin typeface="Arial" pitchFamily="34" charset="0"/>
              <a:cs typeface="Arial" pitchFamily="34" charset="0"/>
            </a:endParaRPr>
          </a:p>
        </p:txBody>
      </p:sp>
      <p:sp>
        <p:nvSpPr>
          <p:cNvPr id="4" name="TextBox 3"/>
          <p:cNvSpPr txBox="1"/>
          <p:nvPr/>
        </p:nvSpPr>
        <p:spPr>
          <a:xfrm>
            <a:off x="1366836" y="3391257"/>
            <a:ext cx="4891083" cy="369332"/>
          </a:xfrm>
          <a:prstGeom prst="rect">
            <a:avLst/>
          </a:prstGeom>
          <a:noFill/>
          <a:ln>
            <a:solidFill>
              <a:srgbClr val="C00000"/>
            </a:solidFill>
          </a:ln>
        </p:spPr>
        <p:txBody>
          <a:bodyPr wrap="none" rtlCol="0">
            <a:spAutoFit/>
          </a:bodyPr>
          <a:lstStyle/>
          <a:p>
            <a:r>
              <a:rPr lang="en-US" dirty="0" smtClean="0">
                <a:latin typeface="Arial" pitchFamily="34" charset="0"/>
                <a:cs typeface="Arial" pitchFamily="34" charset="0"/>
              </a:rPr>
              <a:t>Simple, immediate verification for Observation</a:t>
            </a:r>
          </a:p>
        </p:txBody>
      </p:sp>
      <p:cxnSp>
        <p:nvCxnSpPr>
          <p:cNvPr id="7" name="Straight Arrow Connector 6"/>
          <p:cNvCxnSpPr>
            <a:stCxn id="4" idx="0"/>
          </p:cNvCxnSpPr>
          <p:nvPr/>
        </p:nvCxnSpPr>
        <p:spPr>
          <a:xfrm flipH="1" flipV="1">
            <a:off x="3267073" y="2667000"/>
            <a:ext cx="545305" cy="724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798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Exemplary Finding - 123910956</a:t>
            </a:r>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52500"/>
            <a:ext cx="795337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 y="3896695"/>
            <a:ext cx="2262158" cy="369332"/>
          </a:xfrm>
          <a:prstGeom prst="rect">
            <a:avLst/>
          </a:prstGeom>
          <a:solidFill>
            <a:schemeClr val="bg1"/>
          </a:solidFill>
          <a:ln>
            <a:solidFill>
              <a:srgbClr val="C00000"/>
            </a:solidFill>
          </a:ln>
        </p:spPr>
        <p:txBody>
          <a:bodyPr wrap="none" rtlCol="0">
            <a:spAutoFit/>
          </a:bodyPr>
          <a:lstStyle/>
          <a:p>
            <a:r>
              <a:rPr lang="en-US" dirty="0" smtClean="0">
                <a:latin typeface="Arial" pitchFamily="34" charset="0"/>
                <a:cs typeface="Arial" pitchFamily="34" charset="0"/>
              </a:rPr>
              <a:t>Accreditor Due Date</a:t>
            </a:r>
          </a:p>
        </p:txBody>
      </p:sp>
      <p:cxnSp>
        <p:nvCxnSpPr>
          <p:cNvPr id="5" name="Straight Arrow Connector 4"/>
          <p:cNvCxnSpPr/>
          <p:nvPr/>
        </p:nvCxnSpPr>
        <p:spPr>
          <a:xfrm>
            <a:off x="2490758" y="4266027"/>
            <a:ext cx="328642" cy="5345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419599" y="3004066"/>
            <a:ext cx="4134465" cy="369332"/>
          </a:xfrm>
          <a:prstGeom prst="rect">
            <a:avLst/>
          </a:prstGeom>
          <a:solidFill>
            <a:schemeClr val="bg1"/>
          </a:solidFill>
          <a:ln>
            <a:solidFill>
              <a:srgbClr val="C00000"/>
            </a:solidFill>
          </a:ln>
        </p:spPr>
        <p:txBody>
          <a:bodyPr wrap="none" rtlCol="0">
            <a:spAutoFit/>
          </a:bodyPr>
          <a:lstStyle/>
          <a:p>
            <a:r>
              <a:rPr lang="en-US" dirty="0" smtClean="0">
                <a:latin typeface="Arial" pitchFamily="34" charset="0"/>
                <a:cs typeface="Arial" pitchFamily="34" charset="0"/>
              </a:rPr>
              <a:t>Equipment description and ID included</a:t>
            </a:r>
          </a:p>
        </p:txBody>
      </p:sp>
      <p:sp>
        <p:nvSpPr>
          <p:cNvPr id="10" name="TextBox 9"/>
          <p:cNvSpPr txBox="1"/>
          <p:nvPr/>
        </p:nvSpPr>
        <p:spPr>
          <a:xfrm>
            <a:off x="478971" y="1066800"/>
            <a:ext cx="304800"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Arial" pitchFamily="34" charset="0"/>
                <a:cs typeface="Arial" pitchFamily="34" charset="0"/>
              </a:rPr>
              <a:t>Background</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083201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Exemplary Finding - 123910956</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93" y="1042988"/>
            <a:ext cx="819150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850" y="838200"/>
            <a:ext cx="304800"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Arial" pitchFamily="34" charset="0"/>
                <a:cs typeface="Arial" pitchFamily="34" charset="0"/>
              </a:rPr>
              <a:t>Response</a:t>
            </a:r>
            <a:endParaRPr lang="en-US" sz="1600" dirty="0">
              <a:latin typeface="Arial" pitchFamily="34" charset="0"/>
              <a:cs typeface="Arial" pitchFamily="34" charset="0"/>
            </a:endParaRPr>
          </a:p>
        </p:txBody>
      </p:sp>
      <p:sp>
        <p:nvSpPr>
          <p:cNvPr id="3" name="TextBox 2"/>
          <p:cNvSpPr txBox="1"/>
          <p:nvPr/>
        </p:nvSpPr>
        <p:spPr>
          <a:xfrm>
            <a:off x="6716486" y="3886200"/>
            <a:ext cx="1676400" cy="646331"/>
          </a:xfrm>
          <a:prstGeom prst="rect">
            <a:avLst/>
          </a:prstGeom>
          <a:solidFill>
            <a:schemeClr val="bg1"/>
          </a:solidFill>
          <a:ln>
            <a:solidFill>
              <a:srgbClr val="C00000"/>
            </a:solidFill>
          </a:ln>
        </p:spPr>
        <p:txBody>
          <a:bodyPr wrap="square" rtlCol="0">
            <a:spAutoFit/>
          </a:bodyPr>
          <a:lstStyle/>
          <a:p>
            <a:r>
              <a:rPr lang="en-US" dirty="0" smtClean="0">
                <a:latin typeface="Arial" pitchFamily="34" charset="0"/>
                <a:cs typeface="Arial" pitchFamily="34" charset="0"/>
              </a:rPr>
              <a:t>Containment &amp; Verification </a:t>
            </a:r>
          </a:p>
        </p:txBody>
      </p:sp>
      <p:sp>
        <p:nvSpPr>
          <p:cNvPr id="5" name="TextBox 4"/>
          <p:cNvSpPr txBox="1"/>
          <p:nvPr/>
        </p:nvSpPr>
        <p:spPr>
          <a:xfrm>
            <a:off x="6357257" y="2959901"/>
            <a:ext cx="2133600" cy="461665"/>
          </a:xfrm>
          <a:prstGeom prst="rect">
            <a:avLst/>
          </a:prstGeom>
          <a:solidFill>
            <a:schemeClr val="bg1"/>
          </a:solidFill>
          <a:ln>
            <a:solidFill>
              <a:srgbClr val="C00000"/>
            </a:solidFill>
          </a:ln>
        </p:spPr>
        <p:txBody>
          <a:bodyPr wrap="square" rtlCol="0">
            <a:spAutoFit/>
          </a:bodyPr>
          <a:lstStyle/>
          <a:p>
            <a:r>
              <a:rPr lang="en-US" sz="1200" dirty="0" smtClean="0">
                <a:latin typeface="Arial" pitchFamily="34" charset="0"/>
                <a:cs typeface="Arial" pitchFamily="34" charset="0"/>
              </a:rPr>
              <a:t>Could have included stakeholders</a:t>
            </a:r>
          </a:p>
        </p:txBody>
      </p:sp>
      <p:sp>
        <p:nvSpPr>
          <p:cNvPr id="6" name="TextBox 5"/>
          <p:cNvSpPr txBox="1"/>
          <p:nvPr/>
        </p:nvSpPr>
        <p:spPr>
          <a:xfrm>
            <a:off x="5312229" y="119658"/>
            <a:ext cx="3276600" cy="923330"/>
          </a:xfrm>
          <a:prstGeom prst="rect">
            <a:avLst/>
          </a:prstGeom>
          <a:noFill/>
          <a:ln>
            <a:solidFill>
              <a:srgbClr val="C00000"/>
            </a:solidFill>
          </a:ln>
        </p:spPr>
        <p:txBody>
          <a:bodyPr wrap="square" rtlCol="0">
            <a:spAutoFit/>
          </a:bodyPr>
          <a:lstStyle/>
          <a:p>
            <a:r>
              <a:rPr lang="en-US" dirty="0" smtClean="0">
                <a:latin typeface="Arial" pitchFamily="34" charset="0"/>
                <a:cs typeface="Arial" pitchFamily="34" charset="0"/>
              </a:rPr>
              <a:t>Clear explanation of how this was overlooked and support of root cause.</a:t>
            </a:r>
          </a:p>
        </p:txBody>
      </p:sp>
      <p:sp>
        <p:nvSpPr>
          <p:cNvPr id="7" name="TextBox 6"/>
          <p:cNvSpPr txBox="1"/>
          <p:nvPr/>
        </p:nvSpPr>
        <p:spPr>
          <a:xfrm>
            <a:off x="2667000" y="2718461"/>
            <a:ext cx="3298371" cy="307777"/>
          </a:xfrm>
          <a:prstGeom prst="rect">
            <a:avLst/>
          </a:prstGeom>
          <a:solidFill>
            <a:schemeClr val="bg1"/>
          </a:solidFill>
          <a:ln>
            <a:solidFill>
              <a:srgbClr val="C00000"/>
            </a:solidFill>
          </a:ln>
        </p:spPr>
        <p:txBody>
          <a:bodyPr wrap="square" rtlCol="0">
            <a:spAutoFit/>
          </a:bodyPr>
          <a:lstStyle/>
          <a:p>
            <a:r>
              <a:rPr lang="en-US" sz="1000" dirty="0" smtClean="0">
                <a:latin typeface="Arial" pitchFamily="34" charset="0"/>
                <a:cs typeface="Arial" pitchFamily="34" charset="0"/>
              </a:rPr>
              <a:t>Suggested Scope: Novi test equipment with firmware</a:t>
            </a:r>
            <a:r>
              <a:rPr lang="en-US" sz="1400" dirty="0" smtClean="0">
                <a:latin typeface="Arial" pitchFamily="34" charset="0"/>
                <a:cs typeface="Arial" pitchFamily="34" charset="0"/>
              </a:rPr>
              <a:t>.</a:t>
            </a:r>
          </a:p>
        </p:txBody>
      </p:sp>
      <p:sp>
        <p:nvSpPr>
          <p:cNvPr id="8" name="5-Point Star 7"/>
          <p:cNvSpPr/>
          <p:nvPr/>
        </p:nvSpPr>
        <p:spPr>
          <a:xfrm>
            <a:off x="6607629" y="3810000"/>
            <a:ext cx="152400" cy="152400"/>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5-Point Star 8"/>
          <p:cNvSpPr/>
          <p:nvPr/>
        </p:nvSpPr>
        <p:spPr>
          <a:xfrm>
            <a:off x="5181600" y="0"/>
            <a:ext cx="228600" cy="228600"/>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1" name="TextBox 10"/>
          <p:cNvSpPr txBox="1"/>
          <p:nvPr/>
        </p:nvSpPr>
        <p:spPr>
          <a:xfrm>
            <a:off x="6357257" y="2306683"/>
            <a:ext cx="2016578" cy="584775"/>
          </a:xfrm>
          <a:prstGeom prst="rect">
            <a:avLst/>
          </a:prstGeom>
          <a:solidFill>
            <a:schemeClr val="bg1"/>
          </a:solidFill>
          <a:ln>
            <a:solidFill>
              <a:srgbClr val="C00000"/>
            </a:solidFill>
          </a:ln>
        </p:spPr>
        <p:txBody>
          <a:bodyPr wrap="square" rtlCol="0">
            <a:spAutoFit/>
          </a:bodyPr>
          <a:lstStyle/>
          <a:p>
            <a:r>
              <a:rPr lang="en-US" sz="1600" dirty="0" smtClean="0">
                <a:latin typeface="Arial" pitchFamily="34" charset="0"/>
                <a:cs typeface="Arial" pitchFamily="34" charset="0"/>
              </a:rPr>
              <a:t>Clear, concise Root Cause</a:t>
            </a:r>
          </a:p>
        </p:txBody>
      </p:sp>
      <p:sp>
        <p:nvSpPr>
          <p:cNvPr id="13" name="5-Point Star 12"/>
          <p:cNvSpPr/>
          <p:nvPr/>
        </p:nvSpPr>
        <p:spPr>
          <a:xfrm>
            <a:off x="6253842" y="2202724"/>
            <a:ext cx="206829" cy="207917"/>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967877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Exemplary Finding - 123910956</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7" y="1219200"/>
            <a:ext cx="81248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18458" y="696814"/>
            <a:ext cx="1317171"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Arial" pitchFamily="34" charset="0"/>
                <a:cs typeface="Arial" pitchFamily="34" charset="0"/>
              </a:rPr>
              <a:t>Milestones</a:t>
            </a:r>
            <a:endParaRPr lang="en-US" sz="1600" dirty="0">
              <a:latin typeface="Arial" pitchFamily="34" charset="0"/>
              <a:cs typeface="Arial" pitchFamily="34" charset="0"/>
            </a:endParaRPr>
          </a:p>
        </p:txBody>
      </p:sp>
      <p:sp>
        <p:nvSpPr>
          <p:cNvPr id="3" name="TextBox 2"/>
          <p:cNvSpPr txBox="1"/>
          <p:nvPr/>
        </p:nvSpPr>
        <p:spPr>
          <a:xfrm>
            <a:off x="1840001" y="2514600"/>
            <a:ext cx="5463996" cy="1200329"/>
          </a:xfrm>
          <a:prstGeom prst="rect">
            <a:avLst/>
          </a:prstGeom>
          <a:noFill/>
          <a:ln>
            <a:solidFill>
              <a:srgbClr val="C00000"/>
            </a:solidFill>
          </a:ln>
        </p:spPr>
        <p:txBody>
          <a:bodyPr wrap="none" rtlCol="0">
            <a:spAutoFit/>
          </a:bodyPr>
          <a:lstStyle/>
          <a:p>
            <a:r>
              <a:rPr lang="en-US" dirty="0" smtClean="0">
                <a:latin typeface="Arial" pitchFamily="34" charset="0"/>
                <a:cs typeface="Arial" pitchFamily="34" charset="0"/>
              </a:rPr>
              <a:t>Containment, Long Term and Verification Included.</a:t>
            </a:r>
          </a:p>
          <a:p>
            <a:endParaRPr lang="en-US" dirty="0">
              <a:latin typeface="Arial" pitchFamily="34" charset="0"/>
              <a:cs typeface="Arial" pitchFamily="34" charset="0"/>
            </a:endParaRPr>
          </a:p>
          <a:p>
            <a:r>
              <a:rPr lang="en-US" dirty="0" smtClean="0">
                <a:latin typeface="Arial" pitchFamily="34" charset="0"/>
                <a:cs typeface="Arial" pitchFamily="34" charset="0"/>
              </a:rPr>
              <a:t>Implemented with equipment staff through exercise </a:t>
            </a:r>
          </a:p>
          <a:p>
            <a:r>
              <a:rPr lang="en-US" dirty="0" smtClean="0">
                <a:latin typeface="Arial" pitchFamily="34" charset="0"/>
                <a:cs typeface="Arial" pitchFamily="34" charset="0"/>
              </a:rPr>
              <a:t>of updating equipment in LEM.</a:t>
            </a:r>
          </a:p>
        </p:txBody>
      </p:sp>
    </p:spTree>
    <p:extLst>
      <p:ext uri="{BB962C8B-B14F-4D97-AF65-F5344CB8AC3E}">
        <p14:creationId xmlns:p14="http://schemas.microsoft.com/office/powerpoint/2010/main" val="282449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743075"/>
            <a:ext cx="69342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s-ES" dirty="0"/>
              <a:t>CAR No. 123910386</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D9F5AA-A384-4EDE-964E-B3E14D40EAE6}" type="slidenum">
              <a:rPr lang="en-US" smtClean="0"/>
              <a:pPr/>
              <a:t>6</a:t>
            </a:fld>
            <a:endParaRPr lang="en-US"/>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769" y="2462804"/>
            <a:ext cx="694372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7606"/>
            <a:ext cx="69151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4243817" y="195560"/>
            <a:ext cx="3671250" cy="818884"/>
          </a:xfrm>
          <a:prstGeom prst="wedgeRoundRectCallout">
            <a:avLst>
              <a:gd name="adj1" fmla="val -48061"/>
              <a:gd name="adj2" fmla="val 32185"/>
              <a:gd name="adj3" fmla="val 16667"/>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b="1" dirty="0" smtClean="0">
                <a:solidFill>
                  <a:schemeClr val="accent1"/>
                </a:solidFill>
                <a:latin typeface="Arial" pitchFamily="34" charset="0"/>
                <a:cs typeface="Arial" pitchFamily="34" charset="0"/>
              </a:rPr>
              <a:t>The </a:t>
            </a:r>
            <a:r>
              <a:rPr lang="en-US" sz="1400" b="1" dirty="0">
                <a:solidFill>
                  <a:schemeClr val="accent1"/>
                </a:solidFill>
                <a:latin typeface="Arial" pitchFamily="34" charset="0"/>
                <a:cs typeface="Arial" pitchFamily="34" charset="0"/>
              </a:rPr>
              <a:t>implementation </a:t>
            </a:r>
            <a:r>
              <a:rPr lang="en-US" sz="1400" b="1" dirty="0" smtClean="0">
                <a:solidFill>
                  <a:schemeClr val="accent1"/>
                </a:solidFill>
                <a:latin typeface="Arial" pitchFamily="34" charset="0"/>
                <a:cs typeface="Arial" pitchFamily="34" charset="0"/>
              </a:rPr>
              <a:t>of </a:t>
            </a:r>
            <a:r>
              <a:rPr lang="en-US" sz="1400" b="1" dirty="0">
                <a:solidFill>
                  <a:schemeClr val="accent1"/>
                </a:solidFill>
                <a:latin typeface="Arial" pitchFamily="34" charset="0"/>
                <a:cs typeface="Arial" pitchFamily="34" charset="0"/>
              </a:rPr>
              <a:t>corrective action had </a:t>
            </a:r>
            <a:r>
              <a:rPr lang="en-US" sz="1400" b="1" dirty="0" smtClean="0">
                <a:solidFill>
                  <a:schemeClr val="accent1"/>
                </a:solidFill>
                <a:latin typeface="Arial" pitchFamily="34" charset="0"/>
                <a:cs typeface="Arial" pitchFamily="34" charset="0"/>
              </a:rPr>
              <a:t>met the milestone expectations in each phases. </a:t>
            </a:r>
            <a:endParaRPr lang="en-US" sz="1400" dirty="0" smtClean="0">
              <a:latin typeface="Arial" pitchFamily="34" charset="0"/>
              <a:cs typeface="Arial" pitchFamily="34" charset="0"/>
            </a:endParaRPr>
          </a:p>
        </p:txBody>
      </p:sp>
    </p:spTree>
    <p:extLst>
      <p:ext uri="{BB962C8B-B14F-4D97-AF65-F5344CB8AC3E}">
        <p14:creationId xmlns:p14="http://schemas.microsoft.com/office/powerpoint/2010/main" val="139326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childTnLst>
                                  <p:subTnLst>
                                    <p:set>
                                      <p:cBhvr override="childStyle">
                                        <p:cTn dur="1" fill="hold" display="0" masterRel="nextClick" afterEffect="1"/>
                                        <p:tgtEl>
                                          <p:spTgt spid="307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subTnLst>
                                    <p:set>
                                      <p:cBhvr override="childStyle">
                                        <p:cTn dur="1" fill="hold" display="0" masterRel="nextClick" afterEffect="1"/>
                                        <p:tgtEl>
                                          <p:spTgt spid="307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CAR No. 123910386</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4AD9F5AA-A384-4EDE-964E-B3E14D40EAE6}" type="slidenum">
              <a:rPr lang="en-US" smtClean="0"/>
              <a:pPr/>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1214438"/>
            <a:ext cx="7019925"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4260162" y="279600"/>
            <a:ext cx="3661094" cy="762391"/>
          </a:xfrm>
          <a:prstGeom prst="wedgeRoundRectCallout">
            <a:avLst>
              <a:gd name="adj1" fmla="val -49509"/>
              <a:gd name="adj2" fmla="val 22842"/>
              <a:gd name="adj3" fmla="val 16667"/>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b="1" dirty="0" smtClean="0">
                <a:solidFill>
                  <a:schemeClr val="accent1"/>
                </a:solidFill>
                <a:latin typeface="Arial" pitchFamily="34" charset="0"/>
                <a:cs typeface="Arial" pitchFamily="34" charset="0"/>
              </a:rPr>
              <a:t>CAR Admin has approved in a timely manner when CAR Owner submitted the response/implementation</a:t>
            </a:r>
            <a:endParaRPr lang="en-US" sz="1400" dirty="0" smtClean="0">
              <a:latin typeface="Arial" pitchFamily="34" charset="0"/>
              <a:cs typeface="Arial" pitchFamily="34" charset="0"/>
            </a:endParaRPr>
          </a:p>
        </p:txBody>
      </p:sp>
      <p:cxnSp>
        <p:nvCxnSpPr>
          <p:cNvPr id="6" name="Straight Connector 5"/>
          <p:cNvCxnSpPr/>
          <p:nvPr/>
        </p:nvCxnSpPr>
        <p:spPr>
          <a:xfrm>
            <a:off x="1467292" y="1460170"/>
            <a:ext cx="4699590"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470628" y="4143119"/>
            <a:ext cx="5057763"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470628" y="4954737"/>
            <a:ext cx="5057763"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467292" y="5745091"/>
            <a:ext cx="5057763"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70628" y="3590225"/>
            <a:ext cx="2525545"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467292" y="4401844"/>
            <a:ext cx="3402420"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67292" y="5213463"/>
            <a:ext cx="3402420"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467347" y="6014449"/>
            <a:ext cx="3572486"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67292" y="6294440"/>
            <a:ext cx="4628495"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4557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99474"/>
            <a:ext cx="8229600" cy="1143000"/>
          </a:xfrm>
        </p:spPr>
        <p:txBody>
          <a:bodyPr/>
          <a:lstStyle/>
          <a:p>
            <a:pPr algn="ctr"/>
            <a:r>
              <a:rPr kumimoji="1" lang="en-US" altLang="ja-JP" b="0" dirty="0" smtClean="0">
                <a:solidFill>
                  <a:schemeClr val="accent1">
                    <a:lumMod val="65000"/>
                    <a:lumOff val="35000"/>
                  </a:schemeClr>
                </a:solidFill>
                <a:latin typeface="Arial" pitchFamily="34" charset="0"/>
                <a:cs typeface="Arial" pitchFamily="34" charset="0"/>
              </a:rPr>
              <a:t>CAR </a:t>
            </a:r>
            <a:r>
              <a:rPr lang="en-US" altLang="ja-JP" b="0" dirty="0" smtClean="0">
                <a:solidFill>
                  <a:schemeClr val="accent1">
                    <a:lumMod val="65000"/>
                    <a:lumOff val="35000"/>
                  </a:schemeClr>
                </a:solidFill>
                <a:cs typeface="Arial" charset="0"/>
              </a:rPr>
              <a:t>No</a:t>
            </a:r>
            <a:r>
              <a:rPr lang="en-US" altLang="ja-JP" b="0" dirty="0">
                <a:solidFill>
                  <a:schemeClr val="accent1">
                    <a:lumMod val="65000"/>
                    <a:lumOff val="35000"/>
                  </a:schemeClr>
                </a:solidFill>
                <a:cs typeface="Arial" charset="0"/>
              </a:rPr>
              <a:t>. </a:t>
            </a:r>
            <a:r>
              <a:rPr lang="en-US" altLang="ja-JP" dirty="0">
                <a:solidFill>
                  <a:schemeClr val="accent1">
                    <a:lumMod val="65000"/>
                    <a:lumOff val="35000"/>
                  </a:schemeClr>
                </a:solidFill>
              </a:rPr>
              <a:t>123910883 / Thomas Kestner</a:t>
            </a:r>
            <a:r>
              <a:rPr lang="en-US" altLang="ja-JP" b="0" dirty="0">
                <a:solidFill>
                  <a:schemeClr val="accent1">
                    <a:lumMod val="65000"/>
                    <a:lumOff val="35000"/>
                  </a:schemeClr>
                </a:solidFill>
              </a:rPr>
              <a:t/>
            </a:r>
            <a:br>
              <a:rPr lang="en-US" altLang="ja-JP" b="0" dirty="0">
                <a:solidFill>
                  <a:schemeClr val="accent1">
                    <a:lumMod val="65000"/>
                    <a:lumOff val="35000"/>
                  </a:schemeClr>
                </a:solidFill>
              </a:rPr>
            </a:br>
            <a:endParaRPr kumimoji="1" lang="ja-JP" altLang="en-US" b="0" dirty="0">
              <a:solidFill>
                <a:schemeClr val="accent1">
                  <a:lumMod val="65000"/>
                  <a:lumOff val="35000"/>
                </a:schemeClr>
              </a:solidFill>
            </a:endParaRPr>
          </a:p>
        </p:txBody>
      </p:sp>
      <p:sp>
        <p:nvSpPr>
          <p:cNvPr id="3" name="スライド番号プレースホルダー 2"/>
          <p:cNvSpPr>
            <a:spLocks noGrp="1"/>
          </p:cNvSpPr>
          <p:nvPr>
            <p:ph type="sldNum" sz="quarter" idx="10"/>
          </p:nvPr>
        </p:nvSpPr>
        <p:spPr/>
        <p:txBody>
          <a:bodyPr/>
          <a:lstStyle/>
          <a:p>
            <a:fld id="{EA37AF12-A89B-4622-861F-26D37CEB0063}" type="slidenum">
              <a:rPr lang="en-US" smtClean="0"/>
              <a:pPr/>
              <a:t>8</a:t>
            </a:fld>
            <a:endParaRPr lang="en-US"/>
          </a:p>
        </p:txBody>
      </p:sp>
    </p:spTree>
    <p:extLst>
      <p:ext uri="{BB962C8B-B14F-4D97-AF65-F5344CB8AC3E}">
        <p14:creationId xmlns:p14="http://schemas.microsoft.com/office/powerpoint/2010/main" val="2508656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679955"/>
          </a:xfrm>
        </p:spPr>
        <p:txBody>
          <a:bodyPr/>
          <a:lstStyle/>
          <a:p>
            <a:r>
              <a:rPr lang="en-US" dirty="0" smtClean="0">
                <a:latin typeface="Arial" charset="0"/>
                <a:ea typeface="Geneva" charset="0"/>
              </a:rPr>
              <a:t>CAR Origination</a:t>
            </a:r>
          </a:p>
        </p:txBody>
      </p:sp>
      <p:sp>
        <p:nvSpPr>
          <p:cNvPr id="2457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8D53729B-97F8-4CE4-946C-5E1E65CD78AA}" type="slidenum">
              <a:rPr lang="en-US"/>
              <a:pPr eaLnBrk="1" hangingPunct="1"/>
              <a:t>9</a:t>
            </a:fld>
            <a:endParaRPr lang="en-US"/>
          </a:p>
        </p:txBody>
      </p:sp>
      <p:sp>
        <p:nvSpPr>
          <p:cNvPr id="4" name="TextBox 3"/>
          <p:cNvSpPr txBox="1"/>
          <p:nvPr/>
        </p:nvSpPr>
        <p:spPr>
          <a:xfrm>
            <a:off x="914400" y="5423665"/>
            <a:ext cx="7395586"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latin typeface="Arial" pitchFamily="34" charset="0"/>
                <a:cs typeface="Arial" pitchFamily="34" charset="0"/>
              </a:rPr>
              <a:t>The non-conformance statement and objective evidence are very clear.  Accreditor due date is specified.</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77306"/>
            <a:ext cx="7395586"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915" y="4272956"/>
            <a:ext cx="7646797"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811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011011">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3542</TotalTime>
  <Words>1523</Words>
  <Application>Microsoft Office PowerPoint</Application>
  <PresentationFormat>On-screen Show (4:3)</PresentationFormat>
  <Paragraphs>214</Paragraphs>
  <Slides>53</Slides>
  <Notes>16</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UL Advanced 011011</vt:lpstr>
      <vt:lpstr>CAR Administrator Calibration Meeting - CAR Review -</vt:lpstr>
      <vt:lpstr>Agenda</vt:lpstr>
      <vt:lpstr>CAR No. 123910386 / Kila Yang</vt:lpstr>
      <vt:lpstr>CAR No. 123910386</vt:lpstr>
      <vt:lpstr>CAR No. 123910386</vt:lpstr>
      <vt:lpstr>CAR No. 123910386</vt:lpstr>
      <vt:lpstr>CAR No. 123910386</vt:lpstr>
      <vt:lpstr>CAR No. 123910883 / Thomas Kestner </vt:lpstr>
      <vt:lpstr>CAR Origination</vt:lpstr>
      <vt:lpstr>Root Cause Analysis &amp; Scope, </vt:lpstr>
      <vt:lpstr>Corrective Action Plan</vt:lpstr>
      <vt:lpstr>Milestone – Implementation Evidence</vt:lpstr>
      <vt:lpstr>Verification</vt:lpstr>
      <vt:lpstr>CAR State</vt:lpstr>
      <vt:lpstr>CAR No. 123911401 / Paul Ip</vt:lpstr>
      <vt:lpstr>CAR No. 123911401</vt:lpstr>
      <vt:lpstr>CAR No. 123911401 </vt:lpstr>
      <vt:lpstr>CAR No. 12311401</vt:lpstr>
      <vt:lpstr>CAR No. 123911363 (exemplary) / Balina Ling</vt:lpstr>
      <vt:lpstr>Exemplary Finding CAR No. 123911363</vt:lpstr>
      <vt:lpstr>Exemplary Finding CAR No. 123911363</vt:lpstr>
      <vt:lpstr>Exemplary Finding CAR No. 123911363</vt:lpstr>
      <vt:lpstr>Exemplary Finding CAR No. 123911363 Discussion</vt:lpstr>
      <vt:lpstr>PowerPoint Presentation</vt:lpstr>
      <vt:lpstr>CAR Review, 1Q, 2013</vt:lpstr>
      <vt:lpstr>PowerPoint Presentation</vt:lpstr>
      <vt:lpstr>PowerPoint Presentation</vt:lpstr>
      <vt:lpstr>PowerPoint Presentation</vt:lpstr>
      <vt:lpstr>PowerPoint Presentation</vt:lpstr>
      <vt:lpstr>PowerPoint Presentation</vt:lpstr>
      <vt:lpstr>PowerPoint Presentation</vt:lpstr>
      <vt:lpstr>CAR 123911214</vt:lpstr>
      <vt:lpstr>CAR 123911214</vt:lpstr>
      <vt:lpstr>CAR 123911214</vt:lpstr>
      <vt:lpstr>CAR 123910500</vt:lpstr>
      <vt:lpstr>Good Example - CAR 123910500</vt:lpstr>
      <vt:lpstr>Good Example - CAR 123910500</vt:lpstr>
      <vt:lpstr>Good Example - CAR 123910500</vt:lpstr>
      <vt:lpstr>Good Example - CAR 123910500</vt:lpstr>
      <vt:lpstr>Good Example - CAR 123910500</vt:lpstr>
      <vt:lpstr>Q1 2013 CAR Analysis</vt:lpstr>
      <vt:lpstr>Finding: Good CAR</vt:lpstr>
      <vt:lpstr>Finding: Good CAR</vt:lpstr>
      <vt:lpstr>Finding: Good CAR</vt:lpstr>
      <vt:lpstr>Finding</vt:lpstr>
      <vt:lpstr>PowerPoint Presentation</vt:lpstr>
      <vt:lpstr>Finding 123910386</vt:lpstr>
      <vt:lpstr>PowerPoint Presentation</vt:lpstr>
      <vt:lpstr>Observation 123911415</vt:lpstr>
      <vt:lpstr>Observation 123911415</vt:lpstr>
      <vt:lpstr>Exemplary Finding - 123910956</vt:lpstr>
      <vt:lpstr>Exemplary Finding - 123910956</vt:lpstr>
      <vt:lpstr>Exemplary Finding - 123910956</vt:lpstr>
    </vt:vector>
  </TitlesOfParts>
  <Company>CBX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Rene Moreno</dc:creator>
  <cp:lastModifiedBy>Allison, Cheryl</cp:lastModifiedBy>
  <cp:revision>470</cp:revision>
  <cp:lastPrinted>2012-10-12T07:57:07Z</cp:lastPrinted>
  <dcterms:created xsi:type="dcterms:W3CDTF">2011-03-22T02:11:00Z</dcterms:created>
  <dcterms:modified xsi:type="dcterms:W3CDTF">2013-03-05T14:55:22Z</dcterms:modified>
</cp:coreProperties>
</file>