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83" r:id="rId4"/>
    <p:sldId id="332" r:id="rId5"/>
    <p:sldId id="331" r:id="rId6"/>
    <p:sldId id="295" r:id="rId7"/>
    <p:sldId id="329" r:id="rId8"/>
    <p:sldId id="330" r:id="rId9"/>
    <p:sldId id="333" r:id="rId10"/>
    <p:sldId id="334" r:id="rId11"/>
    <p:sldId id="335" r:id="rId12"/>
    <p:sldId id="319" r:id="rId13"/>
    <p:sldId id="320" r:id="rId14"/>
    <p:sldId id="284" r:id="rId15"/>
    <p:sldId id="316" r:id="rId16"/>
    <p:sldId id="321" r:id="rId17"/>
    <p:sldId id="322" r:id="rId18"/>
    <p:sldId id="323" r:id="rId19"/>
    <p:sldId id="324" r:id="rId20"/>
    <p:sldId id="325" r:id="rId21"/>
    <p:sldId id="287" r:id="rId22"/>
    <p:sldId id="274" r:id="rId23"/>
    <p:sldId id="282" r:id="rId24"/>
  </p:sldIdLst>
  <p:sldSz cx="9144000" cy="6858000" type="screen4x3"/>
  <p:notesSz cx="7004050" cy="92233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307"/>
    <a:srgbClr val="C10036"/>
    <a:srgbClr val="459D2D"/>
    <a:srgbClr val="93C64E"/>
    <a:srgbClr val="808000"/>
    <a:srgbClr val="96C547"/>
    <a:srgbClr val="6EC1BC"/>
    <a:srgbClr val="1B808E"/>
    <a:srgbClr val="FD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085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72A80E-FE8E-4A66-900B-0D8DDD3643C0}" type="datetime1">
              <a:rPr lang="en-US"/>
              <a:pPr/>
              <a:t>5/20/2013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3275" cy="3459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720" tIns="46360" rIns="92720" bIns="4636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381103"/>
            <a:ext cx="5603240" cy="4150519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5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760605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7A4B64-63EA-41A3-A00B-4E268F7DCF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2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0FF69B-23C7-4B75-BD7A-EF44B146D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39354-55BE-43D2-8D54-47AC9E713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C2B71D-9229-4A23-8F42-7DFDFF7267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33BA31-10F2-4085-B9DC-16A8BA1E4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F2B15A-05AB-4486-A823-E70817ADA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B7B7E0-FDF9-426E-8609-706CF7FD9C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0064887-7005-4BA9-A7B1-0FF37647CC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rporate.ul.com/departments/snk5212/QE/FAQ.cfm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CAR Administrator Calibration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200" y="5049982"/>
            <a:ext cx="5843588" cy="68565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February 22</a:t>
            </a:r>
            <a:r>
              <a:rPr lang="en-US" smtClean="0">
                <a:latin typeface="Arial" charset="0"/>
                <a:cs typeface="Arial" charset="0"/>
              </a:rPr>
              <a:t>, </a:t>
            </a:r>
            <a:r>
              <a:rPr lang="en-US" smtClean="0">
                <a:latin typeface="Arial" charset="0"/>
                <a:cs typeface="Arial" charset="0"/>
              </a:rPr>
              <a:t>2013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For questions or comments, please contact Cheryl Allison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Business Skills Training Opportunities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87175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 smtClean="0">
                <a:solidFill>
                  <a:schemeClr val="tx2"/>
                </a:solidFill>
              </a:rPr>
              <a:t>Courses are found on Oracle Learning Management</a:t>
            </a:r>
          </a:p>
          <a:p>
            <a:pPr marL="0" indent="0" algn="ctr">
              <a:buSzPct val="100000"/>
            </a:pPr>
            <a:endParaRPr lang="en-US" sz="2400" b="0" dirty="0" smtClean="0"/>
          </a:p>
          <a:p>
            <a:pPr marL="0" indent="0" algn="ctr">
              <a:buSzPct val="100000"/>
            </a:pPr>
            <a:r>
              <a:rPr lang="en-US" sz="2400" dirty="0" smtClean="0"/>
              <a:t>Course Catalogs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4850"/>
            <a:ext cx="82486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7406640" y="3322320"/>
            <a:ext cx="589280" cy="426720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7034" y="3773170"/>
            <a:ext cx="1980565" cy="1113790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968240" y="2712720"/>
            <a:ext cx="2438400" cy="60960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387599" y="2712720"/>
            <a:ext cx="1920241" cy="106045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Business Skills Training Opportunities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5119255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sz="2400" dirty="0" smtClean="0">
                <a:solidFill>
                  <a:schemeClr val="tx2"/>
                </a:solidFill>
              </a:rPr>
              <a:t>These are a few </a:t>
            </a:r>
            <a:r>
              <a:rPr lang="en-US" sz="2400" dirty="0" err="1" smtClean="0">
                <a:solidFill>
                  <a:schemeClr val="tx2"/>
                </a:solidFill>
              </a:rPr>
              <a:t>Skillport</a:t>
            </a:r>
            <a:r>
              <a:rPr lang="en-US" sz="2400" dirty="0" smtClean="0">
                <a:solidFill>
                  <a:schemeClr val="tx2"/>
                </a:solidFill>
              </a:rPr>
              <a:t> courses that may be of interest to you as a CAR Admin</a:t>
            </a:r>
            <a:endParaRPr lang="en-US" sz="2400" dirty="0">
              <a:solidFill>
                <a:schemeClr val="tx2"/>
              </a:solidFill>
            </a:endParaRPr>
          </a:p>
          <a:p>
            <a:pPr marL="346075" indent="-346075"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sz="1800" dirty="0" smtClean="0"/>
              <a:t>An Essential Guide to Giving Feedback</a:t>
            </a:r>
          </a:p>
          <a:p>
            <a:pPr marL="346075" indent="0">
              <a:spcBef>
                <a:spcPts val="600"/>
              </a:spcBef>
              <a:buSzPct val="100000"/>
            </a:pPr>
            <a:r>
              <a:rPr lang="en-US" sz="1600" b="0" dirty="0" smtClean="0"/>
              <a:t>Become familiar with the key aspects of giving candid, constructive feedback.</a:t>
            </a:r>
          </a:p>
          <a:p>
            <a:pPr marL="346075" indent="-346075">
              <a:buSzPct val="100000"/>
              <a:buFont typeface="Arial" pitchFamily="34" charset="0"/>
              <a:buChar char="•"/>
            </a:pPr>
            <a:r>
              <a:rPr lang="en-US" sz="1800" dirty="0" smtClean="0"/>
              <a:t>Effective Feedback for Employees and Colleagues Simulation</a:t>
            </a:r>
          </a:p>
          <a:p>
            <a:pPr marL="346075" indent="0">
              <a:buSzPct val="100000"/>
            </a:pPr>
            <a:r>
              <a:rPr lang="en-US" sz="1600" b="0" dirty="0" smtClean="0"/>
              <a:t>When feedback is given without proper preparation and consideration, it is likely to be ignored or give offense.  Properly given feedback is a powerful tool for improving performance and increasing productivity.</a:t>
            </a:r>
          </a:p>
          <a:p>
            <a:pPr marL="346075" indent="-346075">
              <a:buSzPct val="100000"/>
              <a:buFont typeface="Arial" pitchFamily="34" charset="0"/>
              <a:buChar char="•"/>
            </a:pPr>
            <a:r>
              <a:rPr lang="en-US" sz="1800" dirty="0" smtClean="0"/>
              <a:t>Asserting Yourself Professionally</a:t>
            </a:r>
          </a:p>
          <a:p>
            <a:pPr marL="346075" indent="0">
              <a:buSzPct val="100000"/>
            </a:pPr>
            <a:r>
              <a:rPr lang="en-US" sz="1600" b="0" dirty="0" smtClean="0"/>
              <a:t>This course will guide you as you move into a proactive, responsible, professional style without being either too passive or overly aggressive.</a:t>
            </a:r>
          </a:p>
          <a:p>
            <a:pPr marL="346075" indent="-346075">
              <a:buSzPct val="100000"/>
              <a:buFont typeface="Arial" pitchFamily="34" charset="0"/>
              <a:buChar char="•"/>
            </a:pPr>
            <a:r>
              <a:rPr lang="en-US" sz="1800" dirty="0" smtClean="0"/>
              <a:t>Communicating For Results</a:t>
            </a:r>
          </a:p>
          <a:p>
            <a:pPr marL="346075" indent="0">
              <a:buSzPct val="100000"/>
            </a:pPr>
            <a:r>
              <a:rPr lang="en-US" sz="1600" b="0" dirty="0" smtClean="0"/>
              <a:t>Learn the communication skills required to ensure the collaboration and cooperation of your colleagues when working as a member or leader of a team.</a:t>
            </a:r>
          </a:p>
          <a:p>
            <a:pPr marL="346075" indent="-346075">
              <a:buSzPct val="100000"/>
              <a:buFont typeface="Arial" pitchFamily="34" charset="0"/>
              <a:buChar char="•"/>
            </a:pPr>
            <a:r>
              <a:rPr lang="en-US" sz="1800" dirty="0" smtClean="0"/>
              <a:t>Internal Consulting Skills</a:t>
            </a:r>
            <a:r>
              <a:rPr lang="en-US" sz="1800" b="0" dirty="0"/>
              <a:t> </a:t>
            </a:r>
            <a:endParaRPr lang="en-US" sz="1800" b="0" dirty="0" smtClean="0"/>
          </a:p>
          <a:p>
            <a:pPr marL="346075" indent="0">
              <a:buSzPct val="100000"/>
            </a:pPr>
            <a:r>
              <a:rPr lang="en-US" sz="1600" b="0" dirty="0" smtClean="0"/>
              <a:t>Enhance your abilities to communicate effectively, manage meetings more successfully, present your findings with clarity and impact, and negotiate your way to a desired outcome.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766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1808480" y="2789670"/>
            <a:ext cx="5679440" cy="149785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NEW CAR TOOL:</a:t>
            </a:r>
            <a:br>
              <a:rPr lang="en-US" dirty="0" smtClean="0">
                <a:solidFill>
                  <a:srgbClr val="FFC000"/>
                </a:solidFill>
                <a:latin typeface="Arial" charset="0"/>
              </a:rPr>
            </a:br>
            <a:r>
              <a:rPr lang="en-US" dirty="0" smtClean="0">
                <a:latin typeface="Arial" charset="0"/>
              </a:rPr>
              <a:t>Evaluation Stage</a:t>
            </a:r>
          </a:p>
        </p:txBody>
      </p:sp>
    </p:spTree>
    <p:extLst>
      <p:ext uri="{BB962C8B-B14F-4D97-AF65-F5344CB8AC3E}">
        <p14:creationId xmlns:p14="http://schemas.microsoft.com/office/powerpoint/2010/main" val="27277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New CAR Tool: Evaluation Stage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sz="2400" dirty="0" smtClean="0">
                <a:solidFill>
                  <a:schemeClr val="tx2"/>
                </a:solidFill>
              </a:rPr>
              <a:t>Searching for existing CAPA software to replace GCAR </a:t>
            </a:r>
            <a:endParaRPr lang="en-US" sz="1200" dirty="0" smtClean="0">
              <a:solidFill>
                <a:schemeClr val="tx2"/>
              </a:solidFill>
            </a:endParaRPr>
          </a:p>
          <a:p>
            <a:pPr marL="690563" indent="-344488">
              <a:buFont typeface="Arial" pitchFamily="34" charset="0"/>
              <a:buChar char="•"/>
            </a:pPr>
            <a:r>
              <a:rPr lang="en-US" sz="2400" b="0" dirty="0" smtClean="0"/>
              <a:t>JumpStart continues to be reviewed</a:t>
            </a:r>
          </a:p>
          <a:p>
            <a:pPr marL="690563" indent="-344488">
              <a:buFont typeface="Arial" pitchFamily="34" charset="0"/>
              <a:buChar char="•"/>
            </a:pPr>
            <a:r>
              <a:rPr lang="en-US" sz="2400" b="0" dirty="0" smtClean="0"/>
              <a:t>Evaluation will continue for the next several weeks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908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1107440" y="2789670"/>
            <a:ext cx="7091680" cy="15892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CUSTOMER FOCUSED CAR ADMINISTRATION:</a:t>
            </a:r>
            <a:br>
              <a:rPr lang="en-US" dirty="0" smtClean="0">
                <a:solidFill>
                  <a:srgbClr val="FFC000"/>
                </a:solidFill>
                <a:latin typeface="Arial" charset="0"/>
              </a:rPr>
            </a:br>
            <a:r>
              <a:rPr lang="en-US" dirty="0" smtClean="0">
                <a:latin typeface="Arial" charset="0"/>
              </a:rPr>
              <a:t>CAR </a:t>
            </a:r>
            <a:r>
              <a:rPr lang="en-US" dirty="0">
                <a:latin typeface="Arial" charset="0"/>
              </a:rPr>
              <a:t>A</a:t>
            </a:r>
            <a:r>
              <a:rPr lang="en-US" dirty="0" smtClean="0">
                <a:latin typeface="Arial" charset="0"/>
              </a:rPr>
              <a:t>ssignment to Owner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35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Customer Focused CAR Administration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Autofit/>
          </a:bodyPr>
          <a:lstStyle/>
          <a:p>
            <a:pPr marL="0" indent="0" eaLnBrk="1" hangingPunct="1"/>
            <a:r>
              <a:rPr lang="en-US" sz="2400" dirty="0" smtClean="0">
                <a:solidFill>
                  <a:schemeClr val="tx2"/>
                </a:solidFill>
              </a:rPr>
              <a:t>We will explore what a customer focused approach to CAR Administration looks like in the following CAR </a:t>
            </a:r>
            <a:r>
              <a:rPr lang="en-US" sz="2400" dirty="0">
                <a:solidFill>
                  <a:schemeClr val="tx2"/>
                </a:solidFill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dministration phases:</a:t>
            </a:r>
          </a:p>
          <a:p>
            <a:pPr marL="0" indent="0" eaLnBrk="1" hangingPunct="1"/>
            <a:endParaRPr lang="en-US" sz="1000" dirty="0" smtClean="0">
              <a:solidFill>
                <a:schemeClr val="tx2"/>
              </a:solidFill>
            </a:endParaRPr>
          </a:p>
          <a:p>
            <a:pPr marL="803275" indent="-457200" eaLnBrk="1" hangingPunct="1">
              <a:buFont typeface="+mj-lt"/>
              <a:buAutoNum type="arabicPeriod"/>
            </a:pPr>
            <a:r>
              <a:rPr lang="en-US" sz="2400" b="0" dirty="0" smtClean="0"/>
              <a:t>CAR Assignment to Owner</a:t>
            </a:r>
          </a:p>
          <a:p>
            <a:pPr marL="803275" indent="-457200" eaLnBrk="1" hangingPunct="1">
              <a:buFont typeface="+mj-lt"/>
              <a:buAutoNum type="arabicPeriod"/>
            </a:pPr>
            <a:r>
              <a:rPr lang="en-US" sz="2400" b="0" dirty="0" smtClean="0"/>
              <a:t>Response Development</a:t>
            </a:r>
          </a:p>
          <a:p>
            <a:pPr marL="803275" indent="-457200" eaLnBrk="1" hangingPunct="1">
              <a:buFont typeface="+mj-lt"/>
              <a:buAutoNum type="arabicPeriod"/>
            </a:pPr>
            <a:r>
              <a:rPr lang="en-US" sz="2400" b="0" dirty="0" smtClean="0"/>
              <a:t>Milestone Acceptance</a:t>
            </a:r>
          </a:p>
          <a:p>
            <a:pPr marL="0" indent="0" eaLnBrk="1" hangingPunct="1"/>
            <a:endParaRPr lang="en-US" sz="2400" b="0" dirty="0" smtClean="0"/>
          </a:p>
          <a:p>
            <a:pPr marL="0" indent="0" eaLnBrk="1" hangingPunct="1"/>
            <a:r>
              <a:rPr lang="en-US" sz="2400" b="0" dirty="0" smtClean="0"/>
              <a:t>Each of the above topics will be covered individually during CAR Admin calibration meetings.  Today, we will cover “CAR Assignment to Owner”.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7139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Customer Focused CAR Administration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Autofit/>
          </a:bodyPr>
          <a:lstStyle/>
          <a:p>
            <a:pPr marL="0" indent="0" eaLnBrk="1" hangingPunct="1"/>
            <a:r>
              <a:rPr lang="en-US" sz="2400" dirty="0" smtClean="0">
                <a:solidFill>
                  <a:schemeClr val="tx2"/>
                </a:solidFill>
              </a:rPr>
              <a:t>CAR Assignment to Owner</a:t>
            </a:r>
          </a:p>
          <a:p>
            <a:pPr marL="0" indent="0" eaLnBrk="1" hangingPunct="1"/>
            <a:endParaRPr lang="en-US" sz="2400" b="0" dirty="0" smtClean="0"/>
          </a:p>
          <a:p>
            <a:pPr marL="0" indent="0" algn="ctr" eaLnBrk="1" hangingPunct="1"/>
            <a:r>
              <a:rPr lang="en-US" sz="2400" u="sng" dirty="0" smtClean="0"/>
              <a:t>Discussion</a:t>
            </a:r>
          </a:p>
          <a:p>
            <a:pPr marL="0" indent="0" algn="ctr" eaLnBrk="1" hangingPunct="1"/>
            <a:endParaRPr lang="en-US" sz="1000" u="sng" dirty="0" smtClean="0"/>
          </a:p>
          <a:p>
            <a:pPr marL="0" indent="0" algn="ctr" eaLnBrk="1" hangingPunct="1"/>
            <a:r>
              <a:rPr lang="en-US" sz="2400" b="0" dirty="0" smtClean="0"/>
              <a:t>What does a customer focused approach </a:t>
            </a:r>
          </a:p>
          <a:p>
            <a:pPr marL="0" indent="0" algn="ctr" eaLnBrk="1" hangingPunct="1"/>
            <a:r>
              <a:rPr lang="en-US" sz="2400" b="0" dirty="0" smtClean="0"/>
              <a:t>to CAR Administration look like </a:t>
            </a:r>
          </a:p>
          <a:p>
            <a:pPr marL="0" indent="0" algn="ctr" eaLnBrk="1" hangingPunct="1"/>
            <a:r>
              <a:rPr lang="en-US" sz="2400" b="0" dirty="0" smtClean="0"/>
              <a:t>in the </a:t>
            </a:r>
            <a:r>
              <a:rPr lang="en-US" sz="2400" b="0" i="1" dirty="0" smtClean="0">
                <a:solidFill>
                  <a:schemeClr val="tx2"/>
                </a:solidFill>
              </a:rPr>
              <a:t>“</a:t>
            </a:r>
            <a:r>
              <a:rPr lang="en-US" sz="2400" b="0" i="1" u="sng" dirty="0" smtClean="0">
                <a:solidFill>
                  <a:schemeClr val="tx2"/>
                </a:solidFill>
              </a:rPr>
              <a:t>CAR Assignment Phase</a:t>
            </a:r>
            <a:r>
              <a:rPr lang="en-US" sz="2400" b="0" i="1" dirty="0" smtClean="0">
                <a:solidFill>
                  <a:schemeClr val="tx2"/>
                </a:solidFill>
              </a:rPr>
              <a:t>” </a:t>
            </a:r>
            <a:r>
              <a:rPr lang="en-US" sz="2400" b="0" dirty="0" smtClean="0"/>
              <a:t>?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57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Customer Focused CAR Administration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Autofit/>
          </a:bodyPr>
          <a:lstStyle/>
          <a:p>
            <a:pPr marL="0" indent="0" eaLnBrk="1" hangingPunct="1"/>
            <a:r>
              <a:rPr lang="en-US" sz="2400" dirty="0" smtClean="0">
                <a:solidFill>
                  <a:schemeClr val="tx2"/>
                </a:solidFill>
              </a:rPr>
              <a:t>CAR Assignment to Owner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/>
              <a:t>Prior to first contact with CAR Owner, the CAR Admin has:</a:t>
            </a:r>
          </a:p>
          <a:p>
            <a:pPr marL="803275" indent="-346075" eaLnBrk="1" hangingPunct="1">
              <a:buSzPct val="80000"/>
              <a:buFont typeface="Courier New" pitchFamily="49" charset="0"/>
              <a:buChar char="o"/>
            </a:pPr>
            <a:r>
              <a:rPr lang="en-US" sz="2400" b="0" dirty="0" smtClean="0"/>
              <a:t>Resolved any technical questions with the auditor</a:t>
            </a:r>
          </a:p>
          <a:p>
            <a:pPr marL="803275" indent="-346075" eaLnBrk="1" hangingPunct="1">
              <a:buSzPct val="80000"/>
              <a:buFont typeface="Courier New" pitchFamily="49" charset="0"/>
              <a:buChar char="o"/>
            </a:pPr>
            <a:r>
              <a:rPr lang="en-US" sz="2400" b="0" dirty="0" smtClean="0"/>
              <a:t>Studied the impacted processes</a:t>
            </a:r>
          </a:p>
          <a:p>
            <a:pPr marL="803275" indent="-346075" eaLnBrk="1" hangingPunct="1">
              <a:buSzPct val="80000"/>
              <a:buFont typeface="Courier New" pitchFamily="49" charset="0"/>
              <a:buChar char="o"/>
            </a:pPr>
            <a:r>
              <a:rPr lang="en-US" sz="2400" b="0" dirty="0" smtClean="0"/>
              <a:t>Reviewed similar CARs that are in-process or have been successfully implemented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421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Customer Focused CAR Administration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Autofit/>
          </a:bodyPr>
          <a:lstStyle/>
          <a:p>
            <a:pPr marL="0" indent="0" eaLnBrk="1" hangingPunct="1"/>
            <a:r>
              <a:rPr lang="en-US" sz="2400" dirty="0" smtClean="0">
                <a:solidFill>
                  <a:schemeClr val="tx2"/>
                </a:solidFill>
              </a:rPr>
              <a:t>CAR Assignment to Owner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/>
              <a:t>Prior to owner assignment, the CAR Admin contacts the CAR Owner to:</a:t>
            </a:r>
          </a:p>
          <a:p>
            <a:pPr marL="803275" indent="-346075" eaLnBrk="1" hangingPunct="1">
              <a:buSzPct val="80000"/>
              <a:buFont typeface="Courier New" pitchFamily="49" charset="0"/>
              <a:buChar char="o"/>
            </a:pPr>
            <a:r>
              <a:rPr lang="en-US" sz="2400" b="0" dirty="0" smtClean="0"/>
              <a:t>Confirm that a CAR will be assigned to them</a:t>
            </a:r>
          </a:p>
          <a:p>
            <a:pPr marL="803275" indent="-346075" eaLnBrk="1" hangingPunct="1">
              <a:buSzPct val="80000"/>
              <a:buFont typeface="Courier New" pitchFamily="49" charset="0"/>
              <a:buChar char="o"/>
            </a:pPr>
            <a:r>
              <a:rPr lang="en-US" sz="2400" b="0" dirty="0" smtClean="0"/>
              <a:t>Arrange a meeting after the Owner has reviewed the CAR to discuss the next steps</a:t>
            </a:r>
          </a:p>
          <a:p>
            <a:pPr marL="803275" indent="-346075" eaLnBrk="1" hangingPunct="1">
              <a:buSzPct val="80000"/>
              <a:buFont typeface="Courier New" pitchFamily="49" charset="0"/>
              <a:buChar char="o"/>
            </a:pPr>
            <a:r>
              <a:rPr lang="en-US" sz="2400" b="0" dirty="0" smtClean="0"/>
              <a:t>Establish yourself as the main contact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42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Customer Focused CAR Administration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Autofit/>
          </a:bodyPr>
          <a:lstStyle/>
          <a:p>
            <a:pPr marL="0" indent="0" eaLnBrk="1" hangingPunct="1"/>
            <a:r>
              <a:rPr lang="en-US" sz="2400" dirty="0" smtClean="0">
                <a:solidFill>
                  <a:schemeClr val="tx2"/>
                </a:solidFill>
              </a:rPr>
              <a:t>CAR Assignment to Owner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/>
              <a:t>After the Owner has reviewed the CAR, the CAR Admin meets with the Owner to confirm understanding of:</a:t>
            </a:r>
          </a:p>
          <a:p>
            <a:pPr marL="803275" indent="-346075" eaLnBrk="1" hangingPunct="1">
              <a:buSzPct val="80000"/>
              <a:buFont typeface="Courier New" pitchFamily="49" charset="0"/>
              <a:buChar char="o"/>
            </a:pPr>
            <a:r>
              <a:rPr lang="en-US" sz="2400" b="0" dirty="0" smtClean="0"/>
              <a:t>CAR noncompliance and objective evidence</a:t>
            </a:r>
          </a:p>
          <a:p>
            <a:pPr marL="803275" indent="-346075" eaLnBrk="1" hangingPunct="1">
              <a:buSzPct val="80000"/>
              <a:buFont typeface="Courier New" pitchFamily="49" charset="0"/>
              <a:buChar char="o"/>
            </a:pPr>
            <a:r>
              <a:rPr lang="en-US" sz="2400" b="0" dirty="0" smtClean="0"/>
              <a:t>Processes impacted by the CAR</a:t>
            </a:r>
          </a:p>
          <a:p>
            <a:pPr marL="803275" indent="-346075" eaLnBrk="1" hangingPunct="1">
              <a:buSzPct val="80000"/>
              <a:buFont typeface="Courier New" pitchFamily="49" charset="0"/>
              <a:buChar char="o"/>
            </a:pPr>
            <a:r>
              <a:rPr lang="en-US" sz="2400" b="0" dirty="0" smtClean="0"/>
              <a:t>Stakeholders required to address the CAR</a:t>
            </a:r>
          </a:p>
          <a:p>
            <a:pPr marL="803275" indent="-346075" eaLnBrk="1" hangingPunct="1">
              <a:buSzPct val="80000"/>
              <a:buFont typeface="Courier New" pitchFamily="49" charset="0"/>
              <a:buChar char="o"/>
            </a:pPr>
            <a:r>
              <a:rPr lang="en-US" sz="2400" b="0" dirty="0" smtClean="0"/>
              <a:t>The CAR process</a:t>
            </a:r>
          </a:p>
          <a:p>
            <a:pPr marL="803275" indent="-346075" eaLnBrk="1" hangingPunct="1">
              <a:buSzPct val="80000"/>
              <a:buFont typeface="Courier New" pitchFamily="49" charset="0"/>
              <a:buChar char="o"/>
            </a:pPr>
            <a:r>
              <a:rPr lang="en-US" sz="2400" b="0" dirty="0" smtClean="0"/>
              <a:t>GCAR tool</a:t>
            </a:r>
          </a:p>
          <a:p>
            <a:pPr marL="803275" indent="-346075" eaLnBrk="1" hangingPunct="1">
              <a:buSzPct val="80000"/>
              <a:buFont typeface="Courier New" pitchFamily="49" charset="0"/>
              <a:buChar char="o"/>
            </a:pPr>
            <a:r>
              <a:rPr lang="en-US" sz="2400" b="0" dirty="0" smtClean="0"/>
              <a:t>Tools and information available on the CAR website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95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Topics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CAR Updates Due to Organizational Changes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Training</a:t>
            </a:r>
          </a:p>
          <a:p>
            <a:pPr marL="0" indent="0" eaLnBrk="1" hangingPunct="1">
              <a:tabLst>
                <a:tab pos="346075" algn="l"/>
              </a:tabLst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sz="2400" b="0" dirty="0" smtClean="0">
                <a:latin typeface="Arial" charset="0"/>
                <a:cs typeface="Arial" charset="0"/>
              </a:rPr>
              <a:t>-  ISO/IEC 17065:2012</a:t>
            </a:r>
          </a:p>
          <a:p>
            <a:pPr marL="0" indent="0" eaLnBrk="1" hangingPunct="1">
              <a:tabLst>
                <a:tab pos="346075" algn="l"/>
              </a:tabLst>
            </a:pPr>
            <a:r>
              <a:rPr lang="en-US" sz="2400" b="0" dirty="0">
                <a:latin typeface="Arial" charset="0"/>
                <a:cs typeface="Arial" charset="0"/>
              </a:rPr>
              <a:t>	</a:t>
            </a:r>
            <a:r>
              <a:rPr lang="en-US" sz="2400" b="0" dirty="0" smtClean="0">
                <a:latin typeface="Arial" charset="0"/>
                <a:cs typeface="Arial" charset="0"/>
              </a:rPr>
              <a:t>-  Business Skills Training Opportunities</a:t>
            </a: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New CAR Tool:  Identification Stage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Customer Focused CAR Administration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CAR Reviews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62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Customer Focused CAR Administration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Autofit/>
          </a:bodyPr>
          <a:lstStyle/>
          <a:p>
            <a:pPr marL="0" indent="0" eaLnBrk="1" hangingPunct="1"/>
            <a:r>
              <a:rPr lang="en-US" sz="2400" dirty="0" smtClean="0">
                <a:solidFill>
                  <a:schemeClr val="tx2"/>
                </a:solidFill>
              </a:rPr>
              <a:t>CAR Assignment to Owner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/>
              <a:t>CAR Admin schedules a response development meeting with the Owner and the identified stakeholders</a:t>
            </a:r>
          </a:p>
          <a:p>
            <a:pPr marL="803275" indent="-346075" eaLnBrk="1" hangingPunct="1">
              <a:buSzPct val="80000"/>
              <a:buFont typeface="Courier New" pitchFamily="49" charset="0"/>
              <a:buChar char="o"/>
            </a:pPr>
            <a:r>
              <a:rPr lang="en-US" sz="2400" b="0" dirty="0" smtClean="0"/>
              <a:t>Response is to be developed and agreed to with CAR Admin </a:t>
            </a:r>
            <a:r>
              <a:rPr lang="en-US" sz="2400" b="0" u="sng" dirty="0" smtClean="0"/>
              <a:t>PRIOR</a:t>
            </a:r>
            <a:r>
              <a:rPr lang="en-US" sz="2400" b="0" dirty="0" smtClean="0"/>
              <a:t> to the Owner response submission in GCAR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0562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2244436" y="2815360"/>
            <a:ext cx="4644737" cy="722456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CAR Reviews</a:t>
            </a: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CAR Reviews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Teams and CAR Numbers for review</a:t>
            </a:r>
          </a:p>
          <a:p>
            <a:pPr>
              <a:buFont typeface="Arial" pitchFamily="34" charset="0"/>
              <a:buChar char="•"/>
            </a:pPr>
            <a:r>
              <a:rPr lang="en-US" sz="2200" b="0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Asia Team for meeting on 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February 26</a:t>
            </a:r>
            <a:endParaRPr lang="en-US" sz="2200" b="0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</a:rPr>
              <a:t>Paul Ip, Thomas </a:t>
            </a:r>
            <a:r>
              <a:rPr lang="en-US" sz="2200" b="0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</a:rPr>
              <a:t>estner, Balina Ling, Kila Yang</a:t>
            </a:r>
            <a:endParaRPr lang="en-US" sz="2200" b="0" dirty="0" smtClean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CAR #s: 123910386, 123910883, 123911401</a:t>
            </a:r>
            <a:r>
              <a:rPr lang="en-US" sz="2200" b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, 123911363</a:t>
            </a:r>
            <a:endParaRPr lang="en-US" sz="2200" b="0" dirty="0" smtClean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NA Team for meeting on February 28</a:t>
            </a: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3">
                    <a:lumMod val="50000"/>
                  </a:schemeClr>
                </a:solidFill>
              </a:rPr>
              <a:t>Bill Konigsfeld, Alan Purvey, </a:t>
            </a:r>
            <a:r>
              <a:rPr lang="en-US" sz="2200" b="0" dirty="0" err="1" smtClean="0">
                <a:solidFill>
                  <a:schemeClr val="accent3">
                    <a:lumMod val="50000"/>
                  </a:schemeClr>
                </a:solidFill>
              </a:rPr>
              <a:t>Jenni</a:t>
            </a:r>
            <a:r>
              <a:rPr lang="en-US" sz="2200" b="0" dirty="0" smtClean="0">
                <a:solidFill>
                  <a:schemeClr val="accent3">
                    <a:lumMod val="50000"/>
                  </a:schemeClr>
                </a:solidFill>
              </a:rPr>
              <a:t> Murrill</a:t>
            </a:r>
            <a:endParaRPr lang="en-US" sz="2200" b="0" dirty="0">
              <a:solidFill>
                <a:schemeClr val="accent4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CAR #s</a:t>
            </a: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: 123910634, 123910386, 123911415, 123910956</a:t>
            </a:r>
          </a:p>
          <a:p>
            <a:pPr>
              <a:buFont typeface="Arial" pitchFamily="34" charset="0"/>
              <a:buChar char="•"/>
            </a:pP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EULA and NA Team for meeting on February 28</a:t>
            </a: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rgbClr val="7030A0"/>
                </a:solidFill>
              </a:rPr>
              <a:t>Barbara Scala, Jim Carlisle, Kyle Huang</a:t>
            </a:r>
            <a:endParaRPr lang="en-US" sz="2200" b="0" dirty="0">
              <a:solidFill>
                <a:srgbClr val="7030A0"/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CAR </a:t>
            </a:r>
            <a:r>
              <a:rPr lang="en-US" sz="2200" b="0" dirty="0">
                <a:solidFill>
                  <a:srgbClr val="7030A0"/>
                </a:solidFill>
                <a:latin typeface="Arial" charset="0"/>
                <a:cs typeface="Arial" charset="0"/>
              </a:rPr>
              <a:t>#s</a:t>
            </a: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:  123910883, 123910634, 123911214, 123910500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563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457200" y="677863"/>
            <a:ext cx="5486400" cy="16002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910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1841270" y="2789670"/>
            <a:ext cx="5636489" cy="16400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CAR UPDATES DUE TO</a:t>
            </a:r>
            <a:br>
              <a:rPr lang="en-US" dirty="0" smtClean="0">
                <a:solidFill>
                  <a:srgbClr val="FFC000"/>
                </a:solidFill>
                <a:latin typeface="Arial" charset="0"/>
              </a:rPr>
            </a:br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ORGANIZATIONAL CHANGES</a:t>
            </a:r>
            <a:br>
              <a:rPr lang="en-US" dirty="0" smtClean="0">
                <a:solidFill>
                  <a:srgbClr val="FFC000"/>
                </a:solidFill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CAR Updates Due To Organizational Changes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>
                <a:solidFill>
                  <a:schemeClr val="accent1"/>
                </a:solidFill>
              </a:rPr>
              <a:t>As </a:t>
            </a:r>
            <a:r>
              <a:rPr lang="en-US" sz="2400" dirty="0" smtClean="0">
                <a:solidFill>
                  <a:schemeClr val="accent1"/>
                </a:solidFill>
              </a:rPr>
              <a:t>UL changes </a:t>
            </a:r>
            <a:r>
              <a:rPr lang="en-US" sz="2400" dirty="0">
                <a:solidFill>
                  <a:schemeClr val="accent1"/>
                </a:solidFill>
              </a:rPr>
              <a:t>to meet strategic goals, some of these changes have an impact on CARs</a:t>
            </a:r>
            <a:r>
              <a:rPr lang="en-US" sz="2400" dirty="0" smtClean="0">
                <a:solidFill>
                  <a:schemeClr val="accent1"/>
                </a:solidFill>
              </a:rPr>
              <a:t>.</a:t>
            </a:r>
          </a:p>
          <a:p>
            <a:pPr marL="346075" indent="-346075">
              <a:buSzPct val="100000"/>
              <a:buFont typeface="Arial" pitchFamily="34" charset="0"/>
              <a:buChar char="•"/>
            </a:pPr>
            <a:r>
              <a:rPr lang="en-US" sz="2400" b="0" dirty="0" smtClean="0"/>
              <a:t>As </a:t>
            </a:r>
            <a:r>
              <a:rPr lang="en-US" sz="2400" b="0" dirty="0"/>
              <a:t>CAR Admin, please update CARs as soon as possible after you become aware of a change that impacts your </a:t>
            </a:r>
            <a:r>
              <a:rPr lang="en-US" sz="2400" b="0" dirty="0" smtClean="0"/>
              <a:t>CARs. </a:t>
            </a:r>
          </a:p>
          <a:p>
            <a:pPr marL="346075" indent="-346075">
              <a:buSzPct val="100000"/>
              <a:buFont typeface="Arial" pitchFamily="34" charset="0"/>
              <a:buChar char="•"/>
            </a:pPr>
            <a:r>
              <a:rPr lang="en-US" sz="2400" b="0" dirty="0" smtClean="0">
                <a:hlinkClick r:id="rId2"/>
              </a:rPr>
              <a:t>FAQ #31</a:t>
            </a:r>
            <a:r>
              <a:rPr lang="en-US" sz="2400" b="0" dirty="0" smtClean="0"/>
              <a:t> provides </a:t>
            </a:r>
            <a:r>
              <a:rPr lang="en-US" sz="2400" b="0" dirty="0"/>
              <a:t>instructions that will guide you as you make these </a:t>
            </a:r>
            <a:r>
              <a:rPr lang="en-US" sz="2400" b="0" dirty="0" smtClean="0"/>
              <a:t>changes.</a:t>
            </a:r>
            <a:endParaRPr lang="en-US" sz="2400" b="0" dirty="0"/>
          </a:p>
          <a:p>
            <a:pPr marL="346075" indent="-346075">
              <a:buSzPct val="100000"/>
              <a:buFont typeface="Arial" pitchFamily="34" charset="0"/>
              <a:buChar char="•"/>
            </a:pPr>
            <a:r>
              <a:rPr lang="en-US" sz="2400" b="0" dirty="0" smtClean="0"/>
              <a:t>When possible, we will facilitate </a:t>
            </a:r>
            <a:r>
              <a:rPr lang="en-US" sz="2400" b="0" i="1" u="sng" dirty="0" smtClean="0"/>
              <a:t>some</a:t>
            </a:r>
            <a:r>
              <a:rPr lang="en-US" sz="2400" b="0" dirty="0" smtClean="0"/>
              <a:t> of the CAR updates by sending email reminders and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288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2064791" y="2789670"/>
            <a:ext cx="5057370" cy="16400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TRAINING:</a:t>
            </a:r>
            <a:br>
              <a:rPr lang="en-US" dirty="0" smtClean="0">
                <a:solidFill>
                  <a:srgbClr val="FFC000"/>
                </a:solidFill>
                <a:latin typeface="Arial" charset="0"/>
              </a:rPr>
            </a:br>
            <a:r>
              <a:rPr lang="en-US" dirty="0" smtClean="0">
                <a:latin typeface="Arial" charset="0"/>
              </a:rPr>
              <a:t>ISO/IEC Guide 17065:2012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&amp; Business Skills</a:t>
            </a:r>
          </a:p>
        </p:txBody>
      </p:sp>
    </p:spTree>
    <p:extLst>
      <p:ext uri="{BB962C8B-B14F-4D97-AF65-F5344CB8AC3E}">
        <p14:creationId xmlns:p14="http://schemas.microsoft.com/office/powerpoint/2010/main" val="7828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ISO/IEC 17065:2012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ISO/IEC 17065:2012,   </a:t>
            </a:r>
            <a:r>
              <a:rPr lang="en-US" sz="2400" i="1" dirty="0" smtClean="0">
                <a:solidFill>
                  <a:schemeClr val="tx2"/>
                </a:solidFill>
              </a:rPr>
              <a:t>Conformity </a:t>
            </a:r>
            <a:r>
              <a:rPr lang="en-US" sz="2400" i="1" dirty="0">
                <a:solidFill>
                  <a:schemeClr val="tx2"/>
                </a:solidFill>
              </a:rPr>
              <a:t>assessment –Requirements for bodies certifying products, processes and </a:t>
            </a:r>
            <a:r>
              <a:rPr lang="en-US" sz="2400" i="1" dirty="0" smtClean="0">
                <a:solidFill>
                  <a:schemeClr val="tx2"/>
                </a:solidFill>
              </a:rPr>
              <a:t>services</a:t>
            </a:r>
            <a:endParaRPr lang="en-US" sz="2400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 marL="346075" indent="-346075">
              <a:buSzPct val="100000"/>
              <a:buFont typeface="Arial" pitchFamily="34" charset="0"/>
              <a:buChar char="•"/>
            </a:pPr>
            <a:r>
              <a:rPr lang="en-US" sz="2400" b="0" dirty="0" smtClean="0"/>
              <a:t>Was published in September 2012 and </a:t>
            </a:r>
          </a:p>
          <a:p>
            <a:pPr marL="346075" indent="-346075">
              <a:buSzPct val="100000"/>
              <a:buFont typeface="Arial" pitchFamily="34" charset="0"/>
              <a:buChar char="•"/>
            </a:pPr>
            <a:r>
              <a:rPr lang="en-US" sz="2400" b="0" dirty="0" smtClean="0"/>
              <a:t>Will </a:t>
            </a:r>
            <a:r>
              <a:rPr lang="en-US" sz="2400" b="0" dirty="0"/>
              <a:t>replace ISO Guide </a:t>
            </a:r>
            <a:r>
              <a:rPr lang="en-US" sz="2400" b="0" dirty="0" smtClean="0"/>
              <a:t>65</a:t>
            </a:r>
          </a:p>
          <a:p>
            <a:pPr marL="346075" indent="-346075">
              <a:buSzPct val="100000"/>
              <a:buFont typeface="Arial" pitchFamily="34" charset="0"/>
              <a:buChar char="•"/>
            </a:pPr>
            <a:r>
              <a:rPr lang="en-US" sz="2400" b="0" dirty="0" smtClean="0"/>
              <a:t>UL </a:t>
            </a:r>
            <a:r>
              <a:rPr lang="en-US" sz="2400" b="0" dirty="0"/>
              <a:t>must transition to ISO / IEC 17065:2012 by September 2015</a:t>
            </a:r>
          </a:p>
        </p:txBody>
      </p:sp>
    </p:spTree>
    <p:extLst>
      <p:ext uri="{BB962C8B-B14F-4D97-AF65-F5344CB8AC3E}">
        <p14:creationId xmlns:p14="http://schemas.microsoft.com/office/powerpoint/2010/main" val="35057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ISO/IEC 17065:2012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dirty="0" smtClean="0">
                <a:solidFill>
                  <a:schemeClr val="tx2"/>
                </a:solidFill>
              </a:rPr>
              <a:t>Purpose </a:t>
            </a:r>
            <a:r>
              <a:rPr lang="en-US" dirty="0">
                <a:solidFill>
                  <a:schemeClr val="tx2"/>
                </a:solidFill>
              </a:rPr>
              <a:t>of the </a:t>
            </a:r>
            <a:r>
              <a:rPr lang="en-US" dirty="0" smtClean="0">
                <a:solidFill>
                  <a:schemeClr val="tx2"/>
                </a:solidFill>
              </a:rPr>
              <a:t>ISO/IEC </a:t>
            </a:r>
            <a:r>
              <a:rPr lang="en-US" dirty="0">
                <a:solidFill>
                  <a:schemeClr val="tx2"/>
                </a:solidFill>
              </a:rPr>
              <a:t>Guide 65 to </a:t>
            </a:r>
            <a:r>
              <a:rPr lang="en-US" dirty="0" smtClean="0">
                <a:solidFill>
                  <a:schemeClr val="tx2"/>
                </a:solidFill>
              </a:rPr>
              <a:t>ISO/IEC </a:t>
            </a:r>
            <a:r>
              <a:rPr lang="en-US" dirty="0">
                <a:solidFill>
                  <a:schemeClr val="tx2"/>
                </a:solidFill>
              </a:rPr>
              <a:t>17065:2012 revision was to maintain the proven parts of </a:t>
            </a:r>
            <a:r>
              <a:rPr lang="en-US" dirty="0" smtClean="0">
                <a:solidFill>
                  <a:schemeClr val="tx2"/>
                </a:solidFill>
              </a:rPr>
              <a:t>ISO/IEC Guide </a:t>
            </a:r>
            <a:r>
              <a:rPr lang="en-US" dirty="0">
                <a:solidFill>
                  <a:schemeClr val="tx2"/>
                </a:solidFill>
              </a:rPr>
              <a:t>65 and improve where </a:t>
            </a:r>
            <a:r>
              <a:rPr lang="en-US" dirty="0" smtClean="0">
                <a:solidFill>
                  <a:schemeClr val="tx2"/>
                </a:solidFill>
              </a:rPr>
              <a:t>necessary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SzPct val="115000"/>
            </a:pPr>
            <a:r>
              <a:rPr lang="en-US" b="0" dirty="0" smtClean="0"/>
              <a:t>	Improvements include:</a:t>
            </a:r>
          </a:p>
          <a:p>
            <a:pPr marL="803275" indent="-346075">
              <a:buSzPct val="100000"/>
              <a:buFont typeface="Arial" pitchFamily="34" charset="0"/>
              <a:buChar char="•"/>
            </a:pPr>
            <a:r>
              <a:rPr lang="en-US" sz="2200" b="0" dirty="0" smtClean="0"/>
              <a:t>New structure (8 chapters instead of 15 in ISO/IEC Guide 65)</a:t>
            </a:r>
          </a:p>
          <a:p>
            <a:pPr marL="803275" indent="-346075">
              <a:buSzPct val="100000"/>
              <a:buFont typeface="Arial" pitchFamily="34" charset="0"/>
              <a:buChar char="•"/>
            </a:pPr>
            <a:r>
              <a:rPr lang="en-US" sz="2200" b="0" dirty="0" smtClean="0"/>
              <a:t>Definitions chapter expanded and clarified</a:t>
            </a:r>
          </a:p>
          <a:p>
            <a:pPr marL="803275" indent="-346075">
              <a:buSzPct val="100000"/>
              <a:buFont typeface="Arial" pitchFamily="34" charset="0"/>
              <a:buChar char="•"/>
            </a:pPr>
            <a:r>
              <a:rPr lang="en-US" sz="2200" b="0" dirty="0" smtClean="0"/>
              <a:t>Term certification “scheme” replaces term “system”</a:t>
            </a:r>
          </a:p>
          <a:p>
            <a:pPr marL="803275" indent="-346075">
              <a:buSzPct val="100000"/>
              <a:buFont typeface="Arial" pitchFamily="34" charset="0"/>
              <a:buChar char="•"/>
            </a:pPr>
            <a:r>
              <a:rPr lang="en-US" sz="2200" b="0" dirty="0" smtClean="0"/>
              <a:t>Enhancements of requirements regarding:</a:t>
            </a:r>
          </a:p>
          <a:p>
            <a:pPr marL="1087438" indent="-284163">
              <a:buSzPct val="80000"/>
              <a:buFont typeface="Courier New" pitchFamily="49" charset="0"/>
              <a:buChar char="o"/>
            </a:pPr>
            <a:r>
              <a:rPr lang="en-US" sz="2200" b="0" dirty="0" smtClean="0"/>
              <a:t>Impartiality</a:t>
            </a:r>
          </a:p>
          <a:p>
            <a:pPr marL="1087438" indent="-284163">
              <a:buSzPct val="80000"/>
              <a:buFont typeface="Courier New" pitchFamily="49" charset="0"/>
              <a:buChar char="o"/>
            </a:pPr>
            <a:r>
              <a:rPr lang="en-US" sz="2200" b="0" dirty="0" smtClean="0"/>
              <a:t>Confidentiality</a:t>
            </a:r>
          </a:p>
          <a:p>
            <a:pPr marL="1087438" indent="-284163">
              <a:buSzPct val="80000"/>
              <a:buFont typeface="Courier New" pitchFamily="49" charset="0"/>
              <a:buChar char="o"/>
            </a:pPr>
            <a:r>
              <a:rPr lang="en-US" sz="2200" b="0" dirty="0" smtClean="0"/>
              <a:t>Complaints and Appeals</a:t>
            </a:r>
          </a:p>
          <a:p>
            <a:pPr marL="1087438" indent="-284163">
              <a:buSzPct val="80000"/>
              <a:buFont typeface="Courier New" pitchFamily="49" charset="0"/>
              <a:buChar char="o"/>
            </a:pPr>
            <a:r>
              <a:rPr lang="en-US" sz="2200" b="0" dirty="0" smtClean="0"/>
              <a:t>Disclosure of information</a:t>
            </a:r>
          </a:p>
          <a:p>
            <a:pPr marL="1087438" indent="-284163">
              <a:buSzPct val="80000"/>
              <a:buFont typeface="Courier New" pitchFamily="49" charset="0"/>
              <a:buChar char="o"/>
            </a:pPr>
            <a:r>
              <a:rPr lang="en-US" sz="2200" b="0" dirty="0" smtClean="0"/>
              <a:t>Use of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2685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ISO/IEC 17065:2012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66855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>
                <a:solidFill>
                  <a:schemeClr val="tx2"/>
                </a:solidFill>
              </a:rPr>
              <a:t>UL has not finalized the transition plan to ISO/IEC </a:t>
            </a:r>
            <a:r>
              <a:rPr lang="en-US" sz="2400" dirty="0" smtClean="0">
                <a:solidFill>
                  <a:schemeClr val="tx2"/>
                </a:solidFill>
              </a:rPr>
              <a:t>17065:2012</a:t>
            </a:r>
            <a:endParaRPr lang="en-US" sz="2400" dirty="0">
              <a:solidFill>
                <a:schemeClr val="tx2"/>
              </a:solidFill>
            </a:endParaRPr>
          </a:p>
          <a:p>
            <a:pPr marL="346075" indent="-346075">
              <a:buSzPct val="100000"/>
              <a:buFont typeface="Arial" pitchFamily="34" charset="0"/>
              <a:buChar char="•"/>
            </a:pPr>
            <a:r>
              <a:rPr lang="en-US" sz="2400" b="0" dirty="0" smtClean="0"/>
              <a:t>IQA </a:t>
            </a:r>
            <a:r>
              <a:rPr lang="en-US" sz="2400" b="0" dirty="0"/>
              <a:t>will be auditing to </a:t>
            </a:r>
            <a:r>
              <a:rPr lang="en-US" sz="2400" b="0" dirty="0" smtClean="0"/>
              <a:t>ISO/IEC Guide </a:t>
            </a:r>
            <a:r>
              <a:rPr lang="en-US" sz="2400" b="0" dirty="0"/>
              <a:t>65 for the remainder of 2013 with the exception of PAL-Japan and </a:t>
            </a:r>
            <a:r>
              <a:rPr lang="en-US" sz="2400" b="0" dirty="0" err="1"/>
              <a:t>Inmetro</a:t>
            </a:r>
            <a:r>
              <a:rPr lang="en-US" sz="2400" b="0" dirty="0"/>
              <a:t>-Brazil have 2013 compliance requirements</a:t>
            </a:r>
            <a:endParaRPr lang="en-US" sz="2400" b="0" dirty="0" smtClean="0"/>
          </a:p>
          <a:p>
            <a:pPr marL="346075" indent="-346075">
              <a:buSzPct val="100000"/>
              <a:buFont typeface="Arial" pitchFamily="34" charset="0"/>
              <a:buChar char="•"/>
            </a:pPr>
            <a:r>
              <a:rPr lang="en-US" sz="2400" b="0" dirty="0"/>
              <a:t>UL accreditors will begin assessing to </a:t>
            </a:r>
            <a:r>
              <a:rPr lang="en-US" sz="2400" b="0" dirty="0" smtClean="0"/>
              <a:t>ISO/IEC 17065 </a:t>
            </a:r>
            <a:r>
              <a:rPr lang="en-US" sz="2400" b="0" dirty="0"/>
              <a:t>in accordance </a:t>
            </a:r>
            <a:r>
              <a:rPr lang="en-US" sz="2400" b="0" dirty="0" smtClean="0"/>
              <a:t>to </a:t>
            </a:r>
            <a:r>
              <a:rPr lang="en-US" sz="2400" b="0" dirty="0"/>
              <a:t>their respective transition </a:t>
            </a:r>
            <a:r>
              <a:rPr lang="en-US" sz="2400" b="0" dirty="0" smtClean="0"/>
              <a:t>plans</a:t>
            </a:r>
          </a:p>
          <a:p>
            <a:pPr marL="690563" lvl="1" indent="-344488">
              <a:spcBef>
                <a:spcPct val="20000"/>
              </a:spcBef>
              <a:buSzPct val="80000"/>
              <a:buFont typeface="Courier New" pitchFamily="49" charset="0"/>
              <a:buChar char="o"/>
            </a:pPr>
            <a:r>
              <a:rPr lang="en-US" sz="2000" b="0" dirty="0"/>
              <a:t>Three year transition “grace period” </a:t>
            </a:r>
            <a:r>
              <a:rPr lang="en-US" sz="2000" b="0" dirty="0" smtClean="0"/>
              <a:t>ends </a:t>
            </a:r>
            <a:r>
              <a:rPr lang="en-US" sz="2000" b="0" dirty="0"/>
              <a:t>September </a:t>
            </a:r>
            <a:r>
              <a:rPr lang="en-US" sz="2000" b="0" dirty="0" smtClean="0"/>
              <a:t>2015</a:t>
            </a:r>
            <a:endParaRPr lang="en-US" sz="2200" b="0" dirty="0"/>
          </a:p>
          <a:p>
            <a:pPr marL="346075" lvl="1" indent="-346075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400" b="0" dirty="0"/>
              <a:t>CAR Administrators will receive ISO/IEC 17065:2012 training in </a:t>
            </a:r>
            <a:r>
              <a:rPr lang="en-US" sz="2400" b="0" dirty="0" smtClean="0"/>
              <a:t>2013 during calibration meetings</a:t>
            </a:r>
            <a:endParaRPr lang="en-US" sz="2400" b="0" dirty="0"/>
          </a:p>
          <a:p>
            <a:pPr marL="690563" lvl="1" indent="-344488">
              <a:spcBef>
                <a:spcPts val="480"/>
              </a:spcBef>
              <a:buFont typeface="Courier New" pitchFamily="49" charset="0"/>
              <a:buChar char="o"/>
              <a:defRPr/>
            </a:pPr>
            <a:r>
              <a:rPr lang="en-US" sz="2000" b="0" dirty="0"/>
              <a:t>Overview of requirements</a:t>
            </a:r>
          </a:p>
          <a:p>
            <a:pPr marL="690563" lvl="1" indent="-344488">
              <a:spcBef>
                <a:spcPts val="480"/>
              </a:spcBef>
              <a:buFont typeface="Courier New" pitchFamily="49" charset="0"/>
              <a:buChar char="o"/>
              <a:defRPr/>
            </a:pPr>
            <a:r>
              <a:rPr lang="en-US" sz="2000" b="0" dirty="0"/>
              <a:t>Application to CAR Administrator </a:t>
            </a:r>
            <a:r>
              <a:rPr lang="en-US" sz="2000" b="0" dirty="0" smtClean="0"/>
              <a:t>function</a:t>
            </a:r>
            <a:endParaRPr lang="en-US" sz="2200" b="0" dirty="0" smtClean="0"/>
          </a:p>
        </p:txBody>
      </p:sp>
    </p:spTree>
    <p:extLst>
      <p:ext uri="{BB962C8B-B14F-4D97-AF65-F5344CB8AC3E}">
        <p14:creationId xmlns:p14="http://schemas.microsoft.com/office/powerpoint/2010/main" val="20330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Business Skills Training Opportunities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87175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>
                <a:solidFill>
                  <a:schemeClr val="tx2"/>
                </a:solidFill>
              </a:rPr>
              <a:t>UL </a:t>
            </a:r>
            <a:r>
              <a:rPr lang="en-US" sz="2400" dirty="0" smtClean="0">
                <a:solidFill>
                  <a:schemeClr val="tx2"/>
                </a:solidFill>
              </a:rPr>
              <a:t>offers business skill enhancement opportunities through Oracle Learning Management, self-study courses</a:t>
            </a:r>
            <a:endParaRPr lang="en-US" sz="2400" dirty="0">
              <a:solidFill>
                <a:schemeClr val="tx2"/>
              </a:solidFill>
            </a:endParaRPr>
          </a:p>
          <a:p>
            <a:pPr marL="346075" indent="-346075">
              <a:buSzPct val="100000"/>
              <a:buFont typeface="Arial" pitchFamily="34" charset="0"/>
              <a:buChar char="•"/>
            </a:pPr>
            <a:r>
              <a:rPr lang="en-US" sz="2400" b="0" dirty="0" smtClean="0"/>
              <a:t>CAR Admins can sharpen skills in areas such as</a:t>
            </a:r>
          </a:p>
          <a:p>
            <a:pPr marL="690563" indent="-344488">
              <a:buSzPct val="80000"/>
              <a:buFont typeface="Courier New" pitchFamily="49" charset="0"/>
              <a:buChar char="o"/>
            </a:pPr>
            <a:r>
              <a:rPr lang="en-US" sz="2400" b="0" dirty="0" smtClean="0"/>
              <a:t>Internal consulting</a:t>
            </a:r>
          </a:p>
          <a:p>
            <a:pPr marL="690563" indent="-344488">
              <a:buSzPct val="80000"/>
              <a:buFont typeface="Courier New" pitchFamily="49" charset="0"/>
              <a:buChar char="o"/>
            </a:pPr>
            <a:r>
              <a:rPr lang="en-US" sz="2400" b="0" dirty="0" smtClean="0"/>
              <a:t>Giving feedback</a:t>
            </a:r>
          </a:p>
          <a:p>
            <a:pPr marL="690563" indent="-344488">
              <a:buSzPct val="80000"/>
              <a:buFont typeface="Courier New" pitchFamily="49" charset="0"/>
              <a:buChar char="o"/>
            </a:pPr>
            <a:r>
              <a:rPr lang="en-US" sz="2400" b="0" dirty="0" smtClean="0"/>
              <a:t>Assertiveness</a:t>
            </a:r>
          </a:p>
          <a:p>
            <a:pPr marL="346075" indent="-346075">
              <a:buSzPct val="100000"/>
              <a:buFont typeface="Arial" pitchFamily="34" charset="0"/>
              <a:buChar char="•"/>
            </a:pPr>
            <a:r>
              <a:rPr lang="en-US" sz="2400" b="0" dirty="0" smtClean="0"/>
              <a:t>A few benefits include</a:t>
            </a:r>
          </a:p>
          <a:p>
            <a:pPr marL="690563" indent="-344488">
              <a:buSzPct val="80000"/>
              <a:buFont typeface="Courier New" pitchFamily="49" charset="0"/>
              <a:buChar char="o"/>
            </a:pPr>
            <a:r>
              <a:rPr lang="en-US" sz="2400" b="0" dirty="0" smtClean="0"/>
              <a:t>Better interaction with CAR owners and stakeholders</a:t>
            </a:r>
          </a:p>
          <a:p>
            <a:pPr marL="690563" indent="-344488">
              <a:buSzPct val="80000"/>
              <a:buFont typeface="Courier New" pitchFamily="49" charset="0"/>
              <a:buChar char="o"/>
            </a:pPr>
            <a:r>
              <a:rPr lang="en-US" sz="2400" b="0" dirty="0" smtClean="0"/>
              <a:t>Increased cooperation</a:t>
            </a:r>
          </a:p>
          <a:p>
            <a:pPr marL="690563" indent="-344488">
              <a:buSzPct val="80000"/>
              <a:buFont typeface="Courier New" pitchFamily="49" charset="0"/>
              <a:buChar char="o"/>
            </a:pPr>
            <a:r>
              <a:rPr lang="en-US" sz="2400" b="0" dirty="0" smtClean="0"/>
              <a:t>Better CAR responses and resolutions</a:t>
            </a:r>
          </a:p>
        </p:txBody>
      </p:sp>
    </p:spTree>
    <p:extLst>
      <p:ext uri="{BB962C8B-B14F-4D97-AF65-F5344CB8AC3E}">
        <p14:creationId xmlns:p14="http://schemas.microsoft.com/office/powerpoint/2010/main" val="16239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_Basic_011010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UL_Basic_011010</Template>
  <TotalTime>3293</TotalTime>
  <Words>907</Words>
  <Application>Microsoft Office PowerPoint</Application>
  <PresentationFormat>On-screen Show (4:3)</PresentationFormat>
  <Paragraphs>138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UL_Basic_011010</vt:lpstr>
      <vt:lpstr>CAR Administrator Calibration</vt:lpstr>
      <vt:lpstr>Topics</vt:lpstr>
      <vt:lpstr>CAR UPDATES DUE TO ORGANIZATIONAL CHANGES </vt:lpstr>
      <vt:lpstr>CAR Updates Due To Organizational Changes</vt:lpstr>
      <vt:lpstr>TRAINING: ISO/IEC Guide 17065:2012 &amp; Business Skills</vt:lpstr>
      <vt:lpstr>ISO/IEC 17065:2012</vt:lpstr>
      <vt:lpstr>ISO/IEC 17065:2012</vt:lpstr>
      <vt:lpstr>ISO/IEC 17065:2012</vt:lpstr>
      <vt:lpstr>Business Skills Training Opportunities</vt:lpstr>
      <vt:lpstr>Business Skills Training Opportunities</vt:lpstr>
      <vt:lpstr>Business Skills Training Opportunities</vt:lpstr>
      <vt:lpstr>NEW CAR TOOL: Evaluation Stage</vt:lpstr>
      <vt:lpstr>New CAR Tool: Evaluation Stage</vt:lpstr>
      <vt:lpstr>CUSTOMER FOCUSED CAR ADMINISTRATION: CAR Assignment to Owner </vt:lpstr>
      <vt:lpstr>Customer Focused CAR Administration</vt:lpstr>
      <vt:lpstr>Customer Focused CAR Administration</vt:lpstr>
      <vt:lpstr>Customer Focused CAR Administration</vt:lpstr>
      <vt:lpstr>Customer Focused CAR Administration</vt:lpstr>
      <vt:lpstr>Customer Focused CAR Administration</vt:lpstr>
      <vt:lpstr>Customer Focused CAR Administration</vt:lpstr>
      <vt:lpstr>CAR Reviews</vt:lpstr>
      <vt:lpstr>CAR Reviews </vt:lpstr>
      <vt:lpstr>THANK YOU.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Bill Konigsfeld</dc:creator>
  <cp:lastModifiedBy>Allison, Cheryl</cp:lastModifiedBy>
  <cp:revision>201</cp:revision>
  <cp:lastPrinted>2011-12-01T16:06:42Z</cp:lastPrinted>
  <dcterms:created xsi:type="dcterms:W3CDTF">2011-03-29T18:20:08Z</dcterms:created>
  <dcterms:modified xsi:type="dcterms:W3CDTF">2013-05-20T17:40:51Z</dcterms:modified>
</cp:coreProperties>
</file>