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56" r:id="rId2"/>
    <p:sldId id="257" r:id="rId3"/>
    <p:sldId id="268" r:id="rId4"/>
    <p:sldId id="271" r:id="rId5"/>
    <p:sldId id="274" r:id="rId6"/>
    <p:sldId id="270" r:id="rId7"/>
    <p:sldId id="285" r:id="rId8"/>
    <p:sldId id="296" r:id="rId9"/>
    <p:sldId id="297" r:id="rId10"/>
    <p:sldId id="298" r:id="rId11"/>
    <p:sldId id="269" r:id="rId12"/>
    <p:sldId id="267" r:id="rId13"/>
    <p:sldId id="272" r:id="rId14"/>
    <p:sldId id="275" r:id="rId15"/>
    <p:sldId id="276" r:id="rId16"/>
    <p:sldId id="288" r:id="rId17"/>
    <p:sldId id="289" r:id="rId18"/>
    <p:sldId id="290" r:id="rId19"/>
    <p:sldId id="291" r:id="rId20"/>
    <p:sldId id="292" r:id="rId21"/>
    <p:sldId id="293" r:id="rId22"/>
    <p:sldId id="294" r:id="rId23"/>
    <p:sldId id="280" r:id="rId24"/>
    <p:sldId id="282" r:id="rId25"/>
    <p:sldId id="295" r:id="rId26"/>
    <p:sldId id="286" r:id="rId27"/>
    <p:sldId id="283" r:id="rId28"/>
    <p:sldId id="284" r:id="rId29"/>
    <p:sldId id="278" r:id="rId30"/>
    <p:sldId id="279" r:id="rId31"/>
    <p:sldId id="273"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 id="345" r:id="rId79"/>
    <p:sldId id="346" r:id="rId80"/>
    <p:sldId id="347" r:id="rId81"/>
    <p:sldId id="348" r:id="rId82"/>
    <p:sldId id="349" r:id="rId83"/>
    <p:sldId id="350" r:id="rId84"/>
    <p:sldId id="351" r:id="rId85"/>
    <p:sldId id="352" r:id="rId86"/>
    <p:sldId id="353" r:id="rId87"/>
    <p:sldId id="354"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otto, Matthew J." initials="MM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428" autoAdjust="0"/>
    <p:restoredTop sz="94676" autoAdjust="0"/>
  </p:normalViewPr>
  <p:slideViewPr>
    <p:cSldViewPr>
      <p:cViewPr>
        <p:scale>
          <a:sx n="83" d="100"/>
          <a:sy n="83" d="100"/>
        </p:scale>
        <p:origin x="-869" y="-32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BA7995-6EE7-4757-9C0D-A3B895CCDDBA}" type="datetimeFigureOut">
              <a:rPr lang="en-US" smtClean="0"/>
              <a:t>3/7/2014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33A900-D911-4AC6-BB5C-816D2CC9C5E4}" type="slidenum">
              <a:rPr lang="en-US" smtClean="0"/>
              <a:t>‹#›</a:t>
            </a:fld>
            <a:endParaRPr lang="en-US" dirty="0"/>
          </a:p>
        </p:txBody>
      </p:sp>
    </p:spTree>
    <p:extLst>
      <p:ext uri="{BB962C8B-B14F-4D97-AF65-F5344CB8AC3E}">
        <p14:creationId xmlns:p14="http://schemas.microsoft.com/office/powerpoint/2010/main" val="3798806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4ED5E0E2-B614-4FA7-9ACA-E05DAF5335F1}" type="slidenum">
              <a:rPr lang="en-US" smtClean="0"/>
              <a:pPr eaLnBrk="1" hangingPunct="1"/>
              <a:t>32</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53</a:t>
            </a:fld>
            <a:endParaRPr lang="en-US" dirty="0"/>
          </a:p>
        </p:txBody>
      </p:sp>
    </p:spTree>
    <p:extLst>
      <p:ext uri="{BB962C8B-B14F-4D97-AF65-F5344CB8AC3E}">
        <p14:creationId xmlns:p14="http://schemas.microsoft.com/office/powerpoint/2010/main" val="2302821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50">
              <a:defRPr/>
            </a:pPr>
            <a:r>
              <a:rPr lang="en-US" b="1" u="sng" dirty="0" smtClean="0"/>
              <a:t>For the CAR# 13392770:</a:t>
            </a:r>
          </a:p>
          <a:p>
            <a:pPr defTabSz="914350">
              <a:defRPr/>
            </a:pPr>
            <a:r>
              <a:rPr lang="en-US" u="none" dirty="0" smtClean="0"/>
              <a:t>[</a:t>
            </a:r>
            <a:r>
              <a:rPr lang="en-US" i="1" u="none" dirty="0" smtClean="0"/>
              <a:t>CAR Review based on </a:t>
            </a:r>
            <a:r>
              <a:rPr lang="en-US" i="1" dirty="0"/>
              <a:t>00-QA-S0006  - Corrective Action Request Process</a:t>
            </a:r>
            <a:r>
              <a:rPr lang="en-US" u="none" dirty="0" smtClean="0"/>
              <a:t>]</a:t>
            </a:r>
            <a:endParaRPr lang="en-US" u="sng" dirty="0" smtClean="0"/>
          </a:p>
          <a:p>
            <a:pPr defTabSz="914350">
              <a:defRPr/>
            </a:pPr>
            <a:endParaRPr lang="en-US" dirty="0" smtClean="0"/>
          </a:p>
          <a:p>
            <a:pPr defTabSz="914350">
              <a:defRPr/>
            </a:pPr>
            <a:r>
              <a:rPr lang="en-US" dirty="0" smtClean="0"/>
              <a:t>This CAR is related the lab testing staff used the non-calibration equipment to conduct the test.</a:t>
            </a:r>
            <a:endParaRPr lang="en-US" dirty="0">
              <a:solidFill>
                <a:prstClr val="white"/>
              </a:solidFill>
              <a:ea typeface="Times New Roman"/>
              <a:cs typeface="Times New Roman"/>
            </a:endParaRP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73</a:t>
            </a:fld>
            <a:endParaRPr lang="en-US" dirty="0"/>
          </a:p>
        </p:txBody>
      </p:sp>
    </p:spTree>
    <p:extLst>
      <p:ext uri="{BB962C8B-B14F-4D97-AF65-F5344CB8AC3E}">
        <p14:creationId xmlns:p14="http://schemas.microsoft.com/office/powerpoint/2010/main" val="3498464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eaLnBrk="0" fontAlgn="base" hangingPunct="0">
              <a:spcBef>
                <a:spcPct val="30000"/>
              </a:spcBef>
              <a:spcAft>
                <a:spcPct val="0"/>
              </a:spcAft>
              <a:defRPr/>
            </a:pPr>
            <a:r>
              <a:rPr lang="en-US" b="1" u="sng" dirty="0" smtClean="0"/>
              <a:t>For the CAR# 13392770:</a:t>
            </a:r>
          </a:p>
          <a:p>
            <a:endParaRPr lang="en-US" dirty="0" smtClean="0"/>
          </a:p>
          <a:p>
            <a:r>
              <a:rPr lang="en-US" dirty="0" smtClean="0"/>
              <a:t>This is an Observation CAR, It’s not required for</a:t>
            </a:r>
            <a:r>
              <a:rPr lang="en-US" baseline="0" dirty="0" smtClean="0"/>
              <a:t> Analysis and Root Cause description. </a:t>
            </a:r>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74</a:t>
            </a:fld>
            <a:endParaRPr lang="en-US" dirty="0"/>
          </a:p>
        </p:txBody>
      </p:sp>
    </p:spTree>
    <p:extLst>
      <p:ext uri="{BB962C8B-B14F-4D97-AF65-F5344CB8AC3E}">
        <p14:creationId xmlns:p14="http://schemas.microsoft.com/office/powerpoint/2010/main" val="2321754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78</a:t>
            </a:fld>
            <a:endParaRPr lang="en-US" dirty="0"/>
          </a:p>
        </p:txBody>
      </p:sp>
    </p:spTree>
    <p:extLst>
      <p:ext uri="{BB962C8B-B14F-4D97-AF65-F5344CB8AC3E}">
        <p14:creationId xmlns:p14="http://schemas.microsoft.com/office/powerpoint/2010/main" val="3498464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Analysis</a:t>
            </a:r>
            <a:r>
              <a:rPr lang="en-US" i="1" dirty="0"/>
              <a:t> – clear path to root cause; stakeholders identified</a:t>
            </a:r>
            <a:endParaRPr lang="en-US" dirty="0"/>
          </a:p>
          <a:p>
            <a:endParaRPr lang="en-US" dirty="0"/>
          </a:p>
          <a:p>
            <a:r>
              <a:rPr lang="en-US" dirty="0"/>
              <a:t>There are TWO (2) discrepancies: a) Failure conducting Management Review in the required time period, and b) Missing input element in the Management Review process.  There should be two separate root cause analysis.</a:t>
            </a:r>
          </a:p>
          <a:p>
            <a:r>
              <a:rPr lang="en-US" dirty="0"/>
              <a:t> </a:t>
            </a:r>
          </a:p>
          <a:p>
            <a:r>
              <a:rPr lang="en-US" dirty="0"/>
              <a:t>The “5 WHYs” approach hasn’t been utilized well because it doesn’t seem that it is able to identify the possible causes.  For example, as mentioned in the “Analysis” field that “</a:t>
            </a:r>
            <a:r>
              <a:rPr lang="en-US" i="1" u="sng" dirty="0"/>
              <a:t>There was no general framework to set up an utilizable management review in that period. Thus the issue of the review has been postponed….</a:t>
            </a:r>
            <a:r>
              <a:rPr lang="en-US" dirty="0"/>
              <a:t>”  It is questionable whether it is specifically illustrated in the DEWI Quality Manual about the process and framework of Management Review, or the process is not even existing, or other reasons resulting now Management Review is not executed in the required timeframe after a personnel left the organization?  The “5 WHYs” analysis can go further deeper.</a:t>
            </a:r>
          </a:p>
          <a:p>
            <a:r>
              <a:rPr lang="en-US" dirty="0"/>
              <a:t> </a:t>
            </a:r>
          </a:p>
          <a:p>
            <a:r>
              <a:rPr lang="en-US" dirty="0"/>
              <a:t>In addition, does a statement “</a:t>
            </a:r>
            <a:r>
              <a:rPr lang="en-US" i="1" u="sng" dirty="0"/>
              <a:t>… Thus the issue of the review has been postponed.</a:t>
            </a:r>
            <a:r>
              <a:rPr lang="en-US" dirty="0"/>
              <a:t>” mean that does the previous Management Review officially determine to be postponed?  If yes, is there any supporting evidence?</a:t>
            </a:r>
          </a:p>
          <a:p>
            <a:r>
              <a:rPr lang="en-US" dirty="0"/>
              <a:t> </a:t>
            </a:r>
          </a:p>
          <a:p>
            <a:r>
              <a:rPr lang="en-US" dirty="0"/>
              <a:t>And there is no analysis related to illustrate why “Recommendation for improvement” is not covered as input in the process of Management Review stated in the current DEWI Quality Manual.</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pPr/>
              <a:t>79</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Root Cause </a:t>
            </a:r>
            <a:r>
              <a:rPr lang="en-US" dirty="0"/>
              <a:t>– </a:t>
            </a:r>
            <a:r>
              <a:rPr lang="en-US" i="1" dirty="0"/>
              <a:t>is succinct; reasonable and complete based upon the analysis</a:t>
            </a:r>
            <a:endParaRPr lang="en-US" dirty="0"/>
          </a:p>
          <a:p>
            <a:endParaRPr lang="en-US" dirty="0"/>
          </a:p>
          <a:p>
            <a:r>
              <a:rPr lang="en-US" dirty="0"/>
              <a:t>Not quite sure whether how would the process and initiator of the Management Review be outlined in the Quality Manual or the related SOPs.  For the instance, is there a deputy person being determined to keep running of the Management Review process for any reason the initiator is absence.</a:t>
            </a:r>
          </a:p>
          <a:p>
            <a:r>
              <a:rPr lang="en-US" dirty="0"/>
              <a:t> </a:t>
            </a:r>
          </a:p>
          <a:p>
            <a:r>
              <a:rPr lang="en-US" dirty="0"/>
              <a:t>Absence of the initiator in this case is not necessary resulting the failure of the quality process.  [Refer to back to the result of the root cause analysis]</a:t>
            </a:r>
          </a:p>
          <a:p>
            <a:r>
              <a:rPr lang="en-US" dirty="0"/>
              <a:t> </a:t>
            </a:r>
          </a:p>
          <a:p>
            <a:r>
              <a:rPr lang="en-US" dirty="0"/>
              <a:t>As mentioned above, there should be two separate root cause analysis.  Another root cause is not addressed and identified.</a:t>
            </a:r>
          </a:p>
          <a:p>
            <a:endParaRPr lang="en-US" b="1" dirty="0"/>
          </a:p>
          <a:p>
            <a:r>
              <a:rPr lang="en-US" b="1" dirty="0"/>
              <a:t>Scope</a:t>
            </a:r>
            <a:r>
              <a:rPr lang="en-US" i="1" dirty="0"/>
              <a:t> – tells how widespread the problem is</a:t>
            </a:r>
            <a:endParaRPr lang="en-US" dirty="0"/>
          </a:p>
          <a:p>
            <a:endParaRPr lang="en-US" dirty="0"/>
          </a:p>
          <a:p>
            <a:r>
              <a:rPr lang="en-US" dirty="0"/>
              <a:t>The widespread of the discrepancy has not been addressed in this field.  e.g. How would it be affected by division, operation team, function, area/region, and the time period?</a:t>
            </a:r>
          </a:p>
          <a:p>
            <a:r>
              <a:rPr lang="en-US" dirty="0"/>
              <a:t> </a:t>
            </a:r>
          </a:p>
          <a:p>
            <a:r>
              <a:rPr lang="en-US" dirty="0"/>
              <a:t>Remarks:  Prior to the CAR review, if I were the CAR Administrator, it is necessary to clarify what are the differences to the organizations of DEWI and DEWI Wilhelmshaven, are they different entities?  And is there any operation connection to DEWI-OCC?</a:t>
            </a:r>
          </a:p>
        </p:txBody>
      </p:sp>
      <p:sp>
        <p:nvSpPr>
          <p:cNvPr id="4" name="Slide Number Placeholder 3"/>
          <p:cNvSpPr>
            <a:spLocks noGrp="1"/>
          </p:cNvSpPr>
          <p:nvPr>
            <p:ph type="sldNum" sz="quarter" idx="10"/>
          </p:nvPr>
        </p:nvSpPr>
        <p:spPr/>
        <p:txBody>
          <a:bodyPr/>
          <a:lstStyle/>
          <a:p>
            <a:fld id="{F92DCD85-D3D7-4B1C-AAA0-6D7F17438FC1}" type="slidenum">
              <a:rPr lang="en-US" smtClean="0"/>
              <a:pPr/>
              <a:t>80</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Corrective Actions</a:t>
            </a:r>
            <a:r>
              <a:rPr lang="en-US" dirty="0"/>
              <a:t> – </a:t>
            </a:r>
            <a:r>
              <a:rPr lang="en-US" i="1" dirty="0"/>
              <a:t>fix the objective evidence</a:t>
            </a:r>
            <a:endParaRPr lang="en-US" dirty="0"/>
          </a:p>
          <a:p>
            <a:endParaRPr lang="en-US" dirty="0"/>
          </a:p>
          <a:p>
            <a:r>
              <a:rPr lang="en-US" dirty="0"/>
              <a:t>If it only addresses the Containment to the “Root Cause” recorded above, I think it is sufficient…</a:t>
            </a:r>
          </a:p>
          <a:p>
            <a:r>
              <a:rPr lang="en-US" dirty="0"/>
              <a:t> </a:t>
            </a:r>
          </a:p>
          <a:p>
            <a:r>
              <a:rPr lang="en-US" dirty="0"/>
              <a:t>However, the reason of why failure conducting of previous Management Review is not addressed in the fields of “Root Cause” and “Correction Action Plan”.</a:t>
            </a:r>
          </a:p>
          <a:p>
            <a:endParaRPr lang="en-US" dirty="0" smtClean="0"/>
          </a:p>
          <a:p>
            <a:r>
              <a:rPr lang="en-US" b="1" dirty="0"/>
              <a:t>Corrective Actions</a:t>
            </a:r>
            <a:r>
              <a:rPr lang="en-US" dirty="0"/>
              <a:t> – </a:t>
            </a:r>
            <a:r>
              <a:rPr lang="en-US" i="1" dirty="0"/>
              <a:t>address the entire root cause</a:t>
            </a:r>
            <a:endParaRPr lang="en-US" dirty="0"/>
          </a:p>
          <a:p>
            <a:endParaRPr lang="en-US" dirty="0"/>
          </a:p>
          <a:p>
            <a:r>
              <a:rPr lang="en-US" dirty="0"/>
              <a:t>As noted above, it is sufficient to cover the containment action though, the corrective action managing the root cause has not been addressed.</a:t>
            </a:r>
          </a:p>
          <a:p>
            <a:r>
              <a:rPr lang="en-US" dirty="0"/>
              <a:t> </a:t>
            </a:r>
          </a:p>
          <a:p>
            <a:r>
              <a:rPr lang="en-US" dirty="0"/>
              <a:t>Again, there is no any corrective action related to address why “Recommendation for improvement” is not covered as input in the process of Management Review stated in the current DEWI Quality Manual.</a:t>
            </a:r>
          </a:p>
          <a:p>
            <a:endParaRPr lang="en-US" dirty="0" smtClean="0"/>
          </a:p>
          <a:p>
            <a:r>
              <a:rPr lang="en-US" b="1" dirty="0"/>
              <a:t>Corrective Actions</a:t>
            </a:r>
            <a:r>
              <a:rPr lang="en-US" dirty="0"/>
              <a:t> – </a:t>
            </a:r>
            <a:r>
              <a:rPr lang="en-US" i="1" dirty="0"/>
              <a:t>address the items identified in the analysis</a:t>
            </a:r>
            <a:endParaRPr lang="en-US" dirty="0"/>
          </a:p>
          <a:p>
            <a:endParaRPr lang="en-US" dirty="0"/>
          </a:p>
          <a:p>
            <a:r>
              <a:rPr lang="en-US" dirty="0"/>
              <a:t>As noted above.</a:t>
            </a:r>
          </a:p>
          <a:p>
            <a:endParaRPr lang="en-US" dirty="0" smtClean="0"/>
          </a:p>
          <a:p>
            <a:r>
              <a:rPr lang="en-US" b="1" dirty="0"/>
              <a:t>Corrective Actions</a:t>
            </a:r>
            <a:r>
              <a:rPr lang="en-US" dirty="0"/>
              <a:t> – </a:t>
            </a:r>
            <a:r>
              <a:rPr lang="en-US" i="1" dirty="0"/>
              <a:t>cover the scope and geography</a:t>
            </a:r>
            <a:endParaRPr lang="en-US" dirty="0"/>
          </a:p>
          <a:p>
            <a:endParaRPr lang="en-US" dirty="0"/>
          </a:p>
          <a:p>
            <a:r>
              <a:rPr lang="en-US" dirty="0"/>
              <a:t>Comment as stated in “Geography” above.</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81</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Good and no abnormality is found.</a:t>
            </a:r>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82</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Milestones</a:t>
            </a:r>
            <a:r>
              <a:rPr lang="en-US" dirty="0"/>
              <a:t> – </a:t>
            </a:r>
            <a:r>
              <a:rPr lang="en-US" i="1" dirty="0"/>
              <a:t>address containment unless CAP indicates reason why not required</a:t>
            </a:r>
            <a:endParaRPr lang="en-US" dirty="0"/>
          </a:p>
          <a:p>
            <a:endParaRPr lang="en-US" dirty="0"/>
          </a:p>
          <a:p>
            <a:r>
              <a:rPr lang="en-US" dirty="0"/>
              <a:t>Milestone solely for containment is good but not for corrective action. [Suggest to inviting a person could read German for verification whether “Recommendation for improvement” is now covered as input in the process of Management Review.]</a:t>
            </a:r>
          </a:p>
          <a:p>
            <a:r>
              <a:rPr lang="en-US" dirty="0"/>
              <a:t> </a:t>
            </a:r>
          </a:p>
          <a:p>
            <a:r>
              <a:rPr lang="en-US" dirty="0"/>
              <a:t>See below comments for corrective actions.</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pPr/>
              <a:t>83</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Milestones</a:t>
            </a:r>
            <a:r>
              <a:rPr lang="en-US" dirty="0"/>
              <a:t> – </a:t>
            </a:r>
            <a:r>
              <a:rPr lang="en-US" i="1" dirty="0"/>
              <a:t>have final milestone for owner’s verification of effectiveness; enough time is allowed for new records to be examined</a:t>
            </a:r>
            <a:endParaRPr lang="en-US" dirty="0"/>
          </a:p>
          <a:p>
            <a:endParaRPr lang="en-US" dirty="0"/>
          </a:p>
          <a:p>
            <a:r>
              <a:rPr lang="en-US" dirty="0"/>
              <a:t>Although CAR owner self-verification is added at the last milestone, it doesn’t cover the corrective action for the failure conducting previous Management Review.</a:t>
            </a:r>
          </a:p>
          <a:p>
            <a:r>
              <a:rPr lang="en-US" dirty="0"/>
              <a:t> </a:t>
            </a:r>
          </a:p>
          <a:p>
            <a:r>
              <a:rPr lang="en-US" dirty="0"/>
              <a:t>In fact, would the next round of Management Review be able to conducted on-time, it has not been addressed.</a:t>
            </a:r>
          </a:p>
          <a:p>
            <a:r>
              <a:rPr lang="en-US" dirty="0"/>
              <a:t> </a:t>
            </a:r>
          </a:p>
          <a:p>
            <a:r>
              <a:rPr lang="en-US" dirty="0"/>
              <a:t>It is suggested that the verification should focus on whether the updated process and/or next round of Management Review is in place to avoid recurrence of such nonconformity.</a:t>
            </a:r>
          </a:p>
          <a:p>
            <a:endParaRPr lang="en-US" dirty="0" smtClean="0"/>
          </a:p>
          <a:p>
            <a:r>
              <a:rPr lang="en-US" b="1" dirty="0"/>
              <a:t>Milestones</a:t>
            </a:r>
            <a:r>
              <a:rPr lang="en-US" dirty="0"/>
              <a:t> – </a:t>
            </a:r>
            <a:r>
              <a:rPr lang="en-US" i="1" dirty="0"/>
              <a:t>completed per milestone expectations</a:t>
            </a:r>
            <a:endParaRPr lang="en-US" dirty="0"/>
          </a:p>
          <a:p>
            <a:endParaRPr lang="en-US" dirty="0"/>
          </a:p>
          <a:p>
            <a:r>
              <a:rPr lang="en-US" dirty="0"/>
              <a:t>It is acceptable as Containment Action for the supporting evidence covered in the 1</a:t>
            </a:r>
            <a:r>
              <a:rPr lang="en-US" baseline="30000" dirty="0"/>
              <a:t>st</a:t>
            </a:r>
            <a:r>
              <a:rPr lang="en-US" dirty="0"/>
              <a:t> milestone, i.e. Management Review Report for Year 2011 and Year 2012 [Suggest to inviting a person could read German for verification…].</a:t>
            </a:r>
          </a:p>
          <a:p>
            <a:r>
              <a:rPr lang="en-US" dirty="0"/>
              <a:t> </a:t>
            </a:r>
          </a:p>
          <a:p>
            <a:r>
              <a:rPr lang="en-US" dirty="0"/>
              <a:t>However, the evidence “</a:t>
            </a:r>
            <a:r>
              <a:rPr lang="en-US" i="1" u="sng" dirty="0"/>
              <a:t>Attachment of the management review 2013 in milestone one.  The effectiveness of the management review was reviewed by the EULA Region Quality Manager and found to be acceptable.</a:t>
            </a:r>
            <a:r>
              <a:rPr lang="en-US" dirty="0"/>
              <a:t>” stated in the 2</a:t>
            </a:r>
            <a:r>
              <a:rPr lang="en-US" baseline="30000" dirty="0"/>
              <a:t>nd</a:t>
            </a:r>
            <a:r>
              <a:rPr lang="en-US" dirty="0"/>
              <a:t> milestone is irrelevant while the Management Review for Year 2013 has not been conducted yet.  Not sure how CAR Administrator accepts it.</a:t>
            </a:r>
          </a:p>
          <a:p>
            <a:r>
              <a:rPr lang="en-US" dirty="0"/>
              <a:t> </a:t>
            </a:r>
          </a:p>
          <a:p>
            <a:r>
              <a:rPr lang="en-US" dirty="0"/>
              <a:t>In addition, for 2</a:t>
            </a:r>
            <a:r>
              <a:rPr lang="en-US" baseline="30000" dirty="0"/>
              <a:t>nd</a:t>
            </a:r>
            <a:r>
              <a:rPr lang="en-US" dirty="0"/>
              <a:t> milestone, it is suggested that a statement should be provided by CAR Owner to indicate that “Recommendation for improvement” is now covered as input in the process of Management Review for Year 2011 and 2012...</a:t>
            </a:r>
          </a:p>
          <a:p>
            <a:endParaRPr lang="en-US" dirty="0"/>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84</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D31C841E-1CB1-4740-A1D0-CEE0C214DA12}" type="slidenum">
              <a:rPr lang="en-US" smtClean="0"/>
              <a:pPr eaLnBrk="1" hangingPunct="1"/>
              <a:t>33</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Milestones</a:t>
            </a:r>
            <a:r>
              <a:rPr lang="en-US" dirty="0"/>
              <a:t> – </a:t>
            </a:r>
            <a:r>
              <a:rPr lang="en-US" i="1" dirty="0"/>
              <a:t>have final milestone for owner’s verification of effectiveness; enough time is allowed for new records to be examined</a:t>
            </a:r>
            <a:endParaRPr lang="en-US" dirty="0"/>
          </a:p>
          <a:p>
            <a:endParaRPr lang="en-US" dirty="0"/>
          </a:p>
          <a:p>
            <a:r>
              <a:rPr lang="en-US" dirty="0"/>
              <a:t>Although CAR owner self-verification is added at the last milestone, it doesn’t cover the corrective action for the failure conducting previous Management Review.</a:t>
            </a:r>
          </a:p>
          <a:p>
            <a:r>
              <a:rPr lang="en-US" dirty="0"/>
              <a:t> </a:t>
            </a:r>
          </a:p>
          <a:p>
            <a:r>
              <a:rPr lang="en-US" dirty="0"/>
              <a:t>In fact, would the next round of Management Review be able to conducted on-time, it has not been addressed.</a:t>
            </a:r>
          </a:p>
          <a:p>
            <a:r>
              <a:rPr lang="en-US" dirty="0"/>
              <a:t> </a:t>
            </a:r>
          </a:p>
          <a:p>
            <a:r>
              <a:rPr lang="en-US" dirty="0"/>
              <a:t>It is suggested that the verification should focus on whether the updated process and/or next round of Management Review is in place to avoid recurrence of such nonconformity.</a:t>
            </a:r>
          </a:p>
          <a:p>
            <a:endParaRPr lang="en-US" dirty="0" smtClean="0"/>
          </a:p>
          <a:p>
            <a:r>
              <a:rPr lang="en-US" b="1" dirty="0"/>
              <a:t>Milestones</a:t>
            </a:r>
            <a:r>
              <a:rPr lang="en-US" dirty="0"/>
              <a:t> – </a:t>
            </a:r>
            <a:r>
              <a:rPr lang="en-US" i="1" dirty="0"/>
              <a:t>completed per milestone expectations</a:t>
            </a:r>
            <a:endParaRPr lang="en-US" dirty="0"/>
          </a:p>
          <a:p>
            <a:endParaRPr lang="en-US" dirty="0"/>
          </a:p>
          <a:p>
            <a:r>
              <a:rPr lang="en-US" dirty="0"/>
              <a:t>It is acceptable as Containment Action for the supporting evidence covered in the 1</a:t>
            </a:r>
            <a:r>
              <a:rPr lang="en-US" baseline="30000" dirty="0"/>
              <a:t>st</a:t>
            </a:r>
            <a:r>
              <a:rPr lang="en-US" dirty="0"/>
              <a:t> milestone, i.e. Management Review Report for Year 2011 and Year 2012 [Suggest to inviting a person could read German for verification…].</a:t>
            </a:r>
          </a:p>
          <a:p>
            <a:r>
              <a:rPr lang="en-US" dirty="0"/>
              <a:t> </a:t>
            </a:r>
          </a:p>
          <a:p>
            <a:r>
              <a:rPr lang="en-US" dirty="0"/>
              <a:t>However, the evidence “</a:t>
            </a:r>
            <a:r>
              <a:rPr lang="en-US" i="1" u="sng" dirty="0"/>
              <a:t>Attachment of the management review 2013 in milestone one.  The effectiveness of the management review was reviewed by the EULA Region Quality Manager and found to be acceptable.</a:t>
            </a:r>
            <a:r>
              <a:rPr lang="en-US" dirty="0"/>
              <a:t>” stated in the 2</a:t>
            </a:r>
            <a:r>
              <a:rPr lang="en-US" baseline="30000" dirty="0"/>
              <a:t>nd</a:t>
            </a:r>
            <a:r>
              <a:rPr lang="en-US" dirty="0"/>
              <a:t> milestone is irrelevant while the Management Review for Year 2013 has not been conducted yet.  Not sure how CAR Administrator accepts it.</a:t>
            </a:r>
          </a:p>
          <a:p>
            <a:r>
              <a:rPr lang="en-US" dirty="0"/>
              <a:t> </a:t>
            </a:r>
          </a:p>
          <a:p>
            <a:r>
              <a:rPr lang="en-US" dirty="0"/>
              <a:t>In addition, for 2</a:t>
            </a:r>
            <a:r>
              <a:rPr lang="en-US" baseline="30000" dirty="0"/>
              <a:t>nd</a:t>
            </a:r>
            <a:r>
              <a:rPr lang="en-US" dirty="0"/>
              <a:t> milestone, it is suggested that a statement should be provided by CAR Owner to indicate that “Recommendation for improvement” is now covered as input in the process of Management Review for Year 2011 and 2012...</a:t>
            </a:r>
          </a:p>
          <a:p>
            <a:endParaRPr lang="en-US" dirty="0"/>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85</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Verification</a:t>
            </a:r>
            <a:r>
              <a:rPr lang="en-US" dirty="0"/>
              <a:t> – </a:t>
            </a:r>
            <a:r>
              <a:rPr lang="en-US" i="1" dirty="0"/>
              <a:t>completed within 6 months of CAR closure or explanation provided; enough time is allowed for new records to be examined</a:t>
            </a:r>
            <a:endParaRPr lang="en-US" dirty="0"/>
          </a:p>
          <a:p>
            <a:endParaRPr lang="en-US" dirty="0"/>
          </a:p>
          <a:p>
            <a:r>
              <a:rPr lang="en-US" dirty="0"/>
              <a:t>Please be noted that this CAR hasn’t been closed yet.  It is still under a state of “Closed Awaiting Verification”, hence, the field of “Verification Evidence” is still kept empty.</a:t>
            </a:r>
          </a:p>
          <a:p>
            <a:r>
              <a:rPr lang="en-US" dirty="0"/>
              <a:t> </a:t>
            </a:r>
          </a:p>
          <a:p>
            <a:r>
              <a:rPr lang="en-US" dirty="0"/>
              <a:t>However, when both root cause identification and the related corrective action stated in 2</a:t>
            </a:r>
            <a:r>
              <a:rPr lang="en-US" baseline="30000" dirty="0"/>
              <a:t>nd</a:t>
            </a:r>
            <a:r>
              <a:rPr lang="en-US" dirty="0"/>
              <a:t> milestone are questionable, the comment “</a:t>
            </a:r>
            <a:r>
              <a:rPr lang="en-US" i="1" u="sng" dirty="0"/>
              <a:t>The corrective action was effective</a:t>
            </a:r>
            <a:r>
              <a:rPr lang="en-US" dirty="0"/>
              <a:t>” stated in the field of “CAR Effectiveness Indicator” shows too generic and lack of logical consideration…</a:t>
            </a:r>
          </a:p>
          <a:p>
            <a:r>
              <a:rPr lang="en-US" dirty="0"/>
              <a:t> </a:t>
            </a:r>
          </a:p>
          <a:p>
            <a:r>
              <a:rPr lang="en-US" dirty="0"/>
              <a:t>If I were the CAR Administrator, will suggest the CAR Owner to reconsider the revisit of the current Management Review process and hence fill up the loophole resulting this nonconformance by adding one or two more milestones to illustrate and support the proper completion of corresponding efforts / activities.  The timeline of last milestone for CAR Owner self-verification could be set right after completion of Management Review for Year 2013.</a:t>
            </a:r>
          </a:p>
          <a:p>
            <a:endParaRPr lang="en-US" dirty="0" smtClean="0"/>
          </a:p>
          <a:p>
            <a:pPr defTabSz="914350">
              <a:defRPr/>
            </a:pPr>
            <a:r>
              <a:rPr lang="en-US" dirty="0" smtClean="0"/>
              <a:t>For the “General Notes”, shouldn’t it be an analysis field provided by CAR Owner instead of CAR Admin?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86</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4D3CD574-2E4C-4709-B40B-C19AF67A05D4}" type="slidenum">
              <a:rPr lang="en-US" smtClean="0"/>
              <a:pPr eaLnBrk="1" hangingPunct="1"/>
              <a:t>34</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549AD16C-E784-42AC-8EFB-7D178927469B}" type="slidenum">
              <a:rPr lang="en-US" smtClean="0"/>
              <a:pPr eaLnBrk="1" hangingPunct="1"/>
              <a:t>35</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BF25D75C-E8C7-4391-AB74-F9B749DDD7BB}" type="slidenum">
              <a:rPr lang="en-US" smtClean="0"/>
              <a:pPr eaLnBrk="1" hangingPunct="1"/>
              <a:t>36</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C8A296D4-E080-4C89-94D5-B5423F3BE409}" type="slidenum">
              <a:rPr lang="en-US" smtClean="0"/>
              <a:pPr eaLnBrk="1" hangingPunct="1"/>
              <a:t>37</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8378397B-EB2F-458D-8A1B-6EC1EAF9BB50}" type="slidenum">
              <a:rPr lang="en-US" smtClean="0"/>
              <a:pPr eaLnBrk="1" hangingPunct="1"/>
              <a:t>38</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fld id="{D79C2061-2BF3-4044-BDC6-A9CD458CDFE4}" type="slidenum">
              <a:rPr lang="en-US" smtClean="0"/>
              <a:pPr eaLnBrk="1" hangingPunct="1"/>
              <a:t>39</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marL="2057400" lvl="4" indent="-228600" eaLnBrk="1" hangingPunct="1">
              <a:buFontTx/>
              <a:buAutoNum type="arabicParenBoth"/>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50">
              <a:defRPr/>
            </a:pPr>
            <a:r>
              <a:rPr lang="en-US" dirty="0" smtClean="0"/>
              <a:t>EIGHT (8) CBS attributes :-</a:t>
            </a:r>
          </a:p>
          <a:p>
            <a:pPr defTabSz="914350">
              <a:defRPr/>
            </a:pPr>
            <a:endParaRPr lang="en-US" dirty="0"/>
          </a:p>
          <a:p>
            <a:pPr defTabSz="914350">
              <a:defRPr/>
            </a:pPr>
            <a:r>
              <a:rPr lang="en-US" dirty="0"/>
              <a:t>(CAR Champion, Areas of Responsibility:</a:t>
            </a:r>
            <a:r>
              <a:rPr lang="en-US" i="1" dirty="0"/>
              <a:t>  C – Customer; T – Technical; L – Colleague; P – Process</a:t>
            </a:r>
            <a:r>
              <a:rPr lang="en-US" dirty="0"/>
              <a:t>)</a:t>
            </a:r>
            <a:endParaRPr lang="en-US" b="0"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51</a:t>
            </a:fld>
            <a:endParaRPr lang="en-US" dirty="0"/>
          </a:p>
        </p:txBody>
      </p:sp>
    </p:spTree>
    <p:extLst>
      <p:ext uri="{BB962C8B-B14F-4D97-AF65-F5344CB8AC3E}">
        <p14:creationId xmlns:p14="http://schemas.microsoft.com/office/powerpoint/2010/main" val="2107964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a:solidFill>
                  <a:schemeClr val="bg1"/>
                </a:solidFill>
              </a:rPr>
              <a:t>UL and the UL logo are trademarks of UL LLC © 2012</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09683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8327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r>
              <a:rPr lang="en-US" sz="1000" dirty="0"/>
              <a:t>UL and the UL logo are trademarks of UL LLC © 2012</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332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1A0DB473-8479-4F6D-A170-7F0D6B3A636B}" type="slidenum">
              <a:rPr lang="en-US" smtClean="0"/>
              <a:t>‹#›</a:t>
            </a:fld>
            <a:endParaRPr lang="en-US" dirty="0"/>
          </a:p>
        </p:txBody>
      </p:sp>
    </p:spTree>
    <p:extLst>
      <p:ext uri="{BB962C8B-B14F-4D97-AF65-F5344CB8AC3E}">
        <p14:creationId xmlns:p14="http://schemas.microsoft.com/office/powerpoint/2010/main" val="215971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1A0DB473-8479-4F6D-A170-7F0D6B3A636B}" type="slidenum">
              <a:rPr lang="en-US" smtClean="0"/>
              <a:t>‹#›</a:t>
            </a:fld>
            <a:endParaRPr lang="en-US" dirty="0"/>
          </a:p>
        </p:txBody>
      </p:sp>
    </p:spTree>
    <p:extLst>
      <p:ext uri="{BB962C8B-B14F-4D97-AF65-F5344CB8AC3E}">
        <p14:creationId xmlns:p14="http://schemas.microsoft.com/office/powerpoint/2010/main" val="3868346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1A0DB473-8479-4F6D-A170-7F0D6B3A636B}" type="slidenum">
              <a:rPr lang="en-US" smtClean="0"/>
              <a:t>‹#›</a:t>
            </a:fld>
            <a:endParaRPr lang="en-US" dirty="0"/>
          </a:p>
        </p:txBody>
      </p:sp>
    </p:spTree>
    <p:extLst>
      <p:ext uri="{BB962C8B-B14F-4D97-AF65-F5344CB8AC3E}">
        <p14:creationId xmlns:p14="http://schemas.microsoft.com/office/powerpoint/2010/main" val="2154973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69787656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1A0DB473-8479-4F6D-A170-7F0D6B3A636B}" type="slidenum">
              <a:rPr lang="en-US" smtClean="0"/>
              <a:t>‹#›</a:t>
            </a:fld>
            <a:endParaRPr lang="en-US" dirty="0"/>
          </a:p>
        </p:txBody>
      </p:sp>
    </p:spTree>
    <p:extLst>
      <p:ext uri="{BB962C8B-B14F-4D97-AF65-F5344CB8AC3E}">
        <p14:creationId xmlns:p14="http://schemas.microsoft.com/office/powerpoint/2010/main" val="170274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1A0DB473-8479-4F6D-A170-7F0D6B3A636B}" type="slidenum">
              <a:rPr lang="en-US" smtClean="0"/>
              <a:t>‹#›</a:t>
            </a:fld>
            <a:endParaRPr lang="en-US" dirty="0"/>
          </a:p>
        </p:txBody>
      </p:sp>
    </p:spTree>
    <p:extLst>
      <p:ext uri="{BB962C8B-B14F-4D97-AF65-F5344CB8AC3E}">
        <p14:creationId xmlns:p14="http://schemas.microsoft.com/office/powerpoint/2010/main" val="156210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1A0DB473-8479-4F6D-A170-7F0D6B3A636B}" type="slidenum">
              <a:rPr lang="en-US" smtClean="0"/>
              <a:t>‹#›</a:t>
            </a:fld>
            <a:endParaRPr lang="en-US" dirty="0"/>
          </a:p>
        </p:txBody>
      </p:sp>
    </p:spTree>
    <p:extLst>
      <p:ext uri="{BB962C8B-B14F-4D97-AF65-F5344CB8AC3E}">
        <p14:creationId xmlns:p14="http://schemas.microsoft.com/office/powerpoint/2010/main" val="3079858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1A0DB473-8479-4F6D-A170-7F0D6B3A636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wmf"/><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Q1 2014 CAR Analysis</a:t>
            </a:r>
            <a:endParaRPr lang="en-US" dirty="0"/>
          </a:p>
        </p:txBody>
      </p:sp>
      <p:sp>
        <p:nvSpPr>
          <p:cNvPr id="5" name="Content Placeholder 4"/>
          <p:cNvSpPr>
            <a:spLocks noGrp="1"/>
          </p:cNvSpPr>
          <p:nvPr>
            <p:ph type="subTitle" idx="1"/>
          </p:nvPr>
        </p:nvSpPr>
        <p:spPr/>
        <p:txBody>
          <a:bodyPr>
            <a:normAutofit/>
          </a:bodyPr>
          <a:lstStyle/>
          <a:p>
            <a:pPr marL="0" indent="0">
              <a:buNone/>
            </a:pPr>
            <a:r>
              <a:rPr lang="en-US" dirty="0" smtClean="0"/>
              <a:t>Team:</a:t>
            </a:r>
          </a:p>
          <a:p>
            <a:pPr marL="0" indent="0">
              <a:buNone/>
            </a:pPr>
            <a:endParaRPr lang="en-US" dirty="0"/>
          </a:p>
          <a:p>
            <a:pPr marL="0" indent="0">
              <a:buNone/>
            </a:pPr>
            <a:r>
              <a:rPr lang="en-US" dirty="0" smtClean="0"/>
              <a:t>Alan Purvey</a:t>
            </a:r>
          </a:p>
          <a:p>
            <a:pPr marL="0" indent="0">
              <a:buNone/>
            </a:pPr>
            <a:r>
              <a:rPr lang="en-US" dirty="0" smtClean="0"/>
              <a:t>Julie Heinzinger</a:t>
            </a:r>
          </a:p>
          <a:p>
            <a:pPr marL="0" indent="0">
              <a:buNone/>
            </a:pPr>
            <a:r>
              <a:rPr lang="en-US" dirty="0" smtClean="0"/>
              <a:t>Mark Jessen</a:t>
            </a:r>
            <a:endParaRPr lang="en-US" dirty="0"/>
          </a:p>
        </p:txBody>
      </p:sp>
      <p:sp>
        <p:nvSpPr>
          <p:cNvPr id="6" name="TextBox 5"/>
          <p:cNvSpPr txBox="1"/>
          <p:nvPr/>
        </p:nvSpPr>
        <p:spPr>
          <a:xfrm>
            <a:off x="4113475" y="4379893"/>
            <a:ext cx="3141921" cy="954107"/>
          </a:xfrm>
          <a:prstGeom prst="rect">
            <a:avLst/>
          </a:prstGeom>
          <a:noFill/>
        </p:spPr>
        <p:txBody>
          <a:bodyPr wrap="square" rtlCol="0">
            <a:spAutoFit/>
          </a:bodyPr>
          <a:lstStyle/>
          <a:p>
            <a:r>
              <a:rPr lang="en-US" sz="1400" dirty="0">
                <a:solidFill>
                  <a:schemeClr val="bg1">
                    <a:lumMod val="95000"/>
                  </a:schemeClr>
                </a:solidFill>
                <a:cs typeface="Arial" pitchFamily="34" charset="0"/>
              </a:rPr>
              <a:t>CAR Number</a:t>
            </a:r>
            <a:r>
              <a:rPr lang="en-US" sz="1400" dirty="0" smtClean="0">
                <a:solidFill>
                  <a:schemeClr val="bg1">
                    <a:lumMod val="95000"/>
                  </a:schemeClr>
                </a:solidFill>
                <a:cs typeface="Arial" pitchFamily="34" charset="0"/>
              </a:rPr>
              <a:t>:</a:t>
            </a:r>
            <a:r>
              <a:rPr lang="en-US" sz="1400" dirty="0" smtClean="0">
                <a:solidFill>
                  <a:schemeClr val="bg1">
                    <a:lumMod val="95000"/>
                  </a:schemeClr>
                </a:solidFill>
              </a:rPr>
              <a:t> </a:t>
            </a:r>
            <a:r>
              <a:rPr lang="en-US" sz="1400" dirty="0">
                <a:solidFill>
                  <a:schemeClr val="bg1">
                    <a:lumMod val="95000"/>
                  </a:schemeClr>
                </a:solidFill>
              </a:rPr>
              <a:t>133912654 </a:t>
            </a:r>
            <a:endParaRPr lang="en-US" sz="1400" dirty="0" smtClean="0">
              <a:solidFill>
                <a:schemeClr val="bg1">
                  <a:lumMod val="95000"/>
                </a:schemeClr>
              </a:solidFill>
            </a:endParaRPr>
          </a:p>
          <a:p>
            <a:r>
              <a:rPr lang="en-US" sz="1400" dirty="0" smtClean="0">
                <a:solidFill>
                  <a:schemeClr val="bg1">
                    <a:lumMod val="95000"/>
                  </a:schemeClr>
                </a:solidFill>
                <a:cs typeface="Arial" pitchFamily="34" charset="0"/>
              </a:rPr>
              <a:t>CAR </a:t>
            </a:r>
            <a:r>
              <a:rPr lang="en-US" sz="1400" dirty="0">
                <a:solidFill>
                  <a:schemeClr val="bg1">
                    <a:lumMod val="95000"/>
                  </a:schemeClr>
                </a:solidFill>
                <a:cs typeface="Arial" pitchFamily="34" charset="0"/>
              </a:rPr>
              <a:t>Number: </a:t>
            </a:r>
            <a:r>
              <a:rPr lang="en-US" sz="1400" dirty="0" smtClean="0">
                <a:solidFill>
                  <a:schemeClr val="bg1">
                    <a:lumMod val="95000"/>
                  </a:schemeClr>
                </a:solidFill>
              </a:rPr>
              <a:t>133911539</a:t>
            </a:r>
          </a:p>
          <a:p>
            <a:r>
              <a:rPr lang="en-US" sz="1400" dirty="0" smtClean="0">
                <a:solidFill>
                  <a:schemeClr val="bg1">
                    <a:lumMod val="95000"/>
                  </a:schemeClr>
                </a:solidFill>
                <a:cs typeface="Arial" pitchFamily="34" charset="0"/>
              </a:rPr>
              <a:t>CAR </a:t>
            </a:r>
            <a:r>
              <a:rPr lang="en-US" sz="1400" dirty="0">
                <a:solidFill>
                  <a:schemeClr val="bg1">
                    <a:lumMod val="95000"/>
                  </a:schemeClr>
                </a:solidFill>
                <a:cs typeface="Arial" pitchFamily="34" charset="0"/>
              </a:rPr>
              <a:t>Number: </a:t>
            </a:r>
            <a:r>
              <a:rPr lang="en-US" sz="1400" dirty="0" smtClean="0">
                <a:solidFill>
                  <a:schemeClr val="bg1">
                    <a:lumMod val="95000"/>
                  </a:schemeClr>
                </a:solidFill>
              </a:rPr>
              <a:t>133912730</a:t>
            </a:r>
          </a:p>
          <a:p>
            <a:r>
              <a:rPr lang="en-US" sz="1400" dirty="0" smtClean="0">
                <a:solidFill>
                  <a:schemeClr val="bg1">
                    <a:lumMod val="95000"/>
                  </a:schemeClr>
                </a:solidFill>
                <a:cs typeface="Arial" pitchFamily="34" charset="0"/>
              </a:rPr>
              <a:t>CAR </a:t>
            </a:r>
            <a:r>
              <a:rPr lang="en-US" sz="1400" dirty="0">
                <a:solidFill>
                  <a:schemeClr val="bg1">
                    <a:lumMod val="95000"/>
                  </a:schemeClr>
                </a:solidFill>
                <a:cs typeface="Arial" pitchFamily="34" charset="0"/>
              </a:rPr>
              <a:t>Number: </a:t>
            </a:r>
            <a:r>
              <a:rPr lang="en-US" sz="1400" dirty="0">
                <a:solidFill>
                  <a:schemeClr val="bg1">
                    <a:lumMod val="95000"/>
                  </a:schemeClr>
                </a:solidFill>
              </a:rPr>
              <a:t>133912451</a:t>
            </a:r>
            <a:endParaRPr lang="en-US" sz="1400" dirty="0" smtClean="0">
              <a:solidFill>
                <a:schemeClr val="bg1">
                  <a:lumMod val="95000"/>
                </a:schemeClr>
              </a:solidFill>
              <a:latin typeface="Gisha" pitchFamily="34" charset="-79"/>
              <a:cs typeface="Gisha" pitchFamily="34" charset="-79"/>
            </a:endParaRPr>
          </a:p>
        </p:txBody>
      </p:sp>
    </p:spTree>
    <p:extLst>
      <p:ext uri="{BB962C8B-B14F-4D97-AF65-F5344CB8AC3E}">
        <p14:creationId xmlns:p14="http://schemas.microsoft.com/office/powerpoint/2010/main" val="2895826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Exemplary CAR 133911539</a:t>
            </a:r>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76600"/>
            <a:ext cx="6789737" cy="234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4400" y="2057400"/>
            <a:ext cx="4171335" cy="707886"/>
          </a:xfrm>
          <a:prstGeom prst="rect">
            <a:avLst/>
          </a:prstGeom>
          <a:noFill/>
          <a:ln>
            <a:solidFill>
              <a:srgbClr val="FF0000"/>
            </a:solidFill>
          </a:ln>
        </p:spPr>
        <p:txBody>
          <a:bodyPr wrap="none" rtlCol="0">
            <a:spAutoFit/>
          </a:bodyPr>
          <a:lstStyle/>
          <a:p>
            <a:r>
              <a:rPr lang="en-US" sz="1000" dirty="0" smtClean="0">
                <a:latin typeface="Arial" pitchFamily="34" charset="0"/>
                <a:cs typeface="Arial" pitchFamily="34" charset="0"/>
              </a:rPr>
              <a:t>Milestones match analysis and Corrective </a:t>
            </a:r>
            <a:r>
              <a:rPr lang="en-US" sz="1000" dirty="0">
                <a:latin typeface="Arial" pitchFamily="34" charset="0"/>
                <a:cs typeface="Arial" pitchFamily="34" charset="0"/>
              </a:rPr>
              <a:t>A</a:t>
            </a:r>
            <a:r>
              <a:rPr lang="en-US" sz="1000" dirty="0" smtClean="0">
                <a:latin typeface="Arial" pitchFamily="34" charset="0"/>
                <a:cs typeface="Arial" pitchFamily="34" charset="0"/>
              </a:rPr>
              <a:t>ction Plan</a:t>
            </a:r>
          </a:p>
          <a:p>
            <a:r>
              <a:rPr lang="en-US" sz="1000" dirty="0" smtClean="0">
                <a:latin typeface="Arial" pitchFamily="34" charset="0"/>
                <a:cs typeface="Arial" pitchFamily="34" charset="0"/>
              </a:rPr>
              <a:t>Containment and Verification addressed</a:t>
            </a:r>
          </a:p>
          <a:p>
            <a:r>
              <a:rPr lang="en-US" sz="1000" dirty="0" smtClean="0">
                <a:latin typeface="Arial" pitchFamily="34" charset="0"/>
                <a:cs typeface="Arial" pitchFamily="34" charset="0"/>
              </a:rPr>
              <a:t>Appropriate objective evidence attached (SOP, records of training and </a:t>
            </a:r>
          </a:p>
          <a:p>
            <a:r>
              <a:rPr lang="en-US" sz="1000" dirty="0" smtClean="0">
                <a:latin typeface="Arial" pitchFamily="34" charset="0"/>
                <a:cs typeface="Arial" pitchFamily="34" charset="0"/>
              </a:rPr>
              <a:t>Verification record)</a:t>
            </a:r>
          </a:p>
        </p:txBody>
      </p:sp>
      <p:sp>
        <p:nvSpPr>
          <p:cNvPr id="5" name="TextBox 4"/>
          <p:cNvSpPr txBox="1"/>
          <p:nvPr/>
        </p:nvSpPr>
        <p:spPr>
          <a:xfrm>
            <a:off x="1447800" y="4450556"/>
            <a:ext cx="4063933" cy="553998"/>
          </a:xfrm>
          <a:prstGeom prst="rect">
            <a:avLst/>
          </a:prstGeom>
          <a:noFill/>
          <a:ln>
            <a:solidFill>
              <a:srgbClr val="FF0000"/>
            </a:solidFill>
          </a:ln>
        </p:spPr>
        <p:txBody>
          <a:bodyPr wrap="none" rtlCol="0">
            <a:spAutoFit/>
          </a:bodyPr>
          <a:lstStyle/>
          <a:p>
            <a:r>
              <a:rPr lang="en-US" sz="1000" dirty="0" smtClean="0">
                <a:latin typeface="Arial" pitchFamily="34" charset="0"/>
                <a:cs typeface="Arial" pitchFamily="34" charset="0"/>
              </a:rPr>
              <a:t>Question – Corrective Action Plan states </a:t>
            </a:r>
            <a:r>
              <a:rPr lang="en-US" sz="1000" dirty="0"/>
              <a:t>Train all NA operations </a:t>
            </a:r>
            <a:endParaRPr lang="en-US" sz="1000" dirty="0" smtClean="0"/>
          </a:p>
          <a:p>
            <a:r>
              <a:rPr lang="en-US" sz="1000" dirty="0" smtClean="0"/>
              <a:t>management </a:t>
            </a:r>
            <a:r>
              <a:rPr lang="en-US" sz="1000" dirty="0"/>
              <a:t>team </a:t>
            </a:r>
            <a:r>
              <a:rPr lang="en-US" sz="1000" dirty="0" smtClean="0"/>
              <a:t>members – Milestone states </a:t>
            </a:r>
            <a:r>
              <a:rPr lang="en-US" sz="1000" dirty="0"/>
              <a:t>Training of Fremont </a:t>
            </a:r>
            <a:endParaRPr lang="en-US" sz="1000" dirty="0" smtClean="0"/>
          </a:p>
          <a:p>
            <a:r>
              <a:rPr lang="en-US" sz="1000" dirty="0" smtClean="0"/>
              <a:t>operations </a:t>
            </a:r>
            <a:r>
              <a:rPr lang="en-US" sz="1000" dirty="0"/>
              <a:t>managers/sales </a:t>
            </a:r>
            <a:r>
              <a:rPr lang="en-US" sz="1000" dirty="0" smtClean="0"/>
              <a:t>managers</a:t>
            </a:r>
            <a:endParaRPr lang="en-US" sz="1000" dirty="0" smtClean="0">
              <a:latin typeface="Arial" pitchFamily="34" charset="0"/>
              <a:cs typeface="Arial" pitchFamily="34" charset="0"/>
            </a:endParaRPr>
          </a:p>
        </p:txBody>
      </p:sp>
    </p:spTree>
    <p:extLst>
      <p:ext uri="{BB962C8B-B14F-4D97-AF65-F5344CB8AC3E}">
        <p14:creationId xmlns:p14="http://schemas.microsoft.com/office/powerpoint/2010/main" val="2148777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27163"/>
            <a:ext cx="6378575" cy="237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797300"/>
            <a:ext cx="6515100" cy="288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705100" y="1057831"/>
            <a:ext cx="2787943" cy="369332"/>
          </a:xfrm>
          <a:prstGeom prst="rect">
            <a:avLst/>
          </a:prstGeom>
          <a:noFill/>
          <a:ln>
            <a:solidFill>
              <a:srgbClr val="FF0000"/>
            </a:solidFill>
          </a:ln>
        </p:spPr>
        <p:txBody>
          <a:bodyPr wrap="none" rtlCol="0">
            <a:spAutoFit/>
          </a:bodyPr>
          <a:lstStyle/>
          <a:p>
            <a:r>
              <a:rPr lang="en-US" dirty="0" smtClean="0">
                <a:latin typeface="Arial" pitchFamily="34" charset="0"/>
                <a:cs typeface="Arial" pitchFamily="34" charset="0"/>
              </a:rPr>
              <a:t>CBS Met for the following</a:t>
            </a:r>
          </a:p>
        </p:txBody>
      </p:sp>
      <p:sp>
        <p:nvSpPr>
          <p:cNvPr id="4" name="TextBox 3"/>
          <p:cNvSpPr txBox="1"/>
          <p:nvPr/>
        </p:nvSpPr>
        <p:spPr>
          <a:xfrm>
            <a:off x="762000" y="348734"/>
            <a:ext cx="4617546" cy="523220"/>
          </a:xfrm>
          <a:prstGeom prst="rect">
            <a:avLst/>
          </a:prstGeom>
          <a:noFill/>
        </p:spPr>
        <p:txBody>
          <a:bodyPr wrap="none" rtlCol="0">
            <a:spAutoFit/>
          </a:bodyPr>
          <a:lstStyle/>
          <a:p>
            <a:r>
              <a:rPr lang="en-US" sz="2800" dirty="0">
                <a:solidFill>
                  <a:srgbClr val="FF0000"/>
                </a:solidFill>
              </a:rPr>
              <a:t>Exemplary CAR 133911539</a:t>
            </a:r>
            <a:endParaRPr lang="en-US" sz="2800" dirty="0" smtClean="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4008198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943600" cy="563562"/>
          </a:xfrm>
        </p:spPr>
        <p:txBody>
          <a:bodyPr/>
          <a:lstStyle/>
          <a:p>
            <a:r>
              <a:rPr lang="en-US" b="0" dirty="0">
                <a:solidFill>
                  <a:srgbClr val="C00000"/>
                </a:solidFill>
                <a:latin typeface="Gisha" panose="020B0502040204020203" pitchFamily="34" charset="-79"/>
                <a:cs typeface="Gisha" panose="020B0502040204020203" pitchFamily="34" charset="-79"/>
              </a:rPr>
              <a:t>Finding  CAR </a:t>
            </a:r>
            <a:r>
              <a:rPr lang="en-US" b="0" dirty="0" smtClean="0">
                <a:solidFill>
                  <a:srgbClr val="C00000"/>
                </a:solidFill>
                <a:latin typeface="Gisha" panose="020B0502040204020203" pitchFamily="34" charset="-79"/>
                <a:cs typeface="Gisha" panose="020B0502040204020203" pitchFamily="34" charset="-79"/>
              </a:rPr>
              <a:t>133912730</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599"/>
            <a:ext cx="8629650" cy="5257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6172200" y="1447800"/>
            <a:ext cx="1295400" cy="2286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5" name="Oval 4"/>
          <p:cNvSpPr/>
          <p:nvPr/>
        </p:nvSpPr>
        <p:spPr>
          <a:xfrm>
            <a:off x="2438400" y="1447800"/>
            <a:ext cx="1066800" cy="2286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6" name="Rectangle 5"/>
          <p:cNvSpPr/>
          <p:nvPr/>
        </p:nvSpPr>
        <p:spPr>
          <a:xfrm>
            <a:off x="7010400" y="381000"/>
            <a:ext cx="1344599" cy="761999"/>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000" dirty="0" smtClean="0">
              <a:latin typeface="Gisha" panose="020B0502040204020203" pitchFamily="34" charset="-79"/>
              <a:cs typeface="Gisha" panose="020B0502040204020203" pitchFamily="34" charset="-79"/>
            </a:endParaRPr>
          </a:p>
          <a:p>
            <a:r>
              <a:rPr lang="en-US" sz="1000" dirty="0" smtClean="0">
                <a:latin typeface="Gisha" panose="020B0502040204020203" pitchFamily="34" charset="-79"/>
                <a:cs typeface="Gisha" panose="020B0502040204020203" pitchFamily="34" charset="-79"/>
              </a:rPr>
              <a:t>Entered into GCAR timely - 4 days after the closing meeting.  </a:t>
            </a:r>
            <a:endParaRPr lang="en-US" sz="1000" dirty="0">
              <a:latin typeface="Gisha" panose="020B0502040204020203" pitchFamily="34" charset="-79"/>
              <a:cs typeface="Gisha" panose="020B0502040204020203" pitchFamily="34" charset="-79"/>
            </a:endParaRPr>
          </a:p>
          <a:p>
            <a:endParaRPr lang="en-US" sz="12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409362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7778" y="304800"/>
            <a:ext cx="4580022" cy="523220"/>
          </a:xfrm>
          <a:prstGeom prst="rect">
            <a:avLst/>
          </a:prstGeom>
          <a:noFill/>
        </p:spPr>
        <p:txBody>
          <a:bodyPr wrap="square" rtlCol="0">
            <a:spAutoFit/>
          </a:bodyPr>
          <a:lstStyle/>
          <a:p>
            <a:r>
              <a:rPr lang="en-US" sz="2800" dirty="0">
                <a:solidFill>
                  <a:srgbClr val="C00000"/>
                </a:solidFill>
                <a:latin typeface="Gisha" panose="020B0502040204020203" pitchFamily="34" charset="-79"/>
                <a:cs typeface="Gisha" panose="020B0502040204020203" pitchFamily="34" charset="-79"/>
              </a:rPr>
              <a:t>Finding  CAR 133912730 </a:t>
            </a:r>
            <a:endParaRPr lang="en-US" sz="2800" b="1" dirty="0" smtClean="0">
              <a:solidFill>
                <a:srgbClr val="C00000"/>
              </a:solidFill>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066800"/>
            <a:ext cx="843915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295400" y="4495800"/>
            <a:ext cx="6172200" cy="1828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3" name="Rectangle 2"/>
          <p:cNvSpPr/>
          <p:nvPr/>
        </p:nvSpPr>
        <p:spPr>
          <a:xfrm>
            <a:off x="1181099" y="4373218"/>
            <a:ext cx="6400801" cy="1072763"/>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200" dirty="0">
                <a:latin typeface="Gisha" panose="020B0502040204020203" pitchFamily="34" charset="-79"/>
                <a:cs typeface="Gisha" panose="020B0502040204020203" pitchFamily="34" charset="-79"/>
              </a:rPr>
              <a:t>Not clear how many were evaluated? </a:t>
            </a:r>
            <a:endParaRPr lang="en-US" sz="1200" dirty="0" smtClean="0">
              <a:latin typeface="Gisha" panose="020B0502040204020203" pitchFamily="34" charset="-79"/>
              <a:cs typeface="Gisha" panose="020B0502040204020203" pitchFamily="34" charset="-79"/>
            </a:endParaRPr>
          </a:p>
          <a:p>
            <a:pPr marL="285750" indent="-285750">
              <a:buFont typeface="Arial" panose="020B0604020202020204" pitchFamily="34" charset="0"/>
              <a:buChar char="•"/>
            </a:pPr>
            <a:r>
              <a:rPr lang="en-US" sz="1200" dirty="0" smtClean="0">
                <a:latin typeface="Gisha" panose="020B0502040204020203" pitchFamily="34" charset="-79"/>
                <a:cs typeface="Gisha" panose="020B0502040204020203" pitchFamily="34" charset="-79"/>
              </a:rPr>
              <a:t>Usually the Non-conformance is x of x </a:t>
            </a:r>
            <a:endParaRPr lang="en-US" sz="1200" dirty="0">
              <a:latin typeface="Gisha" panose="020B0502040204020203" pitchFamily="34" charset="-79"/>
              <a:cs typeface="Gisha" panose="020B0502040204020203" pitchFamily="34" charset="-79"/>
            </a:endParaRPr>
          </a:p>
          <a:p>
            <a:pPr marL="285750" indent="-285750">
              <a:buFont typeface="Arial" panose="020B0604020202020204" pitchFamily="34" charset="0"/>
              <a:buChar char="•"/>
            </a:pPr>
            <a:r>
              <a:rPr lang="en-US" sz="1200" dirty="0" smtClean="0">
                <a:latin typeface="Gisha" panose="020B0502040204020203" pitchFamily="34" charset="-79"/>
                <a:cs typeface="Gisha" panose="020B0502040204020203" pitchFamily="34" charset="-79"/>
              </a:rPr>
              <a:t>This </a:t>
            </a:r>
            <a:r>
              <a:rPr lang="en-US" sz="1200" dirty="0">
                <a:latin typeface="Gisha" panose="020B0502040204020203" pitchFamily="34" charset="-79"/>
                <a:cs typeface="Gisha" panose="020B0502040204020203" pitchFamily="34" charset="-79"/>
              </a:rPr>
              <a:t>was an accreditor CAR and they are not always written as we would write </a:t>
            </a:r>
            <a:r>
              <a:rPr lang="en-US" sz="1200" dirty="0" smtClean="0">
                <a:latin typeface="Gisha" panose="020B0502040204020203" pitchFamily="34" charset="-79"/>
                <a:cs typeface="Gisha" panose="020B0502040204020203" pitchFamily="34" charset="-79"/>
              </a:rPr>
              <a:t>them</a:t>
            </a:r>
            <a:endParaRPr lang="en-US" sz="1200" dirty="0">
              <a:latin typeface="Gisha" panose="020B0502040204020203" pitchFamily="34" charset="-79"/>
              <a:cs typeface="Gisha" panose="020B0502040204020203" pitchFamily="34" charset="-79"/>
            </a:endParaRPr>
          </a:p>
        </p:txBody>
      </p:sp>
      <p:sp>
        <p:nvSpPr>
          <p:cNvPr id="7" name="TextBox 6"/>
          <p:cNvSpPr txBox="1"/>
          <p:nvPr/>
        </p:nvSpPr>
        <p:spPr>
          <a:xfrm>
            <a:off x="533400" y="1786176"/>
            <a:ext cx="1600200" cy="861774"/>
          </a:xfrm>
          <a:prstGeom prst="rect">
            <a:avLst/>
          </a:prstGeom>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latin typeface="Gisha" pitchFamily="34" charset="-79"/>
                <a:cs typeface="Gisha" pitchFamily="34" charset="-79"/>
              </a:rPr>
              <a:t>not on attached table but referenced</a:t>
            </a:r>
          </a:p>
          <a:p>
            <a:pPr marL="171450" indent="-171450">
              <a:buFont typeface="Arial" panose="020B0604020202020204" pitchFamily="34" charset="0"/>
              <a:buChar char="•"/>
            </a:pPr>
            <a:r>
              <a:rPr lang="en-US" sz="1000" dirty="0" smtClean="0">
                <a:latin typeface="Gisha" pitchFamily="34" charset="-79"/>
                <a:cs typeface="Gisha" pitchFamily="34" charset="-79"/>
              </a:rPr>
              <a:t>13CA09294</a:t>
            </a:r>
          </a:p>
          <a:p>
            <a:pPr marL="171450" indent="-171450">
              <a:buFont typeface="Arial" panose="020B0604020202020204" pitchFamily="34" charset="0"/>
              <a:buChar char="•"/>
            </a:pPr>
            <a:r>
              <a:rPr lang="en-US" sz="1000" dirty="0" smtClean="0">
                <a:latin typeface="Gisha" pitchFamily="34" charset="-79"/>
                <a:cs typeface="Gisha" pitchFamily="34" charset="-79"/>
              </a:rPr>
              <a:t>13CA32657</a:t>
            </a:r>
          </a:p>
          <a:p>
            <a:endParaRPr lang="en-US" sz="1000" dirty="0" smtClean="0">
              <a:latin typeface="Gisha" pitchFamily="34" charset="-79"/>
              <a:cs typeface="Gisha" pitchFamily="34" charset="-79"/>
            </a:endParaRPr>
          </a:p>
        </p:txBody>
      </p:sp>
      <p:cxnSp>
        <p:nvCxnSpPr>
          <p:cNvPr id="8" name="Straight Arrow Connector 7"/>
          <p:cNvCxnSpPr/>
          <p:nvPr/>
        </p:nvCxnSpPr>
        <p:spPr>
          <a:xfrm>
            <a:off x="1295400" y="2647950"/>
            <a:ext cx="10668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3509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b="0" dirty="0">
                <a:solidFill>
                  <a:srgbClr val="C00000"/>
                </a:solidFill>
                <a:latin typeface="Gisha" panose="020B0502040204020203" pitchFamily="34" charset="-79"/>
                <a:cs typeface="Gisha" panose="020B0502040204020203" pitchFamily="34" charset="-79"/>
              </a:rPr>
              <a:t>Finding  CAR 133912730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800"/>
            <a:ext cx="6575066" cy="3652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998551" y="1007166"/>
            <a:ext cx="6469049" cy="1072763"/>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dirty="0" smtClean="0">
                <a:latin typeface="Gisha" panose="020B0502040204020203" pitchFamily="34" charset="-79"/>
                <a:cs typeface="Gisha" panose="020B0502040204020203" pitchFamily="34" charset="-79"/>
              </a:rPr>
              <a:t>Table attached in the comment / attachments section</a:t>
            </a:r>
          </a:p>
          <a:p>
            <a:r>
              <a:rPr lang="en-US" sz="1200" dirty="0" smtClean="0">
                <a:latin typeface="Gisha" panose="020B0502040204020203" pitchFamily="34" charset="-79"/>
                <a:cs typeface="Gisha" panose="020B0502040204020203" pitchFamily="34" charset="-79"/>
              </a:rPr>
              <a:t>Projects referenced in non-conformance but not on table</a:t>
            </a:r>
            <a:endParaRPr lang="en-US" sz="1200" dirty="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r>
              <a:rPr lang="en-US" sz="1200" dirty="0">
                <a:latin typeface="Gisha" panose="020B0502040204020203" pitchFamily="34" charset="-79"/>
                <a:cs typeface="Gisha" panose="020B0502040204020203" pitchFamily="34" charset="-79"/>
              </a:rPr>
              <a:t>13CA09294</a:t>
            </a:r>
          </a:p>
          <a:p>
            <a:pPr marL="171450" indent="-171450">
              <a:buFont typeface="Arial" panose="020B0604020202020204" pitchFamily="34" charset="0"/>
              <a:buChar char="•"/>
            </a:pPr>
            <a:r>
              <a:rPr lang="en-US" sz="1200" dirty="0">
                <a:latin typeface="Gisha" panose="020B0502040204020203" pitchFamily="34" charset="-79"/>
                <a:cs typeface="Gisha" panose="020B0502040204020203" pitchFamily="34" charset="-79"/>
              </a:rPr>
              <a:t>13CA32657</a:t>
            </a:r>
          </a:p>
          <a:p>
            <a:endParaRPr lang="en-US" sz="12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124465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C00000"/>
                </a:solidFill>
                <a:latin typeface="Gisha" panose="020B0502040204020203" pitchFamily="34" charset="-79"/>
                <a:cs typeface="Gisha" panose="020B0502040204020203" pitchFamily="34" charset="-79"/>
              </a:rPr>
              <a:t>Finding  CAR </a:t>
            </a:r>
            <a:r>
              <a:rPr lang="en-US" b="0" dirty="0" smtClean="0">
                <a:solidFill>
                  <a:srgbClr val="C00000"/>
                </a:solidFill>
                <a:latin typeface="Gisha" panose="020B0502040204020203" pitchFamily="34" charset="-79"/>
                <a:cs typeface="Gisha" panose="020B0502040204020203" pitchFamily="34" charset="-79"/>
              </a:rPr>
              <a:t>133912730</a:t>
            </a:r>
            <a:r>
              <a:rPr lang="en-US" dirty="0">
                <a:solidFill>
                  <a:srgbClr val="C00000"/>
                </a:solidFill>
                <a:latin typeface="Arial" pitchFamily="34" charset="0"/>
                <a:cs typeface="Arial" pitchFamily="34" charset="0"/>
              </a:rPr>
              <a:t/>
            </a:r>
            <a:br>
              <a:rPr lang="en-US" dirty="0">
                <a:solidFill>
                  <a:srgbClr val="C00000"/>
                </a:solidFill>
                <a:latin typeface="Arial" pitchFamily="34" charset="0"/>
                <a:cs typeface="Arial" pitchFamily="34" charset="0"/>
              </a:rPr>
            </a:b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290638"/>
            <a:ext cx="8096250"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715001" y="2286000"/>
            <a:ext cx="2590800" cy="13716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200" dirty="0" smtClean="0">
                <a:latin typeface="Gisha" panose="020B0502040204020203" pitchFamily="34" charset="-79"/>
                <a:cs typeface="Gisha" panose="020B0502040204020203" pitchFamily="34" charset="-79"/>
              </a:rPr>
              <a:t>Unclear when the root cause and proposed corrective action are due because we do not know when the assessment report is issued.  Might be at the closing meeting, might be later.</a:t>
            </a:r>
            <a:endParaRPr lang="en-US" sz="1200" dirty="0">
              <a:latin typeface="Gisha" panose="020B0502040204020203" pitchFamily="34" charset="-79"/>
              <a:cs typeface="Gisha" panose="020B0502040204020203" pitchFamily="34" charset="-79"/>
            </a:endParaRPr>
          </a:p>
        </p:txBody>
      </p:sp>
      <p:cxnSp>
        <p:nvCxnSpPr>
          <p:cNvPr id="7" name="Straight Arrow Connector 6"/>
          <p:cNvCxnSpPr>
            <a:stCxn id="6" idx="1"/>
          </p:cNvCxnSpPr>
          <p:nvPr/>
        </p:nvCxnSpPr>
        <p:spPr>
          <a:xfrm flipH="1" flipV="1">
            <a:off x="4800600" y="2303228"/>
            <a:ext cx="914401" cy="6685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4138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C00000"/>
                </a:solidFill>
                <a:latin typeface="Gisha" panose="020B0502040204020203" pitchFamily="34" charset="-79"/>
                <a:cs typeface="Gisha" panose="020B0502040204020203" pitchFamily="34" charset="-79"/>
              </a:rPr>
              <a:t>Finding  CAR 133912730 </a:t>
            </a:r>
            <a:r>
              <a:rPr lang="en-US" b="0" dirty="0" smtClean="0">
                <a:solidFill>
                  <a:srgbClr val="C00000"/>
                </a:solidFill>
                <a:latin typeface="Gisha" panose="020B0502040204020203" pitchFamily="34" charset="-79"/>
                <a:cs typeface="Gisha" panose="020B0502040204020203" pitchFamily="34" charset="-79"/>
              </a:rPr>
              <a:t>– Analysis Summary</a:t>
            </a:r>
            <a:endParaRPr lang="en-US" dirty="0"/>
          </a:p>
        </p:txBody>
      </p:sp>
      <p:sp>
        <p:nvSpPr>
          <p:cNvPr id="3" name="Content Placeholder 2"/>
          <p:cNvSpPr>
            <a:spLocks noGrp="1"/>
          </p:cNvSpPr>
          <p:nvPr>
            <p:ph idx="1"/>
          </p:nvPr>
        </p:nvSpPr>
        <p:spPr>
          <a:xfrm>
            <a:off x="381000" y="1600200"/>
            <a:ext cx="8229600" cy="4525963"/>
          </a:xfrm>
        </p:spPr>
        <p:txBody>
          <a:bodyPr/>
          <a:lstStyle/>
          <a:p>
            <a:pPr lvl="1">
              <a:buFont typeface="Arial" panose="020B0604020202020204" pitchFamily="34" charset="0"/>
              <a:buChar char="•"/>
            </a:pPr>
            <a:r>
              <a:rPr lang="en-US" dirty="0" smtClean="0">
                <a:latin typeface="Gisha" panose="020B0502040204020203" pitchFamily="34" charset="-79"/>
                <a:cs typeface="Gisha" panose="020B0502040204020203" pitchFamily="34" charset="-79"/>
              </a:rPr>
              <a:t>It was confusing and hard to follow</a:t>
            </a:r>
          </a:p>
          <a:p>
            <a:pPr lvl="1">
              <a:buFont typeface="Arial" panose="020B0604020202020204" pitchFamily="34" charset="0"/>
              <a:buChar char="•"/>
            </a:pPr>
            <a:r>
              <a:rPr lang="en-US" dirty="0" smtClean="0">
                <a:latin typeface="Gisha" panose="020B0502040204020203" pitchFamily="34" charset="-79"/>
                <a:cs typeface="Gisha" panose="020B0502040204020203" pitchFamily="34" charset="-79"/>
              </a:rPr>
              <a:t>Process used to evaluate was not explained in the analysis</a:t>
            </a:r>
          </a:p>
          <a:p>
            <a:pPr lvl="1">
              <a:buFont typeface="Arial" panose="020B0604020202020204" pitchFamily="34" charset="0"/>
              <a:buChar char="•"/>
            </a:pPr>
            <a:r>
              <a:rPr lang="en-US" dirty="0">
                <a:latin typeface="Gisha" panose="020B0502040204020203" pitchFamily="34" charset="-79"/>
                <a:cs typeface="Gisha" panose="020B0502040204020203" pitchFamily="34" charset="-79"/>
              </a:rPr>
              <a:t>It might have been best to break this up into manageable parts, especially if different people are responsible</a:t>
            </a:r>
            <a:r>
              <a:rPr lang="en-US" dirty="0" smtClean="0">
                <a:latin typeface="Gisha" panose="020B0502040204020203" pitchFamily="34" charset="-79"/>
                <a:cs typeface="Gisha" panose="020B0502040204020203" pitchFamily="34" charset="-79"/>
              </a:rPr>
              <a:t>.</a:t>
            </a:r>
          </a:p>
          <a:p>
            <a:pPr lvl="1">
              <a:buFont typeface="Arial" panose="020B0604020202020204" pitchFamily="34" charset="0"/>
              <a:buChar char="•"/>
            </a:pPr>
            <a:r>
              <a:rPr lang="en-US" dirty="0" smtClean="0">
                <a:latin typeface="Gisha" panose="020B0502040204020203" pitchFamily="34" charset="-79"/>
                <a:cs typeface="Gisha" panose="020B0502040204020203" pitchFamily="34" charset="-79"/>
              </a:rPr>
              <a:t>Explanation is missing </a:t>
            </a:r>
          </a:p>
          <a:p>
            <a:pPr lvl="1">
              <a:buFont typeface="Arial" panose="020B0604020202020204" pitchFamily="34" charset="0"/>
              <a:buChar char="•"/>
            </a:pPr>
            <a:r>
              <a:rPr lang="en-US" dirty="0" smtClean="0">
                <a:latin typeface="Gisha" panose="020B0502040204020203" pitchFamily="34" charset="-79"/>
                <a:cs typeface="Gisha" panose="020B0502040204020203" pitchFamily="34" charset="-79"/>
              </a:rPr>
              <a:t>Without having some CB background anyone reading this will be extra confused since none of this is explained in the analysis.</a:t>
            </a:r>
          </a:p>
          <a:p>
            <a:pPr lvl="1">
              <a:buFont typeface="Arial" panose="020B0604020202020204" pitchFamily="34" charset="0"/>
              <a:buChar char="•"/>
            </a:pPr>
            <a:r>
              <a:rPr lang="en-US" dirty="0" smtClean="0">
                <a:latin typeface="Gisha" panose="020B0502040204020203" pitchFamily="34" charset="-79"/>
                <a:cs typeface="Gisha" panose="020B0502040204020203" pitchFamily="34" charset="-79"/>
              </a:rPr>
              <a:t>Based on the ppt included in Milestone 1, it looks like more might have been done than what is in the analysis, however unless it is clearly documented in the analysis, how would anyone know?</a:t>
            </a:r>
          </a:p>
          <a:p>
            <a:pPr marL="173038" lvl="1" indent="0">
              <a:buNone/>
            </a:pPr>
            <a:endParaRPr lang="en-US" dirty="0">
              <a:latin typeface="Gisha" panose="020B0502040204020203" pitchFamily="34" charset="-79"/>
              <a:cs typeface="Gisha" panose="020B0502040204020203" pitchFamily="34" charset="-79"/>
            </a:endParaRPr>
          </a:p>
          <a:p>
            <a:pPr lvl="1">
              <a:buFont typeface="Arial" panose="020B0604020202020204" pitchFamily="34" charset="0"/>
              <a:buChar char="•"/>
            </a:pPr>
            <a:endParaRPr lang="en-US" dirty="0" smtClean="0">
              <a:latin typeface="Gisha" panose="020B0502040204020203" pitchFamily="34" charset="-79"/>
              <a:cs typeface="Gisha" panose="020B0502040204020203" pitchFamily="34" charset="-79"/>
            </a:endParaRPr>
          </a:p>
          <a:p>
            <a:pPr lvl="1">
              <a:buFont typeface="Arial" panose="020B0604020202020204" pitchFamily="34" charset="0"/>
              <a:buChar char="•"/>
            </a:pPr>
            <a:endParaRPr lang="en-US" dirty="0">
              <a:latin typeface="Gisha" panose="020B0502040204020203" pitchFamily="34" charset="-79"/>
              <a:cs typeface="Gisha" panose="020B0502040204020203" pitchFamily="34" charset="-79"/>
            </a:endParaRPr>
          </a:p>
          <a:p>
            <a:pPr lvl="1">
              <a:buFont typeface="Arial" panose="020B0604020202020204" pitchFamily="34" charset="0"/>
              <a:buChar char="•"/>
            </a:pPr>
            <a:endParaRPr lang="en-US" dirty="0" smtClean="0">
              <a:latin typeface="Gisha" panose="020B0502040204020203" pitchFamily="34" charset="-79"/>
              <a:cs typeface="Gisha" panose="020B0502040204020203" pitchFamily="34" charset="-79"/>
            </a:endParaRPr>
          </a:p>
          <a:p>
            <a:pPr lvl="1">
              <a:buFont typeface="Arial" panose="020B0604020202020204" pitchFamily="34" charset="0"/>
              <a:buChar char="•"/>
            </a:pPr>
            <a:endParaRPr lang="en-US"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2083826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C00000"/>
                </a:solidFill>
                <a:latin typeface="Gisha" panose="020B0502040204020203" pitchFamily="34" charset="-79"/>
                <a:cs typeface="Gisha" panose="020B0502040204020203" pitchFamily="34" charset="-79"/>
              </a:rPr>
              <a:t>Finding  CAR </a:t>
            </a:r>
            <a:r>
              <a:rPr lang="en-US" b="0" dirty="0" smtClean="0">
                <a:solidFill>
                  <a:srgbClr val="C00000"/>
                </a:solidFill>
                <a:latin typeface="Gisha" panose="020B0502040204020203" pitchFamily="34" charset="-79"/>
                <a:cs typeface="Gisha" panose="020B0502040204020203" pitchFamily="34" charset="-79"/>
              </a:rPr>
              <a:t>133912730 - Analysis</a:t>
            </a:r>
            <a:endParaRPr lang="en-US" b="0" dirty="0">
              <a:latin typeface="Gisha" panose="020B0502040204020203" pitchFamily="34" charset="-79"/>
              <a:cs typeface="Gisha" panose="020B0502040204020203" pitchFamily="34" charset="-79"/>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59" y="3086100"/>
            <a:ext cx="7096125"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543800" y="2867025"/>
            <a:ext cx="1219200" cy="222885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000" dirty="0" smtClean="0">
                <a:latin typeface="Gisha" panose="020B0502040204020203" pitchFamily="34" charset="-79"/>
                <a:cs typeface="Gisha" panose="020B0502040204020203" pitchFamily="34" charset="-79"/>
              </a:rPr>
              <a:t>Who was consulted is not included, might be the project handler and reviewer, or it could be that the person conducting the analysis just guessed because of the nature of non-conformance.</a:t>
            </a:r>
            <a:endParaRPr lang="en-US" sz="1000" dirty="0">
              <a:latin typeface="Gisha" panose="020B0502040204020203" pitchFamily="34" charset="-79"/>
              <a:cs typeface="Gisha" panose="020B0502040204020203" pitchFamily="34" charset="-79"/>
            </a:endParaRPr>
          </a:p>
        </p:txBody>
      </p:sp>
      <p:sp>
        <p:nvSpPr>
          <p:cNvPr id="8" name="Rectangle 7"/>
          <p:cNvSpPr/>
          <p:nvPr/>
        </p:nvSpPr>
        <p:spPr>
          <a:xfrm>
            <a:off x="580859" y="4803249"/>
            <a:ext cx="1219200" cy="1114425"/>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000" dirty="0" smtClean="0">
                <a:latin typeface="Gisha" panose="020B0502040204020203" pitchFamily="34" charset="-79"/>
                <a:cs typeface="Gisha" panose="020B0502040204020203" pitchFamily="34" charset="-79"/>
              </a:rPr>
              <a:t>Unclear if the projects in question were looked at during the analysis.</a:t>
            </a:r>
            <a:endParaRPr lang="en-US" sz="1000" dirty="0">
              <a:latin typeface="Gisha" panose="020B0502040204020203" pitchFamily="34" charset="-79"/>
              <a:cs typeface="Gisha" panose="020B0502040204020203" pitchFamily="34" charset="-79"/>
            </a:endParaRPr>
          </a:p>
        </p:txBody>
      </p:sp>
      <p:sp>
        <p:nvSpPr>
          <p:cNvPr id="9" name="Rectangle 8"/>
          <p:cNvSpPr/>
          <p:nvPr/>
        </p:nvSpPr>
        <p:spPr>
          <a:xfrm>
            <a:off x="2133600" y="4801924"/>
            <a:ext cx="3200400" cy="1114425"/>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000" dirty="0" smtClean="0">
                <a:latin typeface="Gisha" panose="020B0502040204020203" pitchFamily="34" charset="-79"/>
                <a:cs typeface="Gisha" panose="020B0502040204020203" pitchFamily="34" charset="-79"/>
              </a:rPr>
              <a:t>Unclear if the cause is that UL Japan has saved the TRF’s locally when the requirement is to take the forms from the IECEE website.  Or if it has something to do with adding information to the form.</a:t>
            </a:r>
            <a:endParaRPr lang="en-US" sz="1000" dirty="0">
              <a:latin typeface="Gisha" panose="020B0502040204020203" pitchFamily="34" charset="-79"/>
              <a:cs typeface="Gisha" panose="020B0502040204020203" pitchFamily="34" charset="-79"/>
            </a:endParaRPr>
          </a:p>
        </p:txBody>
      </p:sp>
      <p:sp>
        <p:nvSpPr>
          <p:cNvPr id="10" name="Rectangle 9"/>
          <p:cNvSpPr/>
          <p:nvPr/>
        </p:nvSpPr>
        <p:spPr>
          <a:xfrm>
            <a:off x="5715000" y="4800600"/>
            <a:ext cx="1524000" cy="1114425"/>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000" dirty="0" smtClean="0">
                <a:latin typeface="Gisha" panose="020B0502040204020203" pitchFamily="34" charset="-79"/>
                <a:cs typeface="Gisha" panose="020B0502040204020203" pitchFamily="34" charset="-79"/>
              </a:rPr>
              <a:t>Not sure what “</a:t>
            </a:r>
            <a:r>
              <a:rPr lang="en-US" sz="1000" i="1" dirty="0" smtClean="0">
                <a:latin typeface="Gisha" panose="020B0502040204020203" pitchFamily="34" charset="-79"/>
                <a:cs typeface="Gisha" panose="020B0502040204020203" pitchFamily="34" charset="-79"/>
              </a:rPr>
              <a:t>wrote additional information at the wrong place</a:t>
            </a:r>
            <a:r>
              <a:rPr lang="en-US" sz="1000" dirty="0" smtClean="0">
                <a:latin typeface="Gisha" panose="020B0502040204020203" pitchFamily="34" charset="-79"/>
                <a:cs typeface="Gisha" panose="020B0502040204020203" pitchFamily="34" charset="-79"/>
              </a:rPr>
              <a:t>” means.</a:t>
            </a:r>
            <a:endParaRPr lang="en-US" sz="1000" dirty="0">
              <a:latin typeface="Gisha" panose="020B0502040204020203" pitchFamily="34" charset="-79"/>
              <a:cs typeface="Gisha" panose="020B0502040204020203" pitchFamily="34" charset="-79"/>
            </a:endParaRPr>
          </a:p>
        </p:txBody>
      </p:sp>
      <p:sp>
        <p:nvSpPr>
          <p:cNvPr id="11" name="Rectangle 10"/>
          <p:cNvSpPr/>
          <p:nvPr/>
        </p:nvSpPr>
        <p:spPr>
          <a:xfrm>
            <a:off x="850334" y="1219200"/>
            <a:ext cx="6553200" cy="1647825"/>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000" dirty="0" smtClean="0">
                <a:latin typeface="Gisha" panose="020B0502040204020203" pitchFamily="34" charset="-79"/>
                <a:cs typeface="Gisha" panose="020B0502040204020203" pitchFamily="34" charset="-79"/>
              </a:rPr>
              <a:t>Analysis incomplete</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Who was consulted / involved in this analysis</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Were the jobs in question examined during the analysis, and if so what did they indicate?</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Is the issue the report form used or the changes being made?</a:t>
            </a:r>
          </a:p>
          <a:p>
            <a:pPr marL="171450" indent="-171450">
              <a:buFont typeface="Arial" panose="020B0604020202020204" pitchFamily="34" charset="0"/>
              <a:buChar char="•"/>
            </a:pPr>
            <a:endParaRPr lang="en-US" sz="1000" dirty="0">
              <a:latin typeface="Gisha" panose="020B0502040204020203" pitchFamily="34" charset="-79"/>
              <a:cs typeface="Gisha" panose="020B0502040204020203" pitchFamily="34" charset="-79"/>
            </a:endParaRPr>
          </a:p>
          <a:p>
            <a:r>
              <a:rPr lang="en-US" sz="1000" dirty="0" smtClean="0">
                <a:latin typeface="Gisha" panose="020B0502040204020203" pitchFamily="34" charset="-79"/>
                <a:cs typeface="Gisha" panose="020B0502040204020203" pitchFamily="34" charset="-79"/>
              </a:rPr>
              <a:t>NOT CLEAR IF THE ISSUE IS:  </a:t>
            </a:r>
          </a:p>
          <a:p>
            <a:pPr marL="685800" lvl="1" indent="-228600">
              <a:buFont typeface="+mj-lt"/>
              <a:buAutoNum type="arabicParenR"/>
            </a:pPr>
            <a:r>
              <a:rPr lang="en-US" sz="1000" dirty="0" smtClean="0">
                <a:latin typeface="Gisha" panose="020B0502040204020203" pitchFamily="34" charset="-79"/>
                <a:cs typeface="Gisha" panose="020B0502040204020203" pitchFamily="34" charset="-79"/>
              </a:rPr>
              <a:t>USE OF AN UNCONTROLLED FORM, </a:t>
            </a:r>
          </a:p>
          <a:p>
            <a:pPr marL="685800" lvl="1" indent="-228600">
              <a:buFont typeface="+mj-lt"/>
              <a:buAutoNum type="arabicParenR"/>
            </a:pPr>
            <a:r>
              <a:rPr lang="en-US" sz="1000" dirty="0" smtClean="0">
                <a:latin typeface="Gisha" panose="020B0502040204020203" pitchFamily="34" charset="-79"/>
                <a:cs typeface="Gisha" panose="020B0502040204020203" pitchFamily="34" charset="-79"/>
              </a:rPr>
              <a:t>A FORM IS BEING CHANGED,</a:t>
            </a:r>
          </a:p>
          <a:p>
            <a:pPr marL="685800" lvl="1" indent="-228600">
              <a:buFont typeface="+mj-lt"/>
              <a:buAutoNum type="arabicParenR"/>
            </a:pPr>
            <a:r>
              <a:rPr lang="en-US" sz="1000" dirty="0" smtClean="0">
                <a:latin typeface="Gisha" panose="020B0502040204020203" pitchFamily="34" charset="-79"/>
                <a:cs typeface="Gisha" panose="020B0502040204020203" pitchFamily="34" charset="-79"/>
              </a:rPr>
              <a:t>A COMBINATION OF THE TWO.</a:t>
            </a:r>
          </a:p>
          <a:p>
            <a:endParaRPr lang="en-US" sz="10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4141561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C00000"/>
                </a:solidFill>
                <a:latin typeface="Gisha" panose="020B0502040204020203" pitchFamily="34" charset="-79"/>
                <a:cs typeface="Gisha" panose="020B0502040204020203" pitchFamily="34" charset="-79"/>
              </a:rPr>
              <a:t>Finding  CAR 133912730 - Analysis</a:t>
            </a:r>
            <a:endParaRPr lang="en-US" dirty="0"/>
          </a:p>
        </p:txBody>
      </p:sp>
      <p:sp>
        <p:nvSpPr>
          <p:cNvPr id="5" name="Rectangle 4"/>
          <p:cNvSpPr/>
          <p:nvPr/>
        </p:nvSpPr>
        <p:spPr>
          <a:xfrm>
            <a:off x="935603" y="1219200"/>
            <a:ext cx="6553200" cy="12192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000" dirty="0" smtClean="0">
                <a:latin typeface="Gisha" panose="020B0502040204020203" pitchFamily="34" charset="-79"/>
                <a:cs typeface="Gisha" panose="020B0502040204020203" pitchFamily="34" charset="-79"/>
              </a:rPr>
              <a:t>Analysis incomplete</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Who was consulted / involved in this analysis</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Did not reference the UltraLink CAR 133912085 in the analysis, but it is included in the CAR Reference section</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Did not address the Ultralink issue at all, just said it was fixed</a:t>
            </a:r>
          </a:p>
          <a:p>
            <a:pPr marL="171450" indent="-171450">
              <a:buFont typeface="Arial" panose="020B0604020202020204" pitchFamily="34" charset="0"/>
              <a:buChar char="•"/>
            </a:pPr>
            <a:endParaRPr lang="en-US" sz="1000" dirty="0">
              <a:latin typeface="Gisha" panose="020B0502040204020203" pitchFamily="34" charset="-79"/>
              <a:cs typeface="Gisha" panose="020B0502040204020203" pitchFamily="34" charset="-79"/>
            </a:endParaRPr>
          </a:p>
          <a:p>
            <a:endParaRPr lang="en-US" sz="1000" dirty="0">
              <a:latin typeface="Gisha" panose="020B0502040204020203" pitchFamily="34" charset="-79"/>
              <a:cs typeface="Gisha" panose="020B0502040204020203" pitchFamily="34" charset="-79"/>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667000"/>
            <a:ext cx="573405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138" y="2619375"/>
            <a:ext cx="30956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85800" y="4610886"/>
            <a:ext cx="3903428" cy="1419225"/>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200" dirty="0" smtClean="0">
              <a:latin typeface="Gisha" panose="020B0502040204020203" pitchFamily="34" charset="-79"/>
              <a:cs typeface="Gisha" panose="020B0502040204020203" pitchFamily="34" charset="-79"/>
            </a:endParaRPr>
          </a:p>
          <a:p>
            <a:r>
              <a:rPr lang="en-US" sz="1200" dirty="0" smtClean="0">
                <a:latin typeface="Gisha" panose="020B0502040204020203" pitchFamily="34" charset="-79"/>
                <a:cs typeface="Gisha" panose="020B0502040204020203" pitchFamily="34" charset="-79"/>
              </a:rPr>
              <a:t>Questions left unanswered:</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Why </a:t>
            </a:r>
            <a:r>
              <a:rPr lang="en-US" sz="1000" dirty="0">
                <a:latin typeface="Gisha" panose="020B0502040204020203" pitchFamily="34" charset="-79"/>
                <a:cs typeface="Gisha" panose="020B0502040204020203" pitchFamily="34" charset="-79"/>
              </a:rPr>
              <a:t>were the old ones in Ultralink?  </a:t>
            </a:r>
          </a:p>
          <a:p>
            <a:pPr marL="171450" indent="-171450">
              <a:buFont typeface="Arial" panose="020B0604020202020204" pitchFamily="34" charset="0"/>
              <a:buChar char="•"/>
            </a:pPr>
            <a:r>
              <a:rPr lang="en-US" sz="1000" dirty="0">
                <a:latin typeface="Gisha" panose="020B0502040204020203" pitchFamily="34" charset="-79"/>
                <a:cs typeface="Gisha" panose="020B0502040204020203" pitchFamily="34" charset="-79"/>
              </a:rPr>
              <a:t>Why was it not updated </a:t>
            </a:r>
            <a:r>
              <a:rPr lang="en-US" sz="1000" dirty="0" smtClean="0">
                <a:latin typeface="Gisha" panose="020B0502040204020203" pitchFamily="34" charset="-79"/>
                <a:cs typeface="Gisha" panose="020B0502040204020203" pitchFamily="34" charset="-79"/>
              </a:rPr>
              <a:t>at the time </a:t>
            </a:r>
            <a:r>
              <a:rPr lang="en-US" sz="1000" dirty="0">
                <a:latin typeface="Gisha" panose="020B0502040204020203" pitchFamily="34" charset="-79"/>
                <a:cs typeface="Gisha" panose="020B0502040204020203" pitchFamily="34" charset="-79"/>
              </a:rPr>
              <a:t>it reeved to C</a:t>
            </a:r>
            <a:r>
              <a:rPr lang="en-US" sz="1000" dirty="0" smtClean="0">
                <a:latin typeface="Gisha" panose="020B0502040204020203" pitchFamily="34" charset="-79"/>
                <a:cs typeface="Gisha" panose="020B0502040204020203" pitchFamily="34" charset="-79"/>
              </a:rPr>
              <a:t>?</a:t>
            </a:r>
          </a:p>
          <a:p>
            <a:pPr marL="628650" lvl="1"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Could reference CAR here</a:t>
            </a:r>
            <a:endParaRPr lang="en-US" sz="1000" dirty="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r>
              <a:rPr lang="en-US" sz="1000" dirty="0">
                <a:latin typeface="Gisha" panose="020B0502040204020203" pitchFamily="34" charset="-79"/>
                <a:cs typeface="Gisha" panose="020B0502040204020203" pitchFamily="34" charset="-79"/>
              </a:rPr>
              <a:t>How long has this been happening? When did rev C change?</a:t>
            </a:r>
          </a:p>
          <a:p>
            <a:pPr marL="171450" indent="-171450">
              <a:buFont typeface="Arial" panose="020B0604020202020204" pitchFamily="34" charset="0"/>
              <a:buChar char="•"/>
            </a:pPr>
            <a:r>
              <a:rPr lang="en-US" sz="1000" dirty="0">
                <a:latin typeface="Gisha" panose="020B0502040204020203" pitchFamily="34" charset="-79"/>
                <a:cs typeface="Gisha" panose="020B0502040204020203" pitchFamily="34" charset="-79"/>
              </a:rPr>
              <a:t>Did someone give authorization to use the old ones?  </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Is whatever happed to Ultralink fixed so this will not happen again?</a:t>
            </a:r>
            <a:endParaRPr lang="en-US" sz="1000" dirty="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endParaRPr lang="en-US" sz="1000" dirty="0">
              <a:latin typeface="Gisha" panose="020B0502040204020203" pitchFamily="34" charset="-79"/>
              <a:cs typeface="Gisha" panose="020B0502040204020203" pitchFamily="34" charset="-79"/>
            </a:endParaRPr>
          </a:p>
          <a:p>
            <a:endParaRPr lang="en-US" sz="1000" dirty="0">
              <a:latin typeface="Gisha" panose="020B0502040204020203" pitchFamily="34" charset="-79"/>
              <a:cs typeface="Gisha" panose="020B0502040204020203" pitchFamily="34" charset="-79"/>
            </a:endParaRPr>
          </a:p>
        </p:txBody>
      </p:sp>
      <p:sp>
        <p:nvSpPr>
          <p:cNvPr id="11" name="Rectangle 10"/>
          <p:cNvSpPr/>
          <p:nvPr/>
        </p:nvSpPr>
        <p:spPr>
          <a:xfrm>
            <a:off x="4953000" y="4610886"/>
            <a:ext cx="1524000" cy="1343025"/>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000" dirty="0" smtClean="0">
                <a:latin typeface="Gisha" panose="020B0502040204020203" pitchFamily="34" charset="-79"/>
                <a:cs typeface="Gisha" panose="020B0502040204020203" pitchFamily="34" charset="-79"/>
              </a:rPr>
              <a:t>Not sure why no additional milestone is needed, and do they mean action rather than milestone?  Either was incorrect.</a:t>
            </a:r>
            <a:endParaRPr lang="en-US" sz="1000" dirty="0">
              <a:latin typeface="Gisha" panose="020B0502040204020203" pitchFamily="34" charset="-79"/>
              <a:cs typeface="Gisha" panose="020B0502040204020203" pitchFamily="34" charset="-79"/>
            </a:endParaRPr>
          </a:p>
        </p:txBody>
      </p:sp>
      <p:sp>
        <p:nvSpPr>
          <p:cNvPr id="13" name="Rectangle 12"/>
          <p:cNvSpPr/>
          <p:nvPr/>
        </p:nvSpPr>
        <p:spPr>
          <a:xfrm>
            <a:off x="6695950" y="3733800"/>
            <a:ext cx="1524000" cy="1343025"/>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000" dirty="0" smtClean="0">
                <a:latin typeface="Gisha" panose="020B0502040204020203" pitchFamily="34" charset="-79"/>
                <a:cs typeface="Gisha" panose="020B0502040204020203" pitchFamily="34" charset="-79"/>
              </a:rPr>
              <a:t>Looks like one of the projects referenced was corrected [NC5493…]</a:t>
            </a:r>
          </a:p>
          <a:p>
            <a:r>
              <a:rPr lang="en-US" sz="1000" dirty="0" smtClean="0">
                <a:latin typeface="Gisha" panose="020B0502040204020203" pitchFamily="34" charset="-79"/>
                <a:cs typeface="Gisha" panose="020B0502040204020203" pitchFamily="34" charset="-79"/>
              </a:rPr>
              <a:t>The other project was not mentioned</a:t>
            </a:r>
            <a:endParaRPr lang="en-US" sz="10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518000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C00000"/>
                </a:solidFill>
                <a:latin typeface="Gisha" panose="020B0502040204020203" pitchFamily="34" charset="-79"/>
                <a:cs typeface="Gisha" panose="020B0502040204020203" pitchFamily="34" charset="-79"/>
              </a:rPr>
              <a:t>Finding  CAR 133912730 - Analysis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711" y="2819400"/>
            <a:ext cx="589597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909099" y="1066800"/>
            <a:ext cx="6553200" cy="10668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000" dirty="0" smtClean="0">
              <a:latin typeface="Gisha" panose="020B0502040204020203" pitchFamily="34" charset="-79"/>
              <a:cs typeface="Gisha" panose="020B0502040204020203" pitchFamily="34" charset="-79"/>
            </a:endParaRPr>
          </a:p>
          <a:p>
            <a:endParaRPr lang="en-US" sz="1000" dirty="0" smtClean="0">
              <a:latin typeface="Gisha" panose="020B0502040204020203" pitchFamily="34" charset="-79"/>
              <a:cs typeface="Gisha" panose="020B0502040204020203" pitchFamily="34" charset="-79"/>
            </a:endParaRPr>
          </a:p>
          <a:p>
            <a:r>
              <a:rPr lang="en-US" sz="1000" dirty="0" smtClean="0">
                <a:latin typeface="Gisha" panose="020B0502040204020203" pitchFamily="34" charset="-79"/>
                <a:cs typeface="Gisha" panose="020B0502040204020203" pitchFamily="34" charset="-79"/>
              </a:rPr>
              <a:t>Analysis incomplete</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Who was consulted / involved in this analysis</a:t>
            </a:r>
          </a:p>
          <a:p>
            <a:pPr marL="171450" indent="-171450">
              <a:buFont typeface="Arial" panose="020B0604020202020204" pitchFamily="34" charset="0"/>
              <a:buChar char="•"/>
            </a:pPr>
            <a:r>
              <a:rPr lang="en-US" sz="1000" dirty="0" smtClean="0">
                <a:latin typeface="Arial" pitchFamily="34" charset="0"/>
                <a:cs typeface="Arial" pitchFamily="34" charset="0"/>
              </a:rPr>
              <a:t>Need more information, as to who looked at the projects to decide they were okay</a:t>
            </a:r>
          </a:p>
          <a:p>
            <a:pPr marL="171450" indent="-171450">
              <a:buFont typeface="Arial" panose="020B0604020202020204" pitchFamily="34" charset="0"/>
              <a:buChar char="•"/>
            </a:pPr>
            <a:r>
              <a:rPr lang="en-US" sz="1000" dirty="0" smtClean="0">
                <a:latin typeface="Arial" pitchFamily="34" charset="0"/>
                <a:cs typeface="Arial" pitchFamily="34" charset="0"/>
              </a:rPr>
              <a:t>Was it someone of authority (like L4) to determine there was no serious impact</a:t>
            </a:r>
          </a:p>
          <a:p>
            <a:pPr marL="171450" indent="-171450">
              <a:buFont typeface="Arial" panose="020B0604020202020204" pitchFamily="34" charset="0"/>
              <a:buChar char="•"/>
            </a:pPr>
            <a:r>
              <a:rPr lang="en-US" sz="1000" dirty="0" smtClean="0">
                <a:latin typeface="Arial" pitchFamily="34" charset="0"/>
                <a:cs typeface="Arial" pitchFamily="34" charset="0"/>
              </a:rPr>
              <a:t>Is there anything else that needs to be considered (like why did IECEE have an issue with this) </a:t>
            </a: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endParaRPr lang="en-US" sz="1000" dirty="0">
              <a:latin typeface="Gisha" panose="020B0502040204020203" pitchFamily="34" charset="-79"/>
              <a:cs typeface="Gisha" panose="020B0502040204020203" pitchFamily="34" charset="-79"/>
            </a:endParaRPr>
          </a:p>
        </p:txBody>
      </p:sp>
      <p:sp>
        <p:nvSpPr>
          <p:cNvPr id="9" name="Rectangle 8"/>
          <p:cNvSpPr/>
          <p:nvPr/>
        </p:nvSpPr>
        <p:spPr>
          <a:xfrm>
            <a:off x="2148177" y="4495800"/>
            <a:ext cx="3124200" cy="8382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000" dirty="0" smtClean="0">
              <a:latin typeface="Gisha" panose="020B0502040204020203" pitchFamily="34" charset="-79"/>
              <a:cs typeface="Gisha" panose="020B0502040204020203" pitchFamily="34" charset="-79"/>
            </a:endParaRPr>
          </a:p>
          <a:p>
            <a:r>
              <a:rPr lang="en-US" sz="1000" dirty="0" smtClean="0">
                <a:latin typeface="Gisha" panose="020B0502040204020203" pitchFamily="34" charset="-79"/>
                <a:cs typeface="Gisha" panose="020B0502040204020203" pitchFamily="34" charset="-79"/>
              </a:rPr>
              <a:t>Indicated a sentence needs correction, but then nothing is changed.   </a:t>
            </a:r>
            <a:endParaRPr lang="en-US" sz="1000" dirty="0">
              <a:latin typeface="Arial" pitchFamily="34" charset="0"/>
              <a:cs typeface="Arial" pitchFamily="34" charset="0"/>
            </a:endParaRP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endParaRPr lang="en-US" sz="1000" dirty="0">
              <a:latin typeface="Gisha" panose="020B0502040204020203" pitchFamily="34" charset="-79"/>
              <a:cs typeface="Gisha" panose="020B0502040204020203" pitchFamily="34" charset="-79"/>
            </a:endParaRPr>
          </a:p>
          <a:p>
            <a:endParaRPr lang="en-US" sz="1000" dirty="0">
              <a:latin typeface="Gisha" panose="020B0502040204020203" pitchFamily="34" charset="-79"/>
              <a:cs typeface="Gisha" panose="020B0502040204020203" pitchFamily="34" charset="-79"/>
            </a:endParaRPr>
          </a:p>
        </p:txBody>
      </p:sp>
      <p:cxnSp>
        <p:nvCxnSpPr>
          <p:cNvPr id="10" name="Straight Arrow Connector 9"/>
          <p:cNvCxnSpPr>
            <a:stCxn id="9" idx="0"/>
          </p:cNvCxnSpPr>
          <p:nvPr/>
        </p:nvCxnSpPr>
        <p:spPr>
          <a:xfrm flipH="1" flipV="1">
            <a:off x="3581400" y="4038600"/>
            <a:ext cx="128877"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1363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2438400"/>
            <a:ext cx="304800" cy="2554545"/>
          </a:xfrm>
          <a:prstGeom prst="rect">
            <a:avLst/>
          </a:prstGeom>
          <a:noFill/>
        </p:spPr>
        <p:txBody>
          <a:bodyPr wrap="square" rtlCol="0">
            <a:spAutoFit/>
          </a:bodyPr>
          <a:lstStyle/>
          <a:p>
            <a:r>
              <a:rPr lang="en-US" sz="1600" dirty="0" smtClean="0">
                <a:latin typeface="Arial" pitchFamily="34" charset="0"/>
                <a:cs typeface="Arial" pitchFamily="34" charset="0"/>
              </a:rPr>
              <a:t>Background</a:t>
            </a:r>
            <a:endParaRPr lang="en-US" sz="1600" dirty="0">
              <a:latin typeface="Arial" pitchFamily="34" charset="0"/>
              <a:cs typeface="Arial" pitchFamily="34" charset="0"/>
            </a:endParaRPr>
          </a:p>
        </p:txBody>
      </p:sp>
      <p:cxnSp>
        <p:nvCxnSpPr>
          <p:cNvPr id="8" name="Straight Arrow Connector 7"/>
          <p:cNvCxnSpPr/>
          <p:nvPr/>
        </p:nvCxnSpPr>
        <p:spPr>
          <a:xfrm flipH="1">
            <a:off x="7124700" y="1587668"/>
            <a:ext cx="571500" cy="1956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514" y="749966"/>
            <a:ext cx="7105650" cy="637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2667000" y="1997643"/>
            <a:ext cx="685800" cy="2286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4" name="Oval 3"/>
          <p:cNvSpPr/>
          <p:nvPr/>
        </p:nvSpPr>
        <p:spPr>
          <a:xfrm>
            <a:off x="6096000" y="1981200"/>
            <a:ext cx="762000" cy="2286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11" name="Title 1"/>
          <p:cNvSpPr>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US" dirty="0" smtClean="0"/>
              <a:t>Observation: </a:t>
            </a:r>
            <a:endParaRPr lang="en-US" dirty="0"/>
          </a:p>
        </p:txBody>
      </p:sp>
      <p:sp>
        <p:nvSpPr>
          <p:cNvPr id="9" name="TextBox 8"/>
          <p:cNvSpPr txBox="1"/>
          <p:nvPr/>
        </p:nvSpPr>
        <p:spPr>
          <a:xfrm>
            <a:off x="6858000" y="4724400"/>
            <a:ext cx="1828800" cy="1015663"/>
          </a:xfrm>
          <a:prstGeom prst="rect">
            <a:avLst/>
          </a:prstGeom>
          <a:noFill/>
          <a:ln>
            <a:solidFill>
              <a:schemeClr val="accent1"/>
            </a:solidFill>
          </a:ln>
        </p:spPr>
        <p:txBody>
          <a:bodyPr wrap="square" rtlCol="0">
            <a:spAutoFit/>
          </a:bodyPr>
          <a:lstStyle/>
          <a:p>
            <a:r>
              <a:rPr lang="en-US" sz="1200" dirty="0" smtClean="0">
                <a:latin typeface="Arial" pitchFamily="34" charset="0"/>
                <a:cs typeface="Arial" pitchFamily="34" charset="0"/>
              </a:rPr>
              <a:t>Could provide more specific detail of the evidence.</a:t>
            </a:r>
          </a:p>
          <a:p>
            <a:r>
              <a:rPr lang="en-US" sz="1200" dirty="0" smtClean="0">
                <a:latin typeface="Arial" pitchFamily="34" charset="0"/>
                <a:cs typeface="Arial" pitchFamily="34" charset="0"/>
              </a:rPr>
              <a:t>Sample Size to justify Observation?</a:t>
            </a:r>
          </a:p>
        </p:txBody>
      </p:sp>
      <p:cxnSp>
        <p:nvCxnSpPr>
          <p:cNvPr id="12" name="Straight Arrow Connector 11"/>
          <p:cNvCxnSpPr/>
          <p:nvPr/>
        </p:nvCxnSpPr>
        <p:spPr>
          <a:xfrm flipH="1" flipV="1">
            <a:off x="5867400" y="4495800"/>
            <a:ext cx="990600" cy="4971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4267200" y="5232231"/>
            <a:ext cx="1828800" cy="461665"/>
          </a:xfrm>
          <a:prstGeom prst="rect">
            <a:avLst/>
          </a:prstGeom>
          <a:noFill/>
          <a:ln>
            <a:solidFill>
              <a:schemeClr val="accent1"/>
            </a:solidFill>
          </a:ln>
        </p:spPr>
        <p:txBody>
          <a:bodyPr wrap="square" rtlCol="0">
            <a:spAutoFit/>
          </a:bodyPr>
          <a:lstStyle/>
          <a:p>
            <a:r>
              <a:rPr lang="en-US" sz="1200" dirty="0" smtClean="0">
                <a:latin typeface="Arial" pitchFamily="34" charset="0"/>
                <a:cs typeface="Arial" pitchFamily="34" charset="0"/>
              </a:rPr>
              <a:t>Detailed analysis attached.</a:t>
            </a:r>
          </a:p>
        </p:txBody>
      </p:sp>
      <p:cxnSp>
        <p:nvCxnSpPr>
          <p:cNvPr id="7" name="Straight Arrow Connector 6"/>
          <p:cNvCxnSpPr>
            <a:stCxn id="2" idx="1"/>
          </p:cNvCxnSpPr>
          <p:nvPr/>
        </p:nvCxnSpPr>
        <p:spPr>
          <a:xfrm flipH="1">
            <a:off x="2209800" y="5463064"/>
            <a:ext cx="2057400" cy="995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9886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C00000"/>
                </a:solidFill>
                <a:latin typeface="Gisha" panose="020B0502040204020203" pitchFamily="34" charset="-79"/>
                <a:cs typeface="Gisha" panose="020B0502040204020203" pitchFamily="34" charset="-79"/>
              </a:rPr>
              <a:t>Finding  CAR 133912730 - Analysis</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5495925"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1" y="3962400"/>
            <a:ext cx="5434013"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019137" y="997888"/>
            <a:ext cx="2515263" cy="4069412"/>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000" dirty="0">
                <a:latin typeface="Gisha" panose="020B0502040204020203" pitchFamily="34" charset="-79"/>
                <a:cs typeface="Gisha" panose="020B0502040204020203" pitchFamily="34" charset="-79"/>
              </a:rPr>
              <a:t>Analysis incomplete</a:t>
            </a:r>
          </a:p>
          <a:p>
            <a:pPr marL="171450" indent="-171450">
              <a:buFont typeface="Arial" panose="020B0604020202020204" pitchFamily="34" charset="0"/>
              <a:buChar char="•"/>
            </a:pPr>
            <a:r>
              <a:rPr lang="en-US" sz="1000" dirty="0">
                <a:latin typeface="Gisha" panose="020B0502040204020203" pitchFamily="34" charset="-79"/>
                <a:cs typeface="Gisha" panose="020B0502040204020203" pitchFamily="34" charset="-79"/>
              </a:rPr>
              <a:t>Who was consulted / involved in this </a:t>
            </a:r>
            <a:r>
              <a:rPr lang="en-US" sz="1000" dirty="0" smtClean="0">
                <a:latin typeface="Gisha" panose="020B0502040204020203" pitchFamily="34" charset="-79"/>
                <a:cs typeface="Gisha" panose="020B0502040204020203" pitchFamily="34" charset="-79"/>
              </a:rPr>
              <a:t>analysis</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No explanation and not how it is applicable to the analysis.</a:t>
            </a:r>
          </a:p>
          <a:p>
            <a:pPr marL="171450" indent="-171450">
              <a:buFont typeface="Arial" panose="020B0604020202020204" pitchFamily="34" charset="0"/>
              <a:buChar char="•"/>
            </a:pPr>
            <a:endParaRPr lang="en-US" sz="1000" dirty="0">
              <a:latin typeface="Gisha" panose="020B0502040204020203" pitchFamily="34" charset="-79"/>
              <a:cs typeface="Gisha" panose="020B0502040204020203" pitchFamily="34" charset="-79"/>
            </a:endParaRPr>
          </a:p>
          <a:p>
            <a:r>
              <a:rPr lang="en-US" sz="1000" dirty="0" smtClean="0">
                <a:latin typeface="Gisha" panose="020B0502040204020203" pitchFamily="34" charset="-79"/>
                <a:cs typeface="Gisha" panose="020B0502040204020203" pitchFamily="34" charset="-79"/>
              </a:rPr>
              <a:t>OFF 1 – </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Without an explanation, not sure why LED’s matter, why radiation matters, etc.  </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Include  title of IEC62471 </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Needs an explanation, especially when dealing with technical issues.  Need to summarize so others can understand.</a:t>
            </a: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r>
              <a:rPr lang="en-US" sz="1000" dirty="0">
                <a:latin typeface="Gisha" panose="020B0502040204020203" pitchFamily="34" charset="-79"/>
                <a:cs typeface="Gisha" panose="020B0502040204020203" pitchFamily="34" charset="-79"/>
              </a:rPr>
              <a:t>OFF </a:t>
            </a:r>
            <a:r>
              <a:rPr lang="en-US" sz="1000" dirty="0" smtClean="0">
                <a:latin typeface="Gisha" panose="020B0502040204020203" pitchFamily="34" charset="-79"/>
                <a:cs typeface="Gisha" panose="020B0502040204020203" pitchFamily="34" charset="-79"/>
              </a:rPr>
              <a:t>2 </a:t>
            </a:r>
            <a:r>
              <a:rPr lang="en-US" sz="1000" dirty="0">
                <a:latin typeface="Gisha" panose="020B0502040204020203" pitchFamily="34" charset="-79"/>
                <a:cs typeface="Gisha" panose="020B0502040204020203" pitchFamily="34" charset="-79"/>
              </a:rPr>
              <a:t>– </a:t>
            </a:r>
            <a:endParaRPr lang="en-US" sz="1000" dirty="0" smtClean="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Without an explanation, not clear the difference between class III and ?  </a:t>
            </a:r>
          </a:p>
          <a:p>
            <a:pPr lvl="1"/>
            <a:r>
              <a:rPr lang="en-US" sz="1000" dirty="0" smtClean="0">
                <a:latin typeface="Gisha" panose="020B0502040204020203" pitchFamily="34" charset="-79"/>
                <a:cs typeface="Gisha" panose="020B0502040204020203" pitchFamily="34" charset="-79"/>
              </a:rPr>
              <a:t>(guess, class II)</a:t>
            </a:r>
            <a:endParaRPr lang="en-US" sz="1000" dirty="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What needed to be changed?</a:t>
            </a:r>
          </a:p>
          <a:p>
            <a:pPr marL="171450" indent="-171450">
              <a:buFont typeface="Arial" panose="020B0604020202020204" pitchFamily="34" charset="0"/>
              <a:buChar char="•"/>
            </a:pPr>
            <a:r>
              <a:rPr lang="en-US" sz="1000" dirty="0" smtClean="0">
                <a:latin typeface="Gisha" panose="020B0502040204020203" pitchFamily="34" charset="-79"/>
                <a:cs typeface="Gisha" panose="020B0502040204020203" pitchFamily="34" charset="-79"/>
              </a:rPr>
              <a:t>NC indicated an investigation was need “ . . No additional investigation was done.”  Should one be done or did the “careless mistake” cause the issue?</a:t>
            </a:r>
            <a:endParaRPr lang="en-US" sz="1000" dirty="0">
              <a:latin typeface="Gisha" panose="020B0502040204020203" pitchFamily="34" charset="-79"/>
              <a:cs typeface="Gisha" panose="020B0502040204020203" pitchFamily="34" charset="-79"/>
            </a:endParaRPr>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410200"/>
            <a:ext cx="542925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6972300" y="5486400"/>
            <a:ext cx="1562100" cy="8382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000" dirty="0" smtClean="0">
              <a:latin typeface="Gisha" panose="020B0502040204020203" pitchFamily="34" charset="-79"/>
              <a:cs typeface="Gisha" panose="020B0502040204020203" pitchFamily="34" charset="-79"/>
            </a:endParaRPr>
          </a:p>
          <a:p>
            <a:endParaRPr lang="en-US" sz="1000" dirty="0" smtClean="0">
              <a:latin typeface="Gisha" panose="020B0502040204020203" pitchFamily="34" charset="-79"/>
              <a:cs typeface="Gisha" panose="020B0502040204020203" pitchFamily="34" charset="-79"/>
            </a:endParaRPr>
          </a:p>
          <a:p>
            <a:endParaRPr lang="en-US" sz="1000" dirty="0" smtClean="0">
              <a:latin typeface="Gisha" panose="020B0502040204020203" pitchFamily="34" charset="-79"/>
              <a:cs typeface="Gisha" panose="020B0502040204020203" pitchFamily="34" charset="-79"/>
            </a:endParaRPr>
          </a:p>
          <a:p>
            <a:r>
              <a:rPr lang="en-US" sz="1000" dirty="0" smtClean="0">
                <a:latin typeface="Gisha" panose="020B0502040204020203" pitchFamily="34" charset="-79"/>
                <a:cs typeface="Gisha" panose="020B0502040204020203" pitchFamily="34" charset="-79"/>
              </a:rPr>
              <a:t>Missed sentence from non-conformance.  Thus, this issue was not addressed.</a:t>
            </a:r>
            <a:endParaRPr lang="en-US" sz="1000" dirty="0" smtClean="0">
              <a:latin typeface="Arial" pitchFamily="34" charset="0"/>
              <a:cs typeface="Arial" pitchFamily="34" charset="0"/>
            </a:endParaRP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endParaRPr lang="en-US" sz="1000" dirty="0">
              <a:latin typeface="Gisha" panose="020B0502040204020203" pitchFamily="34" charset="-79"/>
              <a:cs typeface="Gisha" panose="020B0502040204020203" pitchFamily="34" charset="-79"/>
            </a:endParaRPr>
          </a:p>
        </p:txBody>
      </p:sp>
      <p:cxnSp>
        <p:nvCxnSpPr>
          <p:cNvPr id="10" name="Straight Arrow Connector 9"/>
          <p:cNvCxnSpPr>
            <a:stCxn id="9" idx="1"/>
          </p:cNvCxnSpPr>
          <p:nvPr/>
        </p:nvCxnSpPr>
        <p:spPr>
          <a:xfrm flipH="1">
            <a:off x="6248400" y="5905500"/>
            <a:ext cx="723900"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4457036" y="4800600"/>
            <a:ext cx="1410363" cy="5334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000" dirty="0" smtClean="0">
              <a:latin typeface="Gisha" panose="020B0502040204020203" pitchFamily="34" charset="-79"/>
              <a:cs typeface="Gisha" panose="020B0502040204020203" pitchFamily="34" charset="-79"/>
            </a:endParaRPr>
          </a:p>
          <a:p>
            <a:endParaRPr lang="en-US" sz="1000" dirty="0" smtClean="0">
              <a:latin typeface="Gisha" panose="020B0502040204020203" pitchFamily="34" charset="-79"/>
              <a:cs typeface="Gisha" panose="020B0502040204020203" pitchFamily="34" charset="-79"/>
            </a:endParaRPr>
          </a:p>
          <a:p>
            <a:endParaRPr lang="en-US" sz="800" dirty="0" smtClean="0">
              <a:latin typeface="Gisha" panose="020B0502040204020203" pitchFamily="34" charset="-79"/>
              <a:cs typeface="Gisha" panose="020B0502040204020203" pitchFamily="34" charset="-79"/>
            </a:endParaRPr>
          </a:p>
          <a:p>
            <a:r>
              <a:rPr lang="en-US" sz="800" dirty="0" smtClean="0">
                <a:latin typeface="Gisha" panose="020B0502040204020203" pitchFamily="34" charset="-79"/>
                <a:cs typeface="Gisha" panose="020B0502040204020203" pitchFamily="34" charset="-79"/>
              </a:rPr>
              <a:t>Why would this be an OBS?  Is this necessary to include?</a:t>
            </a:r>
            <a:endParaRPr lang="en-US" sz="800" dirty="0" smtClean="0">
              <a:latin typeface="Arial" pitchFamily="34" charset="0"/>
              <a:cs typeface="Arial" pitchFamily="34" charset="0"/>
            </a:endParaRP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endParaRPr lang="en-US" sz="1000" dirty="0">
              <a:latin typeface="Gisha" panose="020B0502040204020203" pitchFamily="34" charset="-79"/>
              <a:cs typeface="Gisha" panose="020B0502040204020203" pitchFamily="34" charset="-79"/>
            </a:endParaRPr>
          </a:p>
        </p:txBody>
      </p:sp>
      <p:cxnSp>
        <p:nvCxnSpPr>
          <p:cNvPr id="14" name="Straight Arrow Connector 13"/>
          <p:cNvCxnSpPr/>
          <p:nvPr/>
        </p:nvCxnSpPr>
        <p:spPr>
          <a:xfrm flipH="1" flipV="1">
            <a:off x="4267200" y="4800600"/>
            <a:ext cx="189836"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919161" y="5105399"/>
            <a:ext cx="757239" cy="4991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285418" y="5105400"/>
            <a:ext cx="705181" cy="947738"/>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000" dirty="0" smtClean="0">
              <a:latin typeface="Gisha" panose="020B0502040204020203" pitchFamily="34" charset="-79"/>
              <a:cs typeface="Gisha" panose="020B0502040204020203" pitchFamily="34" charset="-79"/>
            </a:endParaRPr>
          </a:p>
          <a:p>
            <a:endParaRPr lang="en-US" sz="1000" dirty="0" smtClean="0">
              <a:latin typeface="Gisha" panose="020B0502040204020203" pitchFamily="34" charset="-79"/>
              <a:cs typeface="Gisha" panose="020B0502040204020203" pitchFamily="34" charset="-79"/>
            </a:endParaRPr>
          </a:p>
          <a:p>
            <a:endParaRPr lang="en-US" sz="800" dirty="0" smtClean="0">
              <a:latin typeface="Gisha" panose="020B0502040204020203" pitchFamily="34" charset="-79"/>
              <a:cs typeface="Gisha" panose="020B0502040204020203" pitchFamily="34" charset="-79"/>
            </a:endParaRPr>
          </a:p>
          <a:p>
            <a:r>
              <a:rPr lang="en-US" sz="800" dirty="0" smtClean="0">
                <a:latin typeface="Gisha" panose="020B0502040204020203" pitchFamily="34" charset="-79"/>
                <a:cs typeface="Gisha" panose="020B0502040204020203" pitchFamily="34" charset="-79"/>
              </a:rPr>
              <a:t>How can  this statement pertain to the entire CAR? </a:t>
            </a:r>
            <a:endParaRPr lang="en-US" sz="800" dirty="0" smtClean="0">
              <a:latin typeface="Arial" pitchFamily="34" charset="0"/>
              <a:cs typeface="Arial" pitchFamily="34" charset="0"/>
            </a:endParaRP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endParaRPr lang="en-US" sz="1000" dirty="0" smtClean="0">
              <a:latin typeface="Gisha" panose="020B0502040204020203" pitchFamily="34" charset="-79"/>
              <a:cs typeface="Gisha" panose="020B0502040204020203" pitchFamily="34" charset="-79"/>
            </a:endParaRPr>
          </a:p>
          <a:p>
            <a:endParaRPr lang="en-US" sz="10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509941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b="0" dirty="0">
                <a:solidFill>
                  <a:srgbClr val="C00000"/>
                </a:solidFill>
                <a:latin typeface="Gisha" panose="020B0502040204020203" pitchFamily="34" charset="-79"/>
                <a:cs typeface="Gisha" panose="020B0502040204020203" pitchFamily="34" charset="-79"/>
              </a:rPr>
              <a:t>Finding  CAR </a:t>
            </a:r>
            <a:r>
              <a:rPr lang="en-US" b="0" dirty="0" smtClean="0">
                <a:solidFill>
                  <a:srgbClr val="C00000"/>
                </a:solidFill>
                <a:latin typeface="Gisha" panose="020B0502040204020203" pitchFamily="34" charset="-79"/>
                <a:cs typeface="Gisha" panose="020B0502040204020203" pitchFamily="34" charset="-79"/>
              </a:rPr>
              <a:t>133912730 – Root Cause and Scope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63531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60119" y="2743200"/>
            <a:ext cx="4373881" cy="11430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Gisha" panose="020B0502040204020203" pitchFamily="34" charset="-79"/>
                <a:cs typeface="Gisha" panose="020B0502040204020203" pitchFamily="34" charset="-79"/>
              </a:rPr>
              <a:t>Root Cause:</a:t>
            </a:r>
          </a:p>
          <a:p>
            <a:pPr marL="171450" indent="-171450">
              <a:buFont typeface="Arial" panose="020B0604020202020204" pitchFamily="34" charset="0"/>
              <a:buChar char="•"/>
            </a:pPr>
            <a:r>
              <a:rPr lang="en-US" sz="1100" dirty="0" smtClean="0">
                <a:latin typeface="Gisha" panose="020B0502040204020203" pitchFamily="34" charset="-79"/>
                <a:cs typeface="Gisha" panose="020B0502040204020203" pitchFamily="34" charset="-79"/>
              </a:rPr>
              <a:t>Not appropriate,</a:t>
            </a:r>
          </a:p>
          <a:p>
            <a:pPr marL="171450" indent="-171450">
              <a:buFont typeface="Arial" panose="020B0604020202020204" pitchFamily="34" charset="0"/>
              <a:buChar char="•"/>
            </a:pPr>
            <a:r>
              <a:rPr lang="en-US" sz="1100" dirty="0" smtClean="0">
                <a:latin typeface="Gisha" panose="020B0502040204020203" pitchFamily="34" charset="-79"/>
                <a:cs typeface="Gisha" panose="020B0502040204020203" pitchFamily="34" charset="-79"/>
              </a:rPr>
              <a:t>All issues need to be addressed</a:t>
            </a:r>
          </a:p>
          <a:p>
            <a:pPr marL="171450" indent="-171450">
              <a:buFont typeface="Arial" panose="020B0604020202020204" pitchFamily="34" charset="0"/>
              <a:buChar char="•"/>
            </a:pPr>
            <a:r>
              <a:rPr lang="en-US" sz="1100" dirty="0" smtClean="0">
                <a:latin typeface="Gisha" panose="020B0502040204020203" pitchFamily="34" charset="-79"/>
                <a:cs typeface="Gisha" panose="020B0502040204020203" pitchFamily="34" charset="-79"/>
              </a:rPr>
              <a:t>Analysis was not done well, so it is unclear what the root causes are</a:t>
            </a:r>
            <a:endParaRPr lang="en-US" sz="1100" dirty="0">
              <a:latin typeface="Gisha" panose="020B0502040204020203" pitchFamily="34" charset="-79"/>
              <a:cs typeface="Gisha" panose="020B0502040204020203" pitchFamily="34" charset="-79"/>
            </a:endParaRPr>
          </a:p>
        </p:txBody>
      </p:sp>
      <p:cxnSp>
        <p:nvCxnSpPr>
          <p:cNvPr id="6" name="Straight Arrow Connector 5"/>
          <p:cNvCxnSpPr>
            <a:stCxn id="5" idx="0"/>
          </p:cNvCxnSpPr>
          <p:nvPr/>
        </p:nvCxnSpPr>
        <p:spPr>
          <a:xfrm flipH="1" flipV="1">
            <a:off x="1981200" y="1524000"/>
            <a:ext cx="116586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181601" y="4038600"/>
            <a:ext cx="2895600" cy="11430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Gisha" panose="020B0502040204020203" pitchFamily="34" charset="-79"/>
                <a:cs typeface="Gisha" panose="020B0502040204020203" pitchFamily="34" charset="-79"/>
              </a:rPr>
              <a:t>Scope:</a:t>
            </a:r>
          </a:p>
          <a:p>
            <a:r>
              <a:rPr lang="en-US" sz="1100" dirty="0" smtClean="0">
                <a:latin typeface="Gisha" panose="020B0502040204020203" pitchFamily="34" charset="-79"/>
                <a:cs typeface="Gisha" panose="020B0502040204020203" pitchFamily="34" charset="-79"/>
              </a:rPr>
              <a:t>There was nothing in the analysis which indicated the scope of the issue.  How do they know it is limited as indicated.</a:t>
            </a:r>
          </a:p>
        </p:txBody>
      </p:sp>
      <p:cxnSp>
        <p:nvCxnSpPr>
          <p:cNvPr id="10" name="Straight Arrow Connector 9"/>
          <p:cNvCxnSpPr>
            <a:stCxn id="9" idx="0"/>
          </p:cNvCxnSpPr>
          <p:nvPr/>
        </p:nvCxnSpPr>
        <p:spPr>
          <a:xfrm flipH="1" flipV="1">
            <a:off x="5181601" y="1981200"/>
            <a:ext cx="1447800" cy="2057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5123" name="Picture 3" descr="C:\Users\01390\AppData\Local\Microsoft\Windows\Temporary Internet Files\Content.IE5\62RVX0UZ\MC90033243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142" y="4038600"/>
            <a:ext cx="1836115" cy="174101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01390\AppData\Local\Microsoft\Windows\Temporary Internet Files\Content.IE5\QK0MUNOU\MC90044187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47060" y="403860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01390\AppData\Local\Microsoft\Windows\Temporary Internet Files\Content.IE5\S82Q1JTD\MC900446016[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53200" y="2263007"/>
            <a:ext cx="1783994" cy="175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164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C00000"/>
                </a:solidFill>
                <a:latin typeface="Gisha" panose="020B0502040204020203" pitchFamily="34" charset="-79"/>
                <a:cs typeface="Gisha" panose="020B0502040204020203" pitchFamily="34" charset="-79"/>
              </a:rPr>
              <a:t>Finding  CAR 133912730 </a:t>
            </a:r>
            <a:r>
              <a:rPr lang="en-US" b="0" dirty="0" smtClean="0">
                <a:solidFill>
                  <a:srgbClr val="C00000"/>
                </a:solidFill>
                <a:latin typeface="Gisha" panose="020B0502040204020203" pitchFamily="34" charset="-79"/>
                <a:cs typeface="Gisha" panose="020B0502040204020203" pitchFamily="34" charset="-79"/>
              </a:rPr>
              <a:t>– Scope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12" y="3200400"/>
            <a:ext cx="68865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143000" y="1593574"/>
            <a:ext cx="6553200" cy="10668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000" dirty="0" smtClean="0">
              <a:latin typeface="Gisha" panose="020B0502040204020203" pitchFamily="34" charset="-79"/>
              <a:cs typeface="Gisha" panose="020B0502040204020203" pitchFamily="34" charset="-79"/>
            </a:endParaRPr>
          </a:p>
          <a:p>
            <a:r>
              <a:rPr lang="en-US" sz="1000" dirty="0" smtClean="0">
                <a:latin typeface="Gisha" panose="020B0502040204020203" pitchFamily="34" charset="-79"/>
                <a:cs typeface="Gisha" panose="020B0502040204020203" pitchFamily="34" charset="-79"/>
              </a:rPr>
              <a:t>Without a complete analysis, it is not possible to determine the geography or the nonconformance category.</a:t>
            </a:r>
          </a:p>
          <a:p>
            <a:endParaRPr lang="en-US" sz="1000" dirty="0">
              <a:latin typeface="Gisha" panose="020B0502040204020203" pitchFamily="34" charset="-79"/>
              <a:cs typeface="Gisha" panose="020B0502040204020203" pitchFamily="34" charset="-79"/>
            </a:endParaRPr>
          </a:p>
          <a:p>
            <a:pPr marL="171450" indent="-171450">
              <a:buFont typeface="Arial" panose="020B0604020202020204" pitchFamily="34" charset="0"/>
              <a:buChar char="•"/>
            </a:pPr>
            <a:endParaRPr lang="en-US" sz="1000" dirty="0">
              <a:latin typeface="Gisha" panose="020B0502040204020203" pitchFamily="34" charset="-79"/>
              <a:cs typeface="Gisha" panose="020B0502040204020203" pitchFamily="34" charset="-79"/>
            </a:endParaRPr>
          </a:p>
          <a:p>
            <a:endParaRPr lang="en-US" sz="10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638201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056"/>
            <a:ext cx="8229600" cy="1143000"/>
          </a:xfrm>
        </p:spPr>
        <p:txBody>
          <a:bodyPr/>
          <a:lstStyle/>
          <a:p>
            <a:r>
              <a:rPr lang="en-US" b="0" dirty="0">
                <a:solidFill>
                  <a:srgbClr val="C00000"/>
                </a:solidFill>
                <a:latin typeface="Gisha" panose="020B0502040204020203" pitchFamily="34" charset="-79"/>
                <a:cs typeface="Gisha" panose="020B0502040204020203" pitchFamily="34" charset="-79"/>
              </a:rPr>
              <a:t>Finding  CAR 133912730 – </a:t>
            </a:r>
            <a:r>
              <a:rPr lang="en-US" b="0" dirty="0" smtClean="0">
                <a:solidFill>
                  <a:srgbClr val="C00000"/>
                </a:solidFill>
                <a:latin typeface="Gisha" panose="020B0502040204020203" pitchFamily="34" charset="-79"/>
                <a:cs typeface="Gisha" panose="020B0502040204020203" pitchFamily="34" charset="-79"/>
              </a:rPr>
              <a:t>Corrective Action</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2307866"/>
            <a:ext cx="6610350"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43000" y="1066800"/>
            <a:ext cx="6553200" cy="10668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endParaRPr lang="en-US" sz="1000" dirty="0" smtClean="0">
              <a:latin typeface="Gisha" panose="020B0502040204020203" pitchFamily="34" charset="-79"/>
              <a:cs typeface="Gisha" panose="020B0502040204020203" pitchFamily="34" charset="-79"/>
            </a:endParaRPr>
          </a:p>
          <a:p>
            <a:r>
              <a:rPr lang="en-US" sz="1000" dirty="0" smtClean="0">
                <a:latin typeface="Gisha" panose="020B0502040204020203" pitchFamily="34" charset="-79"/>
                <a:cs typeface="Gisha" panose="020B0502040204020203" pitchFamily="34" charset="-79"/>
              </a:rPr>
              <a:t>Without a clear analysis, it is not possible to put together a relevant CAP.</a:t>
            </a:r>
          </a:p>
          <a:p>
            <a:endParaRPr lang="en-US" sz="1000" dirty="0">
              <a:latin typeface="Gisha" panose="020B0502040204020203" pitchFamily="34" charset="-79"/>
              <a:cs typeface="Gisha" panose="020B0502040204020203" pitchFamily="34" charset="-79"/>
            </a:endParaRPr>
          </a:p>
          <a:p>
            <a:r>
              <a:rPr lang="en-US" sz="1000" dirty="0" smtClean="0">
                <a:latin typeface="Gisha" panose="020B0502040204020203" pitchFamily="34" charset="-79"/>
                <a:cs typeface="Gisha" panose="020B0502040204020203" pitchFamily="34" charset="-79"/>
              </a:rPr>
              <a:t>If this were relevant, there is nothing indicating why these things would be done.</a:t>
            </a:r>
          </a:p>
          <a:p>
            <a:r>
              <a:rPr lang="en-US" sz="1000" dirty="0" smtClean="0">
                <a:latin typeface="Gisha" panose="020B0502040204020203" pitchFamily="34" charset="-79"/>
                <a:cs typeface="Gisha" panose="020B0502040204020203" pitchFamily="34" charset="-79"/>
              </a:rPr>
              <a:t>No containment or statement indicating why it is not needed (sort of tried to do this in parts of the analysis)</a:t>
            </a:r>
          </a:p>
          <a:p>
            <a:r>
              <a:rPr lang="en-US" sz="1000" dirty="0" smtClean="0">
                <a:latin typeface="Gisha" panose="020B0502040204020203" pitchFamily="34" charset="-79"/>
                <a:cs typeface="Gisha" panose="020B0502040204020203" pitchFamily="34" charset="-79"/>
              </a:rPr>
              <a:t>Not clear what the confirmation is about?</a:t>
            </a:r>
          </a:p>
          <a:p>
            <a:pPr marL="171450" indent="-171450">
              <a:buFont typeface="Arial" panose="020B0604020202020204" pitchFamily="34" charset="0"/>
              <a:buChar char="•"/>
            </a:pPr>
            <a:endParaRPr lang="en-US" sz="1000" dirty="0">
              <a:latin typeface="Gisha" panose="020B0502040204020203" pitchFamily="34" charset="-79"/>
              <a:cs typeface="Gisha" panose="020B0502040204020203" pitchFamily="34" charset="-79"/>
            </a:endParaRPr>
          </a:p>
          <a:p>
            <a:endParaRPr lang="en-US" sz="1000" dirty="0">
              <a:latin typeface="Gisha" panose="020B0502040204020203" pitchFamily="34" charset="-79"/>
              <a:cs typeface="Gisha" panose="020B0502040204020203" pitchFamily="34" charset="-79"/>
            </a:endParaRPr>
          </a:p>
        </p:txBody>
      </p:sp>
    </p:spTree>
    <p:extLst>
      <p:ext uri="{BB962C8B-B14F-4D97-AF65-F5344CB8AC3E}">
        <p14:creationId xmlns:p14="http://schemas.microsoft.com/office/powerpoint/2010/main" val="3625169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0" dirty="0">
                <a:solidFill>
                  <a:srgbClr val="C00000"/>
                </a:solidFill>
                <a:latin typeface="Gisha" panose="020B0502040204020203" pitchFamily="34" charset="-79"/>
                <a:cs typeface="Gisha" panose="020B0502040204020203" pitchFamily="34" charset="-79"/>
              </a:rPr>
              <a:t>Finding  CAR 133912730 </a:t>
            </a:r>
            <a:r>
              <a:rPr lang="en-US" b="0" dirty="0" smtClean="0">
                <a:solidFill>
                  <a:srgbClr val="C00000"/>
                </a:solidFill>
                <a:latin typeface="Gisha" panose="020B0502040204020203" pitchFamily="34" charset="-79"/>
                <a:cs typeface="Gisha" panose="020B0502040204020203" pitchFamily="34" charset="-79"/>
              </a:rPr>
              <a:t>– Milestones</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47477"/>
            <a:ext cx="3895725" cy="2794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402657"/>
            <a:ext cx="3733800" cy="2086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914400" y="4038600"/>
            <a:ext cx="6553200" cy="10668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smtClean="0">
                <a:latin typeface="Gisha" panose="020B0502040204020203" pitchFamily="34" charset="-79"/>
                <a:cs typeface="Gisha" panose="020B0502040204020203" pitchFamily="34" charset="-79"/>
              </a:rPr>
              <a:t>At this point, not realistic to discuss milestones because they are based off a flawed analysis. </a:t>
            </a:r>
          </a:p>
        </p:txBody>
      </p:sp>
    </p:spTree>
    <p:extLst>
      <p:ext uri="{BB962C8B-B14F-4D97-AF65-F5344CB8AC3E}">
        <p14:creationId xmlns:p14="http://schemas.microsoft.com/office/powerpoint/2010/main" val="1816688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rgbClr val="C00000"/>
                </a:solidFill>
                <a:latin typeface="Gisha" panose="020B0502040204020203" pitchFamily="34" charset="-79"/>
                <a:cs typeface="Gisha" panose="020B0502040204020203" pitchFamily="34" charset="-79"/>
              </a:rPr>
              <a:t>Finding  CAR 133912730</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5191125"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04800" y="4267200"/>
            <a:ext cx="8610600" cy="1066800"/>
          </a:xfrm>
          <a:prstGeom prst="rect">
            <a:avLst/>
          </a:prstGeom>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latin typeface="Gisha" panose="020B0502040204020203" pitchFamily="34" charset="-79"/>
                <a:cs typeface="Gisha" panose="020B0502040204020203" pitchFamily="34" charset="-79"/>
              </a:rPr>
              <a:t>Only 1 of the CBS criteria was demonstrated. </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541070"/>
            <a:ext cx="3100696" cy="2421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a:stCxn id="5" idx="0"/>
          </p:cNvCxnSpPr>
          <p:nvPr/>
        </p:nvCxnSpPr>
        <p:spPr>
          <a:xfrm flipH="1" flipV="1">
            <a:off x="3657600" y="3200400"/>
            <a:ext cx="9525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18349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CAR 133912451 – Front End</a:t>
            </a:r>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6401355" cy="444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590800" y="1849735"/>
            <a:ext cx="914400" cy="1465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10" name="Rectangle 9"/>
          <p:cNvSpPr/>
          <p:nvPr/>
        </p:nvSpPr>
        <p:spPr>
          <a:xfrm>
            <a:off x="6096000" y="1849735"/>
            <a:ext cx="914400" cy="1465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8" name="TextBox 7"/>
          <p:cNvSpPr txBox="1"/>
          <p:nvPr/>
        </p:nvSpPr>
        <p:spPr>
          <a:xfrm>
            <a:off x="4800600" y="4343400"/>
            <a:ext cx="2286000" cy="707886"/>
          </a:xfrm>
          <a:prstGeom prst="rect">
            <a:avLst/>
          </a:prstGeom>
          <a:noFill/>
          <a:ln>
            <a:solidFill>
              <a:srgbClr val="FF0000"/>
            </a:solidFill>
          </a:ln>
        </p:spPr>
        <p:txBody>
          <a:bodyPr wrap="square" rtlCol="0">
            <a:spAutoFit/>
          </a:bodyPr>
          <a:lstStyle/>
          <a:p>
            <a:r>
              <a:rPr lang="en-US" sz="1000" dirty="0" smtClean="0">
                <a:latin typeface="Arial" pitchFamily="34" charset="0"/>
                <a:cs typeface="Arial" pitchFamily="34" charset="0"/>
              </a:rPr>
              <a:t>Good - Requirement matches Non-conformance </a:t>
            </a:r>
          </a:p>
          <a:p>
            <a:r>
              <a:rPr lang="en-US" sz="1000" dirty="0" smtClean="0">
                <a:latin typeface="Arial" pitchFamily="34" charset="0"/>
                <a:cs typeface="Arial" pitchFamily="34" charset="0"/>
              </a:rPr>
              <a:t>Sample size stated</a:t>
            </a:r>
          </a:p>
          <a:p>
            <a:r>
              <a:rPr lang="en-US" sz="1000" dirty="0" smtClean="0">
                <a:latin typeface="Arial" pitchFamily="34" charset="0"/>
                <a:cs typeface="Arial" pitchFamily="34" charset="0"/>
              </a:rPr>
              <a:t>Evidence attached</a:t>
            </a:r>
          </a:p>
        </p:txBody>
      </p:sp>
      <p:cxnSp>
        <p:nvCxnSpPr>
          <p:cNvPr id="15" name="Straight Arrow Connector 14"/>
          <p:cNvCxnSpPr/>
          <p:nvPr/>
        </p:nvCxnSpPr>
        <p:spPr>
          <a:xfrm flipH="1">
            <a:off x="2438400" y="4876800"/>
            <a:ext cx="2362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4419600" y="4191000"/>
            <a:ext cx="3810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63580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CAR 133912451 – </a:t>
            </a:r>
            <a:r>
              <a:rPr lang="en-US" dirty="0" smtClean="0"/>
              <a:t>Analysis</a:t>
            </a:r>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0010" y="2441928"/>
            <a:ext cx="5303980" cy="2842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486400" y="1524000"/>
            <a:ext cx="1981200" cy="461665"/>
          </a:xfrm>
          <a:prstGeom prst="rect">
            <a:avLst/>
          </a:prstGeom>
          <a:noFill/>
          <a:ln>
            <a:solidFill>
              <a:srgbClr val="FF0000"/>
            </a:solidFill>
          </a:ln>
        </p:spPr>
        <p:txBody>
          <a:bodyPr wrap="square" rtlCol="0">
            <a:spAutoFit/>
          </a:bodyPr>
          <a:lstStyle/>
          <a:p>
            <a:r>
              <a:rPr lang="en-US" sz="1200" dirty="0" smtClean="0">
                <a:latin typeface="Arial" pitchFamily="34" charset="0"/>
                <a:cs typeface="Arial" pitchFamily="34" charset="0"/>
              </a:rPr>
              <a:t>Good - Stakeholders Identified </a:t>
            </a:r>
          </a:p>
        </p:txBody>
      </p:sp>
      <p:sp>
        <p:nvSpPr>
          <p:cNvPr id="12" name="TextBox 11"/>
          <p:cNvSpPr txBox="1"/>
          <p:nvPr/>
        </p:nvSpPr>
        <p:spPr>
          <a:xfrm>
            <a:off x="2584450" y="5556250"/>
            <a:ext cx="3810000" cy="646331"/>
          </a:xfrm>
          <a:prstGeom prst="rect">
            <a:avLst/>
          </a:prstGeom>
          <a:noFill/>
          <a:ln>
            <a:solidFill>
              <a:srgbClr val="FF0000"/>
            </a:solidFill>
          </a:ln>
        </p:spPr>
        <p:txBody>
          <a:bodyPr wrap="square" rtlCol="0">
            <a:spAutoFit/>
          </a:bodyPr>
          <a:lstStyle/>
          <a:p>
            <a:r>
              <a:rPr lang="en-US" sz="1200" dirty="0" smtClean="0">
                <a:latin typeface="Arial" pitchFamily="34" charset="0"/>
                <a:cs typeface="Arial" pitchFamily="34" charset="0"/>
              </a:rPr>
              <a:t>Remainder of Analysis summarizes audit finding and new responsibility – Note that finding cited three “G” and analysis cited 2 “A” and 1 “G”</a:t>
            </a:r>
          </a:p>
        </p:txBody>
      </p:sp>
      <p:cxnSp>
        <p:nvCxnSpPr>
          <p:cNvPr id="14" name="Straight Arrow Connector 13"/>
          <p:cNvCxnSpPr/>
          <p:nvPr/>
        </p:nvCxnSpPr>
        <p:spPr>
          <a:xfrm flipH="1">
            <a:off x="2584450" y="1985665"/>
            <a:ext cx="3359150" cy="4527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49844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CAR 133912451 – Analysis</a:t>
            </a:r>
          </a:p>
        </p:txBody>
      </p:sp>
      <p:pic>
        <p:nvPicPr>
          <p:cNvPr id="3077"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1058" y="2514600"/>
            <a:ext cx="5326842" cy="311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324600" y="2882900"/>
            <a:ext cx="2362200" cy="246221"/>
          </a:xfrm>
          <a:prstGeom prst="rect">
            <a:avLst/>
          </a:prstGeom>
          <a:noFill/>
          <a:ln>
            <a:solidFill>
              <a:srgbClr val="FF0000"/>
            </a:solidFill>
          </a:ln>
        </p:spPr>
        <p:txBody>
          <a:bodyPr wrap="square" rtlCol="0">
            <a:spAutoFit/>
          </a:bodyPr>
          <a:lstStyle/>
          <a:p>
            <a:r>
              <a:rPr lang="en-US" sz="1000" dirty="0" smtClean="0">
                <a:latin typeface="Arial" pitchFamily="34" charset="0"/>
                <a:cs typeface="Arial" pitchFamily="34" charset="0"/>
              </a:rPr>
              <a:t>Good - Process for A and G noted</a:t>
            </a:r>
          </a:p>
        </p:txBody>
      </p:sp>
      <p:cxnSp>
        <p:nvCxnSpPr>
          <p:cNvPr id="7" name="Straight Arrow Connector 6"/>
          <p:cNvCxnSpPr/>
          <p:nvPr/>
        </p:nvCxnSpPr>
        <p:spPr>
          <a:xfrm flipH="1" flipV="1">
            <a:off x="5791200" y="2743200"/>
            <a:ext cx="533400" cy="139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5" idx="1"/>
          </p:cNvCxnSpPr>
          <p:nvPr/>
        </p:nvCxnSpPr>
        <p:spPr>
          <a:xfrm flipH="1">
            <a:off x="5715000" y="3006011"/>
            <a:ext cx="609600" cy="1943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254750" y="3829050"/>
            <a:ext cx="2355850" cy="861774"/>
          </a:xfrm>
          <a:prstGeom prst="rect">
            <a:avLst/>
          </a:prstGeom>
          <a:noFill/>
          <a:ln>
            <a:solidFill>
              <a:srgbClr val="FF0000"/>
            </a:solidFill>
          </a:ln>
        </p:spPr>
        <p:txBody>
          <a:bodyPr wrap="square" rtlCol="0">
            <a:spAutoFit/>
          </a:bodyPr>
          <a:lstStyle/>
          <a:p>
            <a:r>
              <a:rPr lang="en-US" sz="1000" dirty="0" smtClean="0">
                <a:latin typeface="Arial" pitchFamily="34" charset="0"/>
                <a:cs typeface="Arial" pitchFamily="34" charset="0"/>
              </a:rPr>
              <a:t>Question – Cards not being updated by Certification Agencies, Field Staff and A/G Cards may include incomplete / inaccurate information not addressed further in CAR?</a:t>
            </a:r>
            <a:endParaRPr lang="en-US" dirty="0" smtClean="0">
              <a:latin typeface="Arial" pitchFamily="34" charset="0"/>
              <a:cs typeface="Arial" pitchFamily="34" charset="0"/>
            </a:endParaRPr>
          </a:p>
        </p:txBody>
      </p:sp>
      <p:cxnSp>
        <p:nvCxnSpPr>
          <p:cNvPr id="14" name="Straight Arrow Connector 13"/>
          <p:cNvCxnSpPr/>
          <p:nvPr/>
        </p:nvCxnSpPr>
        <p:spPr>
          <a:xfrm flipH="1" flipV="1">
            <a:off x="5105400" y="3962400"/>
            <a:ext cx="114935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267200" y="6019800"/>
            <a:ext cx="3151825" cy="400110"/>
          </a:xfrm>
          <a:prstGeom prst="rect">
            <a:avLst/>
          </a:prstGeom>
          <a:noFill/>
          <a:ln>
            <a:solidFill>
              <a:srgbClr val="FF0000"/>
            </a:solidFill>
          </a:ln>
        </p:spPr>
        <p:txBody>
          <a:bodyPr wrap="none" rtlCol="0">
            <a:spAutoFit/>
          </a:bodyPr>
          <a:lstStyle/>
          <a:p>
            <a:r>
              <a:rPr lang="en-US" sz="1000" dirty="0" smtClean="0">
                <a:latin typeface="Arial" pitchFamily="34" charset="0"/>
                <a:cs typeface="Arial" pitchFamily="34" charset="0"/>
              </a:rPr>
              <a:t>Investigation of root cause begins – 5 Whys to follow</a:t>
            </a:r>
          </a:p>
          <a:p>
            <a:r>
              <a:rPr lang="en-US" sz="1000" dirty="0" smtClean="0">
                <a:latin typeface="Arial" pitchFamily="34" charset="0"/>
                <a:cs typeface="Arial" pitchFamily="34" charset="0"/>
              </a:rPr>
              <a:t>On next slide</a:t>
            </a:r>
          </a:p>
        </p:txBody>
      </p:sp>
      <p:cxnSp>
        <p:nvCxnSpPr>
          <p:cNvPr id="18" name="Straight Arrow Connector 17"/>
          <p:cNvCxnSpPr/>
          <p:nvPr/>
        </p:nvCxnSpPr>
        <p:spPr>
          <a:xfrm flipH="1" flipV="1">
            <a:off x="2895600" y="5486400"/>
            <a:ext cx="13716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4735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CAR 133912451 – </a:t>
            </a:r>
            <a:r>
              <a:rPr lang="en-US" dirty="0" smtClean="0"/>
              <a:t>Analysis and Root Cause</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5227773" cy="1912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5181600"/>
            <a:ext cx="669131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90600" y="3962400"/>
            <a:ext cx="7162800" cy="861774"/>
          </a:xfrm>
          <a:prstGeom prst="rect">
            <a:avLst/>
          </a:prstGeom>
          <a:noFill/>
          <a:ln>
            <a:solidFill>
              <a:srgbClr val="FF0000"/>
            </a:solidFill>
          </a:ln>
        </p:spPr>
        <p:txBody>
          <a:bodyPr wrap="square" rtlCol="0">
            <a:spAutoFit/>
          </a:bodyPr>
          <a:lstStyle/>
          <a:p>
            <a:r>
              <a:rPr lang="en-US" sz="1000" dirty="0" smtClean="0"/>
              <a:t>Question – 5 Whys - Could additional “whys” have been asked? Why did Field Reps. not sufficiently plan the audits?  Not clear why training is required for reaction to not meeting SOP requirements? </a:t>
            </a:r>
            <a:r>
              <a:rPr lang="en-US" sz="1000" dirty="0"/>
              <a:t>Could additional causes beyond Area Manager oversight exist here? </a:t>
            </a:r>
            <a:r>
              <a:rPr lang="en-US" sz="1000" dirty="0" smtClean="0"/>
              <a:t>Additional </a:t>
            </a:r>
            <a:r>
              <a:rPr lang="en-US" sz="1000" dirty="0"/>
              <a:t>documented details could have been </a:t>
            </a:r>
            <a:r>
              <a:rPr lang="en-US" sz="1000" dirty="0" smtClean="0"/>
              <a:t>helpful</a:t>
            </a:r>
          </a:p>
          <a:p>
            <a:endParaRPr lang="en-US" sz="1000" dirty="0" smtClean="0"/>
          </a:p>
          <a:p>
            <a:r>
              <a:rPr lang="en-US" sz="1000" dirty="0" smtClean="0"/>
              <a:t>Root Cause Statement – Well written and concise.  Not clear if this is final root cause given questions above  </a:t>
            </a:r>
            <a:endParaRPr lang="en-US" sz="1000" dirty="0"/>
          </a:p>
        </p:txBody>
      </p:sp>
      <p:cxnSp>
        <p:nvCxnSpPr>
          <p:cNvPr id="10" name="Straight Arrow Connector 9"/>
          <p:cNvCxnSpPr/>
          <p:nvPr/>
        </p:nvCxnSpPr>
        <p:spPr>
          <a:xfrm>
            <a:off x="1219200" y="4837787"/>
            <a:ext cx="685800" cy="4336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1295400" y="3429000"/>
            <a:ext cx="5334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836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endParaRPr lang="en-US" dirty="0"/>
          </a:p>
        </p:txBody>
      </p:sp>
      <p:sp>
        <p:nvSpPr>
          <p:cNvPr id="5" name="TextBox 4"/>
          <p:cNvSpPr txBox="1"/>
          <p:nvPr/>
        </p:nvSpPr>
        <p:spPr>
          <a:xfrm>
            <a:off x="609600" y="1304330"/>
            <a:ext cx="304800" cy="3539430"/>
          </a:xfrm>
          <a:prstGeom prst="rect">
            <a:avLst/>
          </a:prstGeom>
          <a:noFill/>
        </p:spPr>
        <p:txBody>
          <a:bodyPr wrap="square" rtlCol="0">
            <a:spAutoFit/>
          </a:bodyPr>
          <a:lstStyle/>
          <a:p>
            <a:r>
              <a:rPr lang="en-US" sz="1600" dirty="0" smtClean="0">
                <a:latin typeface="Arial" pitchFamily="34" charset="0"/>
                <a:cs typeface="Arial" pitchFamily="34" charset="0"/>
              </a:rPr>
              <a:t>Owner  </a:t>
            </a:r>
          </a:p>
          <a:p>
            <a:r>
              <a:rPr lang="en-US" sz="1600" dirty="0">
                <a:latin typeface="Arial" pitchFamily="34" charset="0"/>
                <a:cs typeface="Arial" pitchFamily="34" charset="0"/>
              </a:rPr>
              <a:t> </a:t>
            </a:r>
            <a:r>
              <a:rPr lang="en-US" sz="1600" dirty="0" smtClean="0">
                <a:latin typeface="Arial" pitchFamily="34" charset="0"/>
                <a:cs typeface="Arial" pitchFamily="34" charset="0"/>
              </a:rPr>
              <a:t>response</a:t>
            </a:r>
            <a:endParaRPr lang="en-US" sz="1600" dirty="0">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514" y="1062039"/>
            <a:ext cx="4553016" cy="343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629400" y="1600200"/>
            <a:ext cx="1905000" cy="830997"/>
          </a:xfrm>
          <a:prstGeom prst="rect">
            <a:avLst/>
          </a:prstGeom>
          <a:noFill/>
          <a:ln>
            <a:solidFill>
              <a:schemeClr val="accent1"/>
            </a:solidFill>
          </a:ln>
        </p:spPr>
        <p:txBody>
          <a:bodyPr wrap="square" rtlCol="0">
            <a:spAutoFit/>
          </a:bodyPr>
          <a:lstStyle/>
          <a:p>
            <a:r>
              <a:rPr lang="en-US" sz="1200" dirty="0" smtClean="0">
                <a:latin typeface="Arial" pitchFamily="34" charset="0"/>
                <a:cs typeface="Arial" pitchFamily="34" charset="0"/>
              </a:rPr>
              <a:t>Page 1 of analysis showing stakeholders. Several pages of details and attachments follow.</a:t>
            </a:r>
          </a:p>
        </p:txBody>
      </p:sp>
      <p:cxnSp>
        <p:nvCxnSpPr>
          <p:cNvPr id="6" name="Straight Arrow Connector 5"/>
          <p:cNvCxnSpPr/>
          <p:nvPr/>
        </p:nvCxnSpPr>
        <p:spPr>
          <a:xfrm flipH="1" flipV="1">
            <a:off x="5638800" y="1447800"/>
            <a:ext cx="9906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71329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Finding CAR 133912451 – Analysis and Root Cause</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24799"/>
            <a:ext cx="6363252" cy="136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419600" y="838200"/>
            <a:ext cx="3124200" cy="553998"/>
          </a:xfrm>
          <a:prstGeom prst="rect">
            <a:avLst/>
          </a:prstGeom>
          <a:noFill/>
          <a:ln>
            <a:solidFill>
              <a:srgbClr val="FF0000"/>
            </a:solidFill>
          </a:ln>
        </p:spPr>
        <p:txBody>
          <a:bodyPr wrap="square" rtlCol="0">
            <a:spAutoFit/>
          </a:bodyPr>
          <a:lstStyle/>
          <a:p>
            <a:r>
              <a:rPr lang="en-US" sz="1000" dirty="0" smtClean="0">
                <a:latin typeface="Arial" pitchFamily="34" charset="0"/>
                <a:cs typeface="Arial" pitchFamily="34" charset="0"/>
              </a:rPr>
              <a:t>Question – Could not identify how scope was determined  - No evidence of consideration beyond objective evidence</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3886200"/>
            <a:ext cx="6523037" cy="10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956300" y="3324255"/>
            <a:ext cx="2743200" cy="400110"/>
          </a:xfrm>
          <a:prstGeom prst="rect">
            <a:avLst/>
          </a:prstGeom>
          <a:noFill/>
          <a:ln>
            <a:solidFill>
              <a:srgbClr val="FF0000"/>
            </a:solidFill>
          </a:ln>
        </p:spPr>
        <p:txBody>
          <a:bodyPr wrap="square" rtlCol="0">
            <a:spAutoFit/>
          </a:bodyPr>
          <a:lstStyle/>
          <a:p>
            <a:r>
              <a:rPr lang="en-US" sz="1000" dirty="0" smtClean="0">
                <a:latin typeface="Arial" pitchFamily="34" charset="0"/>
                <a:cs typeface="Arial" pitchFamily="34" charset="0"/>
              </a:rPr>
              <a:t>Corrective Action Plan matches Analysis and Root Cause</a:t>
            </a:r>
          </a:p>
        </p:txBody>
      </p:sp>
      <p:cxnSp>
        <p:nvCxnSpPr>
          <p:cNvPr id="16" name="Straight Arrow Connector 15"/>
          <p:cNvCxnSpPr/>
          <p:nvPr/>
        </p:nvCxnSpPr>
        <p:spPr>
          <a:xfrm flipH="1">
            <a:off x="2438400" y="914400"/>
            <a:ext cx="19812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5029200"/>
            <a:ext cx="6607175"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Straight Arrow Connector 17"/>
          <p:cNvCxnSpPr/>
          <p:nvPr/>
        </p:nvCxnSpPr>
        <p:spPr>
          <a:xfrm flipH="1">
            <a:off x="5105400" y="3429000"/>
            <a:ext cx="8382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657600" y="6126163"/>
            <a:ext cx="3252814" cy="400110"/>
          </a:xfrm>
          <a:prstGeom prst="rect">
            <a:avLst/>
          </a:prstGeom>
          <a:noFill/>
          <a:ln>
            <a:solidFill>
              <a:srgbClr val="FF0000"/>
            </a:solidFill>
          </a:ln>
        </p:spPr>
        <p:txBody>
          <a:bodyPr wrap="none" rtlCol="0">
            <a:spAutoFit/>
          </a:bodyPr>
          <a:lstStyle/>
          <a:p>
            <a:r>
              <a:rPr lang="en-US" sz="1000" dirty="0" smtClean="0">
                <a:latin typeface="Arial" pitchFamily="34" charset="0"/>
                <a:cs typeface="Arial" pitchFamily="34" charset="0"/>
              </a:rPr>
              <a:t>Milestones match corrective action plan and contained</a:t>
            </a:r>
          </a:p>
          <a:p>
            <a:r>
              <a:rPr lang="en-US" sz="1000" dirty="0" smtClean="0">
                <a:latin typeface="Arial" pitchFamily="34" charset="0"/>
                <a:cs typeface="Arial" pitchFamily="34" charset="0"/>
              </a:rPr>
              <a:t>Appropriate evidence </a:t>
            </a:r>
          </a:p>
        </p:txBody>
      </p:sp>
      <p:cxnSp>
        <p:nvCxnSpPr>
          <p:cNvPr id="21" name="Straight Arrow Connector 20"/>
          <p:cNvCxnSpPr/>
          <p:nvPr/>
        </p:nvCxnSpPr>
        <p:spPr>
          <a:xfrm flipH="1" flipV="1">
            <a:off x="2514600" y="5791200"/>
            <a:ext cx="11430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23766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9238"/>
            <a:ext cx="4648200" cy="411162"/>
          </a:xfrm>
        </p:spPr>
        <p:txBody>
          <a:bodyPr/>
          <a:lstStyle/>
          <a:p>
            <a:r>
              <a:rPr lang="en-US" sz="1800" dirty="0" smtClean="0"/>
              <a:t>CAR Summary and CBS</a:t>
            </a:r>
            <a:endParaRPr lang="en-US" sz="1800" dirty="0"/>
          </a:p>
        </p:txBody>
      </p:sp>
      <p:sp>
        <p:nvSpPr>
          <p:cNvPr id="3" name="TextBox 2"/>
          <p:cNvSpPr txBox="1"/>
          <p:nvPr/>
        </p:nvSpPr>
        <p:spPr>
          <a:xfrm>
            <a:off x="4114800" y="381000"/>
            <a:ext cx="4343400" cy="738664"/>
          </a:xfrm>
          <a:prstGeom prst="rect">
            <a:avLst/>
          </a:prstGeom>
          <a:noFill/>
          <a:ln>
            <a:solidFill>
              <a:srgbClr val="FF0000"/>
            </a:solidFill>
          </a:ln>
        </p:spPr>
        <p:txBody>
          <a:bodyPr wrap="square" rtlCol="0">
            <a:spAutoFit/>
          </a:bodyPr>
          <a:lstStyle/>
          <a:p>
            <a:r>
              <a:rPr lang="en-US" sz="1400" dirty="0" smtClean="0">
                <a:latin typeface="Arial" pitchFamily="34" charset="0"/>
                <a:cs typeface="Arial" pitchFamily="34" charset="0"/>
              </a:rPr>
              <a:t>CAR SUMMARY- Documenting in the CAR why training and supervisor oversight was determined to be the final root cause would be helpful</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1542"/>
            <a:ext cx="6378575"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286500" y="2452648"/>
            <a:ext cx="2667000" cy="553998"/>
          </a:xfrm>
          <a:prstGeom prst="rect">
            <a:avLst/>
          </a:prstGeom>
          <a:noFill/>
          <a:ln>
            <a:solidFill>
              <a:srgbClr val="FF0000"/>
            </a:solidFill>
          </a:ln>
        </p:spPr>
        <p:txBody>
          <a:bodyPr wrap="square" rtlCol="0">
            <a:spAutoFit/>
          </a:bodyPr>
          <a:lstStyle/>
          <a:p>
            <a:r>
              <a:rPr lang="en-US" sz="1000" dirty="0" smtClean="0">
                <a:latin typeface="Arial" pitchFamily="34" charset="0"/>
                <a:cs typeface="Arial" pitchFamily="34" charset="0"/>
              </a:rPr>
              <a:t>Question – Administrative CBS </a:t>
            </a:r>
            <a:r>
              <a:rPr lang="en-US" sz="1000" dirty="0">
                <a:latin typeface="Arial" pitchFamily="34" charset="0"/>
                <a:cs typeface="Arial" pitchFamily="34" charset="0"/>
              </a:rPr>
              <a:t>may not be met due to need to ask additional “whys”</a:t>
            </a:r>
          </a:p>
          <a:p>
            <a:endParaRPr lang="en-US" sz="1000" dirty="0" smtClean="0">
              <a:latin typeface="Arial" pitchFamily="34" charset="0"/>
              <a:cs typeface="Arial" pitchFamily="34" charset="0"/>
            </a:endParaRPr>
          </a:p>
        </p:txBody>
      </p:sp>
      <p:sp>
        <p:nvSpPr>
          <p:cNvPr id="7" name="TextBox 6"/>
          <p:cNvSpPr txBox="1"/>
          <p:nvPr/>
        </p:nvSpPr>
        <p:spPr>
          <a:xfrm>
            <a:off x="6884987" y="1371600"/>
            <a:ext cx="1344613" cy="400110"/>
          </a:xfrm>
          <a:prstGeom prst="rect">
            <a:avLst/>
          </a:prstGeom>
          <a:noFill/>
          <a:ln>
            <a:solidFill>
              <a:srgbClr val="FF0000"/>
            </a:solidFill>
          </a:ln>
        </p:spPr>
        <p:txBody>
          <a:bodyPr wrap="square" rtlCol="0">
            <a:spAutoFit/>
          </a:bodyPr>
          <a:lstStyle/>
          <a:p>
            <a:r>
              <a:rPr lang="en-US" sz="1000" dirty="0" smtClean="0">
                <a:latin typeface="Arial" pitchFamily="34" charset="0"/>
                <a:cs typeface="Arial" pitchFamily="34" charset="0"/>
              </a:rPr>
              <a:t>Yellow highlighting  indicates CBS met</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429000"/>
            <a:ext cx="6362700" cy="278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6334521" y="5014238"/>
            <a:ext cx="2667000" cy="400110"/>
          </a:xfrm>
          <a:prstGeom prst="rect">
            <a:avLst/>
          </a:prstGeom>
          <a:noFill/>
          <a:ln>
            <a:solidFill>
              <a:srgbClr val="FF0000"/>
            </a:solidFill>
          </a:ln>
        </p:spPr>
        <p:txBody>
          <a:bodyPr wrap="square" rtlCol="0">
            <a:spAutoFit/>
          </a:bodyPr>
          <a:lstStyle/>
          <a:p>
            <a:r>
              <a:rPr lang="en-US" sz="1000" dirty="0" smtClean="0">
                <a:latin typeface="Arial" pitchFamily="34" charset="0"/>
                <a:cs typeface="Arial" pitchFamily="34" charset="0"/>
              </a:rPr>
              <a:t>Question – Root Cause CBS may not be met due to need to ask additional “whys”</a:t>
            </a:r>
          </a:p>
        </p:txBody>
      </p:sp>
      <p:cxnSp>
        <p:nvCxnSpPr>
          <p:cNvPr id="14" name="Straight Arrow Connector 13"/>
          <p:cNvCxnSpPr>
            <a:stCxn id="7" idx="1"/>
          </p:cNvCxnSpPr>
          <p:nvPr/>
        </p:nvCxnSpPr>
        <p:spPr>
          <a:xfrm flipH="1">
            <a:off x="5562600" y="1571655"/>
            <a:ext cx="1322387" cy="1047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1"/>
          </p:cNvCxnSpPr>
          <p:nvPr/>
        </p:nvCxnSpPr>
        <p:spPr>
          <a:xfrm flipH="1" flipV="1">
            <a:off x="5105400" y="2133601"/>
            <a:ext cx="1181100" cy="5960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1"/>
          </p:cNvCxnSpPr>
          <p:nvPr/>
        </p:nvCxnSpPr>
        <p:spPr>
          <a:xfrm flipH="1" flipV="1">
            <a:off x="5867399" y="4953000"/>
            <a:ext cx="467122" cy="2612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0089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819400"/>
            <a:ext cx="7543800" cy="1143000"/>
          </a:xfrm>
        </p:spPr>
        <p:txBody>
          <a:bodyPr/>
          <a:lstStyle/>
          <a:p>
            <a:pPr eaLnBrk="1" hangingPunct="1"/>
            <a:r>
              <a:rPr lang="en-US" smtClean="0"/>
              <a:t>Corrective Action Review for Calibration Meeting (March, 2014)</a:t>
            </a:r>
          </a:p>
        </p:txBody>
      </p:sp>
      <p:sp>
        <p:nvSpPr>
          <p:cNvPr id="3075" name="Text Box 7"/>
          <p:cNvSpPr txBox="1">
            <a:spLocks noChangeArrowheads="1"/>
          </p:cNvSpPr>
          <p:nvPr/>
        </p:nvSpPr>
        <p:spPr bwMode="auto">
          <a:xfrm>
            <a:off x="974725" y="5715000"/>
            <a:ext cx="77120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r>
              <a:rPr lang="en-US" sz="1200">
                <a:solidFill>
                  <a:srgbClr val="777777"/>
                </a:solidFill>
              </a:rPr>
              <a:t>V 1.0</a:t>
            </a:r>
          </a:p>
        </p:txBody>
      </p:sp>
    </p:spTree>
    <p:extLst>
      <p:ext uri="{BB962C8B-B14F-4D97-AF65-F5344CB8AC3E}">
        <p14:creationId xmlns:p14="http://schemas.microsoft.com/office/powerpoint/2010/main" val="25834607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CAR 133912730</a:t>
            </a:r>
            <a:endParaRPr lang="en-US" sz="2800" smtClean="0"/>
          </a:p>
        </p:txBody>
      </p:sp>
      <p:sp>
        <p:nvSpPr>
          <p:cNvPr id="4099" name="Text Box 4"/>
          <p:cNvSpPr txBox="1">
            <a:spLocks noChangeArrowheads="1"/>
          </p:cNvSpPr>
          <p:nvPr/>
        </p:nvSpPr>
        <p:spPr bwMode="auto">
          <a:xfrm>
            <a:off x="514350" y="1371600"/>
            <a:ext cx="8153400" cy="327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r>
              <a:rPr lang="en-US"/>
              <a:t>SUMMARY: </a:t>
            </a:r>
          </a:p>
          <a:p>
            <a:pPr eaLnBrk="1" hangingPunct="1">
              <a:spcBef>
                <a:spcPct val="50000"/>
              </a:spcBef>
            </a:pPr>
            <a:r>
              <a:rPr lang="en-US">
                <a:solidFill>
                  <a:srgbClr val="FF0000"/>
                </a:solidFill>
              </a:rPr>
              <a:t>Good:  </a:t>
            </a:r>
          </a:p>
          <a:p>
            <a:pPr eaLnBrk="1" hangingPunct="1">
              <a:spcBef>
                <a:spcPct val="50000"/>
              </a:spcBef>
            </a:pPr>
            <a:r>
              <a:rPr lang="en-US">
                <a:solidFill>
                  <a:srgbClr val="0000CC"/>
                </a:solidFill>
              </a:rPr>
              <a:t>The champion assigned the correct Type, Category and Geography in the CAR database. The champion replied the CAR owner promptly.  The owner acted on the CAR within the time frame.  There was no extension required by the CAR owner. </a:t>
            </a:r>
          </a:p>
          <a:p>
            <a:pPr eaLnBrk="1" hangingPunct="1">
              <a:spcBef>
                <a:spcPct val="50000"/>
              </a:spcBef>
            </a:pPr>
            <a:endParaRPr lang="en-US"/>
          </a:p>
          <a:p>
            <a:pPr eaLnBrk="1" hangingPunct="1">
              <a:spcBef>
                <a:spcPct val="50000"/>
              </a:spcBef>
            </a:pPr>
            <a:endParaRPr lang="en-US"/>
          </a:p>
          <a:p>
            <a:pPr eaLnBrk="1" hangingPunct="1">
              <a:spcBef>
                <a:spcPct val="50000"/>
              </a:spcBef>
              <a:buFontTx/>
              <a:buAutoNum type="arabicPeriod"/>
            </a:pPr>
            <a:endParaRPr lang="en-US"/>
          </a:p>
        </p:txBody>
      </p:sp>
    </p:spTree>
    <p:extLst>
      <p:ext uri="{BB962C8B-B14F-4D97-AF65-F5344CB8AC3E}">
        <p14:creationId xmlns:p14="http://schemas.microsoft.com/office/powerpoint/2010/main" val="12972295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CAR 133912730</a:t>
            </a:r>
            <a:endParaRPr lang="en-US" sz="2800" smtClean="0"/>
          </a:p>
        </p:txBody>
      </p:sp>
      <p:sp>
        <p:nvSpPr>
          <p:cNvPr id="5123" name="Text Box 4"/>
          <p:cNvSpPr txBox="1">
            <a:spLocks noChangeArrowheads="1"/>
          </p:cNvSpPr>
          <p:nvPr/>
        </p:nvSpPr>
        <p:spPr bwMode="auto">
          <a:xfrm>
            <a:off x="514350" y="1371600"/>
            <a:ext cx="8153400"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r>
              <a:rPr lang="en-US"/>
              <a:t>SUMMARY: </a:t>
            </a:r>
          </a:p>
          <a:p>
            <a:pPr eaLnBrk="1" hangingPunct="1">
              <a:spcBef>
                <a:spcPct val="50000"/>
              </a:spcBef>
            </a:pPr>
            <a:r>
              <a:rPr lang="en-US">
                <a:solidFill>
                  <a:srgbClr val="FF0000"/>
                </a:solidFill>
              </a:rPr>
              <a:t>Improvement Opportunities Identified:</a:t>
            </a:r>
          </a:p>
          <a:p>
            <a:pPr eaLnBrk="1" hangingPunct="1">
              <a:spcBef>
                <a:spcPct val="50000"/>
              </a:spcBef>
              <a:buFontTx/>
              <a:buAutoNum type="arabicPeriod"/>
            </a:pPr>
            <a:r>
              <a:rPr lang="en-US">
                <a:solidFill>
                  <a:srgbClr val="0000CC"/>
                </a:solidFill>
              </a:rPr>
              <a:t>Analysis:  It is better to identify who was involved during the analysis. </a:t>
            </a:r>
          </a:p>
          <a:p>
            <a:pPr eaLnBrk="1" hangingPunct="1">
              <a:spcBef>
                <a:spcPct val="50000"/>
              </a:spcBef>
              <a:buFontTx/>
              <a:buAutoNum type="arabicPeriod"/>
            </a:pPr>
            <a:r>
              <a:rPr lang="en-US">
                <a:solidFill>
                  <a:srgbClr val="0000CC"/>
                </a:solidFill>
              </a:rPr>
              <a:t>Root Cause Statement: Root cause statement should match the analysis, especially for item 1. </a:t>
            </a:r>
          </a:p>
          <a:p>
            <a:pPr eaLnBrk="1" hangingPunct="1">
              <a:spcBef>
                <a:spcPct val="50000"/>
              </a:spcBef>
              <a:buFontTx/>
              <a:buAutoNum type="arabicPeriod"/>
            </a:pPr>
            <a:r>
              <a:rPr lang="en-US">
                <a:solidFill>
                  <a:srgbClr val="0000CC"/>
                </a:solidFill>
              </a:rPr>
              <a:t>Scope of Nonconformance:  The CAR was deemed as Observation by the CAR owner. It is better that the CAR owner provides the evidence to support scope of nonconformance was limited to the projects cited, then  the champion provides the comments and confirmation about this classification change and scope reduction.</a:t>
            </a:r>
          </a:p>
          <a:p>
            <a:pPr eaLnBrk="1" hangingPunct="1">
              <a:spcBef>
                <a:spcPct val="50000"/>
              </a:spcBef>
              <a:buFontTx/>
              <a:buAutoNum type="arabicPeriod"/>
            </a:pPr>
            <a:r>
              <a:rPr lang="en-US">
                <a:solidFill>
                  <a:srgbClr val="0000CC"/>
                </a:solidFill>
              </a:rPr>
              <a:t>Corrective Action plan: It is better that there are long term corrective actions to address all issues identified in the CAR from the root cause. </a:t>
            </a:r>
          </a:p>
          <a:p>
            <a:pPr eaLnBrk="1" hangingPunct="1">
              <a:spcBef>
                <a:spcPct val="50000"/>
              </a:spcBef>
              <a:buFontTx/>
              <a:buAutoNum type="arabicPeriod"/>
            </a:pPr>
            <a:r>
              <a:rPr lang="en-US">
                <a:solidFill>
                  <a:srgbClr val="0000CC"/>
                </a:solidFill>
              </a:rPr>
              <a:t>Milestone: According to 00-QA-S0006, V19.0,  Containment milestone is required for the Corrective action to address Finding.  </a:t>
            </a:r>
          </a:p>
          <a:p>
            <a:pPr eaLnBrk="1" hangingPunct="1">
              <a:spcBef>
                <a:spcPct val="50000"/>
              </a:spcBef>
            </a:pPr>
            <a:endParaRPr lang="en-US">
              <a:solidFill>
                <a:srgbClr val="0000CC"/>
              </a:solidFill>
            </a:endParaRPr>
          </a:p>
          <a:p>
            <a:pPr eaLnBrk="1" hangingPunct="1">
              <a:spcBef>
                <a:spcPct val="50000"/>
              </a:spcBef>
            </a:pPr>
            <a:endParaRPr lang="en-US">
              <a:solidFill>
                <a:srgbClr val="0000CC"/>
              </a:solidFill>
            </a:endParaRPr>
          </a:p>
          <a:p>
            <a:pPr eaLnBrk="1" hangingPunct="1">
              <a:spcBef>
                <a:spcPct val="50000"/>
              </a:spcBef>
              <a:buFontTx/>
              <a:buAutoNum type="arabicPeriod"/>
            </a:pPr>
            <a:endParaRPr lang="en-US">
              <a:solidFill>
                <a:srgbClr val="0000CC"/>
              </a:solidFill>
            </a:endParaRPr>
          </a:p>
        </p:txBody>
      </p:sp>
    </p:spTree>
    <p:extLst>
      <p:ext uri="{BB962C8B-B14F-4D97-AF65-F5344CB8AC3E}">
        <p14:creationId xmlns:p14="http://schemas.microsoft.com/office/powerpoint/2010/main" val="36966478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CAR 133912730</a:t>
            </a:r>
            <a:endParaRPr lang="en-US" sz="2800" smtClean="0"/>
          </a:p>
        </p:txBody>
      </p:sp>
      <p:sp>
        <p:nvSpPr>
          <p:cNvPr id="6147" name="Text Box 4"/>
          <p:cNvSpPr txBox="1">
            <a:spLocks noChangeArrowheads="1"/>
          </p:cNvSpPr>
          <p:nvPr/>
        </p:nvSpPr>
        <p:spPr bwMode="auto">
          <a:xfrm>
            <a:off x="514350" y="1371600"/>
            <a:ext cx="8153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r>
              <a:rPr lang="en-US">
                <a:solidFill>
                  <a:srgbClr val="0000CC"/>
                </a:solidFill>
              </a:rPr>
              <a:t>Analysis:  It is better to identify who was involved during the analysis. </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2352675"/>
            <a:ext cx="817245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7894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CAR 133912730</a:t>
            </a:r>
            <a:endParaRPr lang="en-US" sz="2800" smtClean="0"/>
          </a:p>
        </p:txBody>
      </p:sp>
      <p:sp>
        <p:nvSpPr>
          <p:cNvPr id="7171" name="Text Box 4"/>
          <p:cNvSpPr txBox="1">
            <a:spLocks noChangeArrowheads="1"/>
          </p:cNvSpPr>
          <p:nvPr/>
        </p:nvSpPr>
        <p:spPr bwMode="auto">
          <a:xfrm>
            <a:off x="514350" y="1371600"/>
            <a:ext cx="8153400"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r>
              <a:rPr lang="en-US">
                <a:solidFill>
                  <a:srgbClr val="0000CC"/>
                </a:solidFill>
              </a:rPr>
              <a:t>Root Cause Statement: Root cause statement should match the analysis, especially for item 1.  Since all CE engineers did not use the TRF from IECEE  CB website or Ultralink, it seems the issue was systematic instead of “ oversight”. </a:t>
            </a:r>
          </a:p>
          <a:p>
            <a:pPr eaLnBrk="1" hangingPunct="1">
              <a:spcBef>
                <a:spcPct val="50000"/>
              </a:spcBef>
            </a:pPr>
            <a:endParaRPr lang="en-US">
              <a:solidFill>
                <a:srgbClr val="0000CC"/>
              </a:solidFill>
            </a:endParaRPr>
          </a:p>
          <a:p>
            <a:pPr eaLnBrk="1" hangingPunct="1">
              <a:spcBef>
                <a:spcPct val="50000"/>
              </a:spcBef>
              <a:buFontTx/>
              <a:buAutoNum type="arabicPeriod"/>
            </a:pPr>
            <a:endParaRPr lang="en-US" sz="1600">
              <a:solidFill>
                <a:srgbClr val="0000CC"/>
              </a:solidFill>
            </a:endParaRPr>
          </a:p>
        </p:txBody>
      </p:sp>
      <p:pic>
        <p:nvPicPr>
          <p:cNvPr id="71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8" y="3111500"/>
            <a:ext cx="8172450" cy="21526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17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638800"/>
            <a:ext cx="78676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4" name="Rectangle 9"/>
          <p:cNvSpPr>
            <a:spLocks noChangeArrowheads="1"/>
          </p:cNvSpPr>
          <p:nvPr/>
        </p:nvSpPr>
        <p:spPr bwMode="auto">
          <a:xfrm>
            <a:off x="390525" y="4559300"/>
            <a:ext cx="8001000" cy="704850"/>
          </a:xfrm>
          <a:prstGeom prst="rect">
            <a:avLst/>
          </a:prstGeom>
          <a:noFill/>
          <a:ln w="63500" algn="ctr">
            <a:solidFill>
              <a:srgbClr val="FF0000"/>
            </a:solidFill>
            <a:round/>
            <a:headEnd type="stealth" w="med" len="me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Tree>
    <p:extLst>
      <p:ext uri="{BB962C8B-B14F-4D97-AF65-F5344CB8AC3E}">
        <p14:creationId xmlns:p14="http://schemas.microsoft.com/office/powerpoint/2010/main" val="40938403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CAR 133912730</a:t>
            </a:r>
            <a:endParaRPr lang="en-US" sz="2800" smtClean="0"/>
          </a:p>
        </p:txBody>
      </p:sp>
      <p:sp>
        <p:nvSpPr>
          <p:cNvPr id="8195" name="Text Box 4"/>
          <p:cNvSpPr txBox="1">
            <a:spLocks noChangeArrowheads="1"/>
          </p:cNvSpPr>
          <p:nvPr/>
        </p:nvSpPr>
        <p:spPr bwMode="auto">
          <a:xfrm>
            <a:off x="495300" y="1365250"/>
            <a:ext cx="81534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r>
              <a:rPr lang="en-US" sz="1200">
                <a:solidFill>
                  <a:srgbClr val="0000CC"/>
                </a:solidFill>
              </a:rPr>
              <a:t>Scope of Nonconformance:  The CAR was deemed as Observation by the CAR owner. It is better that the CAR owner provides the evidence to support scope of nonconformance was limited to the projects cited, then  the champion provides the comments and confirmation about this classification change and scope reduction.</a:t>
            </a:r>
          </a:p>
          <a:p>
            <a:pPr eaLnBrk="1" hangingPunct="1">
              <a:spcBef>
                <a:spcPct val="50000"/>
              </a:spcBef>
            </a:pPr>
            <a:r>
              <a:rPr lang="en-US" sz="1200">
                <a:solidFill>
                  <a:srgbClr val="0000CC"/>
                </a:solidFill>
              </a:rPr>
              <a:t>There was no evidence that item 3 and item 4 of nonconformance evidence were limited to the projects identified. </a:t>
            </a:r>
          </a:p>
        </p:txBody>
      </p:sp>
      <p:pic>
        <p:nvPicPr>
          <p:cNvPr id="81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443163"/>
            <a:ext cx="8153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7" name="Rectangle 1"/>
          <p:cNvSpPr>
            <a:spLocks noChangeArrowheads="1"/>
          </p:cNvSpPr>
          <p:nvPr/>
        </p:nvSpPr>
        <p:spPr bwMode="auto">
          <a:xfrm>
            <a:off x="2111375" y="2451100"/>
            <a:ext cx="5943600" cy="609600"/>
          </a:xfrm>
          <a:prstGeom prst="rect">
            <a:avLst/>
          </a:prstGeom>
          <a:noFill/>
          <a:ln w="63500" algn="ctr">
            <a:solidFill>
              <a:srgbClr val="FF0000"/>
            </a:solidFill>
            <a:round/>
            <a:headEnd type="stealth" w="med" len="me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sp>
        <p:nvSpPr>
          <p:cNvPr id="8198" name="Rectangle 2"/>
          <p:cNvSpPr>
            <a:spLocks noChangeArrowheads="1"/>
          </p:cNvSpPr>
          <p:nvPr/>
        </p:nvSpPr>
        <p:spPr bwMode="auto">
          <a:xfrm>
            <a:off x="2209800" y="3365500"/>
            <a:ext cx="5486400" cy="304800"/>
          </a:xfrm>
          <a:prstGeom prst="rect">
            <a:avLst/>
          </a:prstGeom>
          <a:noFill/>
          <a:ln w="63500" algn="ctr">
            <a:solidFill>
              <a:srgbClr val="FF0000"/>
            </a:solidFill>
            <a:round/>
            <a:headEnd type="stealth" w="med" len="me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pic>
        <p:nvPicPr>
          <p:cNvPr id="819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38" y="4343400"/>
            <a:ext cx="79343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4372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CAR 133912730</a:t>
            </a:r>
            <a:endParaRPr lang="en-US" sz="2800" smtClean="0"/>
          </a:p>
        </p:txBody>
      </p:sp>
      <p:sp>
        <p:nvSpPr>
          <p:cNvPr id="9219" name="Text Box 4"/>
          <p:cNvSpPr txBox="1">
            <a:spLocks noChangeArrowheads="1"/>
          </p:cNvSpPr>
          <p:nvPr/>
        </p:nvSpPr>
        <p:spPr bwMode="auto">
          <a:xfrm>
            <a:off x="514350" y="1371600"/>
            <a:ext cx="81534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r>
              <a:rPr lang="en-US" sz="1600">
                <a:solidFill>
                  <a:srgbClr val="0000CC"/>
                </a:solidFill>
              </a:rPr>
              <a:t>Corrective Action plan: It is better that there are long term corrective actions to address all issues identified in the CAR from the root cause. </a:t>
            </a:r>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362200"/>
            <a:ext cx="815340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3886200"/>
            <a:ext cx="78486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75" y="4800600"/>
            <a:ext cx="78676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175" y="5410200"/>
            <a:ext cx="43053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225" y="3567113"/>
            <a:ext cx="1066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4941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28600"/>
            <a:ext cx="8077200" cy="1077913"/>
          </a:xfrm>
          <a:solidFill>
            <a:srgbClr val="D4D4D4"/>
          </a:solidFill>
        </p:spPr>
        <p:txBody>
          <a:bodyPr/>
          <a:lstStyle/>
          <a:p>
            <a:pPr eaLnBrk="1" hangingPunct="1"/>
            <a:r>
              <a:rPr lang="en-US" sz="3200" smtClean="0"/>
              <a:t>CAR 133912730</a:t>
            </a:r>
            <a:endParaRPr lang="en-US" sz="2800" smtClean="0"/>
          </a:p>
        </p:txBody>
      </p:sp>
      <p:sp>
        <p:nvSpPr>
          <p:cNvPr id="10243" name="Text Box 4"/>
          <p:cNvSpPr txBox="1">
            <a:spLocks noChangeArrowheads="1"/>
          </p:cNvSpPr>
          <p:nvPr/>
        </p:nvSpPr>
        <p:spPr bwMode="auto">
          <a:xfrm>
            <a:off x="514350" y="1371600"/>
            <a:ext cx="81534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Osaka" pitchFamily="1" charset="-128"/>
              </a:defRPr>
            </a:lvl1pPr>
            <a:lvl2pPr marL="742950" indent="-285750" eaLnBrk="0" hangingPunct="0">
              <a:defRPr>
                <a:solidFill>
                  <a:schemeClr val="tx1"/>
                </a:solidFill>
                <a:latin typeface="Arial" charset="0"/>
                <a:ea typeface="Osaka" pitchFamily="1" charset="-128"/>
              </a:defRPr>
            </a:lvl2pPr>
            <a:lvl3pPr marL="1143000" indent="-228600" eaLnBrk="0" hangingPunct="0">
              <a:defRPr>
                <a:solidFill>
                  <a:schemeClr val="tx1"/>
                </a:solidFill>
                <a:latin typeface="Arial" charset="0"/>
                <a:ea typeface="Osaka" pitchFamily="1" charset="-128"/>
              </a:defRPr>
            </a:lvl3pPr>
            <a:lvl4pPr marL="1600200" indent="-228600" eaLnBrk="0" hangingPunct="0">
              <a:defRPr>
                <a:solidFill>
                  <a:schemeClr val="tx1"/>
                </a:solidFill>
                <a:latin typeface="Arial" charset="0"/>
                <a:ea typeface="Osaka" pitchFamily="1" charset="-128"/>
              </a:defRPr>
            </a:lvl4pPr>
            <a:lvl5pPr marL="2057400" indent="-228600" eaLnBrk="0" hangingPunct="0">
              <a:defRPr>
                <a:solidFill>
                  <a:schemeClr val="tx1"/>
                </a:solidFill>
                <a:latin typeface="Arial" charset="0"/>
                <a:ea typeface="Osaka" pitchFamily="1" charset="-128"/>
              </a:defRPr>
            </a:lvl5pPr>
            <a:lvl6pPr marL="2514600" indent="-228600" eaLnBrk="0" fontAlgn="base" hangingPunct="0">
              <a:spcBef>
                <a:spcPct val="0"/>
              </a:spcBef>
              <a:spcAft>
                <a:spcPct val="0"/>
              </a:spcAft>
              <a:defRPr>
                <a:solidFill>
                  <a:schemeClr val="tx1"/>
                </a:solidFill>
                <a:latin typeface="Arial" charset="0"/>
                <a:ea typeface="Osaka" pitchFamily="1" charset="-128"/>
              </a:defRPr>
            </a:lvl6pPr>
            <a:lvl7pPr marL="2971800" indent="-228600" eaLnBrk="0" fontAlgn="base" hangingPunct="0">
              <a:spcBef>
                <a:spcPct val="0"/>
              </a:spcBef>
              <a:spcAft>
                <a:spcPct val="0"/>
              </a:spcAft>
              <a:defRPr>
                <a:solidFill>
                  <a:schemeClr val="tx1"/>
                </a:solidFill>
                <a:latin typeface="Arial" charset="0"/>
                <a:ea typeface="Osaka" pitchFamily="1" charset="-128"/>
              </a:defRPr>
            </a:lvl7pPr>
            <a:lvl8pPr marL="3429000" indent="-228600" eaLnBrk="0" fontAlgn="base" hangingPunct="0">
              <a:spcBef>
                <a:spcPct val="0"/>
              </a:spcBef>
              <a:spcAft>
                <a:spcPct val="0"/>
              </a:spcAft>
              <a:defRPr>
                <a:solidFill>
                  <a:schemeClr val="tx1"/>
                </a:solidFill>
                <a:latin typeface="Arial" charset="0"/>
                <a:ea typeface="Osaka" pitchFamily="1" charset="-128"/>
              </a:defRPr>
            </a:lvl8pPr>
            <a:lvl9pPr marL="3886200" indent="-228600" eaLnBrk="0" fontAlgn="base" hangingPunct="0">
              <a:spcBef>
                <a:spcPct val="0"/>
              </a:spcBef>
              <a:spcAft>
                <a:spcPct val="0"/>
              </a:spcAft>
              <a:defRPr>
                <a:solidFill>
                  <a:schemeClr val="tx1"/>
                </a:solidFill>
                <a:latin typeface="Arial" charset="0"/>
                <a:ea typeface="Osaka" pitchFamily="1" charset="-128"/>
              </a:defRPr>
            </a:lvl9pPr>
          </a:lstStyle>
          <a:p>
            <a:pPr eaLnBrk="1" hangingPunct="1">
              <a:spcBef>
                <a:spcPct val="50000"/>
              </a:spcBef>
            </a:pPr>
            <a:r>
              <a:rPr lang="en-US" sz="1600">
                <a:solidFill>
                  <a:srgbClr val="0000CC"/>
                </a:solidFill>
              </a:rPr>
              <a:t>Milestone: According to 00-QA-S0006, V19.0,  Containment milestone is required for the Corrective action to address Finding. </a:t>
            </a:r>
          </a:p>
        </p:txBody>
      </p:sp>
      <p:pic>
        <p:nvPicPr>
          <p:cNvPr id="102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286000"/>
            <a:ext cx="779145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3707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6886575" cy="628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239000" y="1905000"/>
            <a:ext cx="1752600" cy="646331"/>
          </a:xfrm>
          <a:prstGeom prst="rect">
            <a:avLst/>
          </a:prstGeom>
          <a:noFill/>
          <a:ln>
            <a:solidFill>
              <a:schemeClr val="accent1"/>
            </a:solidFill>
          </a:ln>
        </p:spPr>
        <p:txBody>
          <a:bodyPr wrap="square" rtlCol="0">
            <a:spAutoFit/>
          </a:bodyPr>
          <a:lstStyle/>
          <a:p>
            <a:r>
              <a:rPr lang="en-US" sz="1200" dirty="0" smtClean="0">
                <a:latin typeface="Arial" pitchFamily="34" charset="0"/>
                <a:cs typeface="Arial" pitchFamily="34" charset="0"/>
              </a:rPr>
              <a:t>Analysis and Root Cause not required for an Observation.</a:t>
            </a:r>
          </a:p>
        </p:txBody>
      </p:sp>
      <p:sp>
        <p:nvSpPr>
          <p:cNvPr id="3" name="TextBox 2"/>
          <p:cNvSpPr txBox="1"/>
          <p:nvPr/>
        </p:nvSpPr>
        <p:spPr>
          <a:xfrm>
            <a:off x="7391400" y="5638800"/>
            <a:ext cx="1524000" cy="830997"/>
          </a:xfrm>
          <a:prstGeom prst="rect">
            <a:avLst/>
          </a:prstGeom>
          <a:noFill/>
          <a:ln>
            <a:solidFill>
              <a:schemeClr val="accent1"/>
            </a:solidFill>
          </a:ln>
        </p:spPr>
        <p:txBody>
          <a:bodyPr wrap="square" rtlCol="0">
            <a:spAutoFit/>
          </a:bodyPr>
          <a:lstStyle/>
          <a:p>
            <a:r>
              <a:rPr lang="en-US" sz="1200" dirty="0" smtClean="0">
                <a:latin typeface="Arial" pitchFamily="34" charset="0"/>
                <a:cs typeface="Arial" pitchFamily="34" charset="0"/>
              </a:rPr>
              <a:t>Confused by “No nonconformance” since there is a Corrective Action.</a:t>
            </a:r>
          </a:p>
        </p:txBody>
      </p:sp>
      <p:cxnSp>
        <p:nvCxnSpPr>
          <p:cNvPr id="6" name="Straight Arrow Connector 5"/>
          <p:cNvCxnSpPr>
            <a:stCxn id="3" idx="1"/>
          </p:cNvCxnSpPr>
          <p:nvPr/>
        </p:nvCxnSpPr>
        <p:spPr>
          <a:xfrm flipH="1">
            <a:off x="6477000" y="6054299"/>
            <a:ext cx="914400" cy="1179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846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60000"/>
              <a:lumOff val="40000"/>
            </a:schemeClr>
          </a:solidFill>
        </p:spPr>
        <p:txBody>
          <a:bodyPr/>
          <a:lstStyle/>
          <a:p>
            <a:pPr algn="ctr">
              <a:defRPr/>
            </a:pPr>
            <a:r>
              <a:rPr lang="en-US" dirty="0"/>
              <a:t>CAR 133912279</a:t>
            </a:r>
          </a:p>
        </p:txBody>
      </p:sp>
      <p:sp>
        <p:nvSpPr>
          <p:cNvPr id="11267" name="Content Placeholder 2"/>
          <p:cNvSpPr>
            <a:spLocks noGrp="1"/>
          </p:cNvSpPr>
          <p:nvPr>
            <p:ph idx="1"/>
          </p:nvPr>
        </p:nvSpPr>
        <p:spPr/>
        <p:txBody>
          <a:bodyPr/>
          <a:lstStyle/>
          <a:p>
            <a:endParaRPr lang="en-US" smtClean="0"/>
          </a:p>
          <a:p>
            <a:endParaRPr lang="en-US" smtClean="0"/>
          </a:p>
          <a:p>
            <a:endParaRPr lang="en-US" smtClean="0"/>
          </a:p>
          <a:p>
            <a:r>
              <a:rPr lang="en-US" sz="2400" smtClean="0"/>
              <a:t>There should be a stronger analysis path, possibly the 5 whys, including stakeholders identified. </a:t>
            </a:r>
          </a:p>
          <a:p>
            <a:r>
              <a:rPr lang="en-US" sz="2400" smtClean="0"/>
              <a:t>No evidence to support the nonconformance limited to instances cited. </a:t>
            </a:r>
          </a:p>
          <a:p>
            <a:r>
              <a:rPr lang="en-US" sz="2400" smtClean="0"/>
              <a:t>Based on the analysis, difficult to see how the root cause was discovered.  </a:t>
            </a:r>
          </a:p>
          <a:p>
            <a:endParaRPr lang="en-US" smtClean="0"/>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28738"/>
            <a:ext cx="683895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8155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p:txBody>
          <a:bodyPr/>
          <a:lstStyle/>
          <a:p>
            <a:endParaRPr lang="en-US" smtClean="0"/>
          </a:p>
          <a:p>
            <a:endParaRPr lang="en-US" smtClean="0"/>
          </a:p>
          <a:p>
            <a:r>
              <a:rPr lang="en-US" sz="2400" smtClean="0"/>
              <a:t>As a Finding, there is no evidence that there was additional research done to insure that this non-compliance is limited to these two FR’s</a:t>
            </a:r>
          </a:p>
          <a:p>
            <a:r>
              <a:rPr lang="en-US" sz="2400" smtClean="0"/>
              <a:t>If the root cause is a training issue is the category Process Implementation or Deployment the correct category?</a:t>
            </a:r>
          </a:p>
          <a:p>
            <a:r>
              <a:rPr lang="en-US" sz="2400" smtClean="0"/>
              <a:t>If this non-compliance spans over multiple sectors, and without additional research on how wide spread this concern maybe is Geography: Local appropriate?</a:t>
            </a:r>
          </a:p>
        </p:txBody>
      </p:sp>
      <p:sp>
        <p:nvSpPr>
          <p:cNvPr id="4" name="Title 1"/>
          <p:cNvSpPr>
            <a:spLocks noGrp="1"/>
          </p:cNvSpPr>
          <p:nvPr>
            <p:ph type="title"/>
          </p:nvPr>
        </p:nvSpPr>
        <p:spPr>
          <a:solidFill>
            <a:schemeClr val="bg2">
              <a:lumMod val="60000"/>
              <a:lumOff val="40000"/>
            </a:schemeClr>
          </a:solidFill>
        </p:spPr>
        <p:txBody>
          <a:bodyPr/>
          <a:lstStyle/>
          <a:p>
            <a:pPr algn="ctr">
              <a:defRPr/>
            </a:pPr>
            <a:r>
              <a:rPr lang="en-US" dirty="0"/>
              <a:t>CAR 133912279</a:t>
            </a:r>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95400"/>
            <a:ext cx="55626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526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r>
              <a:rPr lang="en-US" sz="2400" smtClean="0"/>
              <a:t>Based on the corrective action given the plan for retraining is good</a:t>
            </a:r>
          </a:p>
          <a:p>
            <a:r>
              <a:rPr lang="en-US" sz="2400" smtClean="0"/>
              <a:t>Was this training missed?  When are the team members supposed to be trained on this?</a:t>
            </a:r>
          </a:p>
        </p:txBody>
      </p:sp>
      <p:sp>
        <p:nvSpPr>
          <p:cNvPr id="4" name="Title 1"/>
          <p:cNvSpPr>
            <a:spLocks noGrp="1"/>
          </p:cNvSpPr>
          <p:nvPr>
            <p:ph type="title"/>
          </p:nvPr>
        </p:nvSpPr>
        <p:spPr>
          <a:solidFill>
            <a:schemeClr val="bg2">
              <a:lumMod val="60000"/>
              <a:lumOff val="40000"/>
            </a:schemeClr>
          </a:solidFill>
        </p:spPr>
        <p:txBody>
          <a:bodyPr/>
          <a:lstStyle/>
          <a:p>
            <a:pPr algn="ctr">
              <a:defRPr/>
            </a:pPr>
            <a:r>
              <a:rPr lang="en-US" dirty="0"/>
              <a:t>CAR 133912279</a:t>
            </a:r>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8" y="1371600"/>
            <a:ext cx="667702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687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p:txBody>
          <a:bodyPr/>
          <a:lstStyle/>
          <a:p>
            <a:endParaRPr lang="en-US" smtClean="0"/>
          </a:p>
          <a:p>
            <a:endParaRPr lang="en-US" smtClean="0"/>
          </a:p>
          <a:p>
            <a:endParaRPr lang="en-US" smtClean="0"/>
          </a:p>
          <a:p>
            <a:r>
              <a:rPr lang="en-US" smtClean="0"/>
              <a:t>Delay in response time for CAR champion from response submitted 8/29 to approval 9/13 – over 9 day preferred time frame</a:t>
            </a:r>
          </a:p>
        </p:txBody>
      </p:sp>
      <p:sp>
        <p:nvSpPr>
          <p:cNvPr id="4" name="Title 1"/>
          <p:cNvSpPr>
            <a:spLocks noGrp="1"/>
          </p:cNvSpPr>
          <p:nvPr>
            <p:ph type="title"/>
          </p:nvPr>
        </p:nvSpPr>
        <p:spPr>
          <a:solidFill>
            <a:schemeClr val="bg2">
              <a:lumMod val="60000"/>
              <a:lumOff val="40000"/>
            </a:schemeClr>
          </a:solidFill>
        </p:spPr>
        <p:txBody>
          <a:bodyPr/>
          <a:lstStyle/>
          <a:p>
            <a:pPr algn="ctr">
              <a:defRPr/>
            </a:pPr>
            <a:r>
              <a:rPr lang="en-US" dirty="0"/>
              <a:t>CAR 133912279</a:t>
            </a: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1524000"/>
            <a:ext cx="54673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87900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p:txBody>
          <a:bodyPr/>
          <a:lstStyle/>
          <a:p>
            <a:r>
              <a:rPr lang="en-US" smtClean="0"/>
              <a:t>Good Implementation on all milestones</a:t>
            </a:r>
          </a:p>
          <a:p>
            <a:r>
              <a:rPr lang="en-US" smtClean="0"/>
              <a:t>Good collaboration between CAR champion and CAR owner </a:t>
            </a:r>
          </a:p>
        </p:txBody>
      </p:sp>
      <p:sp>
        <p:nvSpPr>
          <p:cNvPr id="4" name="Title 1"/>
          <p:cNvSpPr>
            <a:spLocks noGrp="1"/>
          </p:cNvSpPr>
          <p:nvPr>
            <p:ph type="title"/>
          </p:nvPr>
        </p:nvSpPr>
        <p:spPr>
          <a:solidFill>
            <a:schemeClr val="bg2">
              <a:lumMod val="60000"/>
              <a:lumOff val="40000"/>
            </a:schemeClr>
          </a:solidFill>
        </p:spPr>
        <p:txBody>
          <a:bodyPr/>
          <a:lstStyle/>
          <a:p>
            <a:pPr algn="ctr">
              <a:defRPr/>
            </a:pPr>
            <a:r>
              <a:rPr lang="en-US" dirty="0"/>
              <a:t>CAR 133912279</a:t>
            </a:r>
          </a:p>
        </p:txBody>
      </p:sp>
      <p:pic>
        <p:nvPicPr>
          <p:cNvPr id="153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988" y="3581400"/>
            <a:ext cx="661987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6708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09600" y="0"/>
            <a:ext cx="7772400" cy="1077913"/>
          </a:xfrm>
        </p:spPr>
        <p:txBody>
          <a:bodyPr/>
          <a:lstStyle/>
          <a:p>
            <a:r>
              <a:rPr lang="en-US" smtClean="0"/>
              <a:t>Observation CAR 133912331</a:t>
            </a:r>
          </a:p>
        </p:txBody>
      </p:sp>
      <p:sp>
        <p:nvSpPr>
          <p:cNvPr id="16387" name="Content Placeholder 2"/>
          <p:cNvSpPr>
            <a:spLocks noGrp="1"/>
          </p:cNvSpPr>
          <p:nvPr>
            <p:ph idx="1"/>
          </p:nvPr>
        </p:nvSpPr>
        <p:spPr/>
        <p:txBody>
          <a:bodyPr/>
          <a:lstStyle/>
          <a:p>
            <a:endParaRPr lang="en-US" smtClean="0"/>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47738"/>
            <a:ext cx="7396163"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0763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Observation CAR 133912331</a:t>
            </a:r>
          </a:p>
        </p:txBody>
      </p:sp>
      <p:sp>
        <p:nvSpPr>
          <p:cNvPr id="17411" name="Content Placeholder 2"/>
          <p:cNvSpPr>
            <a:spLocks noGrp="1"/>
          </p:cNvSpPr>
          <p:nvPr>
            <p:ph idx="1"/>
          </p:nvPr>
        </p:nvSpPr>
        <p:spPr>
          <a:xfrm>
            <a:off x="533400" y="1676400"/>
            <a:ext cx="7924800" cy="5030788"/>
          </a:xfrm>
        </p:spPr>
        <p:txBody>
          <a:bodyPr/>
          <a:lstStyle/>
          <a:p>
            <a:r>
              <a:rPr lang="en-US" sz="2400" smtClean="0"/>
              <a:t>Simple, brief action appropriate to magnitude of issue.</a:t>
            </a:r>
          </a:p>
          <a:p>
            <a:endParaRPr lang="en-US" sz="2400" smtClean="0"/>
          </a:p>
          <a:p>
            <a:r>
              <a:rPr lang="en-US" sz="2400" smtClean="0"/>
              <a:t>Reference to global CAR for more systemic issue.</a:t>
            </a:r>
          </a:p>
          <a:p>
            <a:endParaRPr lang="en-US" sz="2400" smtClean="0"/>
          </a:p>
          <a:p>
            <a:r>
              <a:rPr lang="en-US" sz="2400" smtClean="0"/>
              <a:t>Immediate response by admin; immediate verification after closure.</a:t>
            </a:r>
          </a:p>
          <a:p>
            <a:endParaRPr lang="en-US" sz="2400" smtClean="0"/>
          </a:p>
          <a:p>
            <a:r>
              <a:rPr lang="en-US" sz="2400" smtClean="0"/>
              <a:t>No wasted time and/or effort, considering scope of observation</a:t>
            </a:r>
          </a:p>
        </p:txBody>
      </p:sp>
    </p:spTree>
    <p:extLst>
      <p:ext uri="{BB962C8B-B14F-4D97-AF65-F5344CB8AC3E}">
        <p14:creationId xmlns:p14="http://schemas.microsoft.com/office/powerpoint/2010/main" val="2059450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CAR 133912362</a:t>
            </a:r>
          </a:p>
        </p:txBody>
      </p:sp>
      <p:sp>
        <p:nvSpPr>
          <p:cNvPr id="18435"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Issue: Lack of Competency qualification</a:t>
            </a: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6400800" cy="422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6676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0"/>
            <a:ext cx="7772400" cy="1077913"/>
          </a:xfrm>
        </p:spPr>
        <p:txBody>
          <a:bodyPr/>
          <a:lstStyle/>
          <a:p>
            <a:r>
              <a:rPr lang="en-US" smtClean="0"/>
              <a:t>CAR 133912362</a:t>
            </a:r>
          </a:p>
        </p:txBody>
      </p:sp>
      <p:sp>
        <p:nvSpPr>
          <p:cNvPr id="19459" name="Content Placeholder 2"/>
          <p:cNvSpPr>
            <a:spLocks noGrp="1"/>
          </p:cNvSpPr>
          <p:nvPr>
            <p:ph idx="1"/>
          </p:nvPr>
        </p:nvSpPr>
        <p:spPr/>
        <p:txBody>
          <a:bodyPr/>
          <a:lstStyle/>
          <a:p>
            <a:endParaRPr lang="en-US" smtClean="0"/>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762000"/>
            <a:ext cx="6867525"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41295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CAR 133912362- Questions:</a:t>
            </a:r>
          </a:p>
        </p:txBody>
      </p:sp>
      <p:sp>
        <p:nvSpPr>
          <p:cNvPr id="20483" name="Content Placeholder 2"/>
          <p:cNvSpPr>
            <a:spLocks noGrp="1"/>
          </p:cNvSpPr>
          <p:nvPr>
            <p:ph idx="1"/>
          </p:nvPr>
        </p:nvSpPr>
        <p:spPr/>
        <p:txBody>
          <a:bodyPr/>
          <a:lstStyle/>
          <a:p>
            <a:r>
              <a:rPr lang="en-US" sz="2400" smtClean="0"/>
              <a:t>Who determined that personnel had qualification to do Test Data Validation?</a:t>
            </a:r>
          </a:p>
          <a:p>
            <a:r>
              <a:rPr lang="en-US" sz="2400" smtClean="0"/>
              <a:t>Why is root cause “document control”? Maybe “Tech Comp Qualification” instead?</a:t>
            </a:r>
          </a:p>
          <a:p>
            <a:r>
              <a:rPr lang="en-US" sz="2400" smtClean="0"/>
              <a:t>Why not verified immediately after closing due to nature of corrective action?</a:t>
            </a:r>
          </a:p>
          <a:p>
            <a:r>
              <a:rPr lang="en-US" sz="2400" smtClean="0"/>
              <a:t>Lack of verification milestone should be addressed, as was containment.</a:t>
            </a:r>
          </a:p>
          <a:p>
            <a:r>
              <a:rPr lang="en-US" sz="2400" smtClean="0"/>
              <a:t>Overall appropriate and timely action taken. Moved along nicely by admin.</a:t>
            </a:r>
          </a:p>
        </p:txBody>
      </p:sp>
    </p:spTree>
    <p:extLst>
      <p:ext uri="{BB962C8B-B14F-4D97-AF65-F5344CB8AC3E}">
        <p14:creationId xmlns:p14="http://schemas.microsoft.com/office/powerpoint/2010/main" val="215157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533400"/>
          </a:xfrm>
        </p:spPr>
        <p:txBody>
          <a:bodyPr/>
          <a:lstStyle/>
          <a:p>
            <a:r>
              <a:rPr lang="en-US" dirty="0" smtClean="0"/>
              <a:t>Observation 133912654</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69151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219950" y="1371600"/>
            <a:ext cx="1771650" cy="1384995"/>
          </a:xfrm>
          <a:prstGeom prst="rect">
            <a:avLst/>
          </a:prstGeom>
          <a:noFill/>
          <a:ln>
            <a:solidFill>
              <a:schemeClr val="accent1"/>
            </a:solidFill>
          </a:ln>
        </p:spPr>
        <p:txBody>
          <a:bodyPr wrap="square" rtlCol="0">
            <a:spAutoFit/>
          </a:bodyPr>
          <a:lstStyle/>
          <a:p>
            <a:r>
              <a:rPr lang="en-US" sz="1200" dirty="0" smtClean="0">
                <a:latin typeface="Arial" pitchFamily="34" charset="0"/>
                <a:cs typeface="Arial" pitchFamily="34" charset="0"/>
              </a:rPr>
              <a:t>Analysis indicated that most issues were actually in compliance. Only one action to correct a PTO for YYXS was required to fix the issue.</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12" y="3810000"/>
            <a:ext cx="690562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391400" y="3733800"/>
            <a:ext cx="1600200" cy="646331"/>
          </a:xfrm>
          <a:prstGeom prst="rect">
            <a:avLst/>
          </a:prstGeom>
          <a:noFill/>
          <a:ln>
            <a:solidFill>
              <a:schemeClr val="accent1"/>
            </a:solidFill>
          </a:ln>
        </p:spPr>
        <p:txBody>
          <a:bodyPr wrap="square" rtlCol="0">
            <a:spAutoFit/>
          </a:bodyPr>
          <a:lstStyle/>
          <a:p>
            <a:r>
              <a:rPr lang="en-US" sz="1200" dirty="0" smtClean="0">
                <a:latin typeface="Arial" pitchFamily="34" charset="0"/>
                <a:cs typeface="Arial" pitchFamily="34" charset="0"/>
              </a:rPr>
              <a:t>Action is verified and Observation is closed.</a:t>
            </a:r>
          </a:p>
        </p:txBody>
      </p:sp>
      <p:sp>
        <p:nvSpPr>
          <p:cNvPr id="3" name="TextBox 2"/>
          <p:cNvSpPr txBox="1"/>
          <p:nvPr/>
        </p:nvSpPr>
        <p:spPr>
          <a:xfrm>
            <a:off x="7391400" y="4800600"/>
            <a:ext cx="1447800" cy="1569660"/>
          </a:xfrm>
          <a:prstGeom prst="rect">
            <a:avLst/>
          </a:prstGeom>
          <a:noFill/>
          <a:ln>
            <a:solidFill>
              <a:schemeClr val="accent1"/>
            </a:solidFill>
          </a:ln>
        </p:spPr>
        <p:txBody>
          <a:bodyPr wrap="square" rtlCol="0">
            <a:spAutoFit/>
          </a:bodyPr>
          <a:lstStyle/>
          <a:p>
            <a:r>
              <a:rPr lang="en-US" sz="1200" dirty="0">
                <a:latin typeface="Arial" pitchFamily="34" charset="0"/>
                <a:cs typeface="Arial" pitchFamily="34" charset="0"/>
              </a:rPr>
              <a:t>Question?</a:t>
            </a:r>
          </a:p>
          <a:p>
            <a:r>
              <a:rPr lang="en-US" sz="1200" dirty="0">
                <a:latin typeface="Arial" pitchFamily="34" charset="0"/>
                <a:cs typeface="Arial" pitchFamily="34" charset="0"/>
              </a:rPr>
              <a:t>Was this CAR originally a Finding, then changed to an Observation based on the Analysis?</a:t>
            </a:r>
          </a:p>
        </p:txBody>
      </p:sp>
    </p:spTree>
    <p:extLst>
      <p:ext uri="{BB962C8B-B14F-4D97-AF65-F5344CB8AC3E}">
        <p14:creationId xmlns:p14="http://schemas.microsoft.com/office/powerpoint/2010/main" val="2963389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457200" y="2533650"/>
            <a:ext cx="5843588" cy="1400175"/>
          </a:xfrm>
        </p:spPr>
        <p:txBody>
          <a:bodyPr/>
          <a:lstStyle/>
          <a:p>
            <a:pPr eaLnBrk="1" hangingPunct="1"/>
            <a:r>
              <a:rPr lang="en-US" dirty="0" smtClean="0">
                <a:effectLst>
                  <a:outerShdw blurRad="38100" dist="38100" dir="2700000" algn="tl">
                    <a:srgbClr val="000000">
                      <a:alpha val="43137"/>
                    </a:srgbClr>
                  </a:outerShdw>
                </a:effectLst>
                <a:latin typeface="Arial" charset="0"/>
                <a:ea typeface="Geneva" charset="0"/>
              </a:rPr>
              <a:t>CAR Calibration Meeting</a:t>
            </a:r>
            <a:br>
              <a:rPr lang="en-US" dirty="0" smtClean="0">
                <a:effectLst>
                  <a:outerShdw blurRad="38100" dist="38100" dir="2700000" algn="tl">
                    <a:srgbClr val="000000">
                      <a:alpha val="43137"/>
                    </a:srgbClr>
                  </a:outerShdw>
                </a:effectLst>
                <a:latin typeface="Arial" charset="0"/>
                <a:ea typeface="Geneva" charset="0"/>
              </a:rPr>
            </a:br>
            <a:r>
              <a:rPr lang="en-US" dirty="0" smtClean="0">
                <a:effectLst>
                  <a:outerShdw blurRad="38100" dist="38100" dir="2700000" algn="tl">
                    <a:srgbClr val="000000">
                      <a:alpha val="43137"/>
                    </a:srgbClr>
                  </a:outerShdw>
                </a:effectLst>
                <a:latin typeface="Arial" charset="0"/>
                <a:ea typeface="Geneva" charset="0"/>
              </a:rPr>
              <a:t>CAR Review</a:t>
            </a:r>
          </a:p>
        </p:txBody>
      </p:sp>
      <p:sp>
        <p:nvSpPr>
          <p:cNvPr id="12291" name="Subtitle 2"/>
          <p:cNvSpPr>
            <a:spLocks noGrp="1"/>
          </p:cNvSpPr>
          <p:nvPr>
            <p:ph type="subTitle" idx="1"/>
          </p:nvPr>
        </p:nvSpPr>
        <p:spPr>
          <a:xfrm>
            <a:off x="457200" y="3960813"/>
            <a:ext cx="5843588" cy="1774825"/>
          </a:xfrm>
        </p:spPr>
        <p:txBody>
          <a:bodyPr/>
          <a:lstStyle/>
          <a:p>
            <a:pPr eaLnBrk="1" hangingPunct="1"/>
            <a:r>
              <a:rPr lang="fi-FI" dirty="0" smtClean="0">
                <a:effectLst>
                  <a:outerShdw blurRad="38100" dist="38100" dir="2700000" algn="tl">
                    <a:srgbClr val="000000">
                      <a:alpha val="43137"/>
                    </a:srgbClr>
                  </a:outerShdw>
                </a:effectLst>
                <a:latin typeface="Arial" charset="0"/>
                <a:cs typeface="Arial" charset="0"/>
              </a:rPr>
              <a:t>AP Team</a:t>
            </a:r>
          </a:p>
          <a:p>
            <a:pPr eaLnBrk="1" hangingPunct="1"/>
            <a:endParaRPr lang="fi-FI" dirty="0">
              <a:effectLst>
                <a:outerShdw blurRad="38100" dist="38100" dir="2700000" algn="tl">
                  <a:srgbClr val="000000">
                    <a:alpha val="43137"/>
                  </a:srgbClr>
                </a:outerShdw>
              </a:effectLst>
              <a:latin typeface="Arial" charset="0"/>
              <a:cs typeface="Arial" charset="0"/>
            </a:endParaRPr>
          </a:p>
          <a:p>
            <a:pPr eaLnBrk="1" hangingPunct="1"/>
            <a:r>
              <a:rPr lang="fi-FI" dirty="0">
                <a:effectLst>
                  <a:outerShdw blurRad="38100" dist="38100" dir="2700000" algn="tl">
                    <a:srgbClr val="000000">
                      <a:alpha val="43137"/>
                    </a:srgbClr>
                  </a:outerShdw>
                </a:effectLst>
                <a:latin typeface="Arial" charset="0"/>
                <a:cs typeface="Arial" charset="0"/>
              </a:rPr>
              <a:t>Funny </a:t>
            </a:r>
            <a:r>
              <a:rPr lang="fi-FI" dirty="0" smtClean="0">
                <a:effectLst>
                  <a:outerShdw blurRad="38100" dist="38100" dir="2700000" algn="tl">
                    <a:srgbClr val="000000">
                      <a:alpha val="43137"/>
                    </a:srgbClr>
                  </a:outerShdw>
                </a:effectLst>
                <a:latin typeface="Arial" charset="0"/>
                <a:cs typeface="Arial" charset="0"/>
              </a:rPr>
              <a:t>Li, </a:t>
            </a:r>
            <a:r>
              <a:rPr lang="fi-FI" dirty="0">
                <a:effectLst>
                  <a:outerShdw blurRad="38100" dist="38100" dir="2700000" algn="tl">
                    <a:srgbClr val="000000">
                      <a:alpha val="43137"/>
                    </a:srgbClr>
                  </a:outerShdw>
                </a:effectLst>
                <a:latin typeface="Arial" charset="0"/>
                <a:cs typeface="Arial" charset="0"/>
              </a:rPr>
              <a:t>Ravi </a:t>
            </a:r>
            <a:r>
              <a:rPr lang="fi-FI" dirty="0" smtClean="0">
                <a:effectLst>
                  <a:outerShdw blurRad="38100" dist="38100" dir="2700000" algn="tl">
                    <a:srgbClr val="000000">
                      <a:alpha val="43137"/>
                    </a:srgbClr>
                  </a:outerShdw>
                </a:effectLst>
                <a:latin typeface="Arial" charset="0"/>
                <a:cs typeface="Arial" charset="0"/>
              </a:rPr>
              <a:t>V, Matthew </a:t>
            </a:r>
            <a:r>
              <a:rPr lang="fi-FI" dirty="0">
                <a:effectLst>
                  <a:outerShdw blurRad="38100" dist="38100" dir="2700000" algn="tl">
                    <a:srgbClr val="000000">
                      <a:alpha val="43137"/>
                    </a:srgbClr>
                  </a:outerShdw>
                </a:effectLst>
                <a:latin typeface="Arial" charset="0"/>
                <a:cs typeface="Arial" charset="0"/>
              </a:rPr>
              <a:t>Kim, J.Y. </a:t>
            </a:r>
            <a:r>
              <a:rPr lang="fi-FI" dirty="0" smtClean="0">
                <a:effectLst>
                  <a:outerShdw blurRad="38100" dist="38100" dir="2700000" algn="tl">
                    <a:srgbClr val="000000">
                      <a:alpha val="43137"/>
                    </a:srgbClr>
                  </a:outerShdw>
                </a:effectLst>
                <a:latin typeface="Arial" charset="0"/>
                <a:cs typeface="Arial" charset="0"/>
              </a:rPr>
              <a:t>Lee and Kila Yang</a:t>
            </a:r>
            <a:endParaRPr lang="fi-FI" dirty="0">
              <a:effectLst>
                <a:outerShdw blurRad="38100" dist="38100" dir="2700000" algn="tl">
                  <a:srgbClr val="000000">
                    <a:alpha val="43137"/>
                  </a:srgbClr>
                </a:outerShdw>
              </a:effectLst>
              <a:latin typeface="Arial" charset="0"/>
              <a:cs typeface="Arial" charset="0"/>
            </a:endParaRPr>
          </a:p>
          <a:p>
            <a:pPr eaLnBrk="1" hangingPunct="1"/>
            <a:endParaRPr lang="fi-FI" dirty="0" smtClean="0">
              <a:effectLst>
                <a:outerShdw blurRad="38100" dist="38100" dir="2700000" algn="tl">
                  <a:srgbClr val="000000">
                    <a:alpha val="43137"/>
                  </a:srgbClr>
                </a:outerShdw>
              </a:effectLst>
              <a:latin typeface="Arial" charset="0"/>
              <a:cs typeface="Arial" charset="0"/>
            </a:endParaRPr>
          </a:p>
          <a:p>
            <a:pPr eaLnBrk="1" hangingPunct="1"/>
            <a:r>
              <a:rPr lang="fi-FI" dirty="0" smtClean="0">
                <a:effectLst>
                  <a:outerShdw blurRad="38100" dist="38100" dir="2700000" algn="tl">
                    <a:srgbClr val="000000">
                      <a:alpha val="43137"/>
                    </a:srgbClr>
                  </a:outerShdw>
                </a:effectLst>
                <a:latin typeface="Arial" charset="0"/>
                <a:cs typeface="Arial" charset="0"/>
              </a:rPr>
              <a:t>February 2014</a:t>
            </a:r>
          </a:p>
        </p:txBody>
      </p:sp>
    </p:spTree>
    <p:extLst>
      <p:ext uri="{BB962C8B-B14F-4D97-AF65-F5344CB8AC3E}">
        <p14:creationId xmlns:p14="http://schemas.microsoft.com/office/powerpoint/2010/main" val="2870369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306725" y="228338"/>
            <a:ext cx="8229600" cy="558739"/>
          </a:xfrm>
        </p:spPr>
        <p:txBody>
          <a:bodyPr/>
          <a:lstStyle/>
          <a:p>
            <a:pPr marL="0" indent="0" eaLnBrk="1" hangingPunct="1">
              <a:lnSpc>
                <a:spcPct val="90000"/>
              </a:lnSpc>
            </a:pPr>
            <a:r>
              <a:rPr lang="en-US" dirty="0" smtClean="0"/>
              <a:t>CAR Champion Critical Behaviors for Success</a:t>
            </a:r>
            <a:endParaRPr lang="en-US" dirty="0"/>
          </a:p>
        </p:txBody>
      </p:sp>
      <p:sp>
        <p:nvSpPr>
          <p:cNvPr id="3" name="Slide Number Placeholder 2"/>
          <p:cNvSpPr>
            <a:spLocks noGrp="1"/>
          </p:cNvSpPr>
          <p:nvPr>
            <p:ph type="sldNum" sz="quarter" idx="10"/>
          </p:nvPr>
        </p:nvSpPr>
        <p:spPr/>
        <p:txBody>
          <a:bodyPr/>
          <a:lstStyle/>
          <a:p>
            <a:fld id="{B339ADFA-C87E-481A-8806-3564168020FD}" type="slidenum">
              <a:rPr lang="en-US" smtClean="0"/>
              <a:t>51</a:t>
            </a:fld>
            <a:endParaRPr lang="en-US" dirty="0"/>
          </a:p>
        </p:txBody>
      </p:sp>
      <p:sp>
        <p:nvSpPr>
          <p:cNvPr id="4" name="Content Placeholder 3"/>
          <p:cNvSpPr>
            <a:spLocks noGrp="1"/>
          </p:cNvSpPr>
          <p:nvPr>
            <p:ph idx="1"/>
          </p:nvPr>
        </p:nvSpPr>
        <p:spPr>
          <a:xfrm>
            <a:off x="457200" y="914400"/>
            <a:ext cx="4161099" cy="5211763"/>
          </a:xfrm>
        </p:spPr>
        <p:txBody>
          <a:bodyPr/>
          <a:lstStyle/>
          <a:p>
            <a:pPr>
              <a:buFont typeface="Wingdings" pitchFamily="2" charset="2"/>
              <a:buChar char="q"/>
            </a:pPr>
            <a:r>
              <a:rPr lang="en-US" dirty="0"/>
              <a:t>Alignment with Critical Behaviors for Success and UL </a:t>
            </a:r>
            <a:r>
              <a:rPr lang="en-US" dirty="0" smtClean="0"/>
              <a:t>Values</a:t>
            </a:r>
          </a:p>
          <a:p>
            <a:pPr>
              <a:buFont typeface="Wingdings" pitchFamily="2" charset="2"/>
              <a:buChar char="q"/>
            </a:pPr>
            <a:r>
              <a:rPr lang="en-US" dirty="0" smtClean="0"/>
              <a:t>CAR </a:t>
            </a:r>
            <a:r>
              <a:rPr lang="en-US" dirty="0"/>
              <a:t>Champion, Areas of </a:t>
            </a:r>
            <a:r>
              <a:rPr lang="en-US" dirty="0" smtClean="0"/>
              <a:t>Responsibility:</a:t>
            </a:r>
          </a:p>
          <a:p>
            <a:pPr marL="566738" indent="0"/>
            <a:r>
              <a:rPr lang="en-US" dirty="0" smtClean="0">
                <a:solidFill>
                  <a:srgbClr val="000099"/>
                </a:solidFill>
              </a:rPr>
              <a:t>C </a:t>
            </a:r>
            <a:r>
              <a:rPr lang="en-US" dirty="0">
                <a:solidFill>
                  <a:srgbClr val="000099"/>
                </a:solidFill>
              </a:rPr>
              <a:t>– Customer; T – Technical; L – Colleague; P – </a:t>
            </a:r>
            <a:r>
              <a:rPr lang="en-US" dirty="0" smtClean="0">
                <a:solidFill>
                  <a:srgbClr val="000099"/>
                </a:solidFill>
              </a:rPr>
              <a:t>Process.</a:t>
            </a:r>
            <a:endParaRPr lang="en-US" dirty="0">
              <a:solidFill>
                <a:srgbClr val="000099"/>
              </a:solidFill>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925" y="833087"/>
            <a:ext cx="5635625" cy="605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48" y="3367374"/>
            <a:ext cx="4276847" cy="21769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16507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latin typeface="Arial" charset="0"/>
                <a:ea typeface="Geneva" charset="0"/>
              </a:rPr>
              <a:t>Study for CAR# </a:t>
            </a:r>
            <a:r>
              <a:rPr lang="en-US" dirty="0" smtClean="0">
                <a:effectLst>
                  <a:outerShdw blurRad="38100" dist="38100" dir="2700000" algn="tl">
                    <a:srgbClr val="000000">
                      <a:alpha val="43137"/>
                    </a:srgbClr>
                  </a:outerShdw>
                </a:effectLst>
                <a:latin typeface="Arial" charset="0"/>
                <a:ea typeface="Geneva" charset="0"/>
              </a:rPr>
              <a:t>133912279 by J.Y. Lee</a:t>
            </a:r>
            <a:endParaRPr lang="en-US" dirty="0"/>
          </a:p>
        </p:txBody>
      </p:sp>
    </p:spTree>
    <p:extLst>
      <p:ext uri="{BB962C8B-B14F-4D97-AF65-F5344CB8AC3E}">
        <p14:creationId xmlns:p14="http://schemas.microsoft.com/office/powerpoint/2010/main" val="11030189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Geneva" charset="0"/>
              </a:rPr>
              <a:t>CAR# 133912279</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53</a:t>
            </a:fld>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970" y="765174"/>
            <a:ext cx="7105650" cy="587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Decagon 11"/>
          <p:cNvSpPr/>
          <p:nvPr/>
        </p:nvSpPr>
        <p:spPr>
          <a:xfrm>
            <a:off x="2199189" y="2801072"/>
            <a:ext cx="300941" cy="277793"/>
          </a:xfrm>
          <a:prstGeom prst="decag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1</a:t>
            </a:r>
          </a:p>
        </p:txBody>
      </p:sp>
      <p:sp>
        <p:nvSpPr>
          <p:cNvPr id="15" name="Decagon 14"/>
          <p:cNvSpPr/>
          <p:nvPr/>
        </p:nvSpPr>
        <p:spPr>
          <a:xfrm>
            <a:off x="6123007" y="2543274"/>
            <a:ext cx="300941" cy="277793"/>
          </a:xfrm>
          <a:prstGeom prst="decag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itchFamily="34" charset="0"/>
                <a:cs typeface="Arial" pitchFamily="34" charset="0"/>
              </a:rPr>
              <a:t>2</a:t>
            </a:r>
            <a:endParaRPr lang="en-US" dirty="0" smtClean="0">
              <a:latin typeface="Arial" pitchFamily="34" charset="0"/>
              <a:cs typeface="Arial" pitchFamily="34" charset="0"/>
            </a:endParaRPr>
          </a:p>
        </p:txBody>
      </p:sp>
      <p:sp>
        <p:nvSpPr>
          <p:cNvPr id="16" name="Decagon 15"/>
          <p:cNvSpPr/>
          <p:nvPr/>
        </p:nvSpPr>
        <p:spPr>
          <a:xfrm>
            <a:off x="4880654" y="2512407"/>
            <a:ext cx="300941" cy="277793"/>
          </a:xfrm>
          <a:prstGeom prst="decag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3</a:t>
            </a:r>
          </a:p>
        </p:txBody>
      </p:sp>
      <p:sp>
        <p:nvSpPr>
          <p:cNvPr id="17" name="Decagon 16"/>
          <p:cNvSpPr/>
          <p:nvPr/>
        </p:nvSpPr>
        <p:spPr>
          <a:xfrm>
            <a:off x="7744509" y="3287213"/>
            <a:ext cx="300941" cy="277793"/>
          </a:xfrm>
          <a:prstGeom prst="decag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itchFamily="34" charset="0"/>
                <a:cs typeface="Arial" pitchFamily="34" charset="0"/>
              </a:rPr>
              <a:t>4</a:t>
            </a:r>
            <a:endParaRPr lang="en-US" dirty="0" smtClean="0">
              <a:latin typeface="Arial" pitchFamily="34" charset="0"/>
              <a:cs typeface="Arial" pitchFamily="34" charset="0"/>
            </a:endParaRPr>
          </a:p>
        </p:txBody>
      </p:sp>
      <p:cxnSp>
        <p:nvCxnSpPr>
          <p:cNvPr id="18" name="Straight Arrow Connector 17"/>
          <p:cNvCxnSpPr/>
          <p:nvPr/>
        </p:nvCxnSpPr>
        <p:spPr>
          <a:xfrm flipH="1" flipV="1">
            <a:off x="5108291" y="2801072"/>
            <a:ext cx="302872" cy="4977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15" idx="3"/>
          </p:cNvCxnSpPr>
          <p:nvPr/>
        </p:nvCxnSpPr>
        <p:spPr>
          <a:xfrm flipV="1">
            <a:off x="6123008" y="2821067"/>
            <a:ext cx="196967" cy="354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7" idx="6"/>
          </p:cNvCxnSpPr>
          <p:nvPr/>
        </p:nvCxnSpPr>
        <p:spPr>
          <a:xfrm flipV="1">
            <a:off x="7430947" y="3426110"/>
            <a:ext cx="313562" cy="1388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Decagon 32"/>
          <p:cNvSpPr/>
          <p:nvPr/>
        </p:nvSpPr>
        <p:spPr>
          <a:xfrm>
            <a:off x="2130180" y="4678752"/>
            <a:ext cx="300941" cy="277793"/>
          </a:xfrm>
          <a:prstGeom prst="decag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1</a:t>
            </a:r>
          </a:p>
        </p:txBody>
      </p:sp>
      <p:sp>
        <p:nvSpPr>
          <p:cNvPr id="34" name="Decagon 33"/>
          <p:cNvSpPr/>
          <p:nvPr/>
        </p:nvSpPr>
        <p:spPr>
          <a:xfrm>
            <a:off x="2014212" y="5233162"/>
            <a:ext cx="300941" cy="277793"/>
          </a:xfrm>
          <a:prstGeom prst="decag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itchFamily="34" charset="0"/>
                <a:cs typeface="Arial" pitchFamily="34" charset="0"/>
              </a:rPr>
              <a:t>2</a:t>
            </a:r>
            <a:endParaRPr lang="en-US" dirty="0" smtClean="0">
              <a:latin typeface="Arial" pitchFamily="34" charset="0"/>
              <a:cs typeface="Arial" pitchFamily="34" charset="0"/>
            </a:endParaRPr>
          </a:p>
        </p:txBody>
      </p:sp>
      <p:sp>
        <p:nvSpPr>
          <p:cNvPr id="32" name="Left Brace 31"/>
          <p:cNvSpPr/>
          <p:nvPr/>
        </p:nvSpPr>
        <p:spPr>
          <a:xfrm>
            <a:off x="2349658" y="5119696"/>
            <a:ext cx="150471" cy="55648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Decagon 35"/>
          <p:cNvSpPr/>
          <p:nvPr/>
        </p:nvSpPr>
        <p:spPr>
          <a:xfrm>
            <a:off x="2112939" y="5856351"/>
            <a:ext cx="300941" cy="277793"/>
          </a:xfrm>
          <a:prstGeom prst="decag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pitchFamily="34" charset="0"/>
                <a:cs typeface="Arial" pitchFamily="34" charset="0"/>
              </a:rPr>
              <a:t>3</a:t>
            </a:r>
          </a:p>
        </p:txBody>
      </p:sp>
      <p:sp>
        <p:nvSpPr>
          <p:cNvPr id="37" name="Decagon 36"/>
          <p:cNvSpPr/>
          <p:nvPr/>
        </p:nvSpPr>
        <p:spPr>
          <a:xfrm>
            <a:off x="2112938" y="6257396"/>
            <a:ext cx="300941" cy="277793"/>
          </a:xfrm>
          <a:prstGeom prst="decag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pitchFamily="34" charset="0"/>
                <a:cs typeface="Arial" pitchFamily="34" charset="0"/>
              </a:rPr>
              <a:t>4</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864417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Geneva" charset="0"/>
              </a:rPr>
              <a:t>CAR# </a:t>
            </a:r>
            <a:r>
              <a:rPr lang="en-US" dirty="0" smtClean="0">
                <a:latin typeface="Arial" charset="0"/>
                <a:ea typeface="Geneva" charset="0"/>
              </a:rPr>
              <a:t>133912279 (Analysis)</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54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167" y="721024"/>
            <a:ext cx="69723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5339750" y="224286"/>
            <a:ext cx="3226280" cy="733245"/>
          </a:xfrm>
          <a:prstGeom prst="wedgeRoundRectCallout">
            <a:avLst>
              <a:gd name="adj1" fmla="val -55654"/>
              <a:gd name="adj2" fmla="val 128591"/>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latin typeface="Arial" pitchFamily="34" charset="0"/>
                <a:cs typeface="Arial" pitchFamily="34" charset="0"/>
              </a:rPr>
              <a:t>No stakeholders involved in this Analysis, no detail analysis conducted for the cited above 4 non-conformance</a:t>
            </a:r>
          </a:p>
        </p:txBody>
      </p:sp>
      <p:sp>
        <p:nvSpPr>
          <p:cNvPr id="8" name="Rounded Rectangular Callout 7"/>
          <p:cNvSpPr/>
          <p:nvPr/>
        </p:nvSpPr>
        <p:spPr>
          <a:xfrm>
            <a:off x="6127667" y="2271620"/>
            <a:ext cx="3033585" cy="831012"/>
          </a:xfrm>
          <a:prstGeom prst="wedgeRoundRectCallout">
            <a:avLst>
              <a:gd name="adj1" fmla="val -59397"/>
              <a:gd name="adj2" fmla="val -62413"/>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latin typeface="Arial" pitchFamily="34" charset="0"/>
                <a:cs typeface="Arial" pitchFamily="34" charset="0"/>
              </a:rPr>
              <a:t>1. Re-statement of non-conformance</a:t>
            </a:r>
          </a:p>
          <a:p>
            <a:pPr algn="ctr"/>
            <a:r>
              <a:rPr lang="en-US" sz="1100" b="1" dirty="0" smtClean="0">
                <a:latin typeface="Arial" pitchFamily="34" charset="0"/>
                <a:cs typeface="Arial" pitchFamily="34" charset="0"/>
              </a:rPr>
              <a:t>2. Based on FAQ19 of </a:t>
            </a:r>
            <a:r>
              <a:rPr lang="en-US" sz="1100" b="1" dirty="0"/>
              <a:t>CAR Process Website, the true root cause has not yet been found</a:t>
            </a:r>
            <a:r>
              <a:rPr lang="en-US" sz="1100" b="1" dirty="0" smtClean="0"/>
              <a:t>.</a:t>
            </a:r>
            <a:br>
              <a:rPr lang="en-US" sz="1100" b="1" dirty="0" smtClean="0"/>
            </a:br>
            <a:r>
              <a:rPr lang="en-US" sz="1100" b="1" dirty="0" smtClean="0"/>
              <a:t>(</a:t>
            </a:r>
            <a:r>
              <a:rPr lang="en-US" sz="700" b="1" dirty="0"/>
              <a:t>http://</a:t>
            </a:r>
            <a:r>
              <a:rPr lang="en-US" sz="700" b="1" dirty="0" smtClean="0"/>
              <a:t>corporate.ul.com/departments/snk5212/QE/FAQ.cfm</a:t>
            </a:r>
            <a:r>
              <a:rPr lang="en-US" sz="1100" b="1" dirty="0" smtClean="0"/>
              <a:t>)</a:t>
            </a:r>
            <a:endParaRPr lang="en-US" sz="1100" b="1" dirty="0" smtClean="0">
              <a:latin typeface="Arial" pitchFamily="34" charset="0"/>
              <a:cs typeface="Arial" pitchFamily="34" charset="0"/>
            </a:endParaRPr>
          </a:p>
        </p:txBody>
      </p:sp>
      <p:sp>
        <p:nvSpPr>
          <p:cNvPr id="9" name="Rounded Rectangular Callout 8"/>
          <p:cNvSpPr/>
          <p:nvPr/>
        </p:nvSpPr>
        <p:spPr>
          <a:xfrm>
            <a:off x="3852759" y="2746501"/>
            <a:ext cx="2274909" cy="576908"/>
          </a:xfrm>
          <a:prstGeom prst="wedgeRoundRectCallout">
            <a:avLst>
              <a:gd name="adj1" fmla="val -57489"/>
              <a:gd name="adj2" fmla="val -51717"/>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latin typeface="Arial" pitchFamily="34" charset="0"/>
                <a:cs typeface="Arial" pitchFamily="34" charset="0"/>
              </a:rPr>
              <a:t>9 VNs involved, no analysis conducted to determine  its spread.</a:t>
            </a:r>
          </a:p>
        </p:txBody>
      </p:sp>
      <p:sp>
        <p:nvSpPr>
          <p:cNvPr id="10" name="Rounded Rectangular Callout 9"/>
          <p:cNvSpPr/>
          <p:nvPr/>
        </p:nvSpPr>
        <p:spPr>
          <a:xfrm>
            <a:off x="4474235" y="3611592"/>
            <a:ext cx="3945146" cy="439948"/>
          </a:xfrm>
          <a:prstGeom prst="wedgeRoundRectCallout">
            <a:avLst>
              <a:gd name="adj1" fmla="val -67944"/>
              <a:gd name="adj2" fmla="val 55520"/>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28600" indent="-228600" algn="ctr">
              <a:buAutoNum type="arabicPeriod"/>
            </a:pPr>
            <a:r>
              <a:rPr lang="en-US" sz="1100" b="1" dirty="0" smtClean="0">
                <a:latin typeface="Arial" pitchFamily="34" charset="0"/>
                <a:cs typeface="Arial" pitchFamily="34" charset="0"/>
              </a:rPr>
              <a:t>No containment actions taken for this Finding CAR</a:t>
            </a:r>
          </a:p>
          <a:p>
            <a:pPr marL="228600" indent="-228600" algn="ctr">
              <a:buAutoNum type="arabicPeriod"/>
            </a:pPr>
            <a:r>
              <a:rPr lang="en-US" sz="1100" b="1" dirty="0" smtClean="0">
                <a:latin typeface="Arial" pitchFamily="34" charset="0"/>
                <a:cs typeface="Arial" pitchFamily="34" charset="0"/>
              </a:rPr>
              <a:t>No actions taken for these impacted VNs.</a:t>
            </a:r>
          </a:p>
        </p:txBody>
      </p:sp>
    </p:spTree>
    <p:extLst>
      <p:ext uri="{BB962C8B-B14F-4D97-AF65-F5344CB8AC3E}">
        <p14:creationId xmlns:p14="http://schemas.microsoft.com/office/powerpoint/2010/main" val="40073699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Geneva" charset="0"/>
              </a:rPr>
              <a:t>CAR# 133912279 (Milestone </a:t>
            </a:r>
            <a:r>
              <a:rPr lang="en-US" dirty="0" smtClean="0">
                <a:latin typeface="Arial" charset="0"/>
                <a:ea typeface="Geneva" charset="0"/>
              </a:rPr>
              <a:t>1)</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55</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845" y="809625"/>
            <a:ext cx="7229475" cy="546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156" y="4334494"/>
            <a:ext cx="6368016" cy="14014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Rounded Rectangular Callout 4"/>
          <p:cNvSpPr/>
          <p:nvPr/>
        </p:nvSpPr>
        <p:spPr>
          <a:xfrm>
            <a:off x="6056416" y="4102924"/>
            <a:ext cx="2880756" cy="653143"/>
          </a:xfrm>
          <a:prstGeom prst="wedgeRoundRectCallout">
            <a:avLst>
              <a:gd name="adj1" fmla="val 8716"/>
              <a:gd name="adj2" fmla="val 89773"/>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latin typeface="Arial" pitchFamily="34" charset="0"/>
                <a:cs typeface="Arial" pitchFamily="34" charset="0"/>
              </a:rPr>
              <a:t>[PDF file content] Wrong CAR No. description</a:t>
            </a:r>
          </a:p>
        </p:txBody>
      </p:sp>
    </p:spTree>
    <p:extLst>
      <p:ext uri="{BB962C8B-B14F-4D97-AF65-F5344CB8AC3E}">
        <p14:creationId xmlns:p14="http://schemas.microsoft.com/office/powerpoint/2010/main" val="39888442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Geneva" charset="0"/>
              </a:rPr>
              <a:t>CAR# 133912279 </a:t>
            </a:r>
            <a:r>
              <a:rPr lang="en-US" dirty="0" smtClean="0">
                <a:latin typeface="Arial" charset="0"/>
                <a:ea typeface="Geneva" charset="0"/>
              </a:rPr>
              <a:t>(Milestone 2)</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56</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700088"/>
            <a:ext cx="7181850" cy="54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44558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Geneva" charset="0"/>
              </a:rPr>
              <a:t>CAR# 133912279 (Milestone </a:t>
            </a:r>
            <a:r>
              <a:rPr lang="en-US" dirty="0" smtClean="0">
                <a:latin typeface="Arial" charset="0"/>
                <a:ea typeface="Geneva" charset="0"/>
              </a:rPr>
              <a:t>3)</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57</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904875"/>
            <a:ext cx="72390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62827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Geneva" charset="0"/>
              </a:rPr>
              <a:t>CAR# 133912279 (Milestone </a:t>
            </a:r>
            <a:r>
              <a:rPr lang="en-US" dirty="0" smtClean="0">
                <a:latin typeface="Arial" charset="0"/>
                <a:ea typeface="Geneva" charset="0"/>
              </a:rPr>
              <a:t>4)</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58</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904875"/>
            <a:ext cx="718185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83176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Geneva" charset="0"/>
              </a:rPr>
              <a:t>CAR# 133912279 (</a:t>
            </a:r>
            <a:r>
              <a:rPr lang="en-US" dirty="0" smtClean="0">
                <a:latin typeface="Arial" charset="0"/>
                <a:ea typeface="Geneva" charset="0"/>
              </a:rPr>
              <a:t>Milestone 5)</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59</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09638"/>
            <a:ext cx="7162800"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4938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smtClean="0"/>
              <a:t>Observation 133912654</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472" y="762000"/>
            <a:ext cx="5000625" cy="583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97261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Geneva" charset="0"/>
              </a:rPr>
              <a:t>CAR# </a:t>
            </a:r>
            <a:r>
              <a:rPr lang="en-US" dirty="0" smtClean="0">
                <a:latin typeface="Arial" charset="0"/>
                <a:ea typeface="Geneva" charset="0"/>
              </a:rPr>
              <a:t>133912279 (</a:t>
            </a:r>
            <a:r>
              <a:rPr lang="en-US" dirty="0">
                <a:latin typeface="Arial" charset="0"/>
                <a:ea typeface="Geneva" charset="0"/>
              </a:rPr>
              <a:t>Document History)</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60</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13" y="778267"/>
            <a:ext cx="7038975" cy="561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1690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Geneva" charset="0"/>
              </a:rPr>
              <a:t>CAR# </a:t>
            </a:r>
            <a:r>
              <a:rPr lang="en-US" dirty="0" smtClean="0">
                <a:latin typeface="Arial" charset="0"/>
                <a:ea typeface="Geneva" charset="0"/>
              </a:rPr>
              <a:t>133912279 (Document History)</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61</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8" y="2524125"/>
            <a:ext cx="70199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39677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Geneva" charset="0"/>
              </a:rPr>
              <a:t>CAR# 133912279 </a:t>
            </a:r>
            <a:r>
              <a:rPr lang="en-US" dirty="0" smtClean="0">
                <a:latin typeface="Arial" charset="0"/>
                <a:ea typeface="Geneva" charset="0"/>
              </a:rPr>
              <a:t>(CAR </a:t>
            </a:r>
            <a:r>
              <a:rPr lang="en-US" dirty="0">
                <a:latin typeface="Arial" charset="0"/>
                <a:ea typeface="Geneva" charset="0"/>
              </a:rPr>
              <a:t>Champion </a:t>
            </a:r>
            <a:r>
              <a:rPr lang="en-US" dirty="0" smtClean="0">
                <a:latin typeface="Arial" charset="0"/>
                <a:ea typeface="Geneva" charset="0"/>
              </a:rPr>
              <a:t>CBS)</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62</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44" y="748208"/>
            <a:ext cx="7577385" cy="608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961" y="2621225"/>
            <a:ext cx="18097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961" y="6395725"/>
            <a:ext cx="18097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960" y="2307799"/>
            <a:ext cx="18097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32353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532888"/>
            <a:ext cx="8453888" cy="1600200"/>
          </a:xfrm>
        </p:spPr>
        <p:txBody>
          <a:bodyPr/>
          <a:lstStyle/>
          <a:p>
            <a:r>
              <a:rPr lang="en-US" dirty="0">
                <a:effectLst>
                  <a:outerShdw blurRad="38100" dist="38100" dir="2700000" algn="tl">
                    <a:srgbClr val="000000">
                      <a:alpha val="43137"/>
                    </a:srgbClr>
                  </a:outerShdw>
                </a:effectLst>
                <a:latin typeface="Arial" charset="0"/>
                <a:ea typeface="Geneva" charset="0"/>
              </a:rPr>
              <a:t>Study for CAR# </a:t>
            </a:r>
            <a:r>
              <a:rPr lang="en-US" dirty="0" smtClean="0">
                <a:effectLst>
                  <a:outerShdw blurRad="38100" dist="38100" dir="2700000" algn="tl">
                    <a:srgbClr val="000000">
                      <a:alpha val="43137"/>
                    </a:srgbClr>
                  </a:outerShdw>
                </a:effectLst>
                <a:latin typeface="Arial" charset="0"/>
                <a:ea typeface="Geneva" charset="0"/>
              </a:rPr>
              <a:t>133912451 by </a:t>
            </a:r>
            <a:r>
              <a:rPr lang="it-IT" dirty="0"/>
              <a:t>V Ravichander</a:t>
            </a:r>
            <a:endParaRPr lang="en-US" dirty="0"/>
          </a:p>
        </p:txBody>
      </p:sp>
    </p:spTree>
    <p:extLst>
      <p:ext uri="{BB962C8B-B14F-4D97-AF65-F5344CB8AC3E}">
        <p14:creationId xmlns:p14="http://schemas.microsoft.com/office/powerpoint/2010/main" val="27563291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charset="0"/>
                <a:ea typeface="Geneva" charset="0"/>
              </a:rPr>
              <a:t>CAR# 133912451</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64</a:t>
            </a:fld>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700" y="736270"/>
            <a:ext cx="6711002" cy="5432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1 4"/>
          <p:cNvSpPr/>
          <p:nvPr/>
        </p:nvSpPr>
        <p:spPr>
          <a:xfrm>
            <a:off x="7053943" y="736270"/>
            <a:ext cx="1971303" cy="1626919"/>
          </a:xfrm>
          <a:prstGeom prst="borderCallout1">
            <a:avLst>
              <a:gd name="adj1" fmla="val 18750"/>
              <a:gd name="adj2" fmla="val -8333"/>
              <a:gd name="adj3" fmla="val 154106"/>
              <a:gd name="adj4" fmla="val -49601"/>
            </a:avLst>
          </a:prstGeom>
          <a:solidFill>
            <a:schemeClr val="accent2"/>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solidFill>
                  <a:schemeClr val="bg1"/>
                </a:solidFill>
                <a:latin typeface="Arial" pitchFamily="34" charset="0"/>
                <a:cs typeface="Arial" pitchFamily="34" charset="0"/>
              </a:rPr>
              <a:t>Integrity</a:t>
            </a:r>
          </a:p>
          <a:p>
            <a:pPr marL="285750" indent="-285750">
              <a:buFont typeface="Arial" panose="020B0604020202020204" pitchFamily="34" charset="0"/>
              <a:buChar char="•"/>
            </a:pPr>
            <a:r>
              <a:rPr lang="en-US" sz="1400" dirty="0" smtClean="0">
                <a:solidFill>
                  <a:schemeClr val="bg1"/>
                </a:solidFill>
                <a:latin typeface="Arial" pitchFamily="34" charset="0"/>
                <a:cs typeface="Arial" pitchFamily="34" charset="0"/>
              </a:rPr>
              <a:t>Short and clear description of Non-conformance &amp; Objective evidence</a:t>
            </a:r>
          </a:p>
          <a:p>
            <a:pPr marL="285750" indent="-285750">
              <a:buFont typeface="Arial" panose="020B0604020202020204" pitchFamily="34" charset="0"/>
              <a:buChar char="•"/>
            </a:pPr>
            <a:r>
              <a:rPr lang="en-US" sz="1400" dirty="0" smtClean="0">
                <a:solidFill>
                  <a:schemeClr val="bg1"/>
                </a:solidFill>
                <a:latin typeface="Arial" pitchFamily="34" charset="0"/>
                <a:cs typeface="Arial" pitchFamily="34" charset="0"/>
              </a:rPr>
              <a:t>All relevant fields filled</a:t>
            </a:r>
            <a:endParaRPr lang="en-US" sz="1400" dirty="0">
              <a:solidFill>
                <a:schemeClr val="bg1"/>
              </a:solidFill>
              <a:latin typeface="Arial" pitchFamily="34" charset="0"/>
              <a:cs typeface="Arial" pitchFamily="34" charset="0"/>
            </a:endParaRPr>
          </a:p>
          <a:p>
            <a:endParaRPr lang="en-US" sz="1400" dirty="0" err="1" smtClean="0">
              <a:solidFill>
                <a:schemeClr val="bg1"/>
              </a:solidFill>
              <a:latin typeface="Arial" pitchFamily="34" charset="0"/>
              <a:cs typeface="Arial" pitchFamily="34" charset="0"/>
            </a:endParaRPr>
          </a:p>
        </p:txBody>
      </p:sp>
      <p:sp>
        <p:nvSpPr>
          <p:cNvPr id="6" name="Oval 5"/>
          <p:cNvSpPr/>
          <p:nvPr/>
        </p:nvSpPr>
        <p:spPr>
          <a:xfrm>
            <a:off x="5142016" y="1935678"/>
            <a:ext cx="570015" cy="332509"/>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2570905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charset="0"/>
                <a:ea typeface="Geneva" charset="0"/>
              </a:rPr>
              <a:t>CAR# 133912451</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65</a:t>
            </a:fld>
            <a:endParaRPr lang="en-US" dirty="0"/>
          </a:p>
        </p:txBody>
      </p:sp>
      <p:grpSp>
        <p:nvGrpSpPr>
          <p:cNvPr id="3" name="Group 2"/>
          <p:cNvGrpSpPr/>
          <p:nvPr/>
        </p:nvGrpSpPr>
        <p:grpSpPr>
          <a:xfrm>
            <a:off x="3716977" y="118753"/>
            <a:ext cx="5183395" cy="6410925"/>
            <a:chOff x="4144488" y="469040"/>
            <a:chExt cx="4755884" cy="6060638"/>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4488" y="469040"/>
              <a:ext cx="4750132" cy="1662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4488" y="2072638"/>
              <a:ext cx="4755884" cy="4457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Line Callout 3 6"/>
          <p:cNvSpPr/>
          <p:nvPr/>
        </p:nvSpPr>
        <p:spPr>
          <a:xfrm>
            <a:off x="973776" y="1117820"/>
            <a:ext cx="2517569" cy="1520041"/>
          </a:xfrm>
          <a:prstGeom prst="borderCallout3">
            <a:avLst>
              <a:gd name="adj1" fmla="val 18750"/>
              <a:gd name="adj2" fmla="val -8333"/>
              <a:gd name="adj3" fmla="val 18750"/>
              <a:gd name="adj4" fmla="val -16667"/>
              <a:gd name="adj5" fmla="val 100000"/>
              <a:gd name="adj6" fmla="val -16667"/>
              <a:gd name="adj7" fmla="val 163744"/>
              <a:gd name="adj8" fmla="val 149562"/>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latin typeface="Arial" pitchFamily="34" charset="0"/>
                <a:cs typeface="Arial" pitchFamily="34" charset="0"/>
              </a:rPr>
              <a:t>Competitiveness</a:t>
            </a:r>
          </a:p>
          <a:p>
            <a:pPr marL="285750" indent="-285750">
              <a:buFont typeface="Arial" panose="020B0604020202020204" pitchFamily="34" charset="0"/>
              <a:buChar char="•"/>
            </a:pPr>
            <a:r>
              <a:rPr lang="en-US" sz="1400" dirty="0" smtClean="0">
                <a:latin typeface="Arial" pitchFamily="34" charset="0"/>
                <a:cs typeface="Arial" pitchFamily="34" charset="0"/>
              </a:rPr>
              <a:t>5 Whys approach for analysis and leads to defining the root cause statement</a:t>
            </a:r>
          </a:p>
          <a:p>
            <a:pPr marL="285750" indent="-285750">
              <a:buFont typeface="Arial" panose="020B0604020202020204" pitchFamily="34" charset="0"/>
              <a:buChar char="•"/>
            </a:pPr>
            <a:r>
              <a:rPr lang="en-US" sz="1400" dirty="0" smtClean="0">
                <a:latin typeface="Arial" pitchFamily="34" charset="0"/>
                <a:cs typeface="Arial" pitchFamily="34" charset="0"/>
              </a:rPr>
              <a:t>Stakeholders consultation</a:t>
            </a:r>
          </a:p>
          <a:p>
            <a:pPr marL="285750" indent="-285750">
              <a:buFont typeface="Arial" panose="020B0604020202020204" pitchFamily="34" charset="0"/>
              <a:buChar char="•"/>
            </a:pPr>
            <a:endParaRPr lang="en-US" sz="1400" dirty="0" smtClean="0">
              <a:latin typeface="Arial" pitchFamily="34" charset="0"/>
              <a:cs typeface="Arial" pitchFamily="34" charset="0"/>
            </a:endParaRPr>
          </a:p>
        </p:txBody>
      </p:sp>
    </p:spTree>
    <p:extLst>
      <p:ext uri="{BB962C8B-B14F-4D97-AF65-F5344CB8AC3E}">
        <p14:creationId xmlns:p14="http://schemas.microsoft.com/office/powerpoint/2010/main" val="11391371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charset="0"/>
                <a:ea typeface="Geneva" charset="0"/>
              </a:rPr>
              <a:t>CAR# 133912451</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66</a:t>
            </a:fld>
            <a:endParaRPr lang="en-US" dirty="0"/>
          </a:p>
        </p:txBody>
      </p:sp>
      <p:sp>
        <p:nvSpPr>
          <p:cNvPr id="7" name="Line Callout 3 6"/>
          <p:cNvSpPr/>
          <p:nvPr/>
        </p:nvSpPr>
        <p:spPr>
          <a:xfrm>
            <a:off x="973776" y="1117820"/>
            <a:ext cx="2517569" cy="1520041"/>
          </a:xfrm>
          <a:prstGeom prst="borderCallout3">
            <a:avLst>
              <a:gd name="adj1" fmla="val 18750"/>
              <a:gd name="adj2" fmla="val -8333"/>
              <a:gd name="adj3" fmla="val 18750"/>
              <a:gd name="adj4" fmla="val -16667"/>
              <a:gd name="adj5" fmla="val 100000"/>
              <a:gd name="adj6" fmla="val -16667"/>
              <a:gd name="adj7" fmla="val 161400"/>
              <a:gd name="adj8" fmla="val 5333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latin typeface="Arial" pitchFamily="34" charset="0"/>
                <a:cs typeface="Arial" pitchFamily="34" charset="0"/>
              </a:rPr>
              <a:t>Competitiveness</a:t>
            </a:r>
          </a:p>
          <a:p>
            <a:pPr marL="285750" indent="-285750">
              <a:buFont typeface="Arial" panose="020B0604020202020204" pitchFamily="34" charset="0"/>
              <a:buChar char="•"/>
            </a:pPr>
            <a:r>
              <a:rPr lang="en-US" sz="1400" dirty="0" smtClean="0">
                <a:latin typeface="Arial" pitchFamily="34" charset="0"/>
                <a:cs typeface="Arial" pitchFamily="34" charset="0"/>
              </a:rPr>
              <a:t>Precise root cause statement</a:t>
            </a:r>
          </a:p>
          <a:p>
            <a:pPr marL="285750" indent="-285750">
              <a:buFont typeface="Arial" panose="020B0604020202020204" pitchFamily="34" charset="0"/>
              <a:buChar char="•"/>
            </a:pPr>
            <a:r>
              <a:rPr lang="en-US" sz="1400" dirty="0" smtClean="0">
                <a:latin typeface="Arial" pitchFamily="34" charset="0"/>
                <a:cs typeface="Arial" pitchFamily="34" charset="0"/>
              </a:rPr>
              <a:t>Clear definition of scope of non conformance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866" y="3610098"/>
            <a:ext cx="6712248" cy="1735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2 4"/>
          <p:cNvSpPr/>
          <p:nvPr/>
        </p:nvSpPr>
        <p:spPr>
          <a:xfrm>
            <a:off x="6359236" y="1117820"/>
            <a:ext cx="2327564" cy="1603168"/>
          </a:xfrm>
          <a:prstGeom prst="borderCallout2">
            <a:avLst>
              <a:gd name="adj1" fmla="val 18750"/>
              <a:gd name="adj2" fmla="val -8333"/>
              <a:gd name="adj3" fmla="val 18750"/>
              <a:gd name="adj4" fmla="val -16667"/>
              <a:gd name="adj5" fmla="val 218426"/>
              <a:gd name="adj6" fmla="val -49728"/>
            </a:avLst>
          </a:prstGeom>
          <a:solidFill>
            <a:schemeClr val="accent2"/>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latin typeface="Arial" pitchFamily="34" charset="0"/>
                <a:cs typeface="Arial" pitchFamily="34" charset="0"/>
              </a:rPr>
              <a:t>Integrity</a:t>
            </a:r>
          </a:p>
          <a:p>
            <a:pPr marL="285750" indent="-285750">
              <a:buFont typeface="Arial" panose="020B0604020202020204" pitchFamily="34" charset="0"/>
              <a:buChar char="•"/>
            </a:pPr>
            <a:r>
              <a:rPr lang="en-US" sz="1400" dirty="0" smtClean="0">
                <a:latin typeface="Arial" pitchFamily="34" charset="0"/>
                <a:cs typeface="Arial" pitchFamily="34" charset="0"/>
              </a:rPr>
              <a:t>All administrative fields filled effectively</a:t>
            </a:r>
          </a:p>
          <a:p>
            <a:endParaRPr lang="en-US" sz="1400" dirty="0" err="1" smtClean="0">
              <a:latin typeface="Arial" pitchFamily="34" charset="0"/>
              <a:cs typeface="Arial" pitchFamily="34" charset="0"/>
            </a:endParaRPr>
          </a:p>
        </p:txBody>
      </p:sp>
    </p:spTree>
    <p:extLst>
      <p:ext uri="{BB962C8B-B14F-4D97-AF65-F5344CB8AC3E}">
        <p14:creationId xmlns:p14="http://schemas.microsoft.com/office/powerpoint/2010/main" val="19133267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charset="0"/>
                <a:ea typeface="Geneva" charset="0"/>
              </a:rPr>
              <a:t>CAR# 133912451</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67</a:t>
            </a:fld>
            <a:endParaRPr lang="en-US" dirty="0"/>
          </a:p>
        </p:txBody>
      </p:sp>
      <p:sp>
        <p:nvSpPr>
          <p:cNvPr id="7" name="Line Callout 3 6"/>
          <p:cNvSpPr/>
          <p:nvPr/>
        </p:nvSpPr>
        <p:spPr>
          <a:xfrm>
            <a:off x="973776" y="1117820"/>
            <a:ext cx="2517569" cy="1520041"/>
          </a:xfrm>
          <a:prstGeom prst="borderCallout3">
            <a:avLst>
              <a:gd name="adj1" fmla="val 18750"/>
              <a:gd name="adj2" fmla="val -8333"/>
              <a:gd name="adj3" fmla="val 18750"/>
              <a:gd name="adj4" fmla="val -16667"/>
              <a:gd name="adj5" fmla="val 100000"/>
              <a:gd name="adj6" fmla="val -16667"/>
              <a:gd name="adj7" fmla="val 186400"/>
              <a:gd name="adj8" fmla="val 20317"/>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latin typeface="Arial" pitchFamily="34" charset="0"/>
                <a:cs typeface="Arial" pitchFamily="34" charset="0"/>
              </a:rPr>
              <a:t>Competitiveness</a:t>
            </a:r>
          </a:p>
          <a:p>
            <a:pPr marL="285750" indent="-285750">
              <a:buFont typeface="Arial" panose="020B0604020202020204" pitchFamily="34" charset="0"/>
              <a:buChar char="•"/>
            </a:pPr>
            <a:r>
              <a:rPr lang="en-US" sz="1400" dirty="0" smtClean="0">
                <a:latin typeface="Arial" pitchFamily="34" charset="0"/>
                <a:cs typeface="Arial" pitchFamily="34" charset="0"/>
              </a:rPr>
              <a:t>Three step corrective action plan with 3 distinct milestones</a:t>
            </a:r>
          </a:p>
        </p:txBody>
      </p:sp>
      <p:sp>
        <p:nvSpPr>
          <p:cNvPr id="5" name="Line Callout 2 4"/>
          <p:cNvSpPr/>
          <p:nvPr/>
        </p:nvSpPr>
        <p:spPr>
          <a:xfrm>
            <a:off x="6359236" y="1117820"/>
            <a:ext cx="2327564" cy="1603168"/>
          </a:xfrm>
          <a:prstGeom prst="borderCallout2">
            <a:avLst>
              <a:gd name="adj1" fmla="val 18750"/>
              <a:gd name="adj2" fmla="val -8333"/>
              <a:gd name="adj3" fmla="val 18750"/>
              <a:gd name="adj4" fmla="val -16667"/>
              <a:gd name="adj5" fmla="val 218426"/>
              <a:gd name="adj6" fmla="val -49728"/>
            </a:avLst>
          </a:prstGeom>
          <a:solidFill>
            <a:schemeClr val="accent2"/>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latin typeface="Arial" pitchFamily="34" charset="0"/>
                <a:cs typeface="Arial" pitchFamily="34" charset="0"/>
              </a:rPr>
              <a:t>Integrity</a:t>
            </a:r>
          </a:p>
          <a:p>
            <a:pPr marL="285750" indent="-285750">
              <a:buFont typeface="Arial" panose="020B0604020202020204" pitchFamily="34" charset="0"/>
              <a:buChar char="•"/>
            </a:pPr>
            <a:r>
              <a:rPr lang="en-US" sz="1400" dirty="0" smtClean="0">
                <a:latin typeface="Arial" pitchFamily="34" charset="0"/>
                <a:cs typeface="Arial" pitchFamily="34" charset="0"/>
              </a:rPr>
              <a:t>All administrative fields filled effectively</a:t>
            </a:r>
          </a:p>
          <a:p>
            <a:endParaRPr lang="en-US" sz="1400" dirty="0" err="1" smtClean="0">
              <a:latin typeface="Arial" pitchFamily="34" charset="0"/>
              <a:cs typeface="Arial"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404" y="3509356"/>
            <a:ext cx="6305798" cy="2649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2733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charset="0"/>
                <a:ea typeface="Geneva" charset="0"/>
              </a:rPr>
              <a:t>CAR# 133912451</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68</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8769"/>
            <a:ext cx="5399840" cy="5588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Callout 1 7"/>
          <p:cNvSpPr/>
          <p:nvPr/>
        </p:nvSpPr>
        <p:spPr>
          <a:xfrm>
            <a:off x="6703622" y="604178"/>
            <a:ext cx="1971303" cy="1626919"/>
          </a:xfrm>
          <a:prstGeom prst="borderCallout1">
            <a:avLst>
              <a:gd name="adj1" fmla="val 18750"/>
              <a:gd name="adj2" fmla="val -8333"/>
              <a:gd name="adj3" fmla="val 146806"/>
              <a:gd name="adj4" fmla="val -71890"/>
            </a:avLst>
          </a:prstGeom>
          <a:solidFill>
            <a:schemeClr val="accent2"/>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solidFill>
                  <a:schemeClr val="bg1"/>
                </a:solidFill>
                <a:latin typeface="Arial" pitchFamily="34" charset="0"/>
                <a:cs typeface="Arial" pitchFamily="34" charset="0"/>
              </a:rPr>
              <a:t>Integrity</a:t>
            </a:r>
          </a:p>
          <a:p>
            <a:pPr marL="285750" indent="-285750">
              <a:buFont typeface="Arial" panose="020B0604020202020204" pitchFamily="34" charset="0"/>
              <a:buChar char="•"/>
            </a:pPr>
            <a:r>
              <a:rPr lang="en-US" sz="1400" dirty="0" smtClean="0">
                <a:solidFill>
                  <a:schemeClr val="bg1"/>
                </a:solidFill>
                <a:latin typeface="Arial" pitchFamily="34" charset="0"/>
                <a:cs typeface="Arial" pitchFamily="34" charset="0"/>
              </a:rPr>
              <a:t>Containment milestone with evidence – clear and neat</a:t>
            </a:r>
            <a:endParaRPr lang="en-US" sz="1400" dirty="0">
              <a:solidFill>
                <a:schemeClr val="bg1"/>
              </a:solidFill>
              <a:latin typeface="Arial" pitchFamily="34" charset="0"/>
              <a:cs typeface="Arial" pitchFamily="34" charset="0"/>
            </a:endParaRPr>
          </a:p>
          <a:p>
            <a:endParaRPr lang="en-US" sz="1400" dirty="0" err="1" smtClean="0">
              <a:solidFill>
                <a:schemeClr val="bg1"/>
              </a:solidFill>
              <a:latin typeface="Arial" pitchFamily="34" charset="0"/>
              <a:cs typeface="Arial" pitchFamily="34" charset="0"/>
            </a:endParaRPr>
          </a:p>
        </p:txBody>
      </p:sp>
      <p:sp>
        <p:nvSpPr>
          <p:cNvPr id="10" name="Line Callout 1 9"/>
          <p:cNvSpPr/>
          <p:nvPr/>
        </p:nvSpPr>
        <p:spPr>
          <a:xfrm>
            <a:off x="6715497" y="2669413"/>
            <a:ext cx="1971303" cy="1023814"/>
          </a:xfrm>
          <a:prstGeom prst="borderCallout1">
            <a:avLst>
              <a:gd name="adj1" fmla="val 18750"/>
              <a:gd name="adj2" fmla="val -8333"/>
              <a:gd name="adj3" fmla="val 146806"/>
              <a:gd name="adj4" fmla="val -71890"/>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solidFill>
                  <a:schemeClr val="bg1"/>
                </a:solidFill>
                <a:latin typeface="Arial" pitchFamily="34" charset="0"/>
                <a:cs typeface="Arial" pitchFamily="34" charset="0"/>
              </a:rPr>
              <a:t>Competitiveness</a:t>
            </a:r>
          </a:p>
          <a:p>
            <a:pPr marL="285750" indent="-285750">
              <a:buFont typeface="Arial" panose="020B0604020202020204" pitchFamily="34" charset="0"/>
              <a:buChar char="•"/>
            </a:pPr>
            <a:r>
              <a:rPr lang="en-US" sz="1400" dirty="0" smtClean="0">
                <a:solidFill>
                  <a:schemeClr val="bg1"/>
                </a:solidFill>
                <a:latin typeface="Arial" pitchFamily="34" charset="0"/>
                <a:cs typeface="Arial" pitchFamily="34" charset="0"/>
              </a:rPr>
              <a:t>Timely review and verification of milestone</a:t>
            </a:r>
          </a:p>
        </p:txBody>
      </p:sp>
    </p:spTree>
    <p:extLst>
      <p:ext uri="{BB962C8B-B14F-4D97-AF65-F5344CB8AC3E}">
        <p14:creationId xmlns:p14="http://schemas.microsoft.com/office/powerpoint/2010/main" val="34867966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charset="0"/>
                <a:ea typeface="Geneva" charset="0"/>
              </a:rPr>
              <a:t>CAR# 133912451</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69</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451" y="739556"/>
            <a:ext cx="5302332" cy="5478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Callout 1 5"/>
          <p:cNvSpPr/>
          <p:nvPr/>
        </p:nvSpPr>
        <p:spPr>
          <a:xfrm>
            <a:off x="6638306" y="604177"/>
            <a:ext cx="2268187" cy="2447781"/>
          </a:xfrm>
          <a:prstGeom prst="borderCallout1">
            <a:avLst>
              <a:gd name="adj1" fmla="val 18750"/>
              <a:gd name="adj2" fmla="val -8333"/>
              <a:gd name="adj3" fmla="val 146806"/>
              <a:gd name="adj4" fmla="val -71890"/>
            </a:avLst>
          </a:prstGeom>
          <a:solidFill>
            <a:schemeClr val="accent2"/>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solidFill>
                  <a:schemeClr val="bg1"/>
                </a:solidFill>
                <a:latin typeface="Arial" pitchFamily="34" charset="0"/>
                <a:cs typeface="Arial" pitchFamily="34" charset="0"/>
              </a:rPr>
              <a:t>Integrity</a:t>
            </a:r>
          </a:p>
          <a:p>
            <a:pPr marL="285750" indent="-285750">
              <a:buFont typeface="Arial" panose="020B0604020202020204" pitchFamily="34" charset="0"/>
              <a:buChar char="•"/>
            </a:pPr>
            <a:r>
              <a:rPr lang="en-US" sz="1400" dirty="0" smtClean="0">
                <a:solidFill>
                  <a:schemeClr val="bg1"/>
                </a:solidFill>
                <a:latin typeface="Arial" pitchFamily="34" charset="0"/>
                <a:cs typeface="Arial" pitchFamily="34" charset="0"/>
              </a:rPr>
              <a:t>Preventative milestone with evidence – clear and neat</a:t>
            </a:r>
          </a:p>
          <a:p>
            <a:pPr marL="285750" indent="-285750">
              <a:buFont typeface="Arial" panose="020B0604020202020204" pitchFamily="34" charset="0"/>
              <a:buChar char="•"/>
            </a:pPr>
            <a:r>
              <a:rPr lang="en-US" sz="1400" dirty="0" smtClean="0">
                <a:solidFill>
                  <a:schemeClr val="bg1"/>
                </a:solidFill>
                <a:latin typeface="Arial" pitchFamily="34" charset="0"/>
                <a:cs typeface="Arial" pitchFamily="34" charset="0"/>
              </a:rPr>
              <a:t>Proposed implementation date changed to facilitate implementation, but meets the requirements &lt;30days</a:t>
            </a:r>
          </a:p>
          <a:p>
            <a:pPr marL="285750" indent="-285750">
              <a:buFont typeface="Arial" panose="020B0604020202020204" pitchFamily="34" charset="0"/>
              <a:buChar char="•"/>
            </a:pPr>
            <a:r>
              <a:rPr lang="en-US" sz="1400" b="1" dirty="0" smtClean="0">
                <a:solidFill>
                  <a:srgbClr val="FF0000"/>
                </a:solidFill>
                <a:latin typeface="Arial" pitchFamily="34" charset="0"/>
                <a:cs typeface="Arial" pitchFamily="34" charset="0"/>
              </a:rPr>
              <a:t>Reason is ??</a:t>
            </a:r>
          </a:p>
        </p:txBody>
      </p:sp>
      <p:sp>
        <p:nvSpPr>
          <p:cNvPr id="7" name="Line Callout 1 6"/>
          <p:cNvSpPr/>
          <p:nvPr/>
        </p:nvSpPr>
        <p:spPr>
          <a:xfrm>
            <a:off x="6638306" y="3181320"/>
            <a:ext cx="2268187" cy="1023814"/>
          </a:xfrm>
          <a:prstGeom prst="borderCallout1">
            <a:avLst>
              <a:gd name="adj1" fmla="val 18750"/>
              <a:gd name="adj2" fmla="val -8333"/>
              <a:gd name="adj3" fmla="val 146806"/>
              <a:gd name="adj4" fmla="val -71890"/>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solidFill>
                  <a:schemeClr val="bg1"/>
                </a:solidFill>
                <a:latin typeface="Arial" pitchFamily="34" charset="0"/>
                <a:cs typeface="Arial" pitchFamily="34" charset="0"/>
              </a:rPr>
              <a:t>Competitiveness</a:t>
            </a:r>
          </a:p>
          <a:p>
            <a:pPr marL="285750" indent="-285750">
              <a:buFont typeface="Arial" panose="020B0604020202020204" pitchFamily="34" charset="0"/>
              <a:buChar char="•"/>
            </a:pPr>
            <a:r>
              <a:rPr lang="en-US" sz="1400" dirty="0" smtClean="0">
                <a:solidFill>
                  <a:schemeClr val="bg1"/>
                </a:solidFill>
                <a:latin typeface="Arial" pitchFamily="34" charset="0"/>
                <a:cs typeface="Arial" pitchFamily="34" charset="0"/>
              </a:rPr>
              <a:t>Timely review and verification of milestone</a:t>
            </a:r>
          </a:p>
        </p:txBody>
      </p:sp>
    </p:spTree>
    <p:extLst>
      <p:ext uri="{BB962C8B-B14F-4D97-AF65-F5344CB8AC3E}">
        <p14:creationId xmlns:p14="http://schemas.microsoft.com/office/powerpoint/2010/main" val="2522079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Exemplary CAR 133911539</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3480" y="1600200"/>
            <a:ext cx="645704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667000" y="1828800"/>
            <a:ext cx="10668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12" name="Rectangle 11"/>
          <p:cNvSpPr/>
          <p:nvPr/>
        </p:nvSpPr>
        <p:spPr>
          <a:xfrm>
            <a:off x="6019800" y="1822450"/>
            <a:ext cx="1066800" cy="22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Arial" pitchFamily="34" charset="0"/>
              <a:cs typeface="Arial" pitchFamily="34" charset="0"/>
            </a:endParaRPr>
          </a:p>
        </p:txBody>
      </p:sp>
      <p:sp>
        <p:nvSpPr>
          <p:cNvPr id="10" name="TextBox 9"/>
          <p:cNvSpPr txBox="1"/>
          <p:nvPr/>
        </p:nvSpPr>
        <p:spPr>
          <a:xfrm>
            <a:off x="4743450" y="4419600"/>
            <a:ext cx="3297698" cy="400110"/>
          </a:xfrm>
          <a:prstGeom prst="rect">
            <a:avLst/>
          </a:prstGeom>
          <a:noFill/>
          <a:ln>
            <a:solidFill>
              <a:srgbClr val="FF0000"/>
            </a:solidFill>
          </a:ln>
        </p:spPr>
        <p:txBody>
          <a:bodyPr wrap="none" rtlCol="0">
            <a:spAutoFit/>
          </a:bodyPr>
          <a:lstStyle/>
          <a:p>
            <a:r>
              <a:rPr lang="en-US" sz="1000" dirty="0" smtClean="0">
                <a:latin typeface="Arial" pitchFamily="34" charset="0"/>
                <a:cs typeface="Arial" pitchFamily="34" charset="0"/>
              </a:rPr>
              <a:t>Requirement matches Non-conformance and Objective</a:t>
            </a:r>
          </a:p>
          <a:p>
            <a:r>
              <a:rPr lang="en-US" sz="1000" dirty="0" smtClean="0">
                <a:latin typeface="Arial" pitchFamily="34" charset="0"/>
                <a:cs typeface="Arial" pitchFamily="34" charset="0"/>
              </a:rPr>
              <a:t>Evidence </a:t>
            </a:r>
          </a:p>
        </p:txBody>
      </p:sp>
      <p:sp>
        <p:nvSpPr>
          <p:cNvPr id="11" name="TextBox 10"/>
          <p:cNvSpPr txBox="1"/>
          <p:nvPr/>
        </p:nvSpPr>
        <p:spPr>
          <a:xfrm>
            <a:off x="3886200" y="6324600"/>
            <a:ext cx="2424062" cy="400110"/>
          </a:xfrm>
          <a:prstGeom prst="rect">
            <a:avLst/>
          </a:prstGeom>
          <a:noFill/>
          <a:ln>
            <a:solidFill>
              <a:srgbClr val="FF0000"/>
            </a:solidFill>
          </a:ln>
        </p:spPr>
        <p:txBody>
          <a:bodyPr wrap="none" rtlCol="0">
            <a:spAutoFit/>
          </a:bodyPr>
          <a:lstStyle/>
          <a:p>
            <a:r>
              <a:rPr lang="en-US" sz="1000" dirty="0" smtClean="0">
                <a:latin typeface="Arial" pitchFamily="34" charset="0"/>
                <a:cs typeface="Arial" pitchFamily="34" charset="0"/>
              </a:rPr>
              <a:t>Standard category and Program correct</a:t>
            </a:r>
          </a:p>
          <a:p>
            <a:r>
              <a:rPr lang="en-US" sz="1000" dirty="0" smtClean="0">
                <a:latin typeface="Arial" pitchFamily="34" charset="0"/>
                <a:cs typeface="Arial" pitchFamily="34" charset="0"/>
              </a:rPr>
              <a:t>NVLAP response date included</a:t>
            </a:r>
          </a:p>
        </p:txBody>
      </p:sp>
      <p:cxnSp>
        <p:nvCxnSpPr>
          <p:cNvPr id="14" name="Straight Arrow Connector 13"/>
          <p:cNvCxnSpPr/>
          <p:nvPr/>
        </p:nvCxnSpPr>
        <p:spPr>
          <a:xfrm flipH="1" flipV="1">
            <a:off x="3581400" y="4819710"/>
            <a:ext cx="762000" cy="15048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3048000" y="5029200"/>
            <a:ext cx="838200"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7543800" y="3733800"/>
            <a:ext cx="762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6629400" y="4038600"/>
            <a:ext cx="304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0" idx="0"/>
          </p:cNvCxnSpPr>
          <p:nvPr/>
        </p:nvCxnSpPr>
        <p:spPr>
          <a:xfrm flipH="1" flipV="1">
            <a:off x="5715000" y="4343400"/>
            <a:ext cx="677299" cy="7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31928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charset="0"/>
                <a:ea typeface="Geneva" charset="0"/>
              </a:rPr>
              <a:t>CAR# 133912451</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70</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700" y="831273"/>
            <a:ext cx="5785812" cy="532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Callout 1 5"/>
          <p:cNvSpPr/>
          <p:nvPr/>
        </p:nvSpPr>
        <p:spPr>
          <a:xfrm>
            <a:off x="6638306" y="604177"/>
            <a:ext cx="2268187" cy="1877765"/>
          </a:xfrm>
          <a:prstGeom prst="borderCallout1">
            <a:avLst>
              <a:gd name="adj1" fmla="val 18750"/>
              <a:gd name="adj2" fmla="val -8333"/>
              <a:gd name="adj3" fmla="val 146806"/>
              <a:gd name="adj4" fmla="val -71890"/>
            </a:avLst>
          </a:prstGeom>
          <a:solidFill>
            <a:schemeClr val="accent2"/>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solidFill>
                  <a:schemeClr val="bg1"/>
                </a:solidFill>
                <a:latin typeface="Arial" pitchFamily="34" charset="0"/>
                <a:cs typeface="Arial" pitchFamily="34" charset="0"/>
              </a:rPr>
              <a:t>Integrity</a:t>
            </a:r>
          </a:p>
          <a:p>
            <a:pPr marL="285750" indent="-285750">
              <a:buFont typeface="Arial" panose="020B0604020202020204" pitchFamily="34" charset="0"/>
              <a:buChar char="•"/>
            </a:pPr>
            <a:r>
              <a:rPr lang="en-US" sz="1400" dirty="0" smtClean="0">
                <a:solidFill>
                  <a:schemeClr val="bg1"/>
                </a:solidFill>
                <a:latin typeface="Arial" pitchFamily="34" charset="0"/>
                <a:cs typeface="Arial" pitchFamily="34" charset="0"/>
              </a:rPr>
              <a:t>Verification milestone with evidence – clear and neat</a:t>
            </a:r>
          </a:p>
          <a:p>
            <a:pPr marL="285750" indent="-285750">
              <a:buFont typeface="Arial" panose="020B0604020202020204" pitchFamily="34" charset="0"/>
              <a:buChar char="•"/>
            </a:pPr>
            <a:r>
              <a:rPr lang="en-US" sz="1400" dirty="0" smtClean="0">
                <a:solidFill>
                  <a:schemeClr val="bg1"/>
                </a:solidFill>
                <a:latin typeface="Arial" pitchFamily="34" charset="0"/>
                <a:cs typeface="Arial" pitchFamily="34" charset="0"/>
              </a:rPr>
              <a:t>Proposed implementation date changed to facilitate the implementation</a:t>
            </a:r>
          </a:p>
          <a:p>
            <a:pPr marL="285750" indent="-285750">
              <a:buFont typeface="Arial" panose="020B0604020202020204" pitchFamily="34" charset="0"/>
              <a:buChar char="•"/>
            </a:pPr>
            <a:r>
              <a:rPr lang="en-US" sz="1400" b="1" dirty="0" smtClean="0">
                <a:solidFill>
                  <a:srgbClr val="FF0000"/>
                </a:solidFill>
                <a:latin typeface="Arial" pitchFamily="34" charset="0"/>
                <a:cs typeface="Arial" pitchFamily="34" charset="0"/>
              </a:rPr>
              <a:t>Reason ???</a:t>
            </a:r>
          </a:p>
        </p:txBody>
      </p:sp>
      <p:sp>
        <p:nvSpPr>
          <p:cNvPr id="7" name="Line Callout 1 6"/>
          <p:cNvSpPr/>
          <p:nvPr/>
        </p:nvSpPr>
        <p:spPr>
          <a:xfrm>
            <a:off x="6638306" y="3181320"/>
            <a:ext cx="2268187" cy="1023814"/>
          </a:xfrm>
          <a:prstGeom prst="borderCallout1">
            <a:avLst>
              <a:gd name="adj1" fmla="val 18750"/>
              <a:gd name="adj2" fmla="val -8333"/>
              <a:gd name="adj3" fmla="val 165365"/>
              <a:gd name="adj4" fmla="val -5461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solidFill>
                  <a:schemeClr val="bg1"/>
                </a:solidFill>
                <a:latin typeface="Arial" pitchFamily="34" charset="0"/>
                <a:cs typeface="Arial" pitchFamily="34" charset="0"/>
              </a:rPr>
              <a:t>Competitiveness</a:t>
            </a:r>
          </a:p>
          <a:p>
            <a:pPr marL="285750" indent="-285750">
              <a:buFont typeface="Arial" panose="020B0604020202020204" pitchFamily="34" charset="0"/>
              <a:buChar char="•"/>
            </a:pPr>
            <a:r>
              <a:rPr lang="en-US" sz="1400" dirty="0" smtClean="0">
                <a:solidFill>
                  <a:schemeClr val="bg1"/>
                </a:solidFill>
                <a:latin typeface="Arial" pitchFamily="34" charset="0"/>
                <a:cs typeface="Arial" pitchFamily="34" charset="0"/>
              </a:rPr>
              <a:t>Timely review and verification of milestone</a:t>
            </a:r>
          </a:p>
        </p:txBody>
      </p:sp>
    </p:spTree>
    <p:extLst>
      <p:ext uri="{BB962C8B-B14F-4D97-AF65-F5344CB8AC3E}">
        <p14:creationId xmlns:p14="http://schemas.microsoft.com/office/powerpoint/2010/main" val="17049836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rial" charset="0"/>
                <a:ea typeface="Geneva" charset="0"/>
              </a:rPr>
              <a:t>CAR# 133912451</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71</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114" y="997466"/>
            <a:ext cx="6937970"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114" y="5165449"/>
            <a:ext cx="6937970" cy="534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ine Callout 2 2"/>
          <p:cNvSpPr/>
          <p:nvPr/>
        </p:nvSpPr>
        <p:spPr>
          <a:xfrm>
            <a:off x="2919379" y="3277590"/>
            <a:ext cx="2339439" cy="1484098"/>
          </a:xfrm>
          <a:prstGeom prst="borderCallout2">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b="1" dirty="0" smtClean="0">
                <a:latin typeface="Arial" pitchFamily="34" charset="0"/>
                <a:cs typeface="Arial" pitchFamily="34" charset="0"/>
              </a:rPr>
              <a:t>Collaboration</a:t>
            </a:r>
          </a:p>
          <a:p>
            <a:pPr marL="285750" indent="-285750">
              <a:buFont typeface="Arial" panose="020B0604020202020204" pitchFamily="34" charset="0"/>
              <a:buChar char="•"/>
            </a:pPr>
            <a:r>
              <a:rPr lang="en-US" dirty="0" smtClean="0">
                <a:latin typeface="Arial" pitchFamily="34" charset="0"/>
                <a:cs typeface="Arial" pitchFamily="34" charset="0"/>
              </a:rPr>
              <a:t>Nice way to close the CAR</a:t>
            </a:r>
          </a:p>
        </p:txBody>
      </p:sp>
      <p:sp>
        <p:nvSpPr>
          <p:cNvPr id="5" name="Oval 4"/>
          <p:cNvSpPr/>
          <p:nvPr/>
        </p:nvSpPr>
        <p:spPr>
          <a:xfrm>
            <a:off x="4089099" y="1769423"/>
            <a:ext cx="2287950" cy="688769"/>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157735617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latin typeface="Arial" charset="0"/>
                <a:ea typeface="Geneva" charset="0"/>
              </a:rPr>
              <a:t>Study for CAR# </a:t>
            </a:r>
            <a:r>
              <a:rPr lang="en-US" dirty="0" smtClean="0">
                <a:effectLst>
                  <a:outerShdw blurRad="38100" dist="38100" dir="2700000" algn="tl">
                    <a:srgbClr val="000000">
                      <a:alpha val="43137"/>
                    </a:srgbClr>
                  </a:outerShdw>
                </a:effectLst>
                <a:latin typeface="Arial" charset="0"/>
                <a:ea typeface="Geneva" charset="0"/>
              </a:rPr>
              <a:t>133912770 by Kila Yang</a:t>
            </a:r>
            <a:endParaRPr lang="en-US" dirty="0"/>
          </a:p>
        </p:txBody>
      </p:sp>
    </p:spTree>
    <p:extLst>
      <p:ext uri="{BB962C8B-B14F-4D97-AF65-F5344CB8AC3E}">
        <p14:creationId xmlns:p14="http://schemas.microsoft.com/office/powerpoint/2010/main" val="215382931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133912770</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73</a:t>
            </a:fld>
            <a:endParaRPr lang="en-US" dirty="0">
              <a:solidFill>
                <a:srgbClr val="000000"/>
              </a:solidFill>
            </a:endParaRPr>
          </a:p>
        </p:txBody>
      </p:sp>
      <p:pic>
        <p:nvPicPr>
          <p:cNvPr id="106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90" y="735066"/>
            <a:ext cx="7904349" cy="543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ular Callout 2"/>
          <p:cNvSpPr/>
          <p:nvPr/>
        </p:nvSpPr>
        <p:spPr>
          <a:xfrm>
            <a:off x="4504864" y="92671"/>
            <a:ext cx="4465516" cy="642395"/>
          </a:xfrm>
          <a:prstGeom prst="wedgeRoundRectCallout">
            <a:avLst>
              <a:gd name="adj1" fmla="val -39153"/>
              <a:gd name="adj2" fmla="val 82980"/>
              <a:gd name="adj3" fmla="val 16667"/>
            </a:avLst>
          </a:prstGeom>
          <a:solidFill>
            <a:srgbClr val="FFFF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The non-conformance is to use the equipment without calibration.</a:t>
            </a:r>
          </a:p>
        </p:txBody>
      </p:sp>
    </p:spTree>
    <p:extLst>
      <p:ext uri="{BB962C8B-B14F-4D97-AF65-F5344CB8AC3E}">
        <p14:creationId xmlns:p14="http://schemas.microsoft.com/office/powerpoint/2010/main" val="6987577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886804"/>
            <a:ext cx="7019925" cy="584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CAR# </a:t>
            </a:r>
            <a:r>
              <a:rPr lang="en-US" dirty="0" smtClean="0"/>
              <a:t>133912770 </a:t>
            </a:r>
            <a:r>
              <a:rPr lang="en-US" sz="1800" dirty="0" smtClean="0"/>
              <a:t>(Corrective Action Plan)</a:t>
            </a:r>
            <a:endParaRPr lang="en-US" sz="1800"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74</a:t>
            </a:fld>
            <a:endParaRPr lang="en-US" dirty="0"/>
          </a:p>
        </p:txBody>
      </p:sp>
      <p:sp>
        <p:nvSpPr>
          <p:cNvPr id="6" name="Rounded Rectangular Callout 5"/>
          <p:cNvSpPr/>
          <p:nvPr/>
        </p:nvSpPr>
        <p:spPr>
          <a:xfrm>
            <a:off x="5452723" y="1221129"/>
            <a:ext cx="2615877" cy="1284790"/>
          </a:xfrm>
          <a:prstGeom prst="wedgeRoundRectCallout">
            <a:avLst>
              <a:gd name="adj1" fmla="val -64835"/>
              <a:gd name="adj2" fmla="val 2801"/>
              <a:gd name="adj3" fmla="val 16667"/>
            </a:avLst>
          </a:prstGeom>
          <a:solidFill>
            <a:srgbClr val="FFFF00"/>
          </a:solidFill>
          <a:ln>
            <a:solidFill>
              <a:srgbClr val="FFFF00"/>
            </a:solidFill>
          </a:ln>
        </p:spPr>
        <p:style>
          <a:lnRef idx="3">
            <a:schemeClr val="lt1"/>
          </a:lnRef>
          <a:fillRef idx="1">
            <a:schemeClr val="accent3"/>
          </a:fillRef>
          <a:effectRef idx="1">
            <a:schemeClr val="accent3"/>
          </a:effectRef>
          <a:fontRef idx="minor">
            <a:schemeClr val="lt1"/>
          </a:fontRef>
        </p:style>
        <p:txBody>
          <a:bodyPr rtlCol="0" anchor="ctr"/>
          <a:lstStyle/>
          <a:p>
            <a:r>
              <a:rPr lang="en-US" dirty="0">
                <a:solidFill>
                  <a:schemeClr val="tx1"/>
                </a:solidFill>
              </a:rPr>
              <a:t>This is an Observation CAR, It’s not required for </a:t>
            </a:r>
            <a:r>
              <a:rPr lang="en-US" dirty="0" smtClean="0">
                <a:solidFill>
                  <a:schemeClr val="tx1"/>
                </a:solidFill>
              </a:rPr>
              <a:t>these three fields. </a:t>
            </a:r>
            <a:endParaRPr lang="en-US" dirty="0">
              <a:solidFill>
                <a:schemeClr val="tx1"/>
              </a:solidFill>
            </a:endParaRPr>
          </a:p>
        </p:txBody>
      </p:sp>
      <p:sp>
        <p:nvSpPr>
          <p:cNvPr id="5" name="Right Brace 4"/>
          <p:cNvSpPr/>
          <p:nvPr/>
        </p:nvSpPr>
        <p:spPr>
          <a:xfrm>
            <a:off x="4681959" y="1302152"/>
            <a:ext cx="358815" cy="1145894"/>
          </a:xfrm>
          <a:prstGeom prst="rightBrace">
            <a:avLst/>
          </a:prstGeom>
          <a:ln>
            <a:solidFill>
              <a:srgbClr val="FFFF00"/>
            </a:solidFill>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9" name="TextBox 8"/>
          <p:cNvSpPr txBox="1"/>
          <p:nvPr/>
        </p:nvSpPr>
        <p:spPr>
          <a:xfrm>
            <a:off x="1240575" y="5232908"/>
            <a:ext cx="6882767" cy="830997"/>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a:t>
            </a:r>
            <a:r>
              <a:rPr lang="en-US" sz="1200" b="1" dirty="0">
                <a:solidFill>
                  <a:srgbClr val="0000FF"/>
                </a:solidFill>
              </a:rPr>
              <a:t>Competitiveness] </a:t>
            </a:r>
            <a:r>
              <a:rPr lang="en-US" sz="1200" b="1" dirty="0" smtClean="0">
                <a:solidFill>
                  <a:srgbClr val="0000FF"/>
                </a:solidFill>
              </a:rPr>
              <a:t/>
            </a:r>
            <a:br>
              <a:rPr lang="en-US" sz="1200" b="1" dirty="0" smtClean="0">
                <a:solidFill>
                  <a:srgbClr val="0000FF"/>
                </a:solidFill>
              </a:rPr>
            </a:br>
            <a:r>
              <a:rPr lang="en-US" sz="1200" b="1" dirty="0" smtClean="0">
                <a:solidFill>
                  <a:srgbClr val="0000FF"/>
                </a:solidFill>
              </a:rPr>
              <a:t>(</a:t>
            </a:r>
            <a:r>
              <a:rPr lang="en-US" sz="1200" b="1" dirty="0">
                <a:solidFill>
                  <a:srgbClr val="0000FF"/>
                </a:solidFill>
              </a:rPr>
              <a:t>C) – </a:t>
            </a:r>
            <a:r>
              <a:rPr lang="en-US" sz="1200" b="1" dirty="0" smtClean="0">
                <a:solidFill>
                  <a:srgbClr val="0000FF"/>
                </a:solidFill>
              </a:rPr>
              <a:t>Ensuring </a:t>
            </a:r>
            <a:r>
              <a:rPr lang="en-US" sz="1200" b="1" dirty="0">
                <a:solidFill>
                  <a:srgbClr val="0000FF"/>
                </a:solidFill>
              </a:rPr>
              <a:t>the ‘Category’ is “Root Cause not Required” for </a:t>
            </a:r>
            <a:r>
              <a:rPr lang="en-US" sz="1200" b="1" dirty="0" smtClean="0">
                <a:solidFill>
                  <a:srgbClr val="0000FF"/>
                </a:solidFill>
              </a:rPr>
              <a:t>this </a:t>
            </a:r>
            <a:r>
              <a:rPr lang="en-US" sz="1200" b="1" dirty="0">
                <a:solidFill>
                  <a:srgbClr val="0000FF"/>
                </a:solidFill>
              </a:rPr>
              <a:t>observation </a:t>
            </a:r>
            <a:r>
              <a:rPr lang="en-US" sz="1200" b="1" dirty="0" smtClean="0">
                <a:solidFill>
                  <a:srgbClr val="0000FF"/>
                </a:solidFill>
              </a:rPr>
              <a:t>CAR.</a:t>
            </a:r>
            <a:br>
              <a:rPr lang="en-US" sz="1200" b="1" dirty="0" smtClean="0">
                <a:solidFill>
                  <a:srgbClr val="0000FF"/>
                </a:solidFill>
              </a:rPr>
            </a:br>
            <a:r>
              <a:rPr lang="en-US" sz="1200" b="1" dirty="0">
                <a:solidFill>
                  <a:srgbClr val="0000FF"/>
                </a:solidFill>
              </a:rPr>
              <a:t>(C) – </a:t>
            </a:r>
            <a:r>
              <a:rPr lang="en-US" sz="1200" b="1" dirty="0" smtClean="0">
                <a:solidFill>
                  <a:srgbClr val="0000FF"/>
                </a:solidFill>
              </a:rPr>
              <a:t>Corrective </a:t>
            </a:r>
            <a:r>
              <a:rPr lang="en-US" sz="1200" b="1" dirty="0">
                <a:solidFill>
                  <a:srgbClr val="0000FF"/>
                </a:solidFill>
              </a:rPr>
              <a:t>actions fix the objective </a:t>
            </a:r>
            <a:r>
              <a:rPr lang="en-US" sz="1200" b="1" dirty="0" smtClean="0">
                <a:solidFill>
                  <a:srgbClr val="0000FF"/>
                </a:solidFill>
              </a:rPr>
              <a:t>evidence, do </a:t>
            </a:r>
            <a:r>
              <a:rPr lang="en-US" sz="1200" b="1" dirty="0">
                <a:solidFill>
                  <a:srgbClr val="0000FF"/>
                </a:solidFill>
              </a:rPr>
              <a:t>not go beyond fixing the </a:t>
            </a:r>
            <a:r>
              <a:rPr lang="en-US" sz="1200" b="1" dirty="0" smtClean="0">
                <a:solidFill>
                  <a:srgbClr val="0000FF"/>
                </a:solidFill>
              </a:rPr>
              <a:t>objective evidence for this </a:t>
            </a:r>
            <a:r>
              <a:rPr lang="en-US" sz="1200" b="1" dirty="0">
                <a:solidFill>
                  <a:srgbClr val="0000FF"/>
                </a:solidFill>
              </a:rPr>
              <a:t>observation </a:t>
            </a:r>
            <a:r>
              <a:rPr lang="en-US" sz="1200" b="1" dirty="0" smtClean="0">
                <a:solidFill>
                  <a:srgbClr val="0000FF"/>
                </a:solidFill>
              </a:rPr>
              <a:t>CAR.</a:t>
            </a:r>
          </a:p>
        </p:txBody>
      </p:sp>
      <p:sp>
        <p:nvSpPr>
          <p:cNvPr id="10" name="TextBox 9"/>
          <p:cNvSpPr txBox="1"/>
          <p:nvPr/>
        </p:nvSpPr>
        <p:spPr>
          <a:xfrm>
            <a:off x="3774563" y="2782669"/>
            <a:ext cx="5265265"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chemeClr val="bg1"/>
                </a:solidFill>
              </a:rPr>
              <a:t>[Integrity] </a:t>
            </a:r>
            <a:br>
              <a:rPr lang="en-US" sz="1200" b="1" dirty="0" smtClean="0">
                <a:solidFill>
                  <a:schemeClr val="bg1"/>
                </a:solidFill>
              </a:rPr>
            </a:br>
            <a:r>
              <a:rPr lang="en-US" sz="1200" b="1" dirty="0">
                <a:solidFill>
                  <a:schemeClr val="bg1"/>
                </a:solidFill>
              </a:rPr>
              <a:t>(T) Most appropriate ‘category’, ‘type’, ‘geography’ are </a:t>
            </a:r>
            <a:r>
              <a:rPr lang="en-US" sz="1200" b="1" dirty="0" smtClean="0">
                <a:solidFill>
                  <a:schemeClr val="bg1"/>
                </a:solidFill>
              </a:rPr>
              <a:t>selected</a:t>
            </a:r>
            <a:endParaRPr lang="en-US" sz="1200" b="1" dirty="0">
              <a:solidFill>
                <a:schemeClr val="bg1"/>
              </a:solidFill>
            </a:endParaRPr>
          </a:p>
        </p:txBody>
      </p:sp>
    </p:spTree>
    <p:extLst>
      <p:ext uri="{BB962C8B-B14F-4D97-AF65-F5344CB8AC3E}">
        <p14:creationId xmlns:p14="http://schemas.microsoft.com/office/powerpoint/2010/main" val="191060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133912770 </a:t>
            </a:r>
            <a:r>
              <a:rPr lang="en-US" dirty="0" smtClean="0"/>
              <a:t>(Milestone)</a:t>
            </a:r>
            <a:endParaRPr lang="en-US" dirty="0"/>
          </a:p>
        </p:txBody>
      </p:sp>
      <p:sp>
        <p:nvSpPr>
          <p:cNvPr id="4" name="Slide Number Placeholder 3"/>
          <p:cNvSpPr>
            <a:spLocks noGrp="1"/>
          </p:cNvSpPr>
          <p:nvPr>
            <p:ph type="sldNum" sz="quarter" idx="10"/>
          </p:nvPr>
        </p:nvSpPr>
        <p:spPr/>
        <p:txBody>
          <a:bodyPr/>
          <a:lstStyle/>
          <a:p>
            <a:fld id="{94439023-E598-41EE-B6DC-08D0D22D9931}" type="slidenum">
              <a:rPr lang="en-US" smtClean="0"/>
              <a:pPr/>
              <a:t>75</a:t>
            </a:fld>
            <a:endParaRPr lang="en-US" dirty="0"/>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079" y="970043"/>
            <a:ext cx="7965839" cy="40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ular Callout 5"/>
          <p:cNvSpPr/>
          <p:nvPr/>
        </p:nvSpPr>
        <p:spPr>
          <a:xfrm>
            <a:off x="833377" y="5008281"/>
            <a:ext cx="7721541" cy="1117882"/>
          </a:xfrm>
          <a:prstGeom prst="wedgeRoundRectCallout">
            <a:avLst>
              <a:gd name="adj1" fmla="val -31496"/>
              <a:gd name="adj2" fmla="val -48551"/>
              <a:gd name="adj3" fmla="val 16667"/>
            </a:avLst>
          </a:prstGeom>
          <a:solidFill>
            <a:srgbClr val="FFFF00"/>
          </a:solidFill>
          <a:ln/>
        </p:spPr>
        <p:style>
          <a:lnRef idx="3">
            <a:schemeClr val="lt1"/>
          </a:lnRef>
          <a:fillRef idx="1">
            <a:schemeClr val="accent3"/>
          </a:fillRef>
          <a:effectRef idx="1">
            <a:schemeClr val="accent3"/>
          </a:effectRef>
          <a:fontRef idx="minor">
            <a:schemeClr val="lt1"/>
          </a:fontRef>
        </p:style>
        <p:txBody>
          <a:bodyPr rtlCol="0" anchor="ctr"/>
          <a:lstStyle/>
          <a:p>
            <a:pPr marL="342900" indent="-342900">
              <a:buAutoNum type="arabicPeriod"/>
            </a:pPr>
            <a:r>
              <a:rPr lang="en-US" dirty="0" smtClean="0">
                <a:solidFill>
                  <a:schemeClr val="tx1"/>
                </a:solidFill>
              </a:rPr>
              <a:t>Equipment Calibration Certificate and  LEM screen shot are attached.</a:t>
            </a:r>
          </a:p>
          <a:p>
            <a:pPr marL="342900" indent="-342900">
              <a:buAutoNum type="arabicPeriod"/>
            </a:pPr>
            <a:r>
              <a:rPr lang="en-US" dirty="0" smtClean="0">
                <a:solidFill>
                  <a:schemeClr val="tx1"/>
                </a:solidFill>
              </a:rPr>
              <a:t>Email reminder and prevent the similar issue occurred.</a:t>
            </a:r>
            <a:endParaRPr lang="en-US" dirty="0">
              <a:solidFill>
                <a:schemeClr val="tx1"/>
              </a:solidFill>
            </a:endParaRPr>
          </a:p>
        </p:txBody>
      </p:sp>
    </p:spTree>
    <p:extLst>
      <p:ext uri="{BB962C8B-B14F-4D97-AF65-F5344CB8AC3E}">
        <p14:creationId xmlns:p14="http://schemas.microsoft.com/office/powerpoint/2010/main" val="38563285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133912770 (Milestone)</a:t>
            </a:r>
          </a:p>
        </p:txBody>
      </p:sp>
      <p:sp>
        <p:nvSpPr>
          <p:cNvPr id="4" name="Slide Number Placeholder 3"/>
          <p:cNvSpPr>
            <a:spLocks noGrp="1"/>
          </p:cNvSpPr>
          <p:nvPr>
            <p:ph type="sldNum" sz="quarter" idx="10"/>
          </p:nvPr>
        </p:nvSpPr>
        <p:spPr/>
        <p:txBody>
          <a:bodyPr/>
          <a:lstStyle/>
          <a:p>
            <a:fld id="{94439023-E598-41EE-B6DC-08D0D22D9931}" type="slidenum">
              <a:rPr lang="en-US" smtClean="0"/>
              <a:pPr/>
              <a:t>76</a:t>
            </a:fld>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04862"/>
            <a:ext cx="71247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2029" y="2218126"/>
            <a:ext cx="5049454" cy="405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155456" y="6024378"/>
            <a:ext cx="4767008"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marL="171450" indent="-171450">
              <a:spcBef>
                <a:spcPts val="600"/>
              </a:spcBef>
              <a:buFont typeface="Wingdings" pitchFamily="2" charset="2"/>
              <a:buChar char="§"/>
              <a:tabLst>
                <a:tab pos="57150" algn="l"/>
              </a:tabLst>
            </a:pPr>
            <a:r>
              <a:rPr lang="en-US" sz="1200" b="1" i="1" dirty="0"/>
              <a:t>[Integrity] </a:t>
            </a:r>
            <a:br>
              <a:rPr lang="en-US" sz="1200" b="1" i="1" dirty="0"/>
            </a:br>
            <a:r>
              <a:rPr lang="en-US" sz="1200" b="1" i="1" dirty="0"/>
              <a:t>(C) Extensions are within requirement (&lt;30 days, 3 or less)</a:t>
            </a:r>
            <a:br>
              <a:rPr lang="en-US" sz="1200" b="1" i="1" dirty="0"/>
            </a:br>
            <a:r>
              <a:rPr lang="en-US" sz="1200" b="1" i="1" dirty="0"/>
              <a:t>(T) Acts on CARs within required timeframe</a:t>
            </a:r>
          </a:p>
        </p:txBody>
      </p:sp>
      <p:sp>
        <p:nvSpPr>
          <p:cNvPr id="8" name="TextBox 7"/>
          <p:cNvSpPr txBox="1"/>
          <p:nvPr/>
        </p:nvSpPr>
        <p:spPr>
          <a:xfrm>
            <a:off x="699131" y="2928937"/>
            <a:ext cx="3082897" cy="646331"/>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a:t>
            </a:r>
            <a:r>
              <a:rPr lang="en-US" sz="1200" b="1" dirty="0">
                <a:solidFill>
                  <a:srgbClr val="0000FF"/>
                </a:solidFill>
              </a:rPr>
              <a:t>Competitiveness] </a:t>
            </a:r>
            <a:r>
              <a:rPr lang="en-US" sz="1200" b="1" dirty="0" smtClean="0">
                <a:solidFill>
                  <a:srgbClr val="0000FF"/>
                </a:solidFill>
              </a:rPr>
              <a:t/>
            </a:r>
            <a:br>
              <a:rPr lang="en-US" sz="1200" b="1" dirty="0" smtClean="0">
                <a:solidFill>
                  <a:srgbClr val="0000FF"/>
                </a:solidFill>
              </a:rPr>
            </a:br>
            <a:r>
              <a:rPr lang="en-US" sz="1200" b="1" dirty="0" smtClean="0">
                <a:solidFill>
                  <a:srgbClr val="0000FF"/>
                </a:solidFill>
              </a:rPr>
              <a:t>(P</a:t>
            </a:r>
            <a:r>
              <a:rPr lang="en-US" sz="1200" b="1" dirty="0">
                <a:solidFill>
                  <a:srgbClr val="0000FF"/>
                </a:solidFill>
              </a:rPr>
              <a:t>) </a:t>
            </a:r>
            <a:r>
              <a:rPr lang="en-US" sz="1200" b="1" dirty="0" smtClean="0">
                <a:solidFill>
                  <a:srgbClr val="0000FF"/>
                </a:solidFill>
              </a:rPr>
              <a:t>Providing the sufficient information for verification.</a:t>
            </a:r>
            <a:endParaRPr lang="en-US" sz="1200" b="1" dirty="0">
              <a:solidFill>
                <a:srgbClr val="0000FF"/>
              </a:solidFill>
            </a:endParaRPr>
          </a:p>
        </p:txBody>
      </p:sp>
    </p:spTree>
    <p:extLst>
      <p:ext uri="{BB962C8B-B14F-4D97-AF65-F5344CB8AC3E}">
        <p14:creationId xmlns:p14="http://schemas.microsoft.com/office/powerpoint/2010/main" val="323931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latin typeface="Arial" charset="0"/>
                <a:ea typeface="Geneva" charset="0"/>
              </a:rPr>
              <a:t>Study for </a:t>
            </a:r>
            <a:r>
              <a:rPr lang="en-US" dirty="0" smtClean="0"/>
              <a:t>“</a:t>
            </a:r>
            <a:r>
              <a:rPr lang="en-US" dirty="0"/>
              <a:t>exemplary” </a:t>
            </a:r>
            <a:r>
              <a:rPr lang="en-US" dirty="0" smtClean="0">
                <a:effectLst>
                  <a:outerShdw blurRad="38100" dist="38100" dir="2700000" algn="tl">
                    <a:srgbClr val="000000">
                      <a:alpha val="43137"/>
                    </a:srgbClr>
                  </a:outerShdw>
                </a:effectLst>
                <a:latin typeface="Arial" charset="0"/>
                <a:ea typeface="Geneva" charset="0"/>
              </a:rPr>
              <a:t>CAR</a:t>
            </a:r>
            <a:r>
              <a:rPr lang="en-US" dirty="0">
                <a:effectLst>
                  <a:outerShdw blurRad="38100" dist="38100" dir="2700000" algn="tl">
                    <a:srgbClr val="000000">
                      <a:alpha val="43137"/>
                    </a:srgbClr>
                  </a:outerShdw>
                </a:effectLst>
                <a:latin typeface="Arial" charset="0"/>
                <a:ea typeface="Geneva" charset="0"/>
              </a:rPr>
              <a:t># </a:t>
            </a:r>
            <a:r>
              <a:rPr lang="en-US" dirty="0" smtClean="0">
                <a:effectLst>
                  <a:outerShdw blurRad="38100" dist="38100" dir="2700000" algn="tl">
                    <a:srgbClr val="000000">
                      <a:alpha val="43137"/>
                    </a:srgbClr>
                  </a:outerShdw>
                </a:effectLst>
                <a:latin typeface="Arial" charset="0"/>
                <a:ea typeface="Geneva" charset="0"/>
              </a:rPr>
              <a:t>133912082 </a:t>
            </a:r>
            <a:r>
              <a:rPr lang="en-US" dirty="0" smtClean="0"/>
              <a:t>by Funny Li</a:t>
            </a:r>
            <a:endParaRPr lang="en-US" dirty="0"/>
          </a:p>
        </p:txBody>
      </p:sp>
    </p:spTree>
    <p:extLst>
      <p:ext uri="{BB962C8B-B14F-4D97-AF65-F5344CB8AC3E}">
        <p14:creationId xmlns:p14="http://schemas.microsoft.com/office/powerpoint/2010/main" val="1464937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78</a:t>
            </a:fld>
            <a:endParaRPr lang="en-US" dirty="0">
              <a:solidFill>
                <a:srgbClr val="000000"/>
              </a:solidFill>
            </a:endParaRPr>
          </a:p>
        </p:txBody>
      </p:sp>
      <p:sp>
        <p:nvSpPr>
          <p:cNvPr id="8" name="圆角矩形标注 4"/>
          <p:cNvSpPr/>
          <p:nvPr/>
        </p:nvSpPr>
        <p:spPr>
          <a:xfrm>
            <a:off x="6427972" y="356856"/>
            <a:ext cx="2478831" cy="3031962"/>
          </a:xfrm>
          <a:prstGeom prst="wedgeRoundRectCallout">
            <a:avLst>
              <a:gd name="adj1" fmla="val -70179"/>
              <a:gd name="adj2" fmla="val 47221"/>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This CAR was initiated by CNAS in </a:t>
            </a:r>
            <a:r>
              <a:rPr lang="en-US" sz="1400" dirty="0" smtClean="0">
                <a:solidFill>
                  <a:prstClr val="white"/>
                </a:solidFill>
                <a:ea typeface="Times New Roman"/>
                <a:cs typeface="Times New Roman"/>
              </a:rPr>
              <a:t>Chinese. CNAS auditor didn’t accept first hand testing data was recorded in laptop directly, so it’s concluded the data was not recorded at the time of testing.</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This CAR was handled by Erica Qin as trainee, supported and reviewed by Kyle Huang.</a:t>
            </a:r>
          </a:p>
          <a:p>
            <a:pPr>
              <a:spcBef>
                <a:spcPts val="0"/>
              </a:spcBef>
              <a:spcAft>
                <a:spcPts val="0"/>
              </a:spcAft>
            </a:pPr>
            <a:endParaRPr lang="en-US" sz="1400" dirty="0" smtClean="0">
              <a:solidFill>
                <a:prstClr val="white"/>
              </a:solidFill>
              <a:ea typeface="Times New Roman"/>
              <a:cs typeface="Times New Roman"/>
            </a:endParaRP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 </a:t>
            </a:r>
            <a:endParaRPr lang="en-US" sz="1400" dirty="0">
              <a:solidFill>
                <a:prstClr val="white"/>
              </a:solidFill>
              <a:ea typeface="Times New Roman"/>
              <a:cs typeface="Times New Roman"/>
            </a:endParaRPr>
          </a:p>
        </p:txBody>
      </p:sp>
      <p:graphicFrame>
        <p:nvGraphicFramePr>
          <p:cNvPr id="10" name="Table 9"/>
          <p:cNvGraphicFramePr>
            <a:graphicFrameLocks noGrp="1"/>
          </p:cNvGraphicFramePr>
          <p:nvPr>
            <p:extLst>
              <p:ext uri="{D42A27DB-BD31-4B8C-83A1-F6EECF244321}">
                <p14:modId xmlns:p14="http://schemas.microsoft.com/office/powerpoint/2010/main" val="398297479"/>
              </p:ext>
            </p:extLst>
          </p:nvPr>
        </p:nvGraphicFramePr>
        <p:xfrm>
          <a:off x="283580" y="762910"/>
          <a:ext cx="5728115" cy="5285749"/>
        </p:xfrm>
        <a:graphic>
          <a:graphicData uri="http://schemas.openxmlformats.org/drawingml/2006/table">
            <a:tbl>
              <a:tblPr firstRow="1" firstCol="1" bandRow="1" bandCol="1"/>
              <a:tblGrid>
                <a:gridCol w="236844"/>
                <a:gridCol w="1165030"/>
                <a:gridCol w="1578960"/>
                <a:gridCol w="236844"/>
                <a:gridCol w="1105272"/>
                <a:gridCol w="1405165"/>
              </a:tblGrid>
              <a:tr h="139486">
                <a:tc>
                  <a:txBody>
                    <a:bodyPr/>
                    <a:lstStyle/>
                    <a:p>
                      <a:pPr marL="19050" indent="130810">
                        <a:spcAft>
                          <a:spcPts val="0"/>
                        </a:spcAft>
                      </a:pPr>
                      <a:r>
                        <a:rPr lang="en-US" sz="800" dirty="0">
                          <a:effectLst/>
                          <a:latin typeface="SimSun"/>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CAR Number:</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133912082</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3906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Open Date: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2013-06-26</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04616">
                <a:tc>
                  <a:txBody>
                    <a:bodyPr/>
                    <a:lstStyle/>
                    <a:p>
                      <a:pPr marL="19050" indent="130810">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Originator:</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Erica Qin</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2636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Initiator:</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marR="158115">
                        <a:spcAft>
                          <a:spcPts val="0"/>
                        </a:spcAft>
                      </a:pPr>
                      <a:r>
                        <a:rPr lang="en-US" sz="800">
                          <a:solidFill>
                            <a:srgbClr val="000080"/>
                          </a:solidFill>
                          <a:effectLst/>
                          <a:latin typeface="Tahoma"/>
                          <a:ea typeface="SimSun"/>
                          <a:cs typeface="Times New Roman"/>
                        </a:rPr>
                        <a:t>Erica Qin</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04616">
                <a:tc>
                  <a:txBody>
                    <a:bodyPr/>
                    <a:lstStyle/>
                    <a:p>
                      <a:pPr marL="19050" indent="130810">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CAR Source: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CNAS</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2636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Finding or Observation?</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Finding</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04616">
                <a:tc>
                  <a:txBody>
                    <a:bodyPr/>
                    <a:lstStyle/>
                    <a:p>
                      <a:pPr marL="19050" indent="130810">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Audited Region:</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Asia</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2636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Site Audited:</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GUZ- Guangzhou, China</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209231">
                <a:tc>
                  <a:txBody>
                    <a:bodyPr/>
                    <a:lstStyle/>
                    <a:p>
                      <a:pPr marL="19050" indent="130810">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Audit Number:</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2013-276</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2636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Auditor's Finding#/Field Report#:</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marR="100965">
                        <a:spcAft>
                          <a:spcPts val="0"/>
                        </a:spcAft>
                      </a:pPr>
                      <a:r>
                        <a:rPr lang="en-US" sz="800">
                          <a:solidFill>
                            <a:srgbClr val="000080"/>
                          </a:solidFill>
                          <a:effectLst/>
                          <a:latin typeface="Tahoma"/>
                          <a:ea typeface="SimSun"/>
                          <a:cs typeface="Times New Roman"/>
                        </a:rPr>
                        <a:t>2013-276-01</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92938">
                <a:tc>
                  <a:txBody>
                    <a:bodyPr/>
                    <a:lstStyle/>
                    <a:p>
                      <a:pPr marL="19050" indent="130810">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Standard Number: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00"/>
                          </a:solidFill>
                          <a:effectLst/>
                          <a:latin typeface="Tahoma"/>
                          <a:ea typeface="SimSun"/>
                          <a:cs typeface="Times New Roman"/>
                        </a:rPr>
                        <a:t> </a:t>
                      </a:r>
                      <a:r>
                        <a:rPr lang="en-US" sz="800" kern="1200" dirty="0" smtClean="0">
                          <a:solidFill>
                            <a:srgbClr val="000080"/>
                          </a:solidFill>
                          <a:effectLst/>
                          <a:latin typeface="Tahoma"/>
                          <a:ea typeface="SimSun"/>
                          <a:cs typeface="Times New Roman"/>
                        </a:rPr>
                        <a:t>ISO/17025</a:t>
                      </a:r>
                      <a:endParaRPr lang="en-US" sz="800" kern="1200" dirty="0">
                        <a:solidFill>
                          <a:srgbClr val="000080"/>
                        </a:solidFill>
                        <a:effectLst/>
                        <a:latin typeface="Tahoma"/>
                        <a:ea typeface="SimSun"/>
                        <a:cs typeface="Times New Roman"/>
                      </a:endParaRPr>
                    </a:p>
                  </a:txBody>
                  <a:tcPr marL="0" marR="0" marT="0" marB="0">
                    <a:lnL>
                      <a:noFill/>
                    </a:lnL>
                    <a:lnR>
                      <a:noFill/>
                    </a:lnR>
                    <a:lnT>
                      <a:noFill/>
                    </a:lnT>
                    <a:lnB>
                      <a:noFill/>
                    </a:lnB>
                    <a:solidFill>
                      <a:srgbClr val="EFEFEF"/>
                    </a:solidFill>
                  </a:tcPr>
                </a:tc>
                <a:tc>
                  <a:txBody>
                    <a:bodyPr/>
                    <a:lstStyle/>
                    <a:p>
                      <a:pPr indent="126365">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00"/>
                          </a:solidFill>
                          <a:effectLst/>
                          <a:latin typeface="Tahoma"/>
                          <a:ea typeface="SimSun"/>
                          <a:cs typeface="Times New Roman"/>
                        </a:rPr>
                        <a:t>Clause</a:t>
                      </a:r>
                      <a:r>
                        <a:rPr lang="en-US" sz="800" dirty="0" smtClean="0">
                          <a:solidFill>
                            <a:srgbClr val="000000"/>
                          </a:solidFill>
                          <a:effectLst/>
                          <a:latin typeface="Tahoma"/>
                          <a:ea typeface="SimSun"/>
                          <a:cs typeface="Times New Roman"/>
                        </a:rPr>
                        <a:t>:</a:t>
                      </a:r>
                      <a:endParaRPr lang="en-US" sz="800" dirty="0">
                        <a:effectLst/>
                        <a:latin typeface="Calibri"/>
                        <a:ea typeface="SimSun"/>
                        <a:cs typeface="Times New Roman"/>
                      </a:endParaRPr>
                    </a:p>
                    <a:p>
                      <a:pPr>
                        <a:spcAft>
                          <a:spcPts val="0"/>
                        </a:spcAft>
                      </a:pPr>
                      <a:r>
                        <a:rPr lang="en-US" sz="800" dirty="0">
                          <a:solidFill>
                            <a:srgbClr val="00000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marR="100965">
                        <a:spcAft>
                          <a:spcPts val="0"/>
                        </a:spcAft>
                      </a:pPr>
                      <a:r>
                        <a:rPr lang="en-US" sz="800" dirty="0" smtClean="0">
                          <a:solidFill>
                            <a:srgbClr val="000080"/>
                          </a:solidFill>
                          <a:effectLst/>
                          <a:latin typeface="Tahoma"/>
                          <a:ea typeface="SimSun"/>
                          <a:cs typeface="Times New Roman"/>
                        </a:rPr>
                        <a:t>4.13.2</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04616">
                <a:tc>
                  <a:txBody>
                    <a:bodyPr/>
                    <a:lstStyle/>
                    <a:p>
                      <a:pPr marL="19050">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Standard Revision:</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2005</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Repeat CAR:</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04616">
                <a:tc>
                  <a:txBody>
                    <a:bodyPr/>
                    <a:lstStyle/>
                    <a:p>
                      <a:pPr marL="19050" indent="130810">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39065">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496107">
                <a:tc>
                  <a:txBody>
                    <a:bodyPr/>
                    <a:lstStyle/>
                    <a:p>
                      <a:pPr marL="19050" indent="130810">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Requirement:</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marR="184150">
                        <a:spcAft>
                          <a:spcPts val="0"/>
                        </a:spcAft>
                      </a:pPr>
                      <a:r>
                        <a:rPr lang="en-US" sz="800">
                          <a:solidFill>
                            <a:srgbClr val="000080"/>
                          </a:solidFill>
                          <a:effectLst/>
                          <a:latin typeface="Tahoma"/>
                          <a:ea typeface="SimSun"/>
                          <a:cs typeface="Times New Roman"/>
                        </a:rPr>
                        <a:t>4.13.2.2 Observations, data and calculations shall be recorded at the time they are made and shall be identifiable to the specific task.</a:t>
                      </a:r>
                      <a:br>
                        <a:rPr lang="en-US" sz="800">
                          <a:solidFill>
                            <a:srgbClr val="000080"/>
                          </a:solidFill>
                          <a:effectLst/>
                          <a:latin typeface="Tahoma"/>
                          <a:ea typeface="SimSun"/>
                          <a:cs typeface="Times New Roman"/>
                        </a:rPr>
                      </a:br>
                      <a:r>
                        <a:rPr lang="en-US" sz="800">
                          <a:solidFill>
                            <a:srgbClr val="000080"/>
                          </a:solidFill>
                          <a:effectLst/>
                          <a:latin typeface="Tahoma"/>
                          <a:ea typeface="SimSun"/>
                          <a:cs typeface="Times New Roman"/>
                        </a:rPr>
                        <a:t/>
                      </a:r>
                      <a:br>
                        <a:rPr lang="en-US" sz="800">
                          <a:solidFill>
                            <a:srgbClr val="000080"/>
                          </a:solidFill>
                          <a:effectLst/>
                          <a:latin typeface="Tahoma"/>
                          <a:ea typeface="SimSun"/>
                          <a:cs typeface="Times New Roman"/>
                        </a:rPr>
                      </a:br>
                      <a:r>
                        <a:rPr lang="en-US" sz="800">
                          <a:solidFill>
                            <a:srgbClr val="000080"/>
                          </a:solidFill>
                          <a:effectLst/>
                          <a:latin typeface="Tahoma"/>
                          <a:ea typeface="SimSun"/>
                          <a:cs typeface="Times New Roman"/>
                        </a:rPr>
                        <a:t>UL Procedure:  00-LC-S0258 Datasheet Package Preparation, Review and Handling, and Data Recording Procedure.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04616">
                <a:tc>
                  <a:txBody>
                    <a:bodyPr/>
                    <a:lstStyle/>
                    <a:p>
                      <a:pPr marL="19050" indent="130810">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313846">
                <a:tc>
                  <a:txBody>
                    <a:bodyPr/>
                    <a:lstStyle/>
                    <a:p>
                      <a:pPr marL="19050" indent="130810">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Non-Conformance: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marR="184150">
                        <a:spcAft>
                          <a:spcPts val="0"/>
                        </a:spcAft>
                      </a:pPr>
                      <a:r>
                        <a:rPr lang="en-US" sz="800">
                          <a:solidFill>
                            <a:srgbClr val="000080"/>
                          </a:solidFill>
                          <a:effectLst/>
                          <a:latin typeface="Tahoma"/>
                          <a:ea typeface="SimSun"/>
                          <a:cs typeface="Times New Roman"/>
                        </a:rPr>
                        <a:t>The data and the description of testing results for  lithium ion battery vibration test,crushing of cells and low-pressure test, etc.  in the Records of Testing were printed. They were not recorded by the testing staff at the time of testing</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04616">
                <a:tc>
                  <a:txBody>
                    <a:bodyPr/>
                    <a:lstStyle/>
                    <a:p>
                      <a:pPr marL="19050" indent="130810">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3906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57143">
                <a:tc>
                  <a:txBody>
                    <a:bodyPr/>
                    <a:lstStyle/>
                    <a:p>
                      <a:pPr marL="19050" indent="130810">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Objective Evidence: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marR="170815">
                        <a:spcAft>
                          <a:spcPts val="0"/>
                        </a:spcAft>
                      </a:pPr>
                      <a:r>
                        <a:rPr lang="en-US" sz="800" dirty="0">
                          <a:solidFill>
                            <a:srgbClr val="000080"/>
                          </a:solidFill>
                          <a:effectLst/>
                          <a:latin typeface="Tahoma"/>
                          <a:ea typeface="SimSun"/>
                          <a:cs typeface="Times New Roman"/>
                        </a:rPr>
                        <a:t>Testing Report No:12CB1001-A-1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The Records of  lithium ion battery vibration </a:t>
                      </a:r>
                      <a:r>
                        <a:rPr lang="en-US" sz="800" dirty="0" err="1">
                          <a:solidFill>
                            <a:srgbClr val="000080"/>
                          </a:solidFill>
                          <a:effectLst/>
                          <a:latin typeface="Tahoma"/>
                          <a:ea typeface="SimSun"/>
                          <a:cs typeface="Times New Roman"/>
                        </a:rPr>
                        <a:t>test,crushing</a:t>
                      </a:r>
                      <a:r>
                        <a:rPr lang="en-US" sz="800" dirty="0">
                          <a:solidFill>
                            <a:srgbClr val="000080"/>
                          </a:solidFill>
                          <a:effectLst/>
                          <a:latin typeface="Tahoma"/>
                          <a:ea typeface="SimSun"/>
                          <a:cs typeface="Times New Roman"/>
                        </a:rPr>
                        <a:t> of cells and low-pressure test, etc. were reviewed.  The data and the description of testing results were printed. They were not recorded by the testing staff at the time of testing</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04616">
                <a:tc>
                  <a:txBody>
                    <a:bodyPr/>
                    <a:lstStyle/>
                    <a:p>
                      <a:pPr marL="19050">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Attachments/Comments:</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392229">
                <a:tc>
                  <a:txBody>
                    <a:bodyPr/>
                    <a:lstStyle/>
                    <a:p>
                      <a:pPr marL="19050" indent="130810">
                        <a:spcAft>
                          <a:spcPts val="0"/>
                        </a:spcAft>
                      </a:pPr>
                      <a:r>
                        <a:rPr lang="en-US" sz="800" dirty="0">
                          <a:solidFill>
                            <a:srgbClr val="00000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gridSpan="5">
                  <a:txBody>
                    <a:bodyPr/>
                    <a:lstStyle/>
                    <a:p>
                      <a:pPr marR="170815">
                        <a:spcAft>
                          <a:spcPts val="0"/>
                        </a:spcAft>
                      </a:pPr>
                      <a:r>
                        <a:rPr lang="en-US" sz="800" dirty="0">
                          <a:solidFill>
                            <a:srgbClr val="000080"/>
                          </a:solidFill>
                          <a:effectLst/>
                          <a:latin typeface="Tahoma"/>
                          <a:ea typeface="SimSun"/>
                          <a:cs typeface="Times New Roman"/>
                        </a:rPr>
                        <a:t>  </a:t>
                      </a:r>
                      <a:r>
                        <a:rPr lang="en-US" sz="800" dirty="0">
                          <a:solidFill>
                            <a:srgbClr val="000000"/>
                          </a:solidFill>
                          <a:effectLst/>
                          <a:latin typeface="SimSun"/>
                          <a:ea typeface="SimSun"/>
                          <a:cs typeface="SimSun"/>
                        </a:rPr>
                        <a:t>  </a:t>
                      </a:r>
                      <a:endParaRPr lang="en-US" sz="800" dirty="0">
                        <a:effectLst/>
                        <a:latin typeface="Calibri"/>
                        <a:ea typeface="SimSun"/>
                        <a:cs typeface="Times New Roman"/>
                      </a:endParaRPr>
                    </a:p>
                    <a:p>
                      <a:pPr marR="170815">
                        <a:spcAft>
                          <a:spcPts val="0"/>
                        </a:spcAft>
                      </a:pPr>
                      <a:r>
                        <a:rPr lang="en-US" sz="800" b="1" dirty="0">
                          <a:solidFill>
                            <a:srgbClr val="000000"/>
                          </a:solidFill>
                          <a:effectLst/>
                          <a:latin typeface="Tahoma"/>
                          <a:ea typeface="SimSun"/>
                          <a:cs typeface="Times New Roman"/>
                        </a:rPr>
                        <a:t>From:</a:t>
                      </a:r>
                      <a:r>
                        <a:rPr lang="en-US" sz="800" dirty="0">
                          <a:solidFill>
                            <a:srgbClr val="000000"/>
                          </a:solidFill>
                          <a:effectLst/>
                          <a:latin typeface="Tahoma"/>
                          <a:ea typeface="SimSun"/>
                          <a:cs typeface="Times New Roman"/>
                        </a:rPr>
                        <a:t> Wu, Jamway </a:t>
                      </a:r>
                      <a:r>
                        <a:rPr lang="en-US" sz="800" b="1" dirty="0">
                          <a:solidFill>
                            <a:srgbClr val="000000"/>
                          </a:solidFill>
                          <a:effectLst/>
                          <a:latin typeface="Tahoma"/>
                          <a:ea typeface="SimSun"/>
                          <a:cs typeface="Times New Roman"/>
                        </a:rPr>
                        <a:t>Sent:</a:t>
                      </a:r>
                      <a:r>
                        <a:rPr lang="en-US" sz="800" dirty="0">
                          <a:solidFill>
                            <a:srgbClr val="000000"/>
                          </a:solidFill>
                          <a:effectLst/>
                          <a:latin typeface="Tahoma"/>
                          <a:ea typeface="SimSun"/>
                          <a:cs typeface="Times New Roman"/>
                        </a:rPr>
                        <a:t> Tuesday, July 02, 2013 9:08 </a:t>
                      </a:r>
                      <a:r>
                        <a:rPr lang="en-US" sz="800" dirty="0" err="1">
                          <a:solidFill>
                            <a:srgbClr val="000000"/>
                          </a:solidFill>
                          <a:effectLst/>
                          <a:latin typeface="Tahoma"/>
                          <a:ea typeface="SimSun"/>
                          <a:cs typeface="Times New Roman"/>
                        </a:rPr>
                        <a:t>PM</a:t>
                      </a:r>
                      <a:r>
                        <a:rPr lang="en-US" sz="800" b="1" dirty="0" err="1">
                          <a:solidFill>
                            <a:srgbClr val="000000"/>
                          </a:solidFill>
                          <a:effectLst/>
                          <a:latin typeface="Tahoma"/>
                          <a:ea typeface="SimSun"/>
                          <a:cs typeface="Times New Roman"/>
                        </a:rPr>
                        <a:t>To</a:t>
                      </a:r>
                      <a:r>
                        <a:rPr lang="en-US" sz="800" b="1" dirty="0">
                          <a:solidFill>
                            <a:srgbClr val="000000"/>
                          </a:solidFill>
                          <a:effectLst/>
                          <a:latin typeface="Tahoma"/>
                          <a:ea typeface="SimSun"/>
                          <a:cs typeface="Times New Roman"/>
                        </a:rPr>
                        <a:t>:</a:t>
                      </a:r>
                      <a:r>
                        <a:rPr lang="en-US" sz="800" dirty="0">
                          <a:solidFill>
                            <a:srgbClr val="000000"/>
                          </a:solidFill>
                          <a:effectLst/>
                          <a:latin typeface="Tahoma"/>
                          <a:ea typeface="SimSun"/>
                          <a:cs typeface="Times New Roman"/>
                        </a:rPr>
                        <a:t> Huang, </a:t>
                      </a:r>
                      <a:r>
                        <a:rPr lang="en-US" sz="800" dirty="0" err="1">
                          <a:solidFill>
                            <a:srgbClr val="000000"/>
                          </a:solidFill>
                          <a:effectLst/>
                          <a:latin typeface="Tahoma"/>
                          <a:ea typeface="SimSun"/>
                          <a:cs typeface="Times New Roman"/>
                        </a:rPr>
                        <a:t>Kai</a:t>
                      </a:r>
                      <a:r>
                        <a:rPr lang="en-US" sz="800" b="1" dirty="0" err="1">
                          <a:solidFill>
                            <a:srgbClr val="000000"/>
                          </a:solidFill>
                          <a:effectLst/>
                          <a:latin typeface="Tahoma"/>
                          <a:ea typeface="SimSun"/>
                          <a:cs typeface="Times New Roman"/>
                        </a:rPr>
                        <a:t>Cc</a:t>
                      </a:r>
                      <a:r>
                        <a:rPr lang="en-US" sz="800" b="1" dirty="0">
                          <a:solidFill>
                            <a:srgbClr val="000000"/>
                          </a:solidFill>
                          <a:effectLst/>
                          <a:latin typeface="Tahoma"/>
                          <a:ea typeface="SimSun"/>
                          <a:cs typeface="Times New Roman"/>
                        </a:rPr>
                        <a:t>:</a:t>
                      </a:r>
                      <a:r>
                        <a:rPr lang="en-US" sz="800" dirty="0">
                          <a:solidFill>
                            <a:srgbClr val="000000"/>
                          </a:solidFill>
                          <a:effectLst/>
                          <a:latin typeface="Tahoma"/>
                          <a:ea typeface="SimSun"/>
                          <a:cs typeface="Times New Roman"/>
                        </a:rPr>
                        <a:t> Qin, Erica; Li, Funny; Liu, Lily; Chen, </a:t>
                      </a:r>
                      <a:r>
                        <a:rPr lang="en-US" sz="800" dirty="0" err="1">
                          <a:solidFill>
                            <a:srgbClr val="000000"/>
                          </a:solidFill>
                          <a:effectLst/>
                          <a:latin typeface="Tahoma"/>
                          <a:ea typeface="SimSun"/>
                          <a:cs typeface="Times New Roman"/>
                        </a:rPr>
                        <a:t>Nelson</a:t>
                      </a:r>
                      <a:r>
                        <a:rPr lang="en-US" sz="800" b="1" dirty="0" err="1">
                          <a:solidFill>
                            <a:srgbClr val="000000"/>
                          </a:solidFill>
                          <a:effectLst/>
                          <a:latin typeface="Tahoma"/>
                          <a:ea typeface="SimSun"/>
                          <a:cs typeface="Times New Roman"/>
                        </a:rPr>
                        <a:t>Subject</a:t>
                      </a:r>
                      <a:r>
                        <a:rPr lang="en-US" sz="800" b="1" dirty="0">
                          <a:solidFill>
                            <a:srgbClr val="000000"/>
                          </a:solidFill>
                          <a:effectLst/>
                          <a:latin typeface="Tahoma"/>
                          <a:ea typeface="SimSun"/>
                          <a:cs typeface="Times New Roman"/>
                        </a:rPr>
                        <a:t>:</a:t>
                      </a:r>
                      <a:r>
                        <a:rPr lang="en-US" sz="800" dirty="0">
                          <a:solidFill>
                            <a:srgbClr val="000000"/>
                          </a:solidFill>
                          <a:effectLst/>
                          <a:latin typeface="Tahoma"/>
                          <a:ea typeface="SimSun"/>
                          <a:cs typeface="Times New Roman"/>
                        </a:rPr>
                        <a:t> RE: Seeking your clarification on CAR 133912082</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Tahoma"/>
                          <a:ea typeface="SimSun"/>
                          <a:cs typeface="Times New Roman"/>
                        </a:rPr>
                        <a:t> </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Calibri"/>
                          <a:ea typeface="SimSun"/>
                          <a:cs typeface="Calibri"/>
                        </a:rPr>
                        <a:t>Hi Kyle,</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Calibri"/>
                          <a:ea typeface="SimSun"/>
                          <a:cs typeface="Calibri"/>
                        </a:rPr>
                        <a:t> </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Calibri"/>
                          <a:ea typeface="SimSun"/>
                          <a:cs typeface="Calibri"/>
                        </a:rPr>
                        <a:t>The reality for this case is, at the end of the test, technician went to the observe the final test result after test completed, and did some works for taking away the tested sample from the fixture and cleaning the fixture,  then he moved to the laptop which was 10 meters away from the testing area to record the result in his laptop. Frankly there was a few minutes passed from observing the final result to recording it. </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Calibri"/>
                          <a:ea typeface="SimSun"/>
                          <a:cs typeface="Calibri"/>
                        </a:rPr>
                        <a:t> </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Calibri"/>
                          <a:ea typeface="SimSun"/>
                          <a:cs typeface="Calibri"/>
                        </a:rPr>
                        <a:t>The argument between CNAS auditor and our representative is, they require the “</a:t>
                      </a:r>
                      <a:r>
                        <a:rPr lang="zh-CN" sz="800" dirty="0">
                          <a:solidFill>
                            <a:srgbClr val="000000"/>
                          </a:solidFill>
                          <a:effectLst/>
                          <a:latin typeface="Calibri"/>
                          <a:ea typeface="SimSun"/>
                          <a:cs typeface="SimSun"/>
                        </a:rPr>
                        <a:t>第一时间</a:t>
                      </a:r>
                      <a:r>
                        <a:rPr lang="en-US" sz="800" dirty="0">
                          <a:solidFill>
                            <a:srgbClr val="000000"/>
                          </a:solidFill>
                          <a:effectLst/>
                          <a:latin typeface="Calibri"/>
                          <a:ea typeface="SimSun"/>
                          <a:cs typeface="Calibri"/>
                        </a:rPr>
                        <a:t>” but we claimed that we did not do any other test before recording the test result. However, we could not show the concrete evidence that the record is in “</a:t>
                      </a:r>
                      <a:r>
                        <a:rPr lang="zh-CN" sz="800" dirty="0">
                          <a:solidFill>
                            <a:srgbClr val="000000"/>
                          </a:solidFill>
                          <a:effectLst/>
                          <a:latin typeface="Calibri"/>
                          <a:ea typeface="SimSun"/>
                          <a:cs typeface="SimSun"/>
                        </a:rPr>
                        <a:t>第一时间</a:t>
                      </a:r>
                      <a:r>
                        <a:rPr lang="en-US" sz="800" dirty="0">
                          <a:solidFill>
                            <a:srgbClr val="000000"/>
                          </a:solidFill>
                          <a:effectLst/>
                          <a:latin typeface="Calibri"/>
                          <a:ea typeface="SimSun"/>
                          <a:cs typeface="Calibri"/>
                        </a:rPr>
                        <a:t>” because everything in our record is electronic even we print it out.</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SimSun"/>
                          <a:ea typeface="SimSun"/>
                          <a:cs typeface="SimSun"/>
                        </a:rPr>
                        <a:t>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19065">
                <a:tc>
                  <a:txBody>
                    <a:bodyPr/>
                    <a:lstStyle/>
                    <a:p>
                      <a:pPr marL="19050" indent="138430">
                        <a:spcAft>
                          <a:spcPts val="0"/>
                        </a:spcAft>
                      </a:pPr>
                      <a:r>
                        <a:rPr lang="en-US" sz="800" dirty="0">
                          <a:solidFill>
                            <a:srgbClr val="000000"/>
                          </a:solidFill>
                          <a:effectLst/>
                          <a:latin typeface="SimSun"/>
                          <a:ea typeface="SimSun"/>
                          <a:cs typeface="SimSu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Standard Category: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Records</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3398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Owner’s Org./Function:</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Global Labs</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bl>
          </a:graphicData>
        </a:graphic>
      </p:graphicFrame>
      <p:sp>
        <p:nvSpPr>
          <p:cNvPr id="11" name="Rectangle 43"/>
          <p:cNvSpPr>
            <a:spLocks noChangeArrowheads="1"/>
          </p:cNvSpPr>
          <p:nvPr/>
        </p:nvSpPr>
        <p:spPr bwMode="auto">
          <a:xfrm>
            <a:off x="2628900" y="15986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30175"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圆角矩形标注 4"/>
          <p:cNvSpPr/>
          <p:nvPr/>
        </p:nvSpPr>
        <p:spPr>
          <a:xfrm>
            <a:off x="6427972" y="3388818"/>
            <a:ext cx="2478831" cy="2569580"/>
          </a:xfrm>
          <a:prstGeom prst="wedgeRoundRectCallout">
            <a:avLst>
              <a:gd name="adj1" fmla="val -72095"/>
              <a:gd name="adj2" fmla="val -4540"/>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In order to clarify the actual situation with CAR trainer and supporter, the related communication information was attached.</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It told clear background.</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Standard Category was identified correctly.</a:t>
            </a:r>
            <a:endParaRPr lang="en-US" sz="1400" dirty="0">
              <a:solidFill>
                <a:prstClr val="white"/>
              </a:solidFill>
              <a:ea typeface="Times New Roman"/>
              <a:cs typeface="Times New Roman"/>
            </a:endParaRPr>
          </a:p>
        </p:txBody>
      </p:sp>
      <p:sp>
        <p:nvSpPr>
          <p:cNvPr id="20" name="TextBox 19"/>
          <p:cNvSpPr txBox="1"/>
          <p:nvPr/>
        </p:nvSpPr>
        <p:spPr>
          <a:xfrm>
            <a:off x="875224" y="6048659"/>
            <a:ext cx="7900949" cy="53860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(P) – Fully communication between trainee and trainer</a:t>
            </a:r>
          </a:p>
          <a:p>
            <a:pPr marL="171450" indent="-171450">
              <a:spcBef>
                <a:spcPts val="600"/>
              </a:spcBef>
              <a:buFont typeface="Wingdings" pitchFamily="2" charset="2"/>
              <a:buChar char="§"/>
              <a:tabLst>
                <a:tab pos="57150" algn="l"/>
              </a:tabLst>
            </a:pPr>
            <a:r>
              <a:rPr lang="en-US" sz="1200" b="1" dirty="0" smtClean="0">
                <a:solidFill>
                  <a:srgbClr val="0000FF"/>
                </a:solidFill>
              </a:rPr>
              <a:t>[Integrity] (T) – Clear message provided and clarified.</a:t>
            </a:r>
            <a:endParaRPr lang="en-US" sz="1200" b="1" dirty="0">
              <a:solidFill>
                <a:srgbClr val="0000FF"/>
              </a:solidFill>
            </a:endParaRPr>
          </a:p>
        </p:txBody>
      </p:sp>
    </p:spTree>
    <p:extLst>
      <p:ext uri="{BB962C8B-B14F-4D97-AF65-F5344CB8AC3E}">
        <p14:creationId xmlns:p14="http://schemas.microsoft.com/office/powerpoint/2010/main" val="321073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animBg="1"/>
      <p:bldP spid="2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55409150"/>
              </p:ext>
            </p:extLst>
          </p:nvPr>
        </p:nvGraphicFramePr>
        <p:xfrm>
          <a:off x="283580" y="682906"/>
          <a:ext cx="5815663" cy="5852160"/>
        </p:xfrm>
        <a:graphic>
          <a:graphicData uri="http://schemas.openxmlformats.org/drawingml/2006/table">
            <a:tbl>
              <a:tblPr firstRow="1" firstCol="1" bandRow="1" bandCol="1"/>
              <a:tblGrid>
                <a:gridCol w="1170513"/>
                <a:gridCol w="1586391"/>
                <a:gridCol w="237958"/>
                <a:gridCol w="1110473"/>
                <a:gridCol w="1710328"/>
              </a:tblGrid>
              <a:tr h="90519">
                <a:tc>
                  <a:txBody>
                    <a:bodyPr/>
                    <a:lstStyle/>
                    <a:p>
                      <a:pPr>
                        <a:spcAft>
                          <a:spcPts val="0"/>
                        </a:spcAft>
                      </a:pPr>
                      <a:r>
                        <a:rPr lang="en-US" sz="800" b="1" dirty="0">
                          <a:solidFill>
                            <a:srgbClr val="000000"/>
                          </a:solidFill>
                          <a:effectLst/>
                          <a:latin typeface="Tahoma"/>
                          <a:ea typeface="SimSun"/>
                          <a:cs typeface="Times New Roman"/>
                        </a:rPr>
                        <a:t>Current State: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b="1">
                          <a:solidFill>
                            <a:srgbClr val="FF0000"/>
                          </a:solidFill>
                          <a:effectLst/>
                          <a:latin typeface="Tahoma"/>
                          <a:ea typeface="SimSun"/>
                          <a:cs typeface="Times New Roman"/>
                        </a:rPr>
                        <a:t>Closed - Verified as Effective</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90519">
                <a:tc>
                  <a:txBody>
                    <a:bodyPr/>
                    <a:lstStyle/>
                    <a:p>
                      <a:pPr>
                        <a:spcAft>
                          <a:spcPts val="0"/>
                        </a:spcAft>
                      </a:pPr>
                      <a:r>
                        <a:rPr lang="en-US" sz="800" b="1" dirty="0">
                          <a:solidFill>
                            <a:srgbClr val="000000"/>
                          </a:solidFill>
                          <a:effectLst/>
                          <a:latin typeface="Tahoma"/>
                          <a:ea typeface="SimSun"/>
                          <a:cs typeface="Times New Roman"/>
                        </a:rPr>
                        <a:t>Next Action Due: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dirty="0">
                          <a:solidFill>
                            <a:srgbClr val="000000"/>
                          </a:solidFill>
                          <a:effectLst/>
                          <a:latin typeface="Tahoma"/>
                          <a:ea typeface="SimSun"/>
                          <a:cs typeface="Times New Roman"/>
                        </a:rPr>
                        <a:t>Actual Response Date: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2013-07-17</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2666203">
                <a:tc>
                  <a:txBody>
                    <a:bodyPr/>
                    <a:lstStyle/>
                    <a:p>
                      <a:pPr>
                        <a:spcAft>
                          <a:spcPts val="0"/>
                        </a:spcAft>
                      </a:pPr>
                      <a:r>
                        <a:rPr lang="en-US" sz="800" dirty="0">
                          <a:solidFill>
                            <a:srgbClr val="000000"/>
                          </a:solidFill>
                          <a:effectLst/>
                          <a:latin typeface="Tahoma"/>
                          <a:ea typeface="SimSun"/>
                          <a:cs typeface="Times New Roman"/>
                        </a:rPr>
                        <a:t>Analysis:</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dirty="0">
                          <a:solidFill>
                            <a:srgbClr val="000080"/>
                          </a:solidFill>
                          <a:effectLst/>
                          <a:latin typeface="Tahoma"/>
                          <a:ea typeface="SimSun"/>
                          <a:cs typeface="Times New Roman"/>
                        </a:rPr>
                        <a:t>2013-07-01 10:00</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Stakeholder: Erica Qin(Quality Assurance Analyst),Nelson Chen(CAS Engineer Leader),Jamway Wu (Lab Manager)Lily Liu (Lab Team Leader), Devin He, Alex Lin, Jason Chen (Lab Technician), 3027CGUB team</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did not record the crush testing result at the time of testing shown in non-conformance description?</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Due to crush testing with safety risk, it is not appropriate for testing staff to record the results at the scene of testing. Therefore, the video camera has been installed at crush testing area since battery lab establishment; make sure the original results can be observed directly through the display screen placed in office working area. So actually we have recorded the crush testing results in electronic datasheet at the time of testing in office working area</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was crush testing still include in the non-conformance description</a:t>
                      </a:r>
                      <a:r>
                        <a:rPr lang="zh-CN" sz="800" dirty="0">
                          <a:solidFill>
                            <a:srgbClr val="000080"/>
                          </a:solidFill>
                          <a:effectLst/>
                          <a:latin typeface="Tahoma"/>
                          <a:ea typeface="SimSun"/>
                          <a:cs typeface="Tahoma"/>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a:t>
                      </a:r>
                      <a:r>
                        <a:rPr lang="zh-CN" sz="800" dirty="0">
                          <a:solidFill>
                            <a:srgbClr val="000080"/>
                          </a:solidFill>
                          <a:effectLst/>
                          <a:latin typeface="Tahoma"/>
                          <a:ea typeface="SimSun"/>
                          <a:cs typeface="Tahoma"/>
                        </a:rPr>
                        <a:t>：</a:t>
                      </a:r>
                      <a:r>
                        <a:rPr lang="en-US" sz="800" dirty="0">
                          <a:solidFill>
                            <a:srgbClr val="000080"/>
                          </a:solidFill>
                          <a:effectLst/>
                          <a:latin typeface="Tahoma"/>
                          <a:ea typeface="SimSun"/>
                          <a:cs typeface="Times New Roman"/>
                        </a:rPr>
                        <a:t>We have explained the specific data recording way of crush testing results to the auditor, the auditor said that it depends on us and suggested to identify the testing items by ourselves.  So based on the actual practice and analysis as per auditor comments, crush testing data recording was excluded from non-conformance scope.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did not record the vibration testing and low pressure testing results at the time of testing?</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For vibration and low pressure testing, we observed testing results during the testing. But for safety concern, we shall take away the tested sample from the fixture ,which takes 2 minutes normally. Then we moved to laptop placed in the office working area, which was around 10 meters away from testing area to record the results in electronic datasheet</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cannot record the results at the vibration testing and low pressure testing area?</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There is no table near vibration testing and low pressure testing area to place our laptop; therefore we could not  record the results at the testing area at the time of testing, but need to go to office working area to key in electronic datasheet saved in our laptop</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Is this an individual case in GUB lab?</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Yes, only battery testing area exist high safety risk in GUB lab</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Is there any other battery testing items having the same data recording issue?</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No other testing items except vibration testing and low pressure testing area. For other battery testing items with safety concern, thermocouples have been used for monitor the temperature of each sample, so testing staff can record results at the time of testing.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74061">
                <a:tc>
                  <a:txBody>
                    <a:bodyPr/>
                    <a:lstStyle/>
                    <a:p>
                      <a:pPr>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444367">
                <a:tc>
                  <a:txBody>
                    <a:bodyPr/>
                    <a:lstStyle/>
                    <a:p>
                      <a:pPr>
                        <a:spcAft>
                          <a:spcPts val="0"/>
                        </a:spcAft>
                      </a:pPr>
                      <a:r>
                        <a:rPr lang="en-US" sz="800">
                          <a:solidFill>
                            <a:srgbClr val="000000"/>
                          </a:solidFill>
                          <a:effectLst/>
                          <a:latin typeface="Tahoma"/>
                          <a:ea typeface="SimSun"/>
                          <a:cs typeface="Times New Roman"/>
                        </a:rPr>
                        <a:t>Root Cause: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dirty="0">
                          <a:solidFill>
                            <a:srgbClr val="000080"/>
                          </a:solidFill>
                          <a:effectLst/>
                          <a:latin typeface="Tahoma"/>
                          <a:ea typeface="SimSun"/>
                          <a:cs typeface="Times New Roman"/>
                        </a:rPr>
                        <a:t>1. For vibration testing and low pressure testing, no table near testing area to place our laptop to recorded testing results in electronic datasheet at the time of testing</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2. For crush testing, we observed the original results through camera display screen in office working area, and recorded the crush testing results in electronic datasheet at the time of testing</a:t>
                      </a:r>
                      <a:r>
                        <a:rPr lang="en-US" sz="800" dirty="0" smtClean="0">
                          <a:solidFill>
                            <a:srgbClr val="000080"/>
                          </a:solidFill>
                          <a:effectLst/>
                          <a:latin typeface="Tahoma"/>
                          <a:ea typeface="SimSun"/>
                          <a:cs typeface="Times New Roman"/>
                        </a:rPr>
                        <a:t>.</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64580">
                <a:tc>
                  <a:txBody>
                    <a:bodyPr/>
                    <a:lstStyle/>
                    <a:p>
                      <a:pPr>
                        <a:spcAft>
                          <a:spcPts val="0"/>
                        </a:spcAft>
                      </a:pPr>
                      <a:r>
                        <a:rPr lang="en-US" sz="800" dirty="0">
                          <a:solidFill>
                            <a:srgbClr val="000000"/>
                          </a:solidFill>
                          <a:effectLst/>
                          <a:latin typeface="Tahoma"/>
                          <a:ea typeface="SimSun"/>
                          <a:cs typeface="Times New Roman"/>
                        </a:rPr>
                        <a:t>Scope of Nonconformance: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dirty="0">
                          <a:solidFill>
                            <a:srgbClr val="000080"/>
                          </a:solidFill>
                          <a:effectLst/>
                          <a:latin typeface="Tahoma"/>
                          <a:ea typeface="SimSun"/>
                          <a:cs typeface="Times New Roman"/>
                        </a:rPr>
                        <a:t>IEC62133 vibration testing and low pressure testing</a:t>
                      </a:r>
                      <a:br>
                        <a:rPr lang="en-US" sz="800" dirty="0">
                          <a:solidFill>
                            <a:srgbClr val="000080"/>
                          </a:solidFill>
                          <a:effectLst/>
                          <a:latin typeface="Tahoma"/>
                          <a:ea typeface="SimSun"/>
                          <a:cs typeface="Times New Roman"/>
                        </a:rPr>
                      </a:br>
                      <a:r>
                        <a:rPr lang="en-US" sz="800" dirty="0">
                          <a:solidFill>
                            <a:srgbClr val="000000"/>
                          </a:solidFill>
                          <a:effectLst/>
                          <a:latin typeface="SimSun"/>
                          <a:ea typeface="SimSun"/>
                          <a:cs typeface="SimSun"/>
                        </a:rPr>
                        <a:t>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48122">
                <a:tc>
                  <a:txBody>
                    <a:bodyPr/>
                    <a:lstStyle/>
                    <a:p>
                      <a:pPr>
                        <a:spcAft>
                          <a:spcPts val="0"/>
                        </a:spcAft>
                      </a:pPr>
                      <a:r>
                        <a:rPr lang="en-US" sz="800">
                          <a:solidFill>
                            <a:srgbClr val="000000"/>
                          </a:solidFill>
                          <a:effectLst/>
                          <a:latin typeface="Tahoma"/>
                          <a:ea typeface="SimSun"/>
                          <a:cs typeface="Times New Roman"/>
                        </a:rPr>
                        <a:t>Category: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Data Reporting and Recording Issues</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48122">
                <a:tc>
                  <a:txBody>
                    <a:bodyPr/>
                    <a:lstStyle/>
                    <a:p>
                      <a:pPr>
                        <a:spcAft>
                          <a:spcPts val="0"/>
                        </a:spcAft>
                      </a:pPr>
                      <a:r>
                        <a:rPr lang="en-US" sz="800">
                          <a:solidFill>
                            <a:srgbClr val="000000"/>
                          </a:solidFill>
                          <a:effectLst/>
                          <a:latin typeface="Tahoma"/>
                          <a:ea typeface="SimSun"/>
                          <a:cs typeface="Times New Roman"/>
                        </a:rPr>
                        <a:t>Sector/Industry: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High Tech (CE, ITE, Telecom, Small Batteries)</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FF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Geography: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Local</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a:solidFill>
                            <a:srgbClr val="000000"/>
                          </a:solidFill>
                          <a:effectLst/>
                          <a:latin typeface="Tahoma"/>
                          <a:ea typeface="SimSun"/>
                          <a:cs typeface="Times New Roman"/>
                        </a:rPr>
                        <a:t>Type: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Data Reporting and Recording</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bl>
          </a:graphicData>
        </a:graphic>
      </p:graphicFrame>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(Analysis)</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79</a:t>
            </a:fld>
            <a:endParaRPr lang="en-US" dirty="0">
              <a:solidFill>
                <a:srgbClr val="000000"/>
              </a:solidFill>
            </a:endParaRPr>
          </a:p>
        </p:txBody>
      </p:sp>
      <p:sp>
        <p:nvSpPr>
          <p:cNvPr id="6" name="圆角矩形标注 4"/>
          <p:cNvSpPr/>
          <p:nvPr/>
        </p:nvSpPr>
        <p:spPr>
          <a:xfrm>
            <a:off x="6516547" y="463138"/>
            <a:ext cx="2485559" cy="4512623"/>
          </a:xfrm>
          <a:prstGeom prst="wedgeRoundRectCallout">
            <a:avLst>
              <a:gd name="adj1" fmla="val -71072"/>
              <a:gd name="adj2" fmla="val -22350"/>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The “5 WHYs” approach </a:t>
            </a:r>
            <a:r>
              <a:rPr lang="en-US" sz="1400" dirty="0" smtClean="0">
                <a:solidFill>
                  <a:prstClr val="white"/>
                </a:solidFill>
                <a:ea typeface="Times New Roman"/>
                <a:cs typeface="Times New Roman"/>
              </a:rPr>
              <a:t>had been </a:t>
            </a:r>
            <a:r>
              <a:rPr lang="en-US" sz="1400" dirty="0">
                <a:solidFill>
                  <a:prstClr val="white"/>
                </a:solidFill>
                <a:ea typeface="Times New Roman"/>
                <a:cs typeface="Times New Roman"/>
              </a:rPr>
              <a:t>utilized </a:t>
            </a:r>
            <a:r>
              <a:rPr lang="en-US" sz="1400" dirty="0" smtClean="0">
                <a:solidFill>
                  <a:prstClr val="white"/>
                </a:solidFill>
                <a:ea typeface="Times New Roman"/>
                <a:cs typeface="Times New Roman"/>
              </a:rPr>
              <a:t>well. Besides, the last Y helped to identify the scope of non-conformances. </a:t>
            </a:r>
          </a:p>
          <a:p>
            <a:pPr>
              <a:spcBef>
                <a:spcPts val="0"/>
              </a:spcBef>
              <a:spcAft>
                <a:spcPts val="0"/>
              </a:spcAft>
            </a:pPr>
            <a:endParaRPr lang="en-US" sz="1400" dirty="0" smtClean="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The </a:t>
            </a:r>
            <a:r>
              <a:rPr lang="en-US" sz="1400" dirty="0">
                <a:solidFill>
                  <a:prstClr val="white"/>
                </a:solidFill>
                <a:ea typeface="Times New Roman"/>
                <a:cs typeface="Times New Roman"/>
              </a:rPr>
              <a:t>“5 WHYs</a:t>
            </a:r>
            <a:r>
              <a:rPr lang="en-US" sz="1400" dirty="0" smtClean="0">
                <a:solidFill>
                  <a:prstClr val="white"/>
                </a:solidFill>
                <a:ea typeface="Times New Roman"/>
                <a:cs typeface="Times New Roman"/>
              </a:rPr>
              <a:t>” concluded two different testing with two different root causes. Which were clearly listed one by one. </a:t>
            </a:r>
          </a:p>
          <a:p>
            <a:pPr>
              <a:spcBef>
                <a:spcPts val="0"/>
              </a:spcBef>
              <a:spcAft>
                <a:spcPts val="0"/>
              </a:spcAft>
            </a:pPr>
            <a:endParaRPr lang="en-US" sz="1400" dirty="0" smtClean="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The causes didn’t go further like “lack of understanding to requirements” since there were gray area existed by CNAS auditor for electronic records.</a:t>
            </a:r>
          </a:p>
          <a:p>
            <a:pPr>
              <a:spcBef>
                <a:spcPts val="0"/>
              </a:spcBef>
              <a:spcAft>
                <a:spcPts val="0"/>
              </a:spcAft>
            </a:pPr>
            <a:endParaRPr lang="en-US" sz="1400" dirty="0">
              <a:solidFill>
                <a:prstClr val="white"/>
              </a:solidFill>
              <a:ea typeface="Times New Roman"/>
              <a:cs typeface="Times New Roman"/>
            </a:endParaRPr>
          </a:p>
        </p:txBody>
      </p:sp>
      <p:sp>
        <p:nvSpPr>
          <p:cNvPr id="9" name="TextBox 8"/>
          <p:cNvSpPr txBox="1"/>
          <p:nvPr/>
        </p:nvSpPr>
        <p:spPr>
          <a:xfrm>
            <a:off x="1005854" y="5825550"/>
            <a:ext cx="7397366" cy="80021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Fully communication with CAR owner</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Clear path from analysis to root causes</a:t>
            </a:r>
          </a:p>
          <a:p>
            <a:pPr marL="171450" indent="-171450">
              <a:spcBef>
                <a:spcPts val="600"/>
              </a:spcBef>
              <a:buFont typeface="Wingdings" pitchFamily="2" charset="2"/>
              <a:buChar char="§"/>
              <a:tabLst>
                <a:tab pos="57150" algn="l"/>
              </a:tabLst>
            </a:pPr>
            <a:r>
              <a:rPr lang="en-US" sz="1200" b="1" dirty="0" smtClean="0">
                <a:solidFill>
                  <a:srgbClr val="0000FF"/>
                </a:solidFill>
              </a:rPr>
              <a:t>[Integrity] (P) – Root causes hit the points and very practical.</a:t>
            </a:r>
          </a:p>
        </p:txBody>
      </p:sp>
      <p:sp>
        <p:nvSpPr>
          <p:cNvPr id="5" name="Rectangle 2"/>
          <p:cNvSpPr>
            <a:spLocks noChangeArrowheads="1"/>
          </p:cNvSpPr>
          <p:nvPr/>
        </p:nvSpPr>
        <p:spPr bwMode="auto">
          <a:xfrm>
            <a:off x="2762250" y="1501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9761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Exemplary CAR 133911539</a:t>
            </a:r>
          </a:p>
        </p:txBody>
      </p:sp>
      <p:pic>
        <p:nvPicPr>
          <p:cNvPr id="819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3185" y="2011361"/>
            <a:ext cx="6797629" cy="3703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80999" y="1600200"/>
            <a:ext cx="2871299" cy="400110"/>
          </a:xfrm>
          <a:prstGeom prst="rect">
            <a:avLst/>
          </a:prstGeom>
          <a:noFill/>
          <a:ln>
            <a:solidFill>
              <a:srgbClr val="FF0000"/>
            </a:solidFill>
          </a:ln>
        </p:spPr>
        <p:txBody>
          <a:bodyPr wrap="none" rtlCol="0">
            <a:spAutoFit/>
          </a:bodyPr>
          <a:lstStyle/>
          <a:p>
            <a:r>
              <a:rPr lang="en-US" sz="1000" dirty="0" smtClean="0">
                <a:latin typeface="Arial" pitchFamily="34" charset="0"/>
                <a:cs typeface="Arial" pitchFamily="34" charset="0"/>
              </a:rPr>
              <a:t>Analysis identifies stakeholders and determines</a:t>
            </a:r>
          </a:p>
          <a:p>
            <a:r>
              <a:rPr lang="en-US" sz="1000" dirty="0" smtClean="0">
                <a:latin typeface="Arial" pitchFamily="34" charset="0"/>
                <a:cs typeface="Arial" pitchFamily="34" charset="0"/>
              </a:rPr>
              <a:t>Final root cause  </a:t>
            </a:r>
          </a:p>
        </p:txBody>
      </p:sp>
      <p:cxnSp>
        <p:nvCxnSpPr>
          <p:cNvPr id="8" name="Straight Arrow Connector 7"/>
          <p:cNvCxnSpPr/>
          <p:nvPr/>
        </p:nvCxnSpPr>
        <p:spPr>
          <a:xfrm>
            <a:off x="1981200" y="2000310"/>
            <a:ext cx="685800" cy="819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52400" y="3962400"/>
            <a:ext cx="1887055" cy="246221"/>
          </a:xfrm>
          <a:prstGeom prst="rect">
            <a:avLst/>
          </a:prstGeom>
          <a:noFill/>
          <a:ln>
            <a:solidFill>
              <a:srgbClr val="FF0000"/>
            </a:solidFill>
          </a:ln>
        </p:spPr>
        <p:txBody>
          <a:bodyPr wrap="none" rtlCol="0">
            <a:spAutoFit/>
          </a:bodyPr>
          <a:lstStyle/>
          <a:p>
            <a:r>
              <a:rPr lang="en-US" sz="1000" dirty="0" smtClean="0">
                <a:latin typeface="Arial" pitchFamily="34" charset="0"/>
                <a:cs typeface="Arial" pitchFamily="34" charset="0"/>
              </a:rPr>
              <a:t>Root Cause matches Analysis</a:t>
            </a:r>
          </a:p>
        </p:txBody>
      </p:sp>
      <p:cxnSp>
        <p:nvCxnSpPr>
          <p:cNvPr id="11" name="Straight Arrow Connector 10"/>
          <p:cNvCxnSpPr/>
          <p:nvPr/>
        </p:nvCxnSpPr>
        <p:spPr>
          <a:xfrm>
            <a:off x="2039455" y="4114800"/>
            <a:ext cx="703745"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590800" y="6019800"/>
            <a:ext cx="2191626" cy="246221"/>
          </a:xfrm>
          <a:prstGeom prst="rect">
            <a:avLst/>
          </a:prstGeom>
          <a:noFill/>
          <a:ln>
            <a:solidFill>
              <a:srgbClr val="FF0000"/>
            </a:solidFill>
          </a:ln>
        </p:spPr>
        <p:txBody>
          <a:bodyPr wrap="none" rtlCol="0">
            <a:spAutoFit/>
          </a:bodyPr>
          <a:lstStyle/>
          <a:p>
            <a:r>
              <a:rPr lang="en-US" sz="1000" dirty="0" smtClean="0">
                <a:latin typeface="Arial" pitchFamily="34" charset="0"/>
                <a:cs typeface="Arial" pitchFamily="34" charset="0"/>
              </a:rPr>
              <a:t>Correct Scope of Non-conformance</a:t>
            </a:r>
          </a:p>
        </p:txBody>
      </p:sp>
      <p:cxnSp>
        <p:nvCxnSpPr>
          <p:cNvPr id="14" name="Straight Arrow Connector 13"/>
          <p:cNvCxnSpPr/>
          <p:nvPr/>
        </p:nvCxnSpPr>
        <p:spPr>
          <a:xfrm flipV="1">
            <a:off x="2667000" y="5486400"/>
            <a:ext cx="1524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80481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1261072644"/>
              </p:ext>
            </p:extLst>
          </p:nvPr>
        </p:nvGraphicFramePr>
        <p:xfrm>
          <a:off x="283580" y="682906"/>
          <a:ext cx="5815663" cy="5852160"/>
        </p:xfrm>
        <a:graphic>
          <a:graphicData uri="http://schemas.openxmlformats.org/drawingml/2006/table">
            <a:tbl>
              <a:tblPr firstRow="1" firstCol="1" bandRow="1" bandCol="1"/>
              <a:tblGrid>
                <a:gridCol w="1170513"/>
                <a:gridCol w="1586391"/>
                <a:gridCol w="237958"/>
                <a:gridCol w="1110473"/>
                <a:gridCol w="1710328"/>
              </a:tblGrid>
              <a:tr h="90519">
                <a:tc>
                  <a:txBody>
                    <a:bodyPr/>
                    <a:lstStyle/>
                    <a:p>
                      <a:pPr>
                        <a:spcAft>
                          <a:spcPts val="0"/>
                        </a:spcAft>
                      </a:pPr>
                      <a:r>
                        <a:rPr lang="en-US" sz="800" b="1" dirty="0">
                          <a:solidFill>
                            <a:srgbClr val="000000"/>
                          </a:solidFill>
                          <a:effectLst/>
                          <a:latin typeface="Tahoma"/>
                          <a:ea typeface="SimSun"/>
                          <a:cs typeface="Times New Roman"/>
                        </a:rPr>
                        <a:t>Current State: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b="1">
                          <a:solidFill>
                            <a:srgbClr val="FF0000"/>
                          </a:solidFill>
                          <a:effectLst/>
                          <a:latin typeface="Tahoma"/>
                          <a:ea typeface="SimSun"/>
                          <a:cs typeface="Times New Roman"/>
                        </a:rPr>
                        <a:t>Closed - Verified as Effective</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90519">
                <a:tc>
                  <a:txBody>
                    <a:bodyPr/>
                    <a:lstStyle/>
                    <a:p>
                      <a:pPr>
                        <a:spcAft>
                          <a:spcPts val="0"/>
                        </a:spcAft>
                      </a:pPr>
                      <a:r>
                        <a:rPr lang="en-US" sz="800" b="1" dirty="0">
                          <a:solidFill>
                            <a:srgbClr val="000000"/>
                          </a:solidFill>
                          <a:effectLst/>
                          <a:latin typeface="Tahoma"/>
                          <a:ea typeface="SimSun"/>
                          <a:cs typeface="Times New Roman"/>
                        </a:rPr>
                        <a:t>Next Action Due: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dirty="0">
                          <a:solidFill>
                            <a:srgbClr val="000000"/>
                          </a:solidFill>
                          <a:effectLst/>
                          <a:latin typeface="Tahoma"/>
                          <a:ea typeface="SimSun"/>
                          <a:cs typeface="Times New Roman"/>
                        </a:rPr>
                        <a:t>Actual Response Date: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2013-07-17</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2666203">
                <a:tc>
                  <a:txBody>
                    <a:bodyPr/>
                    <a:lstStyle/>
                    <a:p>
                      <a:pPr>
                        <a:spcAft>
                          <a:spcPts val="0"/>
                        </a:spcAft>
                      </a:pPr>
                      <a:r>
                        <a:rPr lang="en-US" sz="800" dirty="0">
                          <a:solidFill>
                            <a:srgbClr val="000000"/>
                          </a:solidFill>
                          <a:effectLst/>
                          <a:latin typeface="Tahoma"/>
                          <a:ea typeface="SimSun"/>
                          <a:cs typeface="Times New Roman"/>
                        </a:rPr>
                        <a:t>Analysis:</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dirty="0">
                          <a:solidFill>
                            <a:srgbClr val="000080"/>
                          </a:solidFill>
                          <a:effectLst/>
                          <a:latin typeface="Tahoma"/>
                          <a:ea typeface="SimSun"/>
                          <a:cs typeface="Times New Roman"/>
                        </a:rPr>
                        <a:t>2013-07-01 10:00</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Stakeholder: Erica Qin(Quality Assurance Analyst),Nelson Chen(CAS Engineer Leader),Jamway Wu (Lab Manager)Lily Liu (Lab Team Leader), Devin He, Alex Lin, Jason Chen (Lab Technician), 3027CGUB team</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did not record the crush testing result at the time of testing shown in non-conformance description?</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Due to crush testing with safety risk, it is not appropriate for testing staff to record the results at the scene of testing. Therefore, the video camera has been installed at crush testing area since battery lab establishment; make sure the original results can be observed directly through the display screen placed in office working area. So actually we have recorded the crush testing results in electronic datasheet at the time of testing in office working area</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was crush testing still include in the non-conformance description</a:t>
                      </a:r>
                      <a:r>
                        <a:rPr lang="zh-CN" sz="800" dirty="0">
                          <a:solidFill>
                            <a:srgbClr val="000080"/>
                          </a:solidFill>
                          <a:effectLst/>
                          <a:latin typeface="Tahoma"/>
                          <a:ea typeface="SimSun"/>
                          <a:cs typeface="Tahoma"/>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a:t>
                      </a:r>
                      <a:r>
                        <a:rPr lang="zh-CN" sz="800" dirty="0">
                          <a:solidFill>
                            <a:srgbClr val="000080"/>
                          </a:solidFill>
                          <a:effectLst/>
                          <a:latin typeface="Tahoma"/>
                          <a:ea typeface="SimSun"/>
                          <a:cs typeface="Tahoma"/>
                        </a:rPr>
                        <a:t>：</a:t>
                      </a:r>
                      <a:r>
                        <a:rPr lang="en-US" sz="800" dirty="0">
                          <a:solidFill>
                            <a:srgbClr val="000080"/>
                          </a:solidFill>
                          <a:effectLst/>
                          <a:latin typeface="Tahoma"/>
                          <a:ea typeface="SimSun"/>
                          <a:cs typeface="Times New Roman"/>
                        </a:rPr>
                        <a:t>We have explained the specific data recording way of crush testing results to the auditor, the auditor said that it depends on us and suggested to identify the testing items by ourselves.  So based on the actual practice and analysis as per auditor comments, crush testing data recording was excluded from non-conformance scope.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did not record the vibration testing and low pressure testing results at the time of testing?</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For vibration and low pressure testing, we observed testing results during the testing. But for safety concern, we shall take away the tested sample from the fixture ,which takes 2 minutes normally. Then we moved to laptop placed in the office working area, which was around 10 meters away from testing area to record the results in electronic datasheet</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cannot record the results at the vibration testing and low pressure testing area?</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There is no table near vibration testing and low pressure testing area to place our laptop; therefore we could not  record the results at the testing area at the time of testing, but need to go to office working area to key in electronic datasheet saved in our laptop</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Is this an individual case in GUB lab?</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Yes, only battery testing area exist high safety risk in GUB lab</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Is there any other battery testing items having the same data recording issue?</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No other testing items except vibration testing and low pressure testing area. For other battery testing items with safety concern, thermocouples have been used for monitor the temperature of each sample, so testing staff can record results at the time of testing.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74061">
                <a:tc>
                  <a:txBody>
                    <a:bodyPr/>
                    <a:lstStyle/>
                    <a:p>
                      <a:pPr>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444367">
                <a:tc>
                  <a:txBody>
                    <a:bodyPr/>
                    <a:lstStyle/>
                    <a:p>
                      <a:pPr>
                        <a:spcAft>
                          <a:spcPts val="0"/>
                        </a:spcAft>
                      </a:pPr>
                      <a:r>
                        <a:rPr lang="en-US" sz="800">
                          <a:solidFill>
                            <a:srgbClr val="000000"/>
                          </a:solidFill>
                          <a:effectLst/>
                          <a:latin typeface="Tahoma"/>
                          <a:ea typeface="SimSun"/>
                          <a:cs typeface="Times New Roman"/>
                        </a:rPr>
                        <a:t>Root Cause: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dirty="0">
                          <a:solidFill>
                            <a:srgbClr val="000080"/>
                          </a:solidFill>
                          <a:effectLst/>
                          <a:latin typeface="Tahoma"/>
                          <a:ea typeface="SimSun"/>
                          <a:cs typeface="Times New Roman"/>
                        </a:rPr>
                        <a:t>1. For vibration testing and low pressure testing, no table near testing area to place our laptop to recorded testing results in electronic datasheet at the time of testing</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2. For crush testing, we observed the original results through camera display screen in office working area, and recorded the crush testing results in electronic datasheet at the time of testing</a:t>
                      </a:r>
                      <a:r>
                        <a:rPr lang="en-US" sz="800" dirty="0" smtClean="0">
                          <a:solidFill>
                            <a:srgbClr val="000080"/>
                          </a:solidFill>
                          <a:effectLst/>
                          <a:latin typeface="Tahoma"/>
                          <a:ea typeface="SimSun"/>
                          <a:cs typeface="Times New Roman"/>
                        </a:rPr>
                        <a:t>.</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64580">
                <a:tc>
                  <a:txBody>
                    <a:bodyPr/>
                    <a:lstStyle/>
                    <a:p>
                      <a:pPr>
                        <a:spcAft>
                          <a:spcPts val="0"/>
                        </a:spcAft>
                      </a:pPr>
                      <a:r>
                        <a:rPr lang="en-US" sz="800" dirty="0">
                          <a:solidFill>
                            <a:srgbClr val="000000"/>
                          </a:solidFill>
                          <a:effectLst/>
                          <a:latin typeface="Tahoma"/>
                          <a:ea typeface="SimSun"/>
                          <a:cs typeface="Times New Roman"/>
                        </a:rPr>
                        <a:t>Scope of Nonconformance: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dirty="0">
                          <a:solidFill>
                            <a:srgbClr val="000080"/>
                          </a:solidFill>
                          <a:effectLst/>
                          <a:latin typeface="Tahoma"/>
                          <a:ea typeface="SimSun"/>
                          <a:cs typeface="Times New Roman"/>
                        </a:rPr>
                        <a:t>IEC62133 vibration testing and low pressure testing</a:t>
                      </a:r>
                      <a:br>
                        <a:rPr lang="en-US" sz="800" dirty="0">
                          <a:solidFill>
                            <a:srgbClr val="000080"/>
                          </a:solidFill>
                          <a:effectLst/>
                          <a:latin typeface="Tahoma"/>
                          <a:ea typeface="SimSun"/>
                          <a:cs typeface="Times New Roman"/>
                        </a:rPr>
                      </a:br>
                      <a:r>
                        <a:rPr lang="en-US" sz="800" dirty="0">
                          <a:solidFill>
                            <a:srgbClr val="000000"/>
                          </a:solidFill>
                          <a:effectLst/>
                          <a:latin typeface="SimSun"/>
                          <a:ea typeface="SimSun"/>
                          <a:cs typeface="SimSun"/>
                        </a:rPr>
                        <a:t>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48122">
                <a:tc>
                  <a:txBody>
                    <a:bodyPr/>
                    <a:lstStyle/>
                    <a:p>
                      <a:pPr>
                        <a:spcAft>
                          <a:spcPts val="0"/>
                        </a:spcAft>
                      </a:pPr>
                      <a:r>
                        <a:rPr lang="en-US" sz="800">
                          <a:solidFill>
                            <a:srgbClr val="000000"/>
                          </a:solidFill>
                          <a:effectLst/>
                          <a:latin typeface="Tahoma"/>
                          <a:ea typeface="SimSun"/>
                          <a:cs typeface="Times New Roman"/>
                        </a:rPr>
                        <a:t>Category: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Data Reporting and Recording Issues</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48122">
                <a:tc>
                  <a:txBody>
                    <a:bodyPr/>
                    <a:lstStyle/>
                    <a:p>
                      <a:pPr>
                        <a:spcAft>
                          <a:spcPts val="0"/>
                        </a:spcAft>
                      </a:pPr>
                      <a:r>
                        <a:rPr lang="en-US" sz="800">
                          <a:solidFill>
                            <a:srgbClr val="000000"/>
                          </a:solidFill>
                          <a:effectLst/>
                          <a:latin typeface="Tahoma"/>
                          <a:ea typeface="SimSun"/>
                          <a:cs typeface="Times New Roman"/>
                        </a:rPr>
                        <a:t>Sector/Industry: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High Tech (CE, ITE, Telecom, Small Batteries)</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FF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Geography: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Local</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a:solidFill>
                            <a:srgbClr val="000000"/>
                          </a:solidFill>
                          <a:effectLst/>
                          <a:latin typeface="Tahoma"/>
                          <a:ea typeface="SimSun"/>
                          <a:cs typeface="Times New Roman"/>
                        </a:rPr>
                        <a:t>Type: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Data Reporting and Recording</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bl>
          </a:graphicData>
        </a:graphic>
      </p:graphicFrame>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a:t>
            </a:r>
            <a:r>
              <a:rPr lang="en-US" sz="2000" dirty="0" smtClean="0"/>
              <a:t>Root Cause &amp; Scope</a:t>
            </a:r>
            <a:r>
              <a:rPr lang="en-US" dirty="0" smtClean="0"/>
              <a:t>)</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80</a:t>
            </a:fld>
            <a:endParaRPr lang="en-US" dirty="0">
              <a:solidFill>
                <a:srgbClr val="000000"/>
              </a:solidFill>
            </a:endParaRPr>
          </a:p>
        </p:txBody>
      </p:sp>
      <p:sp>
        <p:nvSpPr>
          <p:cNvPr id="8" name="圆角矩形标注 4"/>
          <p:cNvSpPr/>
          <p:nvPr/>
        </p:nvSpPr>
        <p:spPr>
          <a:xfrm>
            <a:off x="6099243" y="1515821"/>
            <a:ext cx="2983270" cy="2296158"/>
          </a:xfrm>
          <a:prstGeom prst="wedgeRoundRectCallout">
            <a:avLst>
              <a:gd name="adj1" fmla="val -159724"/>
              <a:gd name="adj2" fmla="val 140802"/>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Scope of Nonconformance Category was selected, </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Sector/Industry was relevant.</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Type and Geography was clear. </a:t>
            </a:r>
          </a:p>
        </p:txBody>
      </p:sp>
      <p:sp>
        <p:nvSpPr>
          <p:cNvPr id="10" name="TextBox 9"/>
          <p:cNvSpPr txBox="1"/>
          <p:nvPr/>
        </p:nvSpPr>
        <p:spPr>
          <a:xfrm>
            <a:off x="4809506" y="5473717"/>
            <a:ext cx="4273008" cy="27699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Scope is clearly identified.</a:t>
            </a:r>
          </a:p>
        </p:txBody>
      </p:sp>
    </p:spTree>
    <p:extLst>
      <p:ext uri="{BB962C8B-B14F-4D97-AF65-F5344CB8AC3E}">
        <p14:creationId xmlns:p14="http://schemas.microsoft.com/office/powerpoint/2010/main" val="264850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71208" y="957695"/>
            <a:ext cx="59055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(Corrective Action)</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81</a:t>
            </a:fld>
            <a:endParaRPr lang="en-US" dirty="0">
              <a:solidFill>
                <a:srgbClr val="000000"/>
              </a:solidFill>
            </a:endParaRPr>
          </a:p>
        </p:txBody>
      </p:sp>
      <p:sp>
        <p:nvSpPr>
          <p:cNvPr id="6" name="圆角矩形标注 4"/>
          <p:cNvSpPr/>
          <p:nvPr/>
        </p:nvSpPr>
        <p:spPr>
          <a:xfrm>
            <a:off x="6076708" y="687853"/>
            <a:ext cx="2949591" cy="2827243"/>
          </a:xfrm>
          <a:prstGeom prst="wedgeRoundRectCallout">
            <a:avLst>
              <a:gd name="adj1" fmla="val -56736"/>
              <a:gd name="adj2" fmla="val -22230"/>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Firstly containment actions were taken to stop testing before the right data recording method conducted.</a:t>
            </a:r>
            <a:endParaRPr lang="en-US" sz="1400" dirty="0">
              <a:solidFill>
                <a:prstClr val="white"/>
              </a:solidFill>
              <a:ea typeface="Times New Roman"/>
              <a:cs typeface="Times New Roman"/>
            </a:endParaRPr>
          </a:p>
          <a:p>
            <a:pPr>
              <a:spcBef>
                <a:spcPts val="0"/>
              </a:spcBef>
              <a:spcAft>
                <a:spcPts val="0"/>
              </a:spcAft>
            </a:pPr>
            <a:endParaRPr lang="en-US" sz="1400" dirty="0" smtClean="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Two Corrective actions were logically linked with root causes identified.</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Verification was planned to ensure actions would be sustained.</a:t>
            </a:r>
            <a:endParaRPr lang="en-US" sz="1400" dirty="0">
              <a:solidFill>
                <a:prstClr val="white"/>
              </a:solidFill>
              <a:ea typeface="Times New Roman"/>
              <a:cs typeface="Times New Roman"/>
            </a:endParaRPr>
          </a:p>
        </p:txBody>
      </p:sp>
      <p:sp>
        <p:nvSpPr>
          <p:cNvPr id="7" name="TextBox 6"/>
          <p:cNvSpPr txBox="1"/>
          <p:nvPr/>
        </p:nvSpPr>
        <p:spPr>
          <a:xfrm>
            <a:off x="283580" y="4654398"/>
            <a:ext cx="5665958" cy="1354217"/>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To be improved by working with CAR Owner to get the reasonable CA Plan that is able to fix the root cause.</a:t>
            </a:r>
          </a:p>
          <a:p>
            <a:pPr marL="171450" indent="-171450">
              <a:spcBef>
                <a:spcPts val="600"/>
              </a:spcBef>
              <a:buFont typeface="Wingdings" pitchFamily="2" charset="2"/>
              <a:buChar char="§"/>
              <a:tabLst>
                <a:tab pos="57150" algn="l"/>
              </a:tabLst>
            </a:pPr>
            <a:r>
              <a:rPr lang="en-US" sz="1200" b="1" dirty="0">
                <a:solidFill>
                  <a:srgbClr val="0000FF"/>
                </a:solidFill>
              </a:rPr>
              <a:t>[Competitiveness] (C) – To be improved by engaging with CAR Owner to fix the objective evidence and other problems </a:t>
            </a:r>
            <a:r>
              <a:rPr lang="en-US" sz="1200" b="1" dirty="0" smtClean="0">
                <a:solidFill>
                  <a:srgbClr val="0000FF"/>
                </a:solidFill>
              </a:rPr>
              <a:t>found.</a:t>
            </a:r>
            <a:endParaRPr lang="en-US" sz="1200" b="1" dirty="0">
              <a:solidFill>
                <a:srgbClr val="0000FF"/>
              </a:solidFill>
            </a:endParaRPr>
          </a:p>
          <a:p>
            <a:pPr marL="171450" indent="-171450">
              <a:spcBef>
                <a:spcPts val="600"/>
              </a:spcBef>
              <a:buFont typeface="Wingdings" pitchFamily="2" charset="2"/>
              <a:buChar char="§"/>
              <a:tabLst>
                <a:tab pos="57150" algn="l"/>
              </a:tabLst>
            </a:pPr>
            <a:r>
              <a:rPr lang="en-US" sz="1200" b="1" dirty="0" smtClean="0">
                <a:solidFill>
                  <a:srgbClr val="0000FF"/>
                </a:solidFill>
              </a:rPr>
              <a:t>[Integrity] (</a:t>
            </a:r>
            <a:r>
              <a:rPr lang="en-US" sz="1200" b="1" dirty="0">
                <a:solidFill>
                  <a:srgbClr val="0000FF"/>
                </a:solidFill>
              </a:rPr>
              <a:t>P</a:t>
            </a:r>
            <a:r>
              <a:rPr lang="en-US" sz="1200" b="1" dirty="0" smtClean="0">
                <a:solidFill>
                  <a:srgbClr val="0000FF"/>
                </a:solidFill>
              </a:rPr>
              <a:t>) – To be improved of determination </a:t>
            </a:r>
            <a:r>
              <a:rPr lang="en-US" sz="1200" b="1" dirty="0">
                <a:solidFill>
                  <a:srgbClr val="0000FF"/>
                </a:solidFill>
              </a:rPr>
              <a:t>by declining </a:t>
            </a:r>
            <a:r>
              <a:rPr lang="en-US" sz="1200" b="1" dirty="0" smtClean="0">
                <a:solidFill>
                  <a:srgbClr val="0000FF"/>
                </a:solidFill>
              </a:rPr>
              <a:t>the insufficient CA Plan.</a:t>
            </a:r>
          </a:p>
        </p:txBody>
      </p:sp>
      <p:sp>
        <p:nvSpPr>
          <p:cNvPr id="9" name="圆角矩形标注 4"/>
          <p:cNvSpPr/>
          <p:nvPr/>
        </p:nvSpPr>
        <p:spPr>
          <a:xfrm>
            <a:off x="6076708" y="3633848"/>
            <a:ext cx="2949591" cy="914401"/>
          </a:xfrm>
          <a:prstGeom prst="wedgeRoundRectCallout">
            <a:avLst>
              <a:gd name="adj1" fmla="val -58347"/>
              <a:gd name="adj2" fmla="val -46716"/>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Three milestones were setup to put actions into implementation, and all milestones were closed timely.</a:t>
            </a:r>
            <a:endParaRPr lang="en-US" sz="1400" dirty="0">
              <a:solidFill>
                <a:prstClr val="white"/>
              </a:solidFill>
              <a:ea typeface="Times New Roman"/>
              <a:cs typeface="Times New Roman"/>
            </a:endParaRPr>
          </a:p>
          <a:p>
            <a:pPr>
              <a:spcBef>
                <a:spcPts val="0"/>
              </a:spcBef>
              <a:spcAft>
                <a:spcPts val="0"/>
              </a:spcAft>
            </a:pPr>
            <a:endParaRPr lang="en-US" sz="1400" dirty="0">
              <a:solidFill>
                <a:prstClr val="white"/>
              </a:solidFill>
              <a:ea typeface="Times New Roman"/>
              <a:cs typeface="Times New Roman"/>
            </a:endParaRPr>
          </a:p>
        </p:txBody>
      </p:sp>
      <p:sp>
        <p:nvSpPr>
          <p:cNvPr id="8" name="圆角矩形标注 4"/>
          <p:cNvSpPr/>
          <p:nvPr/>
        </p:nvSpPr>
        <p:spPr>
          <a:xfrm>
            <a:off x="6076707" y="5273849"/>
            <a:ext cx="2949591" cy="1469531"/>
          </a:xfrm>
          <a:prstGeom prst="wedgeRoundRectCallout">
            <a:avLst>
              <a:gd name="adj1" fmla="val -74049"/>
              <a:gd name="adj2" fmla="val -140715"/>
              <a:gd name="adj3" fmla="val 16667"/>
            </a:avLst>
          </a:prstGeom>
          <a:solidFill>
            <a:schemeClr val="tx2">
              <a:lumMod val="40000"/>
              <a:lumOff val="6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schemeClr val="tx1"/>
                </a:solidFill>
                <a:ea typeface="Times New Roman"/>
                <a:cs typeface="Times New Roman"/>
              </a:rPr>
              <a:t>One comment, may consider to separate into two milestones for two corrective actions if they were actually completed in different schedule.</a:t>
            </a:r>
            <a:endParaRPr lang="en-US" sz="1400" dirty="0">
              <a:solidFill>
                <a:schemeClr val="tx1"/>
              </a:solidFill>
              <a:ea typeface="Times New Roman"/>
              <a:cs typeface="Times New Roman"/>
            </a:endParaRPr>
          </a:p>
          <a:p>
            <a:pPr>
              <a:spcBef>
                <a:spcPts val="0"/>
              </a:spcBef>
              <a:spcAft>
                <a:spcPts val="0"/>
              </a:spcAft>
            </a:pPr>
            <a:endParaRPr lang="en-US" sz="1400" dirty="0">
              <a:solidFill>
                <a:schemeClr val="tx1"/>
              </a:solidFill>
              <a:ea typeface="Times New Roman"/>
              <a:cs typeface="Times New Roman"/>
            </a:endParaRPr>
          </a:p>
        </p:txBody>
      </p:sp>
    </p:spTree>
    <p:extLst>
      <p:ext uri="{BB962C8B-B14F-4D97-AF65-F5344CB8AC3E}">
        <p14:creationId xmlns:p14="http://schemas.microsoft.com/office/powerpoint/2010/main" val="247587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17970" t="19851" r="24999" b="12179"/>
          <a:stretch/>
        </p:blipFill>
        <p:spPr bwMode="auto">
          <a:xfrm>
            <a:off x="533399" y="903591"/>
            <a:ext cx="6099369" cy="431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a:xfrm>
            <a:off x="6792685" y="1436991"/>
            <a:ext cx="2220685" cy="1005268"/>
          </a:xfrm>
          <a:prstGeom prst="wedgeRoundRectCallout">
            <a:avLst>
              <a:gd name="adj1" fmla="val -71700"/>
              <a:gd name="adj2" fmla="val -55932"/>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2000" dirty="0" smtClean="0">
                <a:solidFill>
                  <a:prstClr val="white"/>
                </a:solidFill>
                <a:ea typeface="Times New Roman"/>
                <a:cs typeface="Times New Roman"/>
              </a:rPr>
              <a:t>Good and </a:t>
            </a:r>
            <a:r>
              <a:rPr lang="en-US" sz="2000" dirty="0">
                <a:solidFill>
                  <a:prstClr val="white"/>
                </a:solidFill>
                <a:ea typeface="Times New Roman"/>
                <a:cs typeface="Times New Roman"/>
              </a:rPr>
              <a:t>N</a:t>
            </a:r>
            <a:r>
              <a:rPr lang="en-US" sz="2000" dirty="0" smtClean="0">
                <a:solidFill>
                  <a:prstClr val="white"/>
                </a:solidFill>
                <a:ea typeface="Times New Roman"/>
                <a:cs typeface="Times New Roman"/>
              </a:rPr>
              <a:t>o Abnormality</a:t>
            </a:r>
            <a:endParaRPr lang="en-US" sz="2000" dirty="0">
              <a:solidFill>
                <a:prstClr val="white"/>
              </a:solidFill>
              <a:ea typeface="Times New Roman"/>
              <a:cs typeface="Times New Roman"/>
            </a:endParaRPr>
          </a:p>
          <a:p>
            <a:pPr>
              <a:spcBef>
                <a:spcPts val="0"/>
              </a:spcBef>
              <a:spcAft>
                <a:spcPts val="0"/>
              </a:spcAft>
            </a:pPr>
            <a:endParaRPr lang="en-US" sz="2000" dirty="0">
              <a:solidFill>
                <a:prstClr val="white"/>
              </a:solidFill>
              <a:ea typeface="Times New Roman"/>
              <a:cs typeface="Times New Roman"/>
            </a:endParaRPr>
          </a:p>
        </p:txBody>
      </p:sp>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(CAR Admin Review)</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82</a:t>
            </a:fld>
            <a:endParaRPr lang="en-US" dirty="0">
              <a:solidFill>
                <a:srgbClr val="000000"/>
              </a:solidFill>
            </a:endParaRPr>
          </a:p>
        </p:txBody>
      </p:sp>
      <p:sp>
        <p:nvSpPr>
          <p:cNvPr id="6" name="TextBox 5"/>
          <p:cNvSpPr txBox="1"/>
          <p:nvPr/>
        </p:nvSpPr>
        <p:spPr>
          <a:xfrm>
            <a:off x="1005854" y="6126500"/>
            <a:ext cx="7397366"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Good.  CAR Owner, CAR Escalation Path and Optional Recipients are set appropriately.</a:t>
            </a:r>
          </a:p>
        </p:txBody>
      </p:sp>
      <p:sp>
        <p:nvSpPr>
          <p:cNvPr id="7" name="圆角矩形标注 4"/>
          <p:cNvSpPr/>
          <p:nvPr/>
        </p:nvSpPr>
        <p:spPr>
          <a:xfrm>
            <a:off x="6792685" y="2790701"/>
            <a:ext cx="2220685" cy="3158837"/>
          </a:xfrm>
          <a:prstGeom prst="wedgeRoundRectCallout">
            <a:avLst>
              <a:gd name="adj1" fmla="val -241458"/>
              <a:gd name="adj2" fmla="val -72647"/>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dirty="0" smtClean="0">
                <a:solidFill>
                  <a:prstClr val="white"/>
                </a:solidFill>
                <a:ea typeface="Times New Roman"/>
                <a:cs typeface="Times New Roman"/>
              </a:rPr>
              <a:t>The 3</a:t>
            </a:r>
            <a:r>
              <a:rPr lang="en-US" baseline="30000" dirty="0" smtClean="0">
                <a:solidFill>
                  <a:prstClr val="white"/>
                </a:solidFill>
                <a:ea typeface="Times New Roman"/>
                <a:cs typeface="Times New Roman"/>
              </a:rPr>
              <a:t>rd</a:t>
            </a:r>
            <a:r>
              <a:rPr lang="en-US" dirty="0" smtClean="0">
                <a:solidFill>
                  <a:prstClr val="white"/>
                </a:solidFill>
                <a:ea typeface="Times New Roman"/>
                <a:cs typeface="Times New Roman"/>
              </a:rPr>
              <a:t> level manager was changed to Joe from Ben Miller</a:t>
            </a:r>
          </a:p>
          <a:p>
            <a:pPr>
              <a:spcBef>
                <a:spcPts val="0"/>
              </a:spcBef>
              <a:spcAft>
                <a:spcPts val="0"/>
              </a:spcAft>
            </a:pPr>
            <a:endParaRPr lang="en-US" dirty="0">
              <a:solidFill>
                <a:prstClr val="white"/>
              </a:solidFill>
              <a:ea typeface="Times New Roman"/>
              <a:cs typeface="Times New Roman"/>
            </a:endParaRPr>
          </a:p>
          <a:p>
            <a:pPr>
              <a:spcBef>
                <a:spcPts val="0"/>
              </a:spcBef>
              <a:spcAft>
                <a:spcPts val="0"/>
              </a:spcAft>
            </a:pPr>
            <a:r>
              <a:rPr lang="en-US" dirty="0" smtClean="0">
                <a:solidFill>
                  <a:prstClr val="white"/>
                </a:solidFill>
                <a:ea typeface="Times New Roman"/>
                <a:cs typeface="Times New Roman"/>
              </a:rPr>
              <a:t>This sometimes may be ignored when 4</a:t>
            </a:r>
            <a:r>
              <a:rPr lang="en-US" baseline="30000" dirty="0" smtClean="0">
                <a:solidFill>
                  <a:prstClr val="white"/>
                </a:solidFill>
                <a:ea typeface="Times New Roman"/>
                <a:cs typeface="Times New Roman"/>
              </a:rPr>
              <a:t>th</a:t>
            </a:r>
            <a:r>
              <a:rPr lang="en-US" dirty="0" smtClean="0">
                <a:solidFill>
                  <a:prstClr val="white"/>
                </a:solidFill>
                <a:ea typeface="Times New Roman"/>
                <a:cs typeface="Times New Roman"/>
              </a:rPr>
              <a:t> level was well default there.</a:t>
            </a:r>
            <a:endParaRPr lang="en-US" dirty="0">
              <a:solidFill>
                <a:prstClr val="white"/>
              </a:solidFill>
              <a:ea typeface="Times New Roman"/>
              <a:cs typeface="Times New Roman"/>
            </a:endParaRPr>
          </a:p>
        </p:txBody>
      </p:sp>
    </p:spTree>
    <p:extLst>
      <p:ext uri="{BB962C8B-B14F-4D97-AF65-F5344CB8AC3E}">
        <p14:creationId xmlns:p14="http://schemas.microsoft.com/office/powerpoint/2010/main" val="349880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83580" y="881577"/>
            <a:ext cx="67627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(Milestone_1)</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83</a:t>
            </a:fld>
            <a:endParaRPr lang="en-US" dirty="0">
              <a:solidFill>
                <a:srgbClr val="000000"/>
              </a:solidFill>
            </a:endParaRPr>
          </a:p>
        </p:txBody>
      </p:sp>
      <p:sp>
        <p:nvSpPr>
          <p:cNvPr id="7" name="圆角矩形标注 4"/>
          <p:cNvSpPr/>
          <p:nvPr/>
        </p:nvSpPr>
        <p:spPr>
          <a:xfrm>
            <a:off x="5335930" y="1674422"/>
            <a:ext cx="3691252" cy="1056904"/>
          </a:xfrm>
          <a:prstGeom prst="wedgeRoundRectCallout">
            <a:avLst>
              <a:gd name="adj1" fmla="val -86138"/>
              <a:gd name="adj2" fmla="val 41531"/>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solidFill>
                  <a:prstClr val="white"/>
                </a:solidFill>
                <a:ea typeface="Times New Roman"/>
                <a:cs typeface="Times New Roman"/>
              </a:rPr>
              <a:t>Milestone f</a:t>
            </a:r>
            <a:r>
              <a:rPr lang="en-US" sz="1400" dirty="0" smtClean="0">
                <a:solidFill>
                  <a:prstClr val="white"/>
                </a:solidFill>
                <a:ea typeface="Times New Roman"/>
                <a:cs typeface="Times New Roman"/>
              </a:rPr>
              <a:t>or </a:t>
            </a:r>
            <a:r>
              <a:rPr lang="en-US" sz="1400" dirty="0">
                <a:solidFill>
                  <a:prstClr val="white"/>
                </a:solidFill>
                <a:ea typeface="Times New Roman"/>
                <a:cs typeface="Times New Roman"/>
              </a:rPr>
              <a:t>containment is good </a:t>
            </a:r>
            <a:r>
              <a:rPr lang="en-US" sz="1400" dirty="0" smtClean="0">
                <a:solidFill>
                  <a:prstClr val="white"/>
                </a:solidFill>
                <a:ea typeface="Times New Roman"/>
                <a:cs typeface="Times New Roman"/>
              </a:rPr>
              <a:t> with evidences provided.</a:t>
            </a:r>
            <a:endParaRPr lang="en-US" sz="1400" dirty="0">
              <a:solidFill>
                <a:prstClr val="white"/>
              </a:solidFill>
              <a:ea typeface="Times New Roman"/>
              <a:cs typeface="Times New Roman"/>
            </a:endParaRPr>
          </a:p>
        </p:txBody>
      </p:sp>
      <p:sp>
        <p:nvSpPr>
          <p:cNvPr id="8" name="TextBox 7"/>
          <p:cNvSpPr txBox="1"/>
          <p:nvPr/>
        </p:nvSpPr>
        <p:spPr>
          <a:xfrm>
            <a:off x="1005854" y="6126500"/>
            <a:ext cx="7397366"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C L) – Good.  Containment and its supporting evidence are reviewed  appropriately.</a:t>
            </a:r>
          </a:p>
        </p:txBody>
      </p:sp>
    </p:spTree>
    <p:extLst>
      <p:ext uri="{BB962C8B-B14F-4D97-AF65-F5344CB8AC3E}">
        <p14:creationId xmlns:p14="http://schemas.microsoft.com/office/powerpoint/2010/main" val="134520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7032" t="30526" r="35468" b="11316"/>
          <a:stretch/>
        </p:blipFill>
        <p:spPr bwMode="auto">
          <a:xfrm>
            <a:off x="283580" y="895350"/>
            <a:ext cx="6079120" cy="365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(Milestone_2)</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84</a:t>
            </a:fld>
            <a:endParaRPr lang="en-US" dirty="0">
              <a:solidFill>
                <a:srgbClr val="000000"/>
              </a:solidFill>
            </a:endParaRPr>
          </a:p>
        </p:txBody>
      </p:sp>
      <p:sp>
        <p:nvSpPr>
          <p:cNvPr id="9" name="圆角矩形标注 4"/>
          <p:cNvSpPr/>
          <p:nvPr/>
        </p:nvSpPr>
        <p:spPr>
          <a:xfrm>
            <a:off x="5335930" y="2838203"/>
            <a:ext cx="3691252" cy="1056904"/>
          </a:xfrm>
          <a:prstGeom prst="wedgeRoundRectCallout">
            <a:avLst>
              <a:gd name="adj1" fmla="val -86138"/>
              <a:gd name="adj2" fmla="val 41531"/>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solidFill>
                  <a:prstClr val="white"/>
                </a:solidFill>
                <a:ea typeface="Times New Roman"/>
                <a:cs typeface="Times New Roman"/>
              </a:rPr>
              <a:t>Milestone f</a:t>
            </a:r>
            <a:r>
              <a:rPr lang="en-US" sz="1400" dirty="0" smtClean="0">
                <a:solidFill>
                  <a:prstClr val="white"/>
                </a:solidFill>
                <a:ea typeface="Times New Roman"/>
                <a:cs typeface="Times New Roman"/>
              </a:rPr>
              <a:t>or </a:t>
            </a:r>
            <a:r>
              <a:rPr lang="en-US" sz="1400" dirty="0">
                <a:solidFill>
                  <a:prstClr val="white"/>
                </a:solidFill>
                <a:ea typeface="Times New Roman"/>
                <a:cs typeface="Times New Roman"/>
              </a:rPr>
              <a:t>containment is good </a:t>
            </a:r>
            <a:r>
              <a:rPr lang="en-US" sz="1400" dirty="0" smtClean="0">
                <a:solidFill>
                  <a:prstClr val="white"/>
                </a:solidFill>
                <a:ea typeface="Times New Roman"/>
                <a:cs typeface="Times New Roman"/>
              </a:rPr>
              <a:t> with evidences provided.</a:t>
            </a:r>
            <a:endParaRPr lang="en-US" sz="1400" dirty="0">
              <a:solidFill>
                <a:prstClr val="white"/>
              </a:solidFill>
              <a:ea typeface="Times New Roman"/>
              <a:cs typeface="Times New Roman"/>
            </a:endParaRPr>
          </a:p>
        </p:txBody>
      </p:sp>
      <p:sp>
        <p:nvSpPr>
          <p:cNvPr id="7" name="TextBox 6"/>
          <p:cNvSpPr txBox="1"/>
          <p:nvPr/>
        </p:nvSpPr>
        <p:spPr>
          <a:xfrm>
            <a:off x="1005854" y="5472549"/>
            <a:ext cx="7397366" cy="80021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C L) – Expectation was setup with CAR owner.</a:t>
            </a:r>
          </a:p>
          <a:p>
            <a:pPr marL="171450" indent="-171450">
              <a:spcBef>
                <a:spcPts val="600"/>
              </a:spcBef>
              <a:buFont typeface="Wingdings" pitchFamily="2" charset="2"/>
              <a:buChar char="§"/>
              <a:tabLst>
                <a:tab pos="57150" algn="l"/>
              </a:tabLst>
            </a:pPr>
            <a:r>
              <a:rPr lang="en-US" sz="1200" b="1" dirty="0">
                <a:solidFill>
                  <a:srgbClr val="0000FF"/>
                </a:solidFill>
              </a:rPr>
              <a:t>[Competitiveness] </a:t>
            </a:r>
            <a:r>
              <a:rPr lang="en-US" sz="1200" b="1" dirty="0" smtClean="0">
                <a:solidFill>
                  <a:srgbClr val="0000FF"/>
                </a:solidFill>
              </a:rPr>
              <a:t>(P) </a:t>
            </a:r>
            <a:r>
              <a:rPr lang="en-US" sz="1200" b="1" dirty="0">
                <a:solidFill>
                  <a:srgbClr val="0000FF"/>
                </a:solidFill>
              </a:rPr>
              <a:t>– C</a:t>
            </a:r>
            <a:r>
              <a:rPr lang="en-US" sz="1200" b="1" dirty="0" smtClean="0">
                <a:solidFill>
                  <a:srgbClr val="0000FF"/>
                </a:solidFill>
              </a:rPr>
              <a:t>AR </a:t>
            </a:r>
            <a:r>
              <a:rPr lang="en-US" sz="1200" b="1" dirty="0">
                <a:solidFill>
                  <a:srgbClr val="0000FF"/>
                </a:solidFill>
              </a:rPr>
              <a:t>Owner c</a:t>
            </a:r>
            <a:r>
              <a:rPr lang="en-US" sz="1200" b="1" dirty="0" smtClean="0">
                <a:solidFill>
                  <a:srgbClr val="0000FF"/>
                </a:solidFill>
              </a:rPr>
              <a:t>omplete d milestone as per expectation.</a:t>
            </a:r>
          </a:p>
          <a:p>
            <a:pPr marL="171450" indent="-171450">
              <a:spcBef>
                <a:spcPts val="600"/>
              </a:spcBef>
              <a:buFont typeface="Wingdings" pitchFamily="2" charset="2"/>
              <a:buChar char="§"/>
              <a:tabLst>
                <a:tab pos="57150" algn="l"/>
              </a:tabLst>
            </a:pPr>
            <a:r>
              <a:rPr lang="en-US" sz="1200" b="1" dirty="0" smtClean="0">
                <a:solidFill>
                  <a:srgbClr val="0000FF"/>
                </a:solidFill>
              </a:rPr>
              <a:t>[Integrity] (P) – Milestone was completed, reviewed and completed in time.</a:t>
            </a:r>
          </a:p>
        </p:txBody>
      </p:sp>
    </p:spTree>
    <p:extLst>
      <p:ext uri="{BB962C8B-B14F-4D97-AF65-F5344CB8AC3E}">
        <p14:creationId xmlns:p14="http://schemas.microsoft.com/office/powerpoint/2010/main" val="409733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83580" y="841599"/>
            <a:ext cx="6269620" cy="315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(Milestone_3)</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85</a:t>
            </a:fld>
            <a:endParaRPr lang="en-US" dirty="0">
              <a:solidFill>
                <a:srgbClr val="000000"/>
              </a:solidFill>
            </a:endParaRPr>
          </a:p>
        </p:txBody>
      </p:sp>
      <p:sp>
        <p:nvSpPr>
          <p:cNvPr id="8" name="TextBox 7"/>
          <p:cNvSpPr txBox="1"/>
          <p:nvPr/>
        </p:nvSpPr>
        <p:spPr>
          <a:xfrm>
            <a:off x="1005854" y="5472549"/>
            <a:ext cx="7397366" cy="80021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C L) – Expectation was setup with CAR owner.</a:t>
            </a:r>
          </a:p>
          <a:p>
            <a:pPr marL="171450" indent="-171450">
              <a:spcBef>
                <a:spcPts val="600"/>
              </a:spcBef>
              <a:buFont typeface="Wingdings" pitchFamily="2" charset="2"/>
              <a:buChar char="§"/>
              <a:tabLst>
                <a:tab pos="57150" algn="l"/>
              </a:tabLst>
            </a:pPr>
            <a:r>
              <a:rPr lang="en-US" sz="1200" b="1" dirty="0">
                <a:solidFill>
                  <a:srgbClr val="0000FF"/>
                </a:solidFill>
              </a:rPr>
              <a:t>[Competitiveness] </a:t>
            </a:r>
            <a:r>
              <a:rPr lang="en-US" sz="1200" b="1" dirty="0" smtClean="0">
                <a:solidFill>
                  <a:srgbClr val="0000FF"/>
                </a:solidFill>
              </a:rPr>
              <a:t>(P) </a:t>
            </a:r>
            <a:r>
              <a:rPr lang="en-US" sz="1200" b="1" dirty="0">
                <a:solidFill>
                  <a:srgbClr val="0000FF"/>
                </a:solidFill>
              </a:rPr>
              <a:t>– C</a:t>
            </a:r>
            <a:r>
              <a:rPr lang="en-US" sz="1200" b="1" dirty="0" smtClean="0">
                <a:solidFill>
                  <a:srgbClr val="0000FF"/>
                </a:solidFill>
              </a:rPr>
              <a:t>AR </a:t>
            </a:r>
            <a:r>
              <a:rPr lang="en-US" sz="1200" b="1" dirty="0">
                <a:solidFill>
                  <a:srgbClr val="0000FF"/>
                </a:solidFill>
              </a:rPr>
              <a:t>Owner c</a:t>
            </a:r>
            <a:r>
              <a:rPr lang="en-US" sz="1200" b="1" dirty="0" smtClean="0">
                <a:solidFill>
                  <a:srgbClr val="0000FF"/>
                </a:solidFill>
              </a:rPr>
              <a:t>omplete d milestone as per expectation.</a:t>
            </a:r>
          </a:p>
          <a:p>
            <a:pPr marL="171450" indent="-171450">
              <a:spcBef>
                <a:spcPts val="600"/>
              </a:spcBef>
              <a:buFont typeface="Wingdings" pitchFamily="2" charset="2"/>
              <a:buChar char="§"/>
              <a:tabLst>
                <a:tab pos="57150" algn="l"/>
              </a:tabLst>
            </a:pPr>
            <a:r>
              <a:rPr lang="en-US" sz="1200" b="1" dirty="0" smtClean="0">
                <a:solidFill>
                  <a:srgbClr val="0000FF"/>
                </a:solidFill>
              </a:rPr>
              <a:t>[Integrity] (P) – Milestone was completed, reviewed and completed in time.</a:t>
            </a:r>
          </a:p>
        </p:txBody>
      </p:sp>
      <p:sp>
        <p:nvSpPr>
          <p:cNvPr id="9" name="圆角矩形标注 4"/>
          <p:cNvSpPr/>
          <p:nvPr/>
        </p:nvSpPr>
        <p:spPr>
          <a:xfrm>
            <a:off x="5452748" y="3463300"/>
            <a:ext cx="3691252" cy="1056904"/>
          </a:xfrm>
          <a:prstGeom prst="wedgeRoundRectCallout">
            <a:avLst>
              <a:gd name="adj1" fmla="val -59757"/>
              <a:gd name="adj2" fmla="val -53975"/>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solidFill>
                  <a:prstClr val="white"/>
                </a:solidFill>
                <a:ea typeface="Times New Roman"/>
                <a:cs typeface="Times New Roman"/>
              </a:rPr>
              <a:t>Milestone f</a:t>
            </a:r>
            <a:r>
              <a:rPr lang="en-US" sz="1400" dirty="0" smtClean="0">
                <a:solidFill>
                  <a:prstClr val="white"/>
                </a:solidFill>
                <a:ea typeface="Times New Roman"/>
                <a:cs typeface="Times New Roman"/>
              </a:rPr>
              <a:t>or </a:t>
            </a:r>
            <a:r>
              <a:rPr lang="en-US" sz="1400" dirty="0">
                <a:solidFill>
                  <a:prstClr val="white"/>
                </a:solidFill>
                <a:ea typeface="Times New Roman"/>
                <a:cs typeface="Times New Roman"/>
              </a:rPr>
              <a:t>containment is good </a:t>
            </a:r>
            <a:r>
              <a:rPr lang="en-US" sz="1400" dirty="0" smtClean="0">
                <a:solidFill>
                  <a:prstClr val="white"/>
                </a:solidFill>
                <a:ea typeface="Times New Roman"/>
                <a:cs typeface="Times New Roman"/>
              </a:rPr>
              <a:t> with evidences provided.</a:t>
            </a:r>
            <a:endParaRPr lang="en-US" sz="1400" dirty="0">
              <a:solidFill>
                <a:prstClr val="white"/>
              </a:solidFill>
              <a:ea typeface="Times New Roman"/>
              <a:cs typeface="Times New Roman"/>
            </a:endParaRPr>
          </a:p>
        </p:txBody>
      </p:sp>
    </p:spTree>
    <p:extLst>
      <p:ext uri="{BB962C8B-B14F-4D97-AF65-F5344CB8AC3E}">
        <p14:creationId xmlns:p14="http://schemas.microsoft.com/office/powerpoint/2010/main" val="11548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438149" y="1064600"/>
            <a:ext cx="6932965" cy="321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(Verification)</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86</a:t>
            </a:fld>
            <a:endParaRPr lang="en-US" dirty="0">
              <a:solidFill>
                <a:srgbClr val="000000"/>
              </a:solidFill>
            </a:endParaRPr>
          </a:p>
        </p:txBody>
      </p:sp>
      <p:sp>
        <p:nvSpPr>
          <p:cNvPr id="8" name="圆角矩形标注 4"/>
          <p:cNvSpPr/>
          <p:nvPr/>
        </p:nvSpPr>
        <p:spPr>
          <a:xfrm>
            <a:off x="6482875" y="1410653"/>
            <a:ext cx="2661125" cy="2377576"/>
          </a:xfrm>
          <a:prstGeom prst="wedgeRoundRectCallout">
            <a:avLst>
              <a:gd name="adj1" fmla="val -59827"/>
              <a:gd name="adj2" fmla="val -13085"/>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solidFill>
                  <a:prstClr val="white"/>
                </a:solidFill>
                <a:ea typeface="Times New Roman"/>
                <a:cs typeface="Times New Roman"/>
              </a:rPr>
              <a:t>T</a:t>
            </a:r>
            <a:r>
              <a:rPr lang="en-US" sz="1400" dirty="0" smtClean="0">
                <a:solidFill>
                  <a:prstClr val="white"/>
                </a:solidFill>
                <a:ea typeface="Times New Roman"/>
                <a:cs typeface="Times New Roman"/>
              </a:rPr>
              <a:t>his CAR was verified with checking both actual project and technicians who conducted testing.</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Verification was concluded effective.</a:t>
            </a:r>
            <a:endParaRPr lang="en-US" sz="1400" dirty="0">
              <a:solidFill>
                <a:prstClr val="white"/>
              </a:solidFill>
              <a:ea typeface="Times New Roman"/>
              <a:cs typeface="Times New Roman"/>
            </a:endParaRPr>
          </a:p>
        </p:txBody>
      </p:sp>
      <p:sp>
        <p:nvSpPr>
          <p:cNvPr id="9" name="TextBox 8"/>
          <p:cNvSpPr txBox="1"/>
          <p:nvPr/>
        </p:nvSpPr>
        <p:spPr>
          <a:xfrm>
            <a:off x="1005854" y="5609020"/>
            <a:ext cx="7397366" cy="907941"/>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a:t>
            </a:r>
            <a:r>
              <a:rPr lang="en-US" sz="1200" b="1" dirty="0">
                <a:solidFill>
                  <a:srgbClr val="0000FF"/>
                </a:solidFill>
              </a:rPr>
              <a:t>P</a:t>
            </a:r>
            <a:r>
              <a:rPr lang="en-US" sz="1200" b="1" dirty="0" smtClean="0">
                <a:solidFill>
                  <a:srgbClr val="0000FF"/>
                </a:solidFill>
              </a:rPr>
              <a:t>roactively working with CAR Owner to verify the effectiveness of the agreed CA Plan.</a:t>
            </a:r>
          </a:p>
          <a:p>
            <a:pPr marL="171450" indent="-171450">
              <a:spcBef>
                <a:spcPts val="600"/>
              </a:spcBef>
              <a:buFont typeface="Wingdings" pitchFamily="2" charset="2"/>
              <a:buChar char="§"/>
              <a:tabLst>
                <a:tab pos="57150" algn="l"/>
              </a:tabLst>
            </a:pPr>
            <a:r>
              <a:rPr lang="en-US" sz="1200" b="1" dirty="0" smtClean="0">
                <a:solidFill>
                  <a:srgbClr val="0000FF"/>
                </a:solidFill>
              </a:rPr>
              <a:t>[Integrity] (P, T) –Reasonable verification evidences provided and sufficient verification to be considered.</a:t>
            </a:r>
          </a:p>
        </p:txBody>
      </p:sp>
      <p:sp>
        <p:nvSpPr>
          <p:cNvPr id="7" name="圆角矩形标注 4"/>
          <p:cNvSpPr/>
          <p:nvPr/>
        </p:nvSpPr>
        <p:spPr>
          <a:xfrm>
            <a:off x="4061361" y="4085112"/>
            <a:ext cx="5082639" cy="748146"/>
          </a:xfrm>
          <a:prstGeom prst="wedgeRoundRectCallout">
            <a:avLst>
              <a:gd name="adj1" fmla="val -66369"/>
              <a:gd name="adj2" fmla="val -42057"/>
              <a:gd name="adj3" fmla="val 16667"/>
            </a:avLst>
          </a:prstGeom>
          <a:solidFill>
            <a:schemeClr val="tx2">
              <a:lumMod val="40000"/>
              <a:lumOff val="6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schemeClr val="tx1"/>
                </a:solidFill>
                <a:ea typeface="Times New Roman"/>
                <a:cs typeface="Times New Roman"/>
              </a:rPr>
              <a:t>One comment: This CAR was verified on Nov 8, which was quite close to the close date of last milestone (Oct 15).  </a:t>
            </a:r>
            <a:endParaRPr lang="en-US" sz="1400" dirty="0">
              <a:solidFill>
                <a:schemeClr val="tx1"/>
              </a:solidFill>
              <a:ea typeface="Times New Roman"/>
              <a:cs typeface="Times New Roman"/>
            </a:endParaRPr>
          </a:p>
        </p:txBody>
      </p:sp>
    </p:spTree>
    <p:extLst>
      <p:ext uri="{BB962C8B-B14F-4D97-AF65-F5344CB8AC3E}">
        <p14:creationId xmlns:p14="http://schemas.microsoft.com/office/powerpoint/2010/main" val="68103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title"/>
          </p:nvPr>
        </p:nvSpPr>
        <p:spPr>
          <a:xfrm>
            <a:off x="457200" y="677863"/>
            <a:ext cx="5486400" cy="1600200"/>
          </a:xfrm>
        </p:spPr>
        <p:txBody>
          <a:bodyPr/>
          <a:lstStyle/>
          <a:p>
            <a:pPr eaLnBrk="1" hangingPunct="1"/>
            <a:r>
              <a:rPr lang="en-US" smtClean="0">
                <a:latin typeface="Arial" charset="0"/>
                <a:ea typeface="Geneva" charset="0"/>
              </a:rPr>
              <a:t>THANK YOU.</a:t>
            </a:r>
          </a:p>
        </p:txBody>
      </p:sp>
    </p:spTree>
    <p:extLst>
      <p:ext uri="{BB962C8B-B14F-4D97-AF65-F5344CB8AC3E}">
        <p14:creationId xmlns:p14="http://schemas.microsoft.com/office/powerpoint/2010/main" val="3247059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Exemplary CAR 133911539</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2057400"/>
            <a:ext cx="6614734" cy="3071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9600" y="1676400"/>
            <a:ext cx="2196435" cy="400110"/>
          </a:xfrm>
          <a:prstGeom prst="rect">
            <a:avLst/>
          </a:prstGeom>
          <a:noFill/>
          <a:ln>
            <a:solidFill>
              <a:srgbClr val="FF0000"/>
            </a:solidFill>
          </a:ln>
        </p:spPr>
        <p:txBody>
          <a:bodyPr wrap="none" rtlCol="0">
            <a:spAutoFit/>
          </a:bodyPr>
          <a:lstStyle/>
          <a:p>
            <a:r>
              <a:rPr lang="en-US" sz="1000" dirty="0" smtClean="0">
                <a:latin typeface="Arial" pitchFamily="34" charset="0"/>
                <a:cs typeface="Arial" pitchFamily="34" charset="0"/>
              </a:rPr>
              <a:t>Category, Sector, Type, Geography</a:t>
            </a:r>
          </a:p>
          <a:p>
            <a:r>
              <a:rPr lang="en-US" sz="1000" dirty="0" smtClean="0">
                <a:latin typeface="Arial" pitchFamily="34" charset="0"/>
                <a:cs typeface="Arial" pitchFamily="34" charset="0"/>
              </a:rPr>
              <a:t>correct</a:t>
            </a:r>
          </a:p>
        </p:txBody>
      </p:sp>
      <p:cxnSp>
        <p:nvCxnSpPr>
          <p:cNvPr id="8" name="Straight Arrow Connector 7"/>
          <p:cNvCxnSpPr>
            <a:stCxn id="4" idx="3"/>
          </p:cNvCxnSpPr>
          <p:nvPr/>
        </p:nvCxnSpPr>
        <p:spPr>
          <a:xfrm>
            <a:off x="2806035" y="1876455"/>
            <a:ext cx="927765" cy="1569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343400" y="5486400"/>
            <a:ext cx="2476960" cy="400110"/>
          </a:xfrm>
          <a:prstGeom prst="rect">
            <a:avLst/>
          </a:prstGeom>
          <a:noFill/>
          <a:ln>
            <a:solidFill>
              <a:srgbClr val="FF0000"/>
            </a:solidFill>
          </a:ln>
        </p:spPr>
        <p:txBody>
          <a:bodyPr wrap="none" rtlCol="0">
            <a:spAutoFit/>
          </a:bodyPr>
          <a:lstStyle/>
          <a:p>
            <a:r>
              <a:rPr lang="en-US" sz="1000" dirty="0" smtClean="0">
                <a:latin typeface="Arial" pitchFamily="34" charset="0"/>
                <a:cs typeface="Arial" pitchFamily="34" charset="0"/>
              </a:rPr>
              <a:t>Corrective Action Plan matches Analysis</a:t>
            </a:r>
          </a:p>
          <a:p>
            <a:r>
              <a:rPr lang="en-US" sz="1000" dirty="0" smtClean="0">
                <a:latin typeface="Arial" pitchFamily="34" charset="0"/>
                <a:cs typeface="Arial" pitchFamily="34" charset="0"/>
              </a:rPr>
              <a:t>Containment and Verification addressed</a:t>
            </a:r>
          </a:p>
        </p:txBody>
      </p:sp>
      <p:cxnSp>
        <p:nvCxnSpPr>
          <p:cNvPr id="17" name="Straight Arrow Connector 16"/>
          <p:cNvCxnSpPr/>
          <p:nvPr/>
        </p:nvCxnSpPr>
        <p:spPr>
          <a:xfrm>
            <a:off x="685800" y="2076510"/>
            <a:ext cx="1447800" cy="819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3" idx="1"/>
          </p:cNvCxnSpPr>
          <p:nvPr/>
        </p:nvCxnSpPr>
        <p:spPr>
          <a:xfrm flipH="1" flipV="1">
            <a:off x="3657600" y="5105400"/>
            <a:ext cx="685800" cy="5810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4" idx="2"/>
          </p:cNvCxnSpPr>
          <p:nvPr/>
        </p:nvCxnSpPr>
        <p:spPr>
          <a:xfrm>
            <a:off x="1707818" y="2076510"/>
            <a:ext cx="425782" cy="1332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219200" y="2076510"/>
            <a:ext cx="838200" cy="5142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4818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UL Basic 2012</Template>
  <TotalTime>5803</TotalTime>
  <Words>4370</Words>
  <Application>Microsoft Office PowerPoint</Application>
  <PresentationFormat>On-screen Show (4:3)</PresentationFormat>
  <Paragraphs>774</Paragraphs>
  <Slides>87</Slides>
  <Notes>21</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ULTemplate</vt:lpstr>
      <vt:lpstr>Q1 2014 CAR Analysis</vt:lpstr>
      <vt:lpstr>Observation: </vt:lpstr>
      <vt:lpstr>PowerPoint Presentation</vt:lpstr>
      <vt:lpstr>PowerPoint Presentation</vt:lpstr>
      <vt:lpstr>Observation 133912654</vt:lpstr>
      <vt:lpstr>Observation 133912654</vt:lpstr>
      <vt:lpstr>Exemplary CAR 133911539</vt:lpstr>
      <vt:lpstr>Exemplary CAR 133911539</vt:lpstr>
      <vt:lpstr>Exemplary CAR 133911539</vt:lpstr>
      <vt:lpstr>Exemplary CAR 133911539</vt:lpstr>
      <vt:lpstr>PowerPoint Presentation</vt:lpstr>
      <vt:lpstr>Finding  CAR 133912730</vt:lpstr>
      <vt:lpstr>PowerPoint Presentation</vt:lpstr>
      <vt:lpstr>Finding  CAR 133912730 </vt:lpstr>
      <vt:lpstr>Finding  CAR 133912730 </vt:lpstr>
      <vt:lpstr>Finding  CAR 133912730 – Analysis Summary</vt:lpstr>
      <vt:lpstr>Finding  CAR 133912730 - Analysis</vt:lpstr>
      <vt:lpstr>Finding  CAR 133912730 - Analysis</vt:lpstr>
      <vt:lpstr>Finding  CAR 133912730 - Analysis</vt:lpstr>
      <vt:lpstr>Finding  CAR 133912730 - Analysis</vt:lpstr>
      <vt:lpstr>Finding  CAR 133912730 – Root Cause and Scope</vt:lpstr>
      <vt:lpstr>Finding  CAR 133912730 – Scope </vt:lpstr>
      <vt:lpstr>Finding  CAR 133912730 – Corrective Action</vt:lpstr>
      <vt:lpstr>Finding  CAR 133912730 – Milestones</vt:lpstr>
      <vt:lpstr>Finding  CAR 133912730</vt:lpstr>
      <vt:lpstr>Finding CAR 133912451 – Front End</vt:lpstr>
      <vt:lpstr>Finding CAR 133912451 – Analysis</vt:lpstr>
      <vt:lpstr>Finding CAR 133912451 – Analysis</vt:lpstr>
      <vt:lpstr>Finding CAR 133912451 – Analysis and Root Cause</vt:lpstr>
      <vt:lpstr>Finding CAR 133912451 – Analysis and Root Cause</vt:lpstr>
      <vt:lpstr>CAR Summary and CBS</vt:lpstr>
      <vt:lpstr>Corrective Action Review for Calibration Meeting (March, 2014)</vt:lpstr>
      <vt:lpstr>CAR 133912730</vt:lpstr>
      <vt:lpstr>CAR 133912730</vt:lpstr>
      <vt:lpstr>CAR 133912730</vt:lpstr>
      <vt:lpstr>CAR 133912730</vt:lpstr>
      <vt:lpstr>CAR 133912730</vt:lpstr>
      <vt:lpstr>CAR 133912730</vt:lpstr>
      <vt:lpstr>CAR 133912730</vt:lpstr>
      <vt:lpstr>CAR 133912279</vt:lpstr>
      <vt:lpstr>CAR 133912279</vt:lpstr>
      <vt:lpstr>CAR 133912279</vt:lpstr>
      <vt:lpstr>CAR 133912279</vt:lpstr>
      <vt:lpstr>CAR 133912279</vt:lpstr>
      <vt:lpstr>Observation CAR 133912331</vt:lpstr>
      <vt:lpstr>Observation CAR 133912331</vt:lpstr>
      <vt:lpstr>CAR 133912362</vt:lpstr>
      <vt:lpstr>CAR 133912362</vt:lpstr>
      <vt:lpstr>CAR 133912362- Questions:</vt:lpstr>
      <vt:lpstr>CAR Calibration Meeting CAR Review</vt:lpstr>
      <vt:lpstr>CAR Champion Critical Behaviors for Success</vt:lpstr>
      <vt:lpstr>Study for CAR# 133912279 by J.Y. Lee</vt:lpstr>
      <vt:lpstr>CAR# 133912279</vt:lpstr>
      <vt:lpstr>CAR# 133912279 (Analysis)</vt:lpstr>
      <vt:lpstr>CAR# 133912279 (Milestone 1)</vt:lpstr>
      <vt:lpstr>CAR# 133912279 (Milestone 2)</vt:lpstr>
      <vt:lpstr>CAR# 133912279 (Milestone 3)</vt:lpstr>
      <vt:lpstr>CAR# 133912279 (Milestone 4)</vt:lpstr>
      <vt:lpstr>CAR# 133912279 (Milestone 5)</vt:lpstr>
      <vt:lpstr>CAR# 133912279 (Document History)</vt:lpstr>
      <vt:lpstr>CAR# 133912279 (Document History)</vt:lpstr>
      <vt:lpstr>CAR# 133912279 (CAR Champion CBS)</vt:lpstr>
      <vt:lpstr>Study for CAR# 133912451 by V Ravichander</vt:lpstr>
      <vt:lpstr>CAR# 133912451</vt:lpstr>
      <vt:lpstr>CAR# 133912451</vt:lpstr>
      <vt:lpstr>CAR# 133912451</vt:lpstr>
      <vt:lpstr>CAR# 133912451</vt:lpstr>
      <vt:lpstr>CAR# 133912451</vt:lpstr>
      <vt:lpstr>CAR# 133912451</vt:lpstr>
      <vt:lpstr>CAR# 133912451</vt:lpstr>
      <vt:lpstr>CAR# 133912451</vt:lpstr>
      <vt:lpstr>Study for CAR# 133912770 by Kila Yang</vt:lpstr>
      <vt:lpstr>CAR# 133912770</vt:lpstr>
      <vt:lpstr>CAR# 133912770 (Corrective Action Plan)</vt:lpstr>
      <vt:lpstr>CAR# 133912770 (Milestone)</vt:lpstr>
      <vt:lpstr>CAR# 133912770 (Milestone)</vt:lpstr>
      <vt:lpstr>Study for “exemplary” CAR# 133912082 by Funny Li</vt:lpstr>
      <vt:lpstr>CAR# 133912082</vt:lpstr>
      <vt:lpstr>CAR# 133912082 (Analysis)</vt:lpstr>
      <vt:lpstr>CAR# 133912082 (Root Cause &amp; Scope)</vt:lpstr>
      <vt:lpstr>CAR# 133912082 (Corrective Action)</vt:lpstr>
      <vt:lpstr>CAR# 133912082 (CAR Admin Review)</vt:lpstr>
      <vt:lpstr>CAR# 133912082 (Milestone_1)</vt:lpstr>
      <vt:lpstr>CAR# 133912082 (Milestone_2)</vt:lpstr>
      <vt:lpstr>CAR# 133912082 (Milestone_3)</vt:lpstr>
      <vt:lpstr>CAR# 133912082 (Verification)</vt:lpstr>
      <vt:lpstr>THANK YOU.</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Marotto, Matthew J.</dc:creator>
  <cp:lastModifiedBy>Allison, Cheryl</cp:lastModifiedBy>
  <cp:revision>184</cp:revision>
  <dcterms:created xsi:type="dcterms:W3CDTF">2012-11-25T20:01:34Z</dcterms:created>
  <dcterms:modified xsi:type="dcterms:W3CDTF">2014-03-07T14:09:53Z</dcterms:modified>
</cp:coreProperties>
</file>