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2" r:id="rId3"/>
    <p:sldId id="283" r:id="rId4"/>
    <p:sldId id="284" r:id="rId5"/>
    <p:sldId id="350" r:id="rId6"/>
    <p:sldId id="401" r:id="rId7"/>
    <p:sldId id="402" r:id="rId8"/>
    <p:sldId id="403" r:id="rId9"/>
    <p:sldId id="380" r:id="rId10"/>
    <p:sldId id="404" r:id="rId11"/>
    <p:sldId id="405" r:id="rId12"/>
    <p:sldId id="406" r:id="rId13"/>
    <p:sldId id="325" r:id="rId14"/>
    <p:sldId id="362" r:id="rId15"/>
    <p:sldId id="407" r:id="rId16"/>
    <p:sldId id="408" r:id="rId17"/>
    <p:sldId id="409" r:id="rId18"/>
    <p:sldId id="410" r:id="rId19"/>
    <p:sldId id="390" r:id="rId20"/>
    <p:sldId id="411" r:id="rId21"/>
    <p:sldId id="326" r:id="rId22"/>
    <p:sldId id="400" r:id="rId23"/>
    <p:sldId id="282" r:id="rId24"/>
  </p:sldIdLst>
  <p:sldSz cx="9144000" cy="6858000" type="screen4x3"/>
  <p:notesSz cx="68580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307"/>
    <a:srgbClr val="C10036"/>
    <a:srgbClr val="459D2D"/>
    <a:srgbClr val="93C64E"/>
    <a:srgbClr val="808000"/>
    <a:srgbClr val="96C547"/>
    <a:srgbClr val="6EC1BC"/>
    <a:srgbClr val="1B808E"/>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2" autoAdjust="0"/>
    <p:restoredTop sz="94698" autoAdjust="0"/>
  </p:normalViewPr>
  <p:slideViewPr>
    <p:cSldViewPr snapToGrid="0" snapToObjects="1">
      <p:cViewPr>
        <p:scale>
          <a:sx n="81" d="100"/>
          <a:sy n="81" d="100"/>
        </p:scale>
        <p:origin x="-830" y="-120"/>
      </p:cViewPr>
      <p:guideLst>
        <p:guide orient="horz" pos="2160"/>
        <p:guide pos="2880"/>
      </p:guideLst>
    </p:cSldViewPr>
  </p:slideViewPr>
  <p:notesTextViewPr>
    <p:cViewPr>
      <p:scale>
        <a:sx n="1" d="1"/>
        <a:sy n="1" d="1"/>
      </p:scale>
      <p:origin x="0" y="0"/>
    </p:cViewPr>
  </p:notesTextViewPr>
  <p:sorterViewPr>
    <p:cViewPr>
      <p:scale>
        <a:sx n="100" d="100"/>
        <a:sy n="100" d="100"/>
      </p:scale>
      <p:origin x="0" y="385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007" cy="46562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439" y="0"/>
            <a:ext cx="2972007" cy="465621"/>
          </a:xfrm>
          <a:prstGeom prst="rect">
            <a:avLst/>
          </a:prstGeom>
        </p:spPr>
        <p:txBody>
          <a:bodyPr vert="horz" lIns="91440" tIns="45720" rIns="91440" bIns="45720" rtlCol="0"/>
          <a:lstStyle>
            <a:lvl1pPr algn="r">
              <a:defRPr sz="1200"/>
            </a:lvl1pPr>
          </a:lstStyle>
          <a:p>
            <a:fld id="{39D7C419-76B4-4576-9B5D-B615D9BF4E07}" type="datetimeFigureOut">
              <a:rPr lang="en-US" smtClean="0"/>
              <a:t>2/26/2014</a:t>
            </a:fld>
            <a:endParaRPr lang="en-US"/>
          </a:p>
        </p:txBody>
      </p:sp>
      <p:sp>
        <p:nvSpPr>
          <p:cNvPr id="4" name="Footer Placeholder 3"/>
          <p:cNvSpPr>
            <a:spLocks noGrp="1"/>
          </p:cNvSpPr>
          <p:nvPr>
            <p:ph type="ftr" sz="quarter" idx="2"/>
          </p:nvPr>
        </p:nvSpPr>
        <p:spPr>
          <a:xfrm>
            <a:off x="0" y="8829180"/>
            <a:ext cx="2972007" cy="46562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439" y="8829180"/>
            <a:ext cx="2972007" cy="465621"/>
          </a:xfrm>
          <a:prstGeom prst="rect">
            <a:avLst/>
          </a:prstGeom>
        </p:spPr>
        <p:txBody>
          <a:bodyPr vert="horz" lIns="91440" tIns="45720" rIns="91440" bIns="45720" rtlCol="0" anchor="b"/>
          <a:lstStyle>
            <a:lvl1pPr algn="r">
              <a:defRPr sz="1200"/>
            </a:lvl1pPr>
          </a:lstStyle>
          <a:p>
            <a:fld id="{2993CDF3-E892-465A-BE17-56743FC0D98E}" type="slidenum">
              <a:rPr lang="en-US" smtClean="0"/>
              <a:t>‹#›</a:t>
            </a:fld>
            <a:endParaRPr lang="en-US"/>
          </a:p>
        </p:txBody>
      </p:sp>
    </p:spTree>
    <p:extLst>
      <p:ext uri="{BB962C8B-B14F-4D97-AF65-F5344CB8AC3E}">
        <p14:creationId xmlns:p14="http://schemas.microsoft.com/office/powerpoint/2010/main" val="3305689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1"/>
            <a:ext cx="2971800" cy="464820"/>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2/26/2014</a:t>
            </a:fld>
            <a:endParaRPr lang="en-US"/>
          </a:p>
        </p:txBody>
      </p:sp>
      <p:sp>
        <p:nvSpPr>
          <p:cNvPr id="4" name="Slide Image Placeholder 3"/>
          <p:cNvSpPr>
            <a:spLocks noGrp="1" noRot="1" noChangeAspect="1"/>
          </p:cNvSpPr>
          <p:nvPr>
            <p:ph type="sldImg" idx="2"/>
          </p:nvPr>
        </p:nvSpPr>
        <p:spPr>
          <a:xfrm>
            <a:off x="1104900" y="696913"/>
            <a:ext cx="4648200" cy="3487737"/>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415791"/>
            <a:ext cx="5486400" cy="4183380"/>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corporate.ul.com/departments/snk5212/QE/FAQ.cf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Administrator Calibration</a:t>
            </a:r>
          </a:p>
        </p:txBody>
      </p:sp>
      <p:sp>
        <p:nvSpPr>
          <p:cNvPr id="13315" name="Subtitle 2"/>
          <p:cNvSpPr>
            <a:spLocks noGrp="1"/>
          </p:cNvSpPr>
          <p:nvPr>
            <p:ph type="subTitle" idx="1"/>
          </p:nvPr>
        </p:nvSpPr>
        <p:spPr>
          <a:xfrm>
            <a:off x="457200" y="5049982"/>
            <a:ext cx="5843588" cy="685656"/>
          </a:xfrm>
        </p:spPr>
        <p:txBody>
          <a:bodyPr/>
          <a:lstStyle/>
          <a:p>
            <a:pPr eaLnBrk="1" hangingPunct="1"/>
            <a:r>
              <a:rPr lang="en-US" dirty="0" smtClean="0">
                <a:latin typeface="Arial" charset="0"/>
                <a:cs typeface="Arial" charset="0"/>
              </a:rPr>
              <a:t>March 3, 2014</a:t>
            </a:r>
          </a:p>
          <a:p>
            <a:pPr eaLnBrk="1" hangingPunct="1"/>
            <a:r>
              <a:rPr lang="en-US" dirty="0" smtClean="0">
                <a:latin typeface="Arial" charset="0"/>
                <a:cs typeface="Arial" charset="0"/>
              </a:rPr>
              <a:t>For questions or comments, please contact Cheryl Allison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t>Program Audited:  Update to GCAR Selections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a:lnSpc>
                <a:spcPct val="90000"/>
              </a:lnSpc>
            </a:pPr>
            <a:r>
              <a:rPr lang="en-US" dirty="0" smtClean="0">
                <a:solidFill>
                  <a:schemeClr val="accent1"/>
                </a:solidFill>
              </a:rPr>
              <a:t>Certain “Program Audited” options were </a:t>
            </a:r>
            <a:r>
              <a:rPr lang="en-US" dirty="0">
                <a:solidFill>
                  <a:schemeClr val="accent1"/>
                </a:solidFill>
              </a:rPr>
              <a:t>confusing and </a:t>
            </a:r>
            <a:r>
              <a:rPr lang="en-US" dirty="0" smtClean="0">
                <a:solidFill>
                  <a:schemeClr val="accent1"/>
                </a:solidFill>
              </a:rPr>
              <a:t>inconsistently chosen.  “All” and “None” were the most inconsistent.</a:t>
            </a:r>
            <a:endParaRPr lang="en-US" dirty="0">
              <a:solidFill>
                <a:schemeClr val="accent1"/>
              </a:solidFill>
            </a:endParaRPr>
          </a:p>
        </p:txBody>
      </p:sp>
      <p:sp>
        <p:nvSpPr>
          <p:cNvPr id="15364" name="Slide Number Placeholder 6"/>
          <p:cNvSpPr>
            <a:spLocks noGrp="1"/>
          </p:cNvSpPr>
          <p:nvPr>
            <p:ph type="sldNum" sz="quarter" idx="10"/>
          </p:nvPr>
        </p:nvSpPr>
        <p:spPr bwMode="auto">
          <a:xfrm>
            <a:off x="8045450" y="6314683"/>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10</a:t>
            </a:fld>
            <a:endParaRPr lang="en-US"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934" y="2695086"/>
            <a:ext cx="39624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2837467" y="3629325"/>
            <a:ext cx="886119" cy="490190"/>
          </a:xfrm>
          <a:prstGeom prst="round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Rounded Rectangle 6"/>
          <p:cNvSpPr/>
          <p:nvPr/>
        </p:nvSpPr>
        <p:spPr>
          <a:xfrm>
            <a:off x="4147793" y="2695087"/>
            <a:ext cx="942681" cy="359200"/>
          </a:xfrm>
          <a:prstGeom prst="round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624264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t>Program Audited:  Update to GCAR Selections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801688" indent="-339725">
              <a:buFont typeface="Arial" panose="020B0604020202020204" pitchFamily="34" charset="0"/>
              <a:buChar char="•"/>
            </a:pPr>
            <a:r>
              <a:rPr lang="en-US" dirty="0" smtClean="0"/>
              <a:t>CAR originators had varying interpretations for what “All” meant.</a:t>
            </a:r>
          </a:p>
          <a:p>
            <a:pPr marL="801688" indent="-339725">
              <a:buFont typeface="Arial" panose="020B0604020202020204" pitchFamily="34" charset="0"/>
              <a:buChar char="•"/>
            </a:pPr>
            <a:r>
              <a:rPr lang="en-US" dirty="0" smtClean="0"/>
              <a:t>Example:  </a:t>
            </a:r>
          </a:p>
          <a:p>
            <a:pPr marL="1141413" indent="-339725">
              <a:buFont typeface="Courier New" panose="02070309020205020404" pitchFamily="49" charset="0"/>
              <a:buChar char="o"/>
            </a:pPr>
            <a:r>
              <a:rPr lang="en-US" sz="2400" b="0" dirty="0" smtClean="0"/>
              <a:t>One originator who selected “All” for one CAR explained, </a:t>
            </a:r>
            <a:r>
              <a:rPr lang="en-US" sz="2400" b="0" i="1" dirty="0" smtClean="0"/>
              <a:t>“The misidentification and handling of samples was not program specific and would apply to any program or testing service that they are engaged in.”</a:t>
            </a:r>
          </a:p>
          <a:p>
            <a:pPr marL="1141413" indent="-339725">
              <a:buFont typeface="Courier New" panose="02070309020205020404" pitchFamily="49" charset="0"/>
              <a:buChar char="o"/>
            </a:pPr>
            <a:r>
              <a:rPr lang="en-US" sz="2400" b="0" dirty="0" smtClean="0"/>
              <a:t>Only 3 programs had been audited</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11</a:t>
            </a:fld>
            <a:endParaRPr lang="en-US" sz="1000" dirty="0"/>
          </a:p>
        </p:txBody>
      </p:sp>
    </p:spTree>
    <p:extLst>
      <p:ext uri="{BB962C8B-B14F-4D97-AF65-F5344CB8AC3E}">
        <p14:creationId xmlns:p14="http://schemas.microsoft.com/office/powerpoint/2010/main" val="1347330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t>Program Audited:  Update to GCAR Selections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a:r>
              <a:rPr lang="en-US" dirty="0" smtClean="0"/>
              <a:t>“All” and “None” usually indicated a “process” concern and not a specific “program” concern</a:t>
            </a:r>
          </a:p>
          <a:p>
            <a:pPr marL="801688" indent="-339725">
              <a:buFont typeface="Arial" panose="020B0604020202020204" pitchFamily="34" charset="0"/>
              <a:buChar char="•"/>
            </a:pPr>
            <a:r>
              <a:rPr lang="en-US" sz="2400" b="0" dirty="0" smtClean="0"/>
              <a:t>The selections “All” and “None” have been removed</a:t>
            </a:r>
          </a:p>
          <a:p>
            <a:pPr marL="801688" indent="-339725">
              <a:buFont typeface="Arial" panose="020B0604020202020204" pitchFamily="34" charset="0"/>
              <a:buChar char="•"/>
            </a:pPr>
            <a:r>
              <a:rPr lang="en-US" sz="2400" b="0" dirty="0" smtClean="0"/>
              <a:t>In their place is “Process Concern” </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12</a:t>
            </a:fld>
            <a:endParaRPr lang="en-US" sz="1000"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976" y="3364892"/>
            <a:ext cx="43910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451" y="4945064"/>
            <a:ext cx="44005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3978111" y="5516760"/>
            <a:ext cx="1432902" cy="264072"/>
          </a:xfrm>
          <a:prstGeom prst="roundRect">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 name="TextBox 1"/>
          <p:cNvSpPr txBox="1"/>
          <p:nvPr/>
        </p:nvSpPr>
        <p:spPr>
          <a:xfrm>
            <a:off x="1055808" y="4430610"/>
            <a:ext cx="1736373" cy="369332"/>
          </a:xfrm>
          <a:prstGeom prst="rect">
            <a:avLst/>
          </a:prstGeom>
          <a:noFill/>
        </p:spPr>
        <p:txBody>
          <a:bodyPr wrap="none" rtlCol="0">
            <a:spAutoFit/>
          </a:bodyPr>
          <a:lstStyle/>
          <a:p>
            <a:r>
              <a:rPr lang="en-US" b="1" dirty="0" smtClean="0">
                <a:solidFill>
                  <a:schemeClr val="bg1">
                    <a:lumMod val="50000"/>
                  </a:schemeClr>
                </a:solidFill>
                <a:latin typeface="Arial" pitchFamily="34" charset="0"/>
                <a:cs typeface="Arial" pitchFamily="34" charset="0"/>
              </a:rPr>
              <a:t>“All” removed</a:t>
            </a:r>
          </a:p>
        </p:txBody>
      </p:sp>
      <p:sp>
        <p:nvSpPr>
          <p:cNvPr id="13" name="TextBox 12"/>
          <p:cNvSpPr txBox="1"/>
          <p:nvPr/>
        </p:nvSpPr>
        <p:spPr>
          <a:xfrm>
            <a:off x="1010241" y="4978944"/>
            <a:ext cx="2018501" cy="369332"/>
          </a:xfrm>
          <a:prstGeom prst="rect">
            <a:avLst/>
          </a:prstGeom>
          <a:noFill/>
        </p:spPr>
        <p:txBody>
          <a:bodyPr wrap="none" rtlCol="0">
            <a:spAutoFit/>
          </a:bodyPr>
          <a:lstStyle/>
          <a:p>
            <a:r>
              <a:rPr lang="en-US" b="1" dirty="0" smtClean="0">
                <a:solidFill>
                  <a:schemeClr val="bg1">
                    <a:lumMod val="50000"/>
                  </a:schemeClr>
                </a:solidFill>
                <a:latin typeface="Arial" pitchFamily="34" charset="0"/>
                <a:cs typeface="Arial" pitchFamily="34" charset="0"/>
              </a:rPr>
              <a:t>“None” removed</a:t>
            </a:r>
          </a:p>
        </p:txBody>
      </p:sp>
      <p:cxnSp>
        <p:nvCxnSpPr>
          <p:cNvPr id="4" name="Straight Arrow Connector 3"/>
          <p:cNvCxnSpPr/>
          <p:nvPr/>
        </p:nvCxnSpPr>
        <p:spPr>
          <a:xfrm>
            <a:off x="2792181" y="4624703"/>
            <a:ext cx="105398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944580" y="5163610"/>
            <a:ext cx="9015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11809" y="5470716"/>
            <a:ext cx="2313454" cy="646331"/>
          </a:xfrm>
          <a:prstGeom prst="rect">
            <a:avLst/>
          </a:prstGeom>
          <a:noFill/>
        </p:spPr>
        <p:txBody>
          <a:bodyPr wrap="none" rtlCol="0">
            <a:spAutoFit/>
          </a:bodyPr>
          <a:lstStyle/>
          <a:p>
            <a:pPr algn="ctr"/>
            <a:r>
              <a:rPr lang="en-US" b="1" dirty="0" smtClean="0">
                <a:solidFill>
                  <a:schemeClr val="bg1">
                    <a:lumMod val="50000"/>
                  </a:schemeClr>
                </a:solidFill>
                <a:latin typeface="Arial" pitchFamily="34" charset="0"/>
                <a:cs typeface="Arial" pitchFamily="34" charset="0"/>
              </a:rPr>
              <a:t>“Process Concern”</a:t>
            </a:r>
          </a:p>
          <a:p>
            <a:pPr algn="ctr"/>
            <a:r>
              <a:rPr lang="en-US" b="1" dirty="0" smtClean="0">
                <a:solidFill>
                  <a:schemeClr val="bg1">
                    <a:lumMod val="50000"/>
                  </a:schemeClr>
                </a:solidFill>
                <a:latin typeface="Arial" pitchFamily="34" charset="0"/>
                <a:cs typeface="Arial" pitchFamily="34" charset="0"/>
              </a:rPr>
              <a:t>added</a:t>
            </a:r>
          </a:p>
        </p:txBody>
      </p:sp>
      <p:cxnSp>
        <p:nvCxnSpPr>
          <p:cNvPr id="19" name="Straight Arrow Connector 18"/>
          <p:cNvCxnSpPr/>
          <p:nvPr/>
        </p:nvCxnSpPr>
        <p:spPr>
          <a:xfrm>
            <a:off x="3225685" y="5648796"/>
            <a:ext cx="6031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5177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2870950"/>
            <a:ext cx="5636489" cy="1640090"/>
          </a:xfrm>
        </p:spPr>
        <p:txBody>
          <a:bodyPr/>
          <a:lstStyle/>
          <a:p>
            <a:pPr algn="ctr"/>
            <a:r>
              <a:rPr lang="en-US" dirty="0" smtClean="0">
                <a:solidFill>
                  <a:srgbClr val="FFC000"/>
                </a:solidFill>
                <a:latin typeface="Arial" charset="0"/>
              </a:rPr>
              <a:t>Champion </a:t>
            </a:r>
            <a:r>
              <a:rPr lang="en-US" i="1" dirty="0" smtClean="0">
                <a:solidFill>
                  <a:srgbClr val="FFC000"/>
                </a:solidFill>
                <a:latin typeface="Segoe Print" pitchFamily="2" charset="0"/>
              </a:rPr>
              <a:t>Conversations</a:t>
            </a:r>
            <a:endParaRPr lang="en-US" i="1" dirty="0" smtClean="0">
              <a:latin typeface="Segoe Print" pitchFamily="2" charset="0"/>
            </a:endParaRPr>
          </a:p>
        </p:txBody>
      </p:sp>
    </p:spTree>
    <p:extLst>
      <p:ext uri="{BB962C8B-B14F-4D97-AF65-F5344CB8AC3E}">
        <p14:creationId xmlns:p14="http://schemas.microsoft.com/office/powerpoint/2010/main" val="3823863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lnSpc>
                <a:spcPct val="90000"/>
              </a:lnSpc>
            </a:pPr>
            <a:r>
              <a:rPr lang="en-US" sz="2600" b="1" dirty="0" smtClean="0">
                <a:solidFill>
                  <a:schemeClr val="accent1"/>
                </a:solidFill>
              </a:rPr>
              <a:t>GCAR does some pretty interesting things when you have more than one CAR open in “Edit” mode</a:t>
            </a:r>
          </a:p>
          <a:p>
            <a:pPr marL="339725" lvl="1" indent="-339725"/>
            <a:r>
              <a:rPr lang="en-US" sz="2600" b="1" dirty="0" smtClean="0">
                <a:solidFill>
                  <a:schemeClr val="bg1">
                    <a:lumMod val="50000"/>
                  </a:schemeClr>
                </a:solidFill>
              </a:rPr>
              <a:t>Here is one recent experience:</a:t>
            </a:r>
          </a:p>
          <a:p>
            <a:pPr marL="461963" lvl="1" indent="0">
              <a:buNone/>
            </a:pPr>
            <a:r>
              <a:rPr lang="en-US" sz="2400" b="1" i="1" dirty="0" smtClean="0">
                <a:solidFill>
                  <a:schemeClr val="bg1">
                    <a:lumMod val="50000"/>
                  </a:schemeClr>
                </a:solidFill>
              </a:rPr>
              <a:t>“GCAR </a:t>
            </a:r>
            <a:r>
              <a:rPr lang="en-US" sz="2400" b="1" i="1" dirty="0">
                <a:solidFill>
                  <a:schemeClr val="bg1">
                    <a:lumMod val="50000"/>
                  </a:schemeClr>
                </a:solidFill>
              </a:rPr>
              <a:t>is doing strange things again.  For CAR 133912443, </a:t>
            </a:r>
            <a:r>
              <a:rPr lang="en-US" sz="2400" b="1" i="1" u="sng" dirty="0" smtClean="0">
                <a:solidFill>
                  <a:schemeClr val="bg1">
                    <a:lumMod val="50000"/>
                  </a:schemeClr>
                </a:solidFill>
              </a:rPr>
              <a:t>two </a:t>
            </a:r>
            <a:r>
              <a:rPr lang="en-US" sz="2400" b="1" i="1" u="sng" dirty="0">
                <a:solidFill>
                  <a:schemeClr val="bg1">
                    <a:lumMod val="50000"/>
                  </a:schemeClr>
                </a:solidFill>
              </a:rPr>
              <a:t>emails</a:t>
            </a:r>
            <a:r>
              <a:rPr lang="en-US" sz="2400" b="1" i="1" dirty="0">
                <a:solidFill>
                  <a:schemeClr val="bg1">
                    <a:lumMod val="50000"/>
                  </a:schemeClr>
                </a:solidFill>
              </a:rPr>
              <a:t> (not one, but two) came to me saying that the </a:t>
            </a:r>
            <a:r>
              <a:rPr lang="en-US" sz="2400" b="1" i="1" u="sng" dirty="0">
                <a:solidFill>
                  <a:schemeClr val="bg1">
                    <a:lumMod val="50000"/>
                  </a:schemeClr>
                </a:solidFill>
              </a:rPr>
              <a:t>response</a:t>
            </a:r>
            <a:r>
              <a:rPr lang="en-US" sz="2400" b="1" i="1" dirty="0">
                <a:solidFill>
                  <a:schemeClr val="bg1">
                    <a:lumMod val="50000"/>
                  </a:schemeClr>
                </a:solidFill>
              </a:rPr>
              <a:t> was </a:t>
            </a:r>
            <a:r>
              <a:rPr lang="en-US" sz="2400" b="1" i="1" dirty="0" smtClean="0">
                <a:solidFill>
                  <a:schemeClr val="bg1">
                    <a:lumMod val="50000"/>
                  </a:schemeClr>
                </a:solidFill>
              </a:rPr>
              <a:t>accepted, yet the CAR state is “Received Implementation”.  </a:t>
            </a:r>
            <a:r>
              <a:rPr lang="en-US" sz="2400" b="1" i="1" dirty="0">
                <a:solidFill>
                  <a:schemeClr val="bg1">
                    <a:lumMod val="50000"/>
                  </a:schemeClr>
                </a:solidFill>
              </a:rPr>
              <a:t>Not only that, but the approval was today, 02/17/2014 yet the milestones do not reflect an acceptance today.  See the screenshots below</a:t>
            </a:r>
            <a:r>
              <a:rPr lang="en-US" sz="2400" b="1" i="1" dirty="0" smtClean="0">
                <a:solidFill>
                  <a:schemeClr val="bg1">
                    <a:lumMod val="50000"/>
                  </a:schemeClr>
                </a:solidFill>
              </a:rPr>
              <a:t>.”</a:t>
            </a:r>
          </a:p>
        </p:txBody>
      </p:sp>
      <p:sp>
        <p:nvSpPr>
          <p:cNvPr id="2" name="Slide Number Placeholder 1"/>
          <p:cNvSpPr>
            <a:spLocks noGrp="1"/>
          </p:cNvSpPr>
          <p:nvPr>
            <p:ph type="sldNum" sz="quarter" idx="10"/>
          </p:nvPr>
        </p:nvSpPr>
        <p:spPr/>
        <p:txBody>
          <a:bodyPr/>
          <a:lstStyle/>
          <a:p>
            <a:fld id="{B339ADFA-C87E-481A-8806-3564168020FD}" type="slidenum">
              <a:rPr lang="en-US" smtClean="0"/>
              <a:t>14</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GCAR “Madness”</a:t>
            </a:r>
          </a:p>
        </p:txBody>
      </p:sp>
    </p:spTree>
    <p:extLst>
      <p:ext uri="{BB962C8B-B14F-4D97-AF65-F5344CB8AC3E}">
        <p14:creationId xmlns:p14="http://schemas.microsoft.com/office/powerpoint/2010/main" val="394525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15</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GCAR “Madness”</a:t>
            </a:r>
          </a:p>
        </p:txBody>
      </p:sp>
      <p:pic>
        <p:nvPicPr>
          <p:cNvPr id="4098"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268" y="1541874"/>
            <a:ext cx="6751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268" y="2735329"/>
            <a:ext cx="67659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7579" y="4372760"/>
            <a:ext cx="52673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Rounded Rectangl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077" y="2079693"/>
            <a:ext cx="1038225" cy="47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3505" y="1862872"/>
            <a:ext cx="1228221" cy="738664"/>
          </a:xfrm>
          <a:prstGeom prst="rect">
            <a:avLst/>
          </a:prstGeom>
          <a:noFill/>
        </p:spPr>
        <p:txBody>
          <a:bodyPr wrap="none" rtlCol="0">
            <a:spAutoFit/>
          </a:bodyPr>
          <a:lstStyle/>
          <a:p>
            <a:pPr algn="ctr"/>
            <a:r>
              <a:rPr lang="en-US" sz="1400" b="1" dirty="0" smtClean="0">
                <a:solidFill>
                  <a:schemeClr val="bg1">
                    <a:lumMod val="50000"/>
                  </a:schemeClr>
                </a:solidFill>
                <a:latin typeface="Arial" pitchFamily="34" charset="0"/>
                <a:cs typeface="Arial" pitchFamily="34" charset="0"/>
              </a:rPr>
              <a:t>2 emails for</a:t>
            </a:r>
          </a:p>
          <a:p>
            <a:r>
              <a:rPr lang="en-US" sz="1400" b="1" dirty="0" smtClean="0">
                <a:solidFill>
                  <a:schemeClr val="bg1">
                    <a:lumMod val="50000"/>
                  </a:schemeClr>
                </a:solidFill>
                <a:latin typeface="Arial" pitchFamily="34" charset="0"/>
                <a:cs typeface="Arial" pitchFamily="34" charset="0"/>
              </a:rPr>
              <a:t> “Response </a:t>
            </a:r>
          </a:p>
          <a:p>
            <a:r>
              <a:rPr lang="en-US" sz="1400" b="1" dirty="0" smtClean="0">
                <a:solidFill>
                  <a:schemeClr val="bg1">
                    <a:lumMod val="50000"/>
                  </a:schemeClr>
                </a:solidFill>
                <a:latin typeface="Arial" pitchFamily="34" charset="0"/>
                <a:cs typeface="Arial" pitchFamily="34" charset="0"/>
              </a:rPr>
              <a:t>Approved”</a:t>
            </a:r>
          </a:p>
        </p:txBody>
      </p:sp>
      <p:sp>
        <p:nvSpPr>
          <p:cNvPr id="14" name="TextBox 13"/>
          <p:cNvSpPr txBox="1"/>
          <p:nvPr/>
        </p:nvSpPr>
        <p:spPr>
          <a:xfrm>
            <a:off x="235147" y="3079471"/>
            <a:ext cx="1596912" cy="954107"/>
          </a:xfrm>
          <a:prstGeom prst="rect">
            <a:avLst/>
          </a:prstGeom>
          <a:noFill/>
        </p:spPr>
        <p:txBody>
          <a:bodyPr wrap="none" rtlCol="0">
            <a:spAutoFit/>
          </a:bodyPr>
          <a:lstStyle/>
          <a:p>
            <a:pPr algn="ctr"/>
            <a:r>
              <a:rPr lang="en-US" sz="1400" b="1" dirty="0" smtClean="0">
                <a:solidFill>
                  <a:schemeClr val="bg1">
                    <a:lumMod val="50000"/>
                  </a:schemeClr>
                </a:solidFill>
                <a:latin typeface="Arial" pitchFamily="34" charset="0"/>
                <a:cs typeface="Arial" pitchFamily="34" charset="0"/>
              </a:rPr>
              <a:t>Milestone </a:t>
            </a:r>
          </a:p>
          <a:p>
            <a:pPr algn="ctr"/>
            <a:r>
              <a:rPr lang="en-US" sz="1400" b="1" dirty="0" smtClean="0">
                <a:solidFill>
                  <a:schemeClr val="bg1">
                    <a:lumMod val="50000"/>
                  </a:schemeClr>
                </a:solidFill>
                <a:latin typeface="Arial" pitchFamily="34" charset="0"/>
                <a:cs typeface="Arial" pitchFamily="34" charset="0"/>
              </a:rPr>
              <a:t>shows </a:t>
            </a:r>
          </a:p>
          <a:p>
            <a:pPr algn="ctr"/>
            <a:r>
              <a:rPr lang="en-US" sz="1400" b="1" dirty="0" smtClean="0">
                <a:solidFill>
                  <a:schemeClr val="bg1">
                    <a:lumMod val="50000"/>
                  </a:schemeClr>
                </a:solidFill>
                <a:latin typeface="Arial" pitchFamily="34" charset="0"/>
                <a:cs typeface="Arial" pitchFamily="34" charset="0"/>
              </a:rPr>
              <a:t>“Received</a:t>
            </a:r>
          </a:p>
          <a:p>
            <a:pPr algn="ctr"/>
            <a:r>
              <a:rPr lang="en-US" sz="1400" b="1" dirty="0" smtClean="0">
                <a:solidFill>
                  <a:schemeClr val="bg1">
                    <a:lumMod val="50000"/>
                  </a:schemeClr>
                </a:solidFill>
                <a:latin typeface="Arial" pitchFamily="34" charset="0"/>
                <a:cs typeface="Arial" pitchFamily="34" charset="0"/>
              </a:rPr>
              <a:t>Implementation”</a:t>
            </a:r>
          </a:p>
        </p:txBody>
      </p:sp>
      <p:sp>
        <p:nvSpPr>
          <p:cNvPr id="15" name="TextBox 14"/>
          <p:cNvSpPr txBox="1"/>
          <p:nvPr/>
        </p:nvSpPr>
        <p:spPr>
          <a:xfrm>
            <a:off x="372615" y="4380664"/>
            <a:ext cx="2097207" cy="954107"/>
          </a:xfrm>
          <a:prstGeom prst="rect">
            <a:avLst/>
          </a:prstGeom>
          <a:noFill/>
        </p:spPr>
        <p:txBody>
          <a:bodyPr wrap="square" rtlCol="0">
            <a:spAutoFit/>
          </a:bodyPr>
          <a:lstStyle/>
          <a:p>
            <a:pPr algn="ctr"/>
            <a:r>
              <a:rPr lang="en-US" sz="1400" b="1" dirty="0" smtClean="0">
                <a:solidFill>
                  <a:schemeClr val="bg1">
                    <a:lumMod val="50000"/>
                  </a:schemeClr>
                </a:solidFill>
                <a:latin typeface="Arial" pitchFamily="34" charset="0"/>
                <a:cs typeface="Arial" pitchFamily="34" charset="0"/>
              </a:rPr>
              <a:t>History shows that</a:t>
            </a:r>
          </a:p>
          <a:p>
            <a:pPr algn="ctr"/>
            <a:r>
              <a:rPr lang="en-US" sz="1400" b="1" dirty="0" smtClean="0">
                <a:solidFill>
                  <a:schemeClr val="bg1">
                    <a:lumMod val="50000"/>
                  </a:schemeClr>
                </a:solidFill>
                <a:latin typeface="Arial" pitchFamily="34" charset="0"/>
                <a:cs typeface="Arial" pitchFamily="34" charset="0"/>
              </a:rPr>
              <a:t>CAR state was already</a:t>
            </a:r>
          </a:p>
          <a:p>
            <a:pPr algn="ctr"/>
            <a:r>
              <a:rPr lang="en-US" sz="1400" b="1" dirty="0" smtClean="0">
                <a:solidFill>
                  <a:schemeClr val="bg1">
                    <a:lumMod val="50000"/>
                  </a:schemeClr>
                </a:solidFill>
                <a:latin typeface="Arial" pitchFamily="34" charset="0"/>
                <a:cs typeface="Arial" pitchFamily="34" charset="0"/>
              </a:rPr>
              <a:t>past the response state</a:t>
            </a:r>
          </a:p>
        </p:txBody>
      </p:sp>
      <p:cxnSp>
        <p:nvCxnSpPr>
          <p:cNvPr id="17" name="Straight Arrow Connector 16"/>
          <p:cNvCxnSpPr/>
          <p:nvPr/>
        </p:nvCxnSpPr>
        <p:spPr>
          <a:xfrm>
            <a:off x="2469822" y="4504899"/>
            <a:ext cx="4677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469821" y="4751567"/>
            <a:ext cx="4677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469820" y="5024944"/>
            <a:ext cx="4677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 name="Rounded Rectangl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252" y="5418352"/>
            <a:ext cx="1144587" cy="783207"/>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1832059" y="3509389"/>
            <a:ext cx="6557797" cy="176490"/>
          </a:xfrm>
          <a:prstGeom prst="roundRect">
            <a:avLst/>
          </a:prstGeom>
          <a:noFill/>
          <a:ln w="28575">
            <a:solidFill>
              <a:srgbClr val="F183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61597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339725" lvl="1" indent="-339725"/>
            <a:r>
              <a:rPr lang="en-US" sz="2600" b="1" dirty="0" smtClean="0">
                <a:solidFill>
                  <a:schemeClr val="bg1">
                    <a:lumMod val="50000"/>
                  </a:schemeClr>
                </a:solidFill>
              </a:rPr>
              <a:t>Here is what happened:</a:t>
            </a:r>
          </a:p>
          <a:p>
            <a:pPr marL="796925" lvl="1" indent="-457200">
              <a:buFont typeface="Courier New" panose="02070309020205020404" pitchFamily="49" charset="0"/>
              <a:buChar char="o"/>
            </a:pPr>
            <a:r>
              <a:rPr lang="en-US" sz="2400" dirty="0" smtClean="0">
                <a:solidFill>
                  <a:schemeClr val="bg1">
                    <a:lumMod val="50000"/>
                  </a:schemeClr>
                </a:solidFill>
              </a:rPr>
              <a:t>The CAR champion had two CARs open in edit mode</a:t>
            </a:r>
          </a:p>
          <a:p>
            <a:pPr marL="796925" lvl="1" indent="-457200">
              <a:buFont typeface="Courier New" panose="02070309020205020404" pitchFamily="49" charset="0"/>
              <a:buChar char="o"/>
            </a:pPr>
            <a:r>
              <a:rPr lang="en-US" sz="2400" dirty="0" smtClean="0">
                <a:solidFill>
                  <a:schemeClr val="bg1">
                    <a:lumMod val="50000"/>
                  </a:schemeClr>
                </a:solidFill>
              </a:rPr>
              <a:t>She approved the response for CAR “A”, but GCAR put the history item for the response acceptance in CAR “B”</a:t>
            </a:r>
          </a:p>
          <a:p>
            <a:pPr marL="796925" lvl="1" indent="-457200">
              <a:buFont typeface="Courier New" panose="02070309020205020404" pitchFamily="49" charset="0"/>
              <a:buChar char="o"/>
            </a:pPr>
            <a:r>
              <a:rPr lang="en-US" sz="2400" dirty="0" smtClean="0">
                <a:solidFill>
                  <a:schemeClr val="bg1">
                    <a:lumMod val="50000"/>
                  </a:schemeClr>
                </a:solidFill>
              </a:rPr>
              <a:t>GCAR then sent two emails for the response acceptance for CAR “B” instead of CAR “A” which was the correct CAR (we still don’t know why GCAR sent two emails instead of one!)</a:t>
            </a:r>
          </a:p>
          <a:p>
            <a:pPr marL="796925" lvl="1" indent="-457200">
              <a:buFont typeface="Courier New" panose="02070309020205020404" pitchFamily="49" charset="0"/>
              <a:buChar char="o"/>
            </a:pPr>
            <a:r>
              <a:rPr lang="en-US" sz="2400" dirty="0" smtClean="0">
                <a:solidFill>
                  <a:schemeClr val="bg1">
                    <a:lumMod val="50000"/>
                  </a:schemeClr>
                </a:solidFill>
              </a:rPr>
              <a:t>CAR “A” did have the correct state of “Response Approved”</a:t>
            </a:r>
          </a:p>
        </p:txBody>
      </p:sp>
      <p:sp>
        <p:nvSpPr>
          <p:cNvPr id="2" name="Slide Number Placeholder 1"/>
          <p:cNvSpPr>
            <a:spLocks noGrp="1"/>
          </p:cNvSpPr>
          <p:nvPr>
            <p:ph type="sldNum" sz="quarter" idx="10"/>
          </p:nvPr>
        </p:nvSpPr>
        <p:spPr/>
        <p:txBody>
          <a:bodyPr/>
          <a:lstStyle/>
          <a:p>
            <a:fld id="{B339ADFA-C87E-481A-8806-3564168020FD}" type="slidenum">
              <a:rPr lang="en-US" smtClean="0"/>
              <a:t>16</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GCAR “Madness”</a:t>
            </a:r>
          </a:p>
        </p:txBody>
      </p:sp>
    </p:spTree>
    <p:extLst>
      <p:ext uri="{BB962C8B-B14F-4D97-AF65-F5344CB8AC3E}">
        <p14:creationId xmlns:p14="http://schemas.microsoft.com/office/powerpoint/2010/main" val="4130349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339725" lvl="1" indent="-339725"/>
            <a:r>
              <a:rPr lang="en-US" sz="2600" b="1" dirty="0" smtClean="0">
                <a:solidFill>
                  <a:schemeClr val="bg1">
                    <a:lumMod val="50000"/>
                  </a:schemeClr>
                </a:solidFill>
              </a:rPr>
              <a:t>There are other times when GCAR has captured the history of an action in CAR “C” when it should have been in CAR “D”.  Both “C” and “D” were open in edit mode at the time.</a:t>
            </a:r>
          </a:p>
          <a:p>
            <a:pPr marL="339725" lvl="1" indent="-339725"/>
            <a:r>
              <a:rPr lang="en-US" sz="2600" b="1" dirty="0" smtClean="0">
                <a:solidFill>
                  <a:schemeClr val="bg1">
                    <a:lumMod val="50000"/>
                  </a:schemeClr>
                </a:solidFill>
              </a:rPr>
              <a:t>What can you do?</a:t>
            </a:r>
          </a:p>
          <a:p>
            <a:pPr marL="796925" lvl="1" indent="-457200">
              <a:buFont typeface="Courier New" panose="02070309020205020404" pitchFamily="49" charset="0"/>
              <a:buChar char="o"/>
            </a:pPr>
            <a:r>
              <a:rPr lang="en-US" sz="2400" dirty="0" smtClean="0">
                <a:solidFill>
                  <a:schemeClr val="bg1">
                    <a:lumMod val="50000"/>
                  </a:schemeClr>
                </a:solidFill>
              </a:rPr>
              <a:t>These problems can be avoided if you have only one CAR open in edit mode at a time</a:t>
            </a:r>
          </a:p>
          <a:p>
            <a:pPr marL="796925" lvl="1" indent="-457200">
              <a:buFont typeface="Courier New" panose="02070309020205020404" pitchFamily="49" charset="0"/>
              <a:buChar char="o"/>
            </a:pPr>
            <a:r>
              <a:rPr lang="en-US" sz="2400" dirty="0" smtClean="0">
                <a:solidFill>
                  <a:schemeClr val="bg1">
                    <a:lumMod val="50000"/>
                  </a:schemeClr>
                </a:solidFill>
              </a:rPr>
              <a:t>It is not a requirement that you edit only one CAR at a time.  But be aware that if you choose to edit multiple CARs at the same time, GCAR may go “mad”!</a:t>
            </a:r>
          </a:p>
        </p:txBody>
      </p:sp>
      <p:sp>
        <p:nvSpPr>
          <p:cNvPr id="2" name="Slide Number Placeholder 1"/>
          <p:cNvSpPr>
            <a:spLocks noGrp="1"/>
          </p:cNvSpPr>
          <p:nvPr>
            <p:ph type="sldNum" sz="quarter" idx="10"/>
          </p:nvPr>
        </p:nvSpPr>
        <p:spPr/>
        <p:txBody>
          <a:bodyPr/>
          <a:lstStyle/>
          <a:p>
            <a:fld id="{B339ADFA-C87E-481A-8806-3564168020FD}" type="slidenum">
              <a:rPr lang="en-US" smtClean="0"/>
              <a:t>17</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GCAR “Madness”</a:t>
            </a:r>
          </a:p>
        </p:txBody>
      </p:sp>
    </p:spTree>
    <p:extLst>
      <p:ext uri="{BB962C8B-B14F-4D97-AF65-F5344CB8AC3E}">
        <p14:creationId xmlns:p14="http://schemas.microsoft.com/office/powerpoint/2010/main" val="67390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339725" lvl="1" indent="-339725"/>
            <a:r>
              <a:rPr lang="en-US" sz="2600" b="1" dirty="0" smtClean="0">
                <a:solidFill>
                  <a:schemeClr val="bg1">
                    <a:lumMod val="50000"/>
                  </a:schemeClr>
                </a:solidFill>
                <a:hlinkClick r:id="rId2"/>
              </a:rPr>
              <a:t>FAQ # 33</a:t>
            </a:r>
            <a:r>
              <a:rPr lang="en-US" sz="2600" b="1" dirty="0" smtClean="0">
                <a:solidFill>
                  <a:schemeClr val="bg1">
                    <a:lumMod val="50000"/>
                  </a:schemeClr>
                </a:solidFill>
              </a:rPr>
              <a:t> on the CAR website provides some </a:t>
            </a:r>
            <a:r>
              <a:rPr lang="en-US" sz="2600" b="1" dirty="0">
                <a:solidFill>
                  <a:schemeClr val="bg1">
                    <a:lumMod val="50000"/>
                  </a:schemeClr>
                </a:solidFill>
              </a:rPr>
              <a:t>of the common GCAR errors/problems, and how can they be resolved</a:t>
            </a:r>
            <a:r>
              <a:rPr lang="en-US" sz="2600" b="1" dirty="0" smtClean="0">
                <a:solidFill>
                  <a:schemeClr val="bg1">
                    <a:lumMod val="50000"/>
                  </a:schemeClr>
                </a:solidFill>
              </a:rPr>
              <a:t>.</a:t>
            </a:r>
          </a:p>
        </p:txBody>
      </p:sp>
      <p:sp>
        <p:nvSpPr>
          <p:cNvPr id="2" name="Slide Number Placeholder 1"/>
          <p:cNvSpPr>
            <a:spLocks noGrp="1"/>
          </p:cNvSpPr>
          <p:nvPr>
            <p:ph type="sldNum" sz="quarter" idx="10"/>
          </p:nvPr>
        </p:nvSpPr>
        <p:spPr/>
        <p:txBody>
          <a:bodyPr/>
          <a:lstStyle/>
          <a:p>
            <a:fld id="{B339ADFA-C87E-481A-8806-3564168020FD}" type="slidenum">
              <a:rPr lang="en-US" smtClean="0"/>
              <a:t>18</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GCAR “Madness”</a:t>
            </a:r>
          </a:p>
        </p:txBody>
      </p:sp>
    </p:spTree>
    <p:extLst>
      <p:ext uri="{BB962C8B-B14F-4D97-AF65-F5344CB8AC3E}">
        <p14:creationId xmlns:p14="http://schemas.microsoft.com/office/powerpoint/2010/main" val="179149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Have you ever pondered what would be an effective way to respond to a CAR Owner’s request for an extension?</a:t>
            </a:r>
          </a:p>
          <a:p>
            <a:pPr marL="339725" lvl="1" indent="-339725"/>
            <a:r>
              <a:rPr lang="en-US" sz="2600" b="1" dirty="0" smtClean="0">
                <a:solidFill>
                  <a:schemeClr val="bg1">
                    <a:lumMod val="50000"/>
                  </a:schemeClr>
                </a:solidFill>
              </a:rPr>
              <a:t>What might be a good approach when there is a concern with the request?</a:t>
            </a:r>
          </a:p>
          <a:p>
            <a:pPr marL="339725" lvl="1" indent="-339725"/>
            <a:r>
              <a:rPr lang="en-US" sz="2600" b="1" dirty="0" smtClean="0">
                <a:solidFill>
                  <a:schemeClr val="bg1">
                    <a:lumMod val="50000"/>
                  </a:schemeClr>
                </a:solidFill>
              </a:rPr>
              <a:t>How might you make this a “win-win” discussion?</a:t>
            </a:r>
          </a:p>
          <a:p>
            <a:pPr marL="0" lvl="1" indent="0">
              <a:buNone/>
            </a:pPr>
            <a:r>
              <a:rPr lang="en-US" sz="2600" b="1" dirty="0" smtClean="0">
                <a:solidFill>
                  <a:schemeClr val="bg1">
                    <a:lumMod val="50000"/>
                  </a:schemeClr>
                </a:solidFill>
              </a:rPr>
              <a:t>Let’s role play to see one possible approach given the following scenario.</a:t>
            </a:r>
            <a:endParaRPr lang="en-US" sz="26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19</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Role Play</a:t>
            </a:r>
          </a:p>
        </p:txBody>
      </p:sp>
    </p:spTree>
    <p:extLst>
      <p:ext uri="{BB962C8B-B14F-4D97-AF65-F5344CB8AC3E}">
        <p14:creationId xmlns:p14="http://schemas.microsoft.com/office/powerpoint/2010/main" val="26512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ppt_x</p:attrName>
                                        </p:attrNameLst>
                                      </p:cBhvr>
                                      <p:tavLst>
                                        <p:tav tm="0">
                                          <p:val>
                                            <p:strVal val="#ppt_x"/>
                                          </p:val>
                                        </p:tav>
                                        <p:tav tm="100000">
                                          <p:val>
                                            <p:strVal val="#ppt_x"/>
                                          </p:val>
                                        </p:tav>
                                      </p:tavLst>
                                    </p:anim>
                                    <p:anim calcmode="lin" valueType="num">
                                      <p:cBhvr>
                                        <p:cTn id="9"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lstStyle/>
          <a:p>
            <a:pPr>
              <a:buFont typeface="Arial" pitchFamily="34" charset="0"/>
              <a:buChar char="•"/>
            </a:pPr>
            <a:r>
              <a:rPr lang="en-US" dirty="0" smtClean="0">
                <a:latin typeface="Arial" charset="0"/>
                <a:cs typeface="Arial" charset="0"/>
              </a:rPr>
              <a:t>L1 Competency</a:t>
            </a:r>
          </a:p>
          <a:p>
            <a:pPr>
              <a:buFont typeface="Arial" pitchFamily="34" charset="0"/>
              <a:buChar char="•"/>
            </a:pPr>
            <a:r>
              <a:rPr lang="en-US" dirty="0" smtClean="0">
                <a:latin typeface="Arial" charset="0"/>
                <a:cs typeface="Arial" charset="0"/>
              </a:rPr>
              <a:t>Accreditor OFI’s</a:t>
            </a:r>
          </a:p>
          <a:p>
            <a:pPr>
              <a:buFont typeface="Arial" pitchFamily="34" charset="0"/>
              <a:buChar char="•"/>
            </a:pPr>
            <a:r>
              <a:rPr lang="en-US" dirty="0" smtClean="0">
                <a:latin typeface="Arial" charset="0"/>
                <a:cs typeface="Arial" charset="0"/>
              </a:rPr>
              <a:t>Program Audited – Update to GCAR selections</a:t>
            </a:r>
          </a:p>
          <a:p>
            <a:pPr>
              <a:buFont typeface="Arial" pitchFamily="34" charset="0"/>
              <a:buChar char="•"/>
            </a:pPr>
            <a:r>
              <a:rPr lang="en-US" dirty="0" smtClean="0">
                <a:latin typeface="Arial" charset="0"/>
                <a:cs typeface="Arial" charset="0"/>
              </a:rPr>
              <a:t>Champion </a:t>
            </a:r>
            <a:r>
              <a:rPr lang="en-US" i="1" dirty="0" smtClean="0">
                <a:latin typeface="Segoe Print" pitchFamily="2" charset="0"/>
                <a:ea typeface="KaiTi" pitchFamily="49" charset="-122"/>
                <a:cs typeface="Kalinga" pitchFamily="34" charset="0"/>
              </a:rPr>
              <a:t>Conversations</a:t>
            </a:r>
          </a:p>
          <a:p>
            <a:pPr>
              <a:buFont typeface="Arial" pitchFamily="34" charset="0"/>
              <a:buChar char="•"/>
            </a:pPr>
            <a:r>
              <a:rPr lang="en-US" dirty="0">
                <a:solidFill>
                  <a:srgbClr val="7F7F7F"/>
                </a:solidFill>
                <a:latin typeface="Arial" charset="0"/>
                <a:cs typeface="Arial" charset="0"/>
              </a:rPr>
              <a:t>CAR </a:t>
            </a:r>
            <a:r>
              <a:rPr lang="en-US" dirty="0" smtClean="0">
                <a:solidFill>
                  <a:srgbClr val="7F7F7F"/>
                </a:solidFill>
                <a:latin typeface="Arial" charset="0"/>
                <a:cs typeface="Arial" charset="0"/>
              </a:rPr>
              <a:t>Reviews</a:t>
            </a:r>
            <a:endParaRPr lang="en-US" dirty="0">
              <a:solidFill>
                <a:srgbClr val="7F7F7F"/>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dirty="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fontScale="92500"/>
          </a:bodyPr>
          <a:lstStyle/>
          <a:p>
            <a:pPr marL="0" indent="0">
              <a:lnSpc>
                <a:spcPct val="90000"/>
              </a:lnSpc>
            </a:pPr>
            <a:r>
              <a:rPr lang="en-US" sz="2800" b="1" dirty="0" smtClean="0">
                <a:solidFill>
                  <a:schemeClr val="accent1"/>
                </a:solidFill>
              </a:rPr>
              <a:t>Scenario</a:t>
            </a:r>
          </a:p>
          <a:p>
            <a:pPr lvl="0">
              <a:buFont typeface="Arial" panose="020B0604020202020204" pitchFamily="34" charset="0"/>
              <a:buChar char="•"/>
            </a:pPr>
            <a:r>
              <a:rPr lang="en-US" sz="2600" dirty="0">
                <a:solidFill>
                  <a:schemeClr val="bg1">
                    <a:lumMod val="50000"/>
                  </a:schemeClr>
                </a:solidFill>
              </a:rPr>
              <a:t>The extension request is for a Finding CAR </a:t>
            </a:r>
            <a:r>
              <a:rPr lang="en-US" sz="2600" dirty="0" smtClean="0">
                <a:solidFill>
                  <a:schemeClr val="bg1">
                    <a:lumMod val="50000"/>
                  </a:schemeClr>
                </a:solidFill>
              </a:rPr>
              <a:t>milestone</a:t>
            </a:r>
          </a:p>
          <a:p>
            <a:pPr marL="687388" lvl="0" indent="-347663">
              <a:buFont typeface="Courier New" panose="02070309020205020404" pitchFamily="49" charset="0"/>
              <a:buChar char="o"/>
            </a:pPr>
            <a:r>
              <a:rPr lang="en-US" sz="2400" dirty="0" smtClean="0">
                <a:solidFill>
                  <a:schemeClr val="bg1">
                    <a:lumMod val="50000"/>
                  </a:schemeClr>
                </a:solidFill>
              </a:rPr>
              <a:t>The </a:t>
            </a:r>
            <a:r>
              <a:rPr lang="en-US" sz="2400" dirty="0">
                <a:solidFill>
                  <a:schemeClr val="bg1">
                    <a:lumMod val="50000"/>
                  </a:schemeClr>
                </a:solidFill>
              </a:rPr>
              <a:t>milestone expectation is </a:t>
            </a:r>
            <a:r>
              <a:rPr lang="en-US" sz="2400" dirty="0" smtClean="0">
                <a:solidFill>
                  <a:schemeClr val="bg1">
                    <a:lumMod val="50000"/>
                  </a:schemeClr>
                </a:solidFill>
              </a:rPr>
              <a:t>that three </a:t>
            </a:r>
            <a:r>
              <a:rPr lang="en-US" sz="2400" i="1" dirty="0">
                <a:solidFill>
                  <a:schemeClr val="bg1">
                    <a:lumMod val="50000"/>
                  </a:schemeClr>
                </a:solidFill>
              </a:rPr>
              <a:t>local</a:t>
            </a:r>
            <a:r>
              <a:rPr lang="en-US" sz="2400" dirty="0">
                <a:solidFill>
                  <a:schemeClr val="bg1">
                    <a:lumMod val="50000"/>
                  </a:schemeClr>
                </a:solidFill>
              </a:rPr>
              <a:t> </a:t>
            </a:r>
            <a:r>
              <a:rPr lang="en-US" sz="2400" dirty="0" smtClean="0">
                <a:solidFill>
                  <a:schemeClr val="bg1">
                    <a:lumMod val="50000"/>
                  </a:schemeClr>
                </a:solidFill>
              </a:rPr>
              <a:t>documents be updated </a:t>
            </a:r>
            <a:r>
              <a:rPr lang="en-US" sz="2400" dirty="0">
                <a:solidFill>
                  <a:schemeClr val="bg1">
                    <a:lumMod val="50000"/>
                  </a:schemeClr>
                </a:solidFill>
              </a:rPr>
              <a:t>to include a records section (which is currently missing from the three documents).</a:t>
            </a:r>
          </a:p>
          <a:p>
            <a:pPr lvl="0">
              <a:buFont typeface="Arial" panose="020B0604020202020204" pitchFamily="34" charset="0"/>
              <a:buChar char="•"/>
            </a:pPr>
            <a:r>
              <a:rPr lang="en-US" sz="2600" dirty="0">
                <a:solidFill>
                  <a:schemeClr val="bg1">
                    <a:lumMod val="50000"/>
                  </a:schemeClr>
                </a:solidFill>
              </a:rPr>
              <a:t>This is the third </a:t>
            </a:r>
            <a:r>
              <a:rPr lang="en-US" sz="2600" dirty="0" smtClean="0">
                <a:solidFill>
                  <a:schemeClr val="bg1">
                    <a:lumMod val="50000"/>
                  </a:schemeClr>
                </a:solidFill>
              </a:rPr>
              <a:t>extension request</a:t>
            </a:r>
          </a:p>
          <a:p>
            <a:pPr marL="687388" lvl="0" indent="-347663">
              <a:buFont typeface="Courier New" panose="02070309020205020404" pitchFamily="49" charset="0"/>
              <a:buChar char="o"/>
            </a:pPr>
            <a:r>
              <a:rPr lang="en-US" sz="2400" dirty="0">
                <a:solidFill>
                  <a:schemeClr val="bg1">
                    <a:lumMod val="50000"/>
                  </a:schemeClr>
                </a:solidFill>
              </a:rPr>
              <a:t>T</a:t>
            </a:r>
            <a:r>
              <a:rPr lang="en-US" sz="2400" dirty="0" smtClean="0">
                <a:solidFill>
                  <a:schemeClr val="bg1">
                    <a:lumMod val="50000"/>
                  </a:schemeClr>
                </a:solidFill>
              </a:rPr>
              <a:t>he </a:t>
            </a:r>
            <a:r>
              <a:rPr lang="en-US" sz="2400" dirty="0">
                <a:solidFill>
                  <a:schemeClr val="bg1">
                    <a:lumMod val="50000"/>
                  </a:schemeClr>
                </a:solidFill>
              </a:rPr>
              <a:t>CAR owner is requesting a one month extension due to the push for revenue-generating work being the priority.</a:t>
            </a:r>
          </a:p>
          <a:p>
            <a:pPr lvl="0">
              <a:buFont typeface="Arial" panose="020B0604020202020204" pitchFamily="34" charset="0"/>
              <a:buChar char="•"/>
            </a:pPr>
            <a:r>
              <a:rPr lang="en-US" sz="2600" dirty="0">
                <a:solidFill>
                  <a:schemeClr val="bg1">
                    <a:lumMod val="50000"/>
                  </a:schemeClr>
                </a:solidFill>
              </a:rPr>
              <a:t>The first extension granted was for two weeks due to the CAR owner being out of the office.</a:t>
            </a:r>
          </a:p>
          <a:p>
            <a:pPr>
              <a:buFont typeface="Arial" panose="020B0604020202020204" pitchFamily="34" charset="0"/>
              <a:buChar char="•"/>
            </a:pPr>
            <a:r>
              <a:rPr lang="en-US" sz="2600" dirty="0">
                <a:solidFill>
                  <a:schemeClr val="bg1">
                    <a:lumMod val="50000"/>
                  </a:schemeClr>
                </a:solidFill>
              </a:rPr>
              <a:t>The second extension was granted for one month due to the CAR </a:t>
            </a:r>
            <a:r>
              <a:rPr lang="en-US" sz="2600" dirty="0" smtClean="0">
                <a:solidFill>
                  <a:schemeClr val="bg1">
                    <a:lumMod val="50000"/>
                  </a:schemeClr>
                </a:solidFill>
              </a:rPr>
              <a:t>owner’s workload</a:t>
            </a:r>
          </a:p>
        </p:txBody>
      </p:sp>
      <p:sp>
        <p:nvSpPr>
          <p:cNvPr id="2" name="Slide Number Placeholder 1"/>
          <p:cNvSpPr>
            <a:spLocks noGrp="1"/>
          </p:cNvSpPr>
          <p:nvPr>
            <p:ph type="sldNum" sz="quarter" idx="10"/>
          </p:nvPr>
        </p:nvSpPr>
        <p:spPr/>
        <p:txBody>
          <a:bodyPr/>
          <a:lstStyle/>
          <a:p>
            <a:fld id="{B339ADFA-C87E-481A-8806-3564168020FD}" type="slidenum">
              <a:rPr lang="en-US" smtClean="0"/>
              <a:t>20</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Role Play</a:t>
            </a:r>
          </a:p>
        </p:txBody>
      </p:sp>
    </p:spTree>
    <p:extLst>
      <p:ext uri="{BB962C8B-B14F-4D97-AF65-F5344CB8AC3E}">
        <p14:creationId xmlns:p14="http://schemas.microsoft.com/office/powerpoint/2010/main" val="3271810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Reviews</a:t>
            </a:r>
            <a:endParaRPr lang="en-US" dirty="0" smtClean="0">
              <a:latin typeface="Arial" charset="0"/>
            </a:endParaRPr>
          </a:p>
        </p:txBody>
      </p:sp>
    </p:spTree>
    <p:extLst>
      <p:ext uri="{BB962C8B-B14F-4D97-AF65-F5344CB8AC3E}">
        <p14:creationId xmlns:p14="http://schemas.microsoft.com/office/powerpoint/2010/main" val="1484563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CAR Reviews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dirty="0" smtClean="0">
                <a:solidFill>
                  <a:schemeClr val="accent1"/>
                </a:solidFill>
                <a:latin typeface="Arial" charset="0"/>
                <a:cs typeface="Arial" charset="0"/>
              </a:rPr>
              <a:t>Teams and CAR Numbers for review</a:t>
            </a:r>
          </a:p>
          <a:p>
            <a:pPr>
              <a:buFont typeface="Arial" pitchFamily="34" charset="0"/>
              <a:buChar char="•"/>
            </a:pPr>
            <a:r>
              <a:rPr lang="en-US" sz="2200" b="0" dirty="0">
                <a:solidFill>
                  <a:schemeClr val="accent2">
                    <a:lumMod val="75000"/>
                  </a:schemeClr>
                </a:solidFill>
                <a:latin typeface="Arial" charset="0"/>
                <a:cs typeface="Arial" charset="0"/>
              </a:rPr>
              <a:t>Asia Team for meeting on </a:t>
            </a:r>
            <a:r>
              <a:rPr lang="en-US" sz="2200" b="0" dirty="0" smtClean="0">
                <a:solidFill>
                  <a:schemeClr val="accent2">
                    <a:lumMod val="75000"/>
                  </a:schemeClr>
                </a:solidFill>
                <a:latin typeface="Arial" charset="0"/>
                <a:cs typeface="Arial" charset="0"/>
              </a:rPr>
              <a:t>March 7</a:t>
            </a:r>
            <a:endParaRPr lang="en-US" sz="2200" b="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rPr>
              <a:t>J. Y. Lee, Matthew Kim, Kila Yang, Ravi V, Funny Li</a:t>
            </a:r>
            <a:endParaRPr lang="en-US" sz="2200" b="0" dirty="0" smtClean="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 133912279</a:t>
            </a:r>
            <a:r>
              <a:rPr lang="en-US" sz="2200" b="0" dirty="0">
                <a:solidFill>
                  <a:schemeClr val="accent2">
                    <a:lumMod val="75000"/>
                  </a:schemeClr>
                </a:solidFill>
              </a:rPr>
              <a:t>, </a:t>
            </a:r>
            <a:r>
              <a:rPr lang="en-US" sz="2200" b="0" dirty="0" smtClean="0">
                <a:solidFill>
                  <a:schemeClr val="accent2">
                    <a:lumMod val="75000"/>
                  </a:schemeClr>
                </a:solidFill>
              </a:rPr>
              <a:t>133912451, 133912770, 133912082</a:t>
            </a:r>
            <a:endParaRPr lang="en-US" sz="2200" b="0" dirty="0" smtClean="0">
              <a:solidFill>
                <a:schemeClr val="accent2">
                  <a:lumMod val="75000"/>
                </a:schemeClr>
              </a:solidFill>
              <a:latin typeface="Arial" charset="0"/>
              <a:cs typeface="Arial" charset="0"/>
            </a:endParaRPr>
          </a:p>
          <a:p>
            <a:pPr>
              <a:buFont typeface="Arial" pitchFamily="34" charset="0"/>
              <a:buChar char="•"/>
            </a:pPr>
            <a:r>
              <a:rPr lang="en-US" sz="2200" b="0" dirty="0" smtClean="0">
                <a:solidFill>
                  <a:schemeClr val="accent4">
                    <a:lumMod val="75000"/>
                  </a:schemeClr>
                </a:solidFill>
                <a:latin typeface="Arial" charset="0"/>
                <a:cs typeface="Arial" charset="0"/>
              </a:rPr>
              <a:t>NA Team for meeting on March 3</a:t>
            </a:r>
          </a:p>
          <a:p>
            <a:pPr marL="803275" indent="-457200">
              <a:buFont typeface="Arial" pitchFamily="34" charset="0"/>
              <a:buChar char="‒"/>
            </a:pPr>
            <a:r>
              <a:rPr lang="en-US" sz="2200" b="0" dirty="0" smtClean="0">
                <a:solidFill>
                  <a:schemeClr val="accent4">
                    <a:lumMod val="75000"/>
                  </a:schemeClr>
                </a:solidFill>
              </a:rPr>
              <a:t>Alan Purvey, Mark Jessen, Julianne Heinzinger</a:t>
            </a:r>
            <a:endParaRPr lang="en-US" sz="2200" b="0" dirty="0" smtClean="0">
              <a:solidFill>
                <a:schemeClr val="accent4">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CAR #s: </a:t>
            </a:r>
            <a:r>
              <a:rPr lang="en-US" sz="2200" b="0" dirty="0" smtClean="0">
                <a:solidFill>
                  <a:schemeClr val="accent4">
                    <a:lumMod val="75000"/>
                  </a:schemeClr>
                </a:solidFill>
              </a:rPr>
              <a:t>133912730, 133912451, 133912654, 133911539</a:t>
            </a:r>
            <a:endParaRPr lang="en-US" sz="2200" b="0" dirty="0" smtClean="0">
              <a:solidFill>
                <a:schemeClr val="accent4">
                  <a:lumMod val="75000"/>
                </a:schemeClr>
              </a:solidFill>
              <a:latin typeface="Arial" charset="0"/>
              <a:cs typeface="Arial" charset="0"/>
            </a:endParaRPr>
          </a:p>
          <a:p>
            <a:pPr>
              <a:buFont typeface="Arial" pitchFamily="34" charset="0"/>
              <a:buChar char="•"/>
            </a:pPr>
            <a:r>
              <a:rPr lang="en-US" sz="2200" b="0" dirty="0" smtClean="0">
                <a:solidFill>
                  <a:srgbClr val="7030A0"/>
                </a:solidFill>
                <a:latin typeface="Arial" charset="0"/>
                <a:cs typeface="Arial" charset="0"/>
              </a:rPr>
              <a:t>EULA and NA Team for meeting on March 4</a:t>
            </a:r>
          </a:p>
          <a:p>
            <a:pPr marL="803275" indent="-457200">
              <a:buFont typeface="Arial" pitchFamily="34" charset="0"/>
              <a:buChar char="‒"/>
            </a:pPr>
            <a:r>
              <a:rPr lang="en-US" sz="2200" b="0" dirty="0" smtClean="0">
                <a:solidFill>
                  <a:srgbClr val="7030A0"/>
                </a:solidFill>
              </a:rPr>
              <a:t>Kyle Huang, Karen Fine, Mark Lavine</a:t>
            </a:r>
            <a:endParaRPr lang="en-US" sz="2200" b="0" dirty="0">
              <a:solidFill>
                <a:srgbClr val="7030A0"/>
              </a:solidFill>
              <a:latin typeface="Arial" charset="0"/>
              <a:cs typeface="Arial" charset="0"/>
            </a:endParaRPr>
          </a:p>
          <a:p>
            <a:pPr marL="803275" indent="-457200">
              <a:buFont typeface="Arial" pitchFamily="34" charset="0"/>
              <a:buChar char="‒"/>
            </a:pPr>
            <a:r>
              <a:rPr lang="en-US" sz="2200" b="0" dirty="0" smtClean="0">
                <a:solidFill>
                  <a:srgbClr val="7030A0"/>
                </a:solidFill>
                <a:latin typeface="Arial" charset="0"/>
                <a:cs typeface="Arial" charset="0"/>
              </a:rPr>
              <a:t>CAR </a:t>
            </a:r>
            <a:r>
              <a:rPr lang="en-US" sz="2200" b="0" dirty="0">
                <a:solidFill>
                  <a:srgbClr val="7030A0"/>
                </a:solidFill>
                <a:latin typeface="Arial" charset="0"/>
                <a:cs typeface="Arial" charset="0"/>
              </a:rPr>
              <a:t>#s</a:t>
            </a:r>
            <a:r>
              <a:rPr lang="en-US" sz="2200" b="0" dirty="0" smtClean="0">
                <a:solidFill>
                  <a:srgbClr val="7030A0"/>
                </a:solidFill>
                <a:latin typeface="Arial" charset="0"/>
                <a:cs typeface="Arial" charset="0"/>
              </a:rPr>
              <a:t>: </a:t>
            </a:r>
            <a:r>
              <a:rPr lang="en-US" sz="2200" b="0" dirty="0" smtClean="0">
                <a:solidFill>
                  <a:srgbClr val="7030A0"/>
                </a:solidFill>
              </a:rPr>
              <a:t>133912730, 133912279, 133912331, 133912362</a:t>
            </a:r>
            <a:endParaRPr lang="en-US" sz="2200" b="0" dirty="0" smtClean="0">
              <a:solidFill>
                <a:srgbClr val="7030A0"/>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22</a:t>
            </a:fld>
            <a:endParaRPr lang="en-US" sz="1000"/>
          </a:p>
        </p:txBody>
      </p:sp>
    </p:spTree>
    <p:extLst>
      <p:ext uri="{BB962C8B-B14F-4D97-AF65-F5344CB8AC3E}">
        <p14:creationId xmlns:p14="http://schemas.microsoft.com/office/powerpoint/2010/main" val="2492212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3214539"/>
            <a:ext cx="5636489" cy="1136241"/>
          </a:xfrm>
        </p:spPr>
        <p:txBody>
          <a:bodyPr/>
          <a:lstStyle/>
          <a:p>
            <a:pPr algn="ctr"/>
            <a:r>
              <a:rPr lang="en-US" dirty="0" smtClean="0">
                <a:solidFill>
                  <a:srgbClr val="FFC000"/>
                </a:solidFill>
                <a:latin typeface="Arial" charset="0"/>
              </a:rPr>
              <a:t>L1 Competency</a:t>
            </a:r>
            <a:endParaRPr lang="en-US" dirty="0" smtClean="0">
              <a:latin typeface="Arial" charset="0"/>
            </a:endParaRPr>
          </a:p>
        </p:txBody>
      </p:sp>
    </p:spTree>
    <p:extLst>
      <p:ext uri="{BB962C8B-B14F-4D97-AF65-F5344CB8AC3E}">
        <p14:creationId xmlns:p14="http://schemas.microsoft.com/office/powerpoint/2010/main" val="4193179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1841270" y="3214539"/>
            <a:ext cx="5636489" cy="1136241"/>
          </a:xfrm>
        </p:spPr>
        <p:txBody>
          <a:bodyPr/>
          <a:lstStyle/>
          <a:p>
            <a:pPr algn="ctr"/>
            <a:r>
              <a:rPr lang="en-US" dirty="0" smtClean="0">
                <a:solidFill>
                  <a:srgbClr val="FFC000"/>
                </a:solidFill>
                <a:latin typeface="Arial" charset="0"/>
              </a:rPr>
              <a:t>Accreditor OFI’s</a:t>
            </a:r>
            <a:endParaRPr lang="en-US" dirty="0" smtClean="0">
              <a:latin typeface="Arial" charset="0"/>
            </a:endParaRPr>
          </a:p>
        </p:txBody>
      </p:sp>
    </p:spTree>
    <p:extLst>
      <p:ext uri="{BB962C8B-B14F-4D97-AF65-F5344CB8AC3E}">
        <p14:creationId xmlns:p14="http://schemas.microsoft.com/office/powerpoint/2010/main" val="2674351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Accreditor “Opportunity For Improvements”</a:t>
            </a:r>
          </a:p>
        </p:txBody>
      </p:sp>
      <p:sp>
        <p:nvSpPr>
          <p:cNvPr id="15363" name="Content Placeholder 4"/>
          <p:cNvSpPr>
            <a:spLocks noGrp="1"/>
          </p:cNvSpPr>
          <p:nvPr>
            <p:ph idx="1"/>
          </p:nvPr>
        </p:nvSpPr>
        <p:spPr>
          <a:xfrm>
            <a:off x="457200" y="1433945"/>
            <a:ext cx="8229600" cy="4692219"/>
          </a:xfrm>
        </p:spPr>
        <p:txBody>
          <a:bodyPr>
            <a:noAutofit/>
          </a:bodyPr>
          <a:lstStyle/>
          <a:p>
            <a:pPr marL="0" indent="0"/>
            <a:r>
              <a:rPr lang="en-US" dirty="0" smtClean="0">
                <a:solidFill>
                  <a:schemeClr val="tx2"/>
                </a:solidFill>
              </a:rPr>
              <a:t>How should you handle an OFI from an accreditor? </a:t>
            </a:r>
            <a:endParaRPr lang="en-US" sz="2400" dirty="0" smtClean="0"/>
          </a:p>
          <a:p>
            <a:pPr marL="0" indent="0"/>
            <a:endParaRPr lang="en-US" sz="1000" dirty="0" smtClean="0"/>
          </a:p>
          <a:p>
            <a:pPr marL="0" indent="0"/>
            <a:r>
              <a:rPr lang="en-US" dirty="0" smtClean="0"/>
              <a:t>When the accreditor </a:t>
            </a:r>
            <a:r>
              <a:rPr lang="en-US" i="1" dirty="0" smtClean="0">
                <a:solidFill>
                  <a:schemeClr val="tx1">
                    <a:lumMod val="65000"/>
                    <a:lumOff val="35000"/>
                  </a:schemeClr>
                </a:solidFill>
              </a:rPr>
              <a:t>requires</a:t>
            </a:r>
            <a:r>
              <a:rPr lang="en-US" dirty="0" smtClean="0"/>
              <a:t> a response:</a:t>
            </a:r>
          </a:p>
          <a:p>
            <a:pPr marL="801688" indent="-339725">
              <a:buFont typeface="Arial" panose="020B0604020202020204" pitchFamily="34" charset="0"/>
              <a:buChar char="•"/>
            </a:pPr>
            <a:r>
              <a:rPr lang="en-US" sz="2400" dirty="0" smtClean="0"/>
              <a:t>You must </a:t>
            </a:r>
            <a:r>
              <a:rPr lang="en-US" sz="2400" i="1" u="sng" dirty="0" smtClean="0"/>
              <a:t>always</a:t>
            </a:r>
            <a:r>
              <a:rPr lang="en-US" sz="2400" dirty="0" smtClean="0"/>
              <a:t> create a CAR for an accreditor OFI when the accreditor requires a response.</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5</a:t>
            </a:fld>
            <a:endParaRPr lang="en-US" sz="1000" dirty="0"/>
          </a:p>
        </p:txBody>
      </p:sp>
    </p:spTree>
    <p:extLst>
      <p:ext uri="{BB962C8B-B14F-4D97-AF65-F5344CB8AC3E}">
        <p14:creationId xmlns:p14="http://schemas.microsoft.com/office/powerpoint/2010/main" val="3752305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Accreditor “Opportunity For Improvements”</a:t>
            </a:r>
          </a:p>
        </p:txBody>
      </p:sp>
      <p:sp>
        <p:nvSpPr>
          <p:cNvPr id="15363" name="Content Placeholder 4"/>
          <p:cNvSpPr>
            <a:spLocks noGrp="1"/>
          </p:cNvSpPr>
          <p:nvPr>
            <p:ph idx="1"/>
          </p:nvPr>
        </p:nvSpPr>
        <p:spPr>
          <a:xfrm>
            <a:off x="457200" y="1433945"/>
            <a:ext cx="8229600" cy="4692219"/>
          </a:xfrm>
        </p:spPr>
        <p:txBody>
          <a:bodyPr>
            <a:noAutofit/>
          </a:bodyPr>
          <a:lstStyle/>
          <a:p>
            <a:pPr marL="0" indent="0"/>
            <a:r>
              <a:rPr lang="en-US" dirty="0">
                <a:solidFill>
                  <a:schemeClr val="tx2"/>
                </a:solidFill>
              </a:rPr>
              <a:t>How should you handle an OFI from an accreditor? </a:t>
            </a:r>
            <a:endParaRPr lang="en-US" sz="2400" dirty="0"/>
          </a:p>
          <a:p>
            <a:pPr marL="0" indent="0"/>
            <a:endParaRPr lang="en-US" sz="1000" dirty="0" smtClean="0"/>
          </a:p>
          <a:p>
            <a:pPr marL="0" indent="0"/>
            <a:r>
              <a:rPr lang="en-US" dirty="0" smtClean="0"/>
              <a:t>When the accreditor </a:t>
            </a:r>
            <a:r>
              <a:rPr lang="en-US" i="1" dirty="0" smtClean="0">
                <a:solidFill>
                  <a:schemeClr val="tx1">
                    <a:lumMod val="65000"/>
                    <a:lumOff val="35000"/>
                  </a:schemeClr>
                </a:solidFill>
              </a:rPr>
              <a:t>does not require </a:t>
            </a:r>
            <a:r>
              <a:rPr lang="en-US" dirty="0" smtClean="0"/>
              <a:t>a response:</a:t>
            </a:r>
          </a:p>
          <a:p>
            <a:pPr marL="804863">
              <a:buFont typeface="Arial" panose="020B0604020202020204" pitchFamily="34" charset="0"/>
              <a:buChar char="•"/>
            </a:pPr>
            <a:r>
              <a:rPr lang="en-US" sz="2400" dirty="0" smtClean="0"/>
              <a:t>Depending on which accreditor originated the request, the Corporate Quality Manager or the Local Quality Manager must determine whether or not to create a CAR.</a:t>
            </a:r>
          </a:p>
          <a:p>
            <a:pPr marL="1141413" indent="-339725">
              <a:buFont typeface="Courier New" panose="02070309020205020404" pitchFamily="49" charset="0"/>
              <a:buChar char="o"/>
            </a:pPr>
            <a:r>
              <a:rPr lang="en-US" sz="2400" dirty="0" smtClean="0"/>
              <a:t>Corporate Quality Manager makes determination for accreditor CARs championed by her team</a:t>
            </a:r>
          </a:p>
          <a:p>
            <a:pPr marL="1141413" indent="-339725">
              <a:buFont typeface="Courier New" panose="02070309020205020404" pitchFamily="49" charset="0"/>
              <a:buChar char="o"/>
            </a:pPr>
            <a:r>
              <a:rPr lang="en-US" sz="2400" dirty="0" smtClean="0"/>
              <a:t>LQM makes determination for other accreditor CARs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6</a:t>
            </a:fld>
            <a:endParaRPr lang="en-US" sz="1000" dirty="0"/>
          </a:p>
        </p:txBody>
      </p:sp>
    </p:spTree>
    <p:extLst>
      <p:ext uri="{BB962C8B-B14F-4D97-AF65-F5344CB8AC3E}">
        <p14:creationId xmlns:p14="http://schemas.microsoft.com/office/powerpoint/2010/main" val="371781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Accreditor “Opportunity For Improvements”</a:t>
            </a:r>
          </a:p>
        </p:txBody>
      </p:sp>
      <p:sp>
        <p:nvSpPr>
          <p:cNvPr id="15363" name="Content Placeholder 4"/>
          <p:cNvSpPr>
            <a:spLocks noGrp="1"/>
          </p:cNvSpPr>
          <p:nvPr>
            <p:ph idx="1"/>
          </p:nvPr>
        </p:nvSpPr>
        <p:spPr>
          <a:xfrm>
            <a:off x="457200" y="1433945"/>
            <a:ext cx="8229600" cy="4692219"/>
          </a:xfrm>
        </p:spPr>
        <p:txBody>
          <a:bodyPr>
            <a:noAutofit/>
          </a:bodyPr>
          <a:lstStyle/>
          <a:p>
            <a:pPr marL="0" indent="0"/>
            <a:r>
              <a:rPr lang="en-US" dirty="0">
                <a:solidFill>
                  <a:schemeClr val="tx2"/>
                </a:solidFill>
              </a:rPr>
              <a:t>When the accreditor </a:t>
            </a:r>
            <a:r>
              <a:rPr lang="en-US" i="1" dirty="0">
                <a:solidFill>
                  <a:schemeClr val="tx2">
                    <a:lumMod val="75000"/>
                  </a:schemeClr>
                </a:solidFill>
              </a:rPr>
              <a:t>does not require</a:t>
            </a:r>
            <a:r>
              <a:rPr lang="en-US" i="1" dirty="0">
                <a:solidFill>
                  <a:schemeClr val="tx2"/>
                </a:solidFill>
              </a:rPr>
              <a:t> </a:t>
            </a:r>
            <a:r>
              <a:rPr lang="en-US" dirty="0">
                <a:solidFill>
                  <a:schemeClr val="tx2"/>
                </a:solidFill>
              </a:rPr>
              <a:t>a response</a:t>
            </a:r>
            <a:r>
              <a:rPr lang="en-US" dirty="0" smtClean="0">
                <a:solidFill>
                  <a:schemeClr val="tx2"/>
                </a:solidFill>
              </a:rPr>
              <a:t>:</a:t>
            </a:r>
            <a:endParaRPr lang="en-US" sz="2400" dirty="0"/>
          </a:p>
          <a:p>
            <a:pPr marL="0" indent="0"/>
            <a:endParaRPr lang="en-US" sz="1000" dirty="0" smtClean="0"/>
          </a:p>
          <a:p>
            <a:pPr marL="0" indent="0"/>
            <a:r>
              <a:rPr lang="en-US" dirty="0" smtClean="0"/>
              <a:t>Create a CAR when:</a:t>
            </a:r>
          </a:p>
          <a:p>
            <a:pPr marL="804863">
              <a:buFont typeface="Arial" panose="020B0604020202020204" pitchFamily="34" charset="0"/>
              <a:buChar char="•"/>
            </a:pPr>
            <a:r>
              <a:rPr lang="en-US" sz="2400" dirty="0" smtClean="0"/>
              <a:t>It is possible or likely that the issue will become a CAR in the future</a:t>
            </a:r>
          </a:p>
          <a:p>
            <a:pPr marL="804863">
              <a:buFont typeface="Arial" panose="020B0604020202020204" pitchFamily="34" charset="0"/>
              <a:buChar char="•"/>
            </a:pPr>
            <a:r>
              <a:rPr lang="en-US" sz="2400" dirty="0" smtClean="0"/>
              <a:t>The concern has arisen previously and should be investigated further</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7</a:t>
            </a:fld>
            <a:endParaRPr lang="en-US" sz="1000" dirty="0"/>
          </a:p>
        </p:txBody>
      </p:sp>
    </p:spTree>
    <p:extLst>
      <p:ext uri="{BB962C8B-B14F-4D97-AF65-F5344CB8AC3E}">
        <p14:creationId xmlns:p14="http://schemas.microsoft.com/office/powerpoint/2010/main" val="102640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smtClean="0">
                <a:latin typeface="Arial" charset="0"/>
              </a:rPr>
              <a:t>Accreditor “Opportunity For Improvements”</a:t>
            </a:r>
          </a:p>
        </p:txBody>
      </p:sp>
      <p:sp>
        <p:nvSpPr>
          <p:cNvPr id="15363" name="Content Placeholder 4"/>
          <p:cNvSpPr>
            <a:spLocks noGrp="1"/>
          </p:cNvSpPr>
          <p:nvPr>
            <p:ph idx="1"/>
          </p:nvPr>
        </p:nvSpPr>
        <p:spPr>
          <a:xfrm>
            <a:off x="457200" y="1433945"/>
            <a:ext cx="8229600" cy="4692219"/>
          </a:xfrm>
        </p:spPr>
        <p:txBody>
          <a:bodyPr>
            <a:noAutofit/>
          </a:bodyPr>
          <a:lstStyle/>
          <a:p>
            <a:pPr marL="0" indent="0"/>
            <a:r>
              <a:rPr lang="en-US" dirty="0">
                <a:solidFill>
                  <a:schemeClr val="tx2"/>
                </a:solidFill>
              </a:rPr>
              <a:t>When the accreditor </a:t>
            </a:r>
            <a:r>
              <a:rPr lang="en-US" i="1" dirty="0">
                <a:solidFill>
                  <a:schemeClr val="tx2">
                    <a:lumMod val="75000"/>
                  </a:schemeClr>
                </a:solidFill>
              </a:rPr>
              <a:t>does not require</a:t>
            </a:r>
            <a:r>
              <a:rPr lang="en-US" i="1" dirty="0">
                <a:solidFill>
                  <a:schemeClr val="tx2"/>
                </a:solidFill>
              </a:rPr>
              <a:t> </a:t>
            </a:r>
            <a:r>
              <a:rPr lang="en-US" dirty="0">
                <a:solidFill>
                  <a:schemeClr val="tx2"/>
                </a:solidFill>
              </a:rPr>
              <a:t>a response</a:t>
            </a:r>
            <a:r>
              <a:rPr lang="en-US" dirty="0" smtClean="0">
                <a:solidFill>
                  <a:schemeClr val="tx2"/>
                </a:solidFill>
              </a:rPr>
              <a:t>:</a:t>
            </a:r>
            <a:endParaRPr lang="en-US" sz="2400" dirty="0"/>
          </a:p>
          <a:p>
            <a:pPr marL="0" indent="0"/>
            <a:endParaRPr lang="en-US" sz="1000" dirty="0" smtClean="0"/>
          </a:p>
          <a:p>
            <a:pPr marL="0" indent="0"/>
            <a:r>
              <a:rPr lang="en-US" dirty="0" smtClean="0"/>
              <a:t>Use your discretion whether to create a CAR when:</a:t>
            </a:r>
          </a:p>
          <a:p>
            <a:pPr marL="804863">
              <a:buFont typeface="Arial" panose="020B0604020202020204" pitchFamily="34" charset="0"/>
              <a:buChar char="•"/>
            </a:pPr>
            <a:r>
              <a:rPr lang="en-US" sz="2400" dirty="0" smtClean="0"/>
              <a:t>We have never had the issue before and it will not </a:t>
            </a:r>
            <a:r>
              <a:rPr lang="en-US" sz="2400" dirty="0" smtClean="0"/>
              <a:t>likely become </a:t>
            </a:r>
            <a:r>
              <a:rPr lang="en-US" sz="2400" dirty="0" smtClean="0"/>
              <a:t>a CAR in the future</a:t>
            </a:r>
          </a:p>
          <a:p>
            <a:pPr marL="804863">
              <a:buFont typeface="Arial" panose="020B0604020202020204" pitchFamily="34" charset="0"/>
              <a:buChar char="•"/>
            </a:pPr>
            <a:r>
              <a:rPr lang="en-US" sz="2400" dirty="0" smtClean="0"/>
              <a:t>The opportunity is not related to a requirement, but is simply an opinion or preference</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8</a:t>
            </a:fld>
            <a:endParaRPr lang="en-US" sz="1000" dirty="0"/>
          </a:p>
        </p:txBody>
      </p:sp>
    </p:spTree>
    <p:extLst>
      <p:ext uri="{BB962C8B-B14F-4D97-AF65-F5344CB8AC3E}">
        <p14:creationId xmlns:p14="http://schemas.microsoft.com/office/powerpoint/2010/main" val="1523517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58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r>
              <a:rPr lang="en-US" dirty="0" smtClean="0">
                <a:solidFill>
                  <a:srgbClr val="FFC000"/>
                </a:solidFill>
                <a:latin typeface="Arial" charset="0"/>
              </a:rPr>
              <a:t>Program Audited:</a:t>
            </a:r>
          </a:p>
          <a:p>
            <a:pPr algn="ctr"/>
            <a:r>
              <a:rPr lang="en-US" dirty="0" smtClean="0">
                <a:solidFill>
                  <a:schemeClr val="bg1">
                    <a:lumMod val="95000"/>
                  </a:schemeClr>
                </a:solidFill>
                <a:latin typeface="Arial" charset="0"/>
              </a:rPr>
              <a:t>Update to GCAR Selections</a:t>
            </a:r>
          </a:p>
        </p:txBody>
      </p:sp>
    </p:spTree>
    <p:extLst>
      <p:ext uri="{BB962C8B-B14F-4D97-AF65-F5344CB8AC3E}">
        <p14:creationId xmlns:p14="http://schemas.microsoft.com/office/powerpoint/2010/main" val="3659593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3">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4A6A1F"/>
      </a:hlink>
      <a:folHlink>
        <a:srgbClr val="6F9F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7130</TotalTime>
  <Words>1004</Words>
  <Application>Microsoft Office PowerPoint</Application>
  <PresentationFormat>On-screen Show (4:3)</PresentationFormat>
  <Paragraphs>130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UL_Basic_011010</vt:lpstr>
      <vt:lpstr>CAR Administrator Calibration</vt:lpstr>
      <vt:lpstr>Topics</vt:lpstr>
      <vt:lpstr>L1 Competency</vt:lpstr>
      <vt:lpstr>Accreditor OFI’s</vt:lpstr>
      <vt:lpstr>Accreditor “Opportunity For Improvements”</vt:lpstr>
      <vt:lpstr>Accreditor “Opportunity For Improvements”</vt:lpstr>
      <vt:lpstr>Accreditor “Opportunity For Improvements”</vt:lpstr>
      <vt:lpstr>Accreditor “Opportunity For Improvements”</vt:lpstr>
      <vt:lpstr>PowerPoint Presentation</vt:lpstr>
      <vt:lpstr>Program Audited:  Update to GCAR Selections</vt:lpstr>
      <vt:lpstr>Program Audited:  Update to GCAR Selections</vt:lpstr>
      <vt:lpstr>Program Audited:  Update to GCAR Selections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CAR Reviews</vt:lpstr>
      <vt:lpstr>CAR Reviews </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Allison, Cheryl</cp:lastModifiedBy>
  <cp:revision>403</cp:revision>
  <cp:lastPrinted>2013-09-18T18:22:45Z</cp:lastPrinted>
  <dcterms:created xsi:type="dcterms:W3CDTF">2011-03-29T18:20:08Z</dcterms:created>
  <dcterms:modified xsi:type="dcterms:W3CDTF">2014-02-26T19:07:43Z</dcterms:modified>
</cp:coreProperties>
</file>