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72" r:id="rId3"/>
    <p:sldId id="380" r:id="rId4"/>
    <p:sldId id="450" r:id="rId5"/>
    <p:sldId id="449" r:id="rId6"/>
    <p:sldId id="420" r:id="rId7"/>
    <p:sldId id="469" r:id="rId8"/>
    <p:sldId id="471" r:id="rId9"/>
    <p:sldId id="472" r:id="rId10"/>
    <p:sldId id="325" r:id="rId11"/>
    <p:sldId id="362" r:id="rId12"/>
    <p:sldId id="467" r:id="rId13"/>
    <p:sldId id="468" r:id="rId14"/>
    <p:sldId id="464" r:id="rId15"/>
    <p:sldId id="438" r:id="rId16"/>
    <p:sldId id="473" r:id="rId17"/>
    <p:sldId id="474" r:id="rId18"/>
    <p:sldId id="475" r:id="rId19"/>
    <p:sldId id="476" r:id="rId20"/>
    <p:sldId id="326" r:id="rId21"/>
    <p:sldId id="400" r:id="rId22"/>
    <p:sldId id="282" r:id="rId23"/>
    <p:sldId id="477" r:id="rId24"/>
  </p:sldIdLst>
  <p:sldSz cx="9144000" cy="6858000" type="screen4x3"/>
  <p:notesSz cx="7010400" cy="9236075"/>
  <p:defaultTextStyle>
    <a:defPPr>
      <a:defRPr lang="en-US"/>
    </a:defPPr>
    <a:lvl1pPr algn="l" defTabSz="457200" rtl="0" fontAlgn="base">
      <a:spcBef>
        <a:spcPct val="0"/>
      </a:spcBef>
      <a:spcAft>
        <a:spcPct val="0"/>
      </a:spcAft>
      <a:defRPr kern="1200">
        <a:solidFill>
          <a:schemeClr val="tx1"/>
        </a:solidFill>
        <a:latin typeface="Arial" charset="0"/>
        <a:ea typeface="Geneva" charset="-128"/>
        <a:cs typeface="+mn-cs"/>
      </a:defRPr>
    </a:lvl1pPr>
    <a:lvl2pPr marL="457200" algn="l" defTabSz="457200" rtl="0" fontAlgn="base">
      <a:spcBef>
        <a:spcPct val="0"/>
      </a:spcBef>
      <a:spcAft>
        <a:spcPct val="0"/>
      </a:spcAft>
      <a:defRPr kern="1200">
        <a:solidFill>
          <a:schemeClr val="tx1"/>
        </a:solidFill>
        <a:latin typeface="Arial" charset="0"/>
        <a:ea typeface="Geneva" charset="-128"/>
        <a:cs typeface="+mn-cs"/>
      </a:defRPr>
    </a:lvl2pPr>
    <a:lvl3pPr marL="914400" algn="l" defTabSz="457200" rtl="0" fontAlgn="base">
      <a:spcBef>
        <a:spcPct val="0"/>
      </a:spcBef>
      <a:spcAft>
        <a:spcPct val="0"/>
      </a:spcAft>
      <a:defRPr kern="1200">
        <a:solidFill>
          <a:schemeClr val="tx1"/>
        </a:solidFill>
        <a:latin typeface="Arial" charset="0"/>
        <a:ea typeface="Geneva" charset="-128"/>
        <a:cs typeface="+mn-cs"/>
      </a:defRPr>
    </a:lvl3pPr>
    <a:lvl4pPr marL="1371600" algn="l" defTabSz="457200" rtl="0" fontAlgn="base">
      <a:spcBef>
        <a:spcPct val="0"/>
      </a:spcBef>
      <a:spcAft>
        <a:spcPct val="0"/>
      </a:spcAft>
      <a:defRPr kern="1200">
        <a:solidFill>
          <a:schemeClr val="tx1"/>
        </a:solidFill>
        <a:latin typeface="Arial" charset="0"/>
        <a:ea typeface="Geneva" charset="-128"/>
        <a:cs typeface="+mn-cs"/>
      </a:defRPr>
    </a:lvl4pPr>
    <a:lvl5pPr marL="1828800" algn="l" defTabSz="457200" rtl="0" fontAlgn="base">
      <a:spcBef>
        <a:spcPct val="0"/>
      </a:spcBef>
      <a:spcAft>
        <a:spcPct val="0"/>
      </a:spcAft>
      <a:defRPr kern="1200">
        <a:solidFill>
          <a:schemeClr val="tx1"/>
        </a:solidFill>
        <a:latin typeface="Arial" charset="0"/>
        <a:ea typeface="Geneva" charset="-128"/>
        <a:cs typeface="+mn-cs"/>
      </a:defRPr>
    </a:lvl5pPr>
    <a:lvl6pPr marL="2286000" algn="l" defTabSz="914400" rtl="0" eaLnBrk="1" latinLnBrk="0" hangingPunct="1">
      <a:defRPr kern="1200">
        <a:solidFill>
          <a:schemeClr val="tx1"/>
        </a:solidFill>
        <a:latin typeface="Arial" charset="0"/>
        <a:ea typeface="Geneva" charset="-128"/>
        <a:cs typeface="+mn-cs"/>
      </a:defRPr>
    </a:lvl6pPr>
    <a:lvl7pPr marL="2743200" algn="l" defTabSz="914400" rtl="0" eaLnBrk="1" latinLnBrk="0" hangingPunct="1">
      <a:defRPr kern="1200">
        <a:solidFill>
          <a:schemeClr val="tx1"/>
        </a:solidFill>
        <a:latin typeface="Arial" charset="0"/>
        <a:ea typeface="Geneva" charset="-128"/>
        <a:cs typeface="+mn-cs"/>
      </a:defRPr>
    </a:lvl7pPr>
    <a:lvl8pPr marL="3200400" algn="l" defTabSz="914400" rtl="0" eaLnBrk="1" latinLnBrk="0" hangingPunct="1">
      <a:defRPr kern="1200">
        <a:solidFill>
          <a:schemeClr val="tx1"/>
        </a:solidFill>
        <a:latin typeface="Arial" charset="0"/>
        <a:ea typeface="Geneva" charset="-128"/>
        <a:cs typeface="+mn-cs"/>
      </a:defRPr>
    </a:lvl8pPr>
    <a:lvl9pPr marL="3657600" algn="l" defTabSz="914400" rtl="0" eaLnBrk="1" latinLnBrk="0" hangingPunct="1">
      <a:defRPr kern="1200">
        <a:solidFill>
          <a:schemeClr val="tx1"/>
        </a:solidFill>
        <a:latin typeface="Arial" charset="0"/>
        <a:ea typeface="Geneva"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0000CC"/>
    <a:srgbClr val="F18307"/>
    <a:srgbClr val="459D2D"/>
    <a:srgbClr val="C10036"/>
    <a:srgbClr val="93C64E"/>
    <a:srgbClr val="808000"/>
    <a:srgbClr val="96C547"/>
    <a:srgbClr val="6EC1BC"/>
    <a:srgbClr val="1B8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05" autoAdjust="0"/>
    <p:restoredTop sz="94698" autoAdjust="0"/>
  </p:normalViewPr>
  <p:slideViewPr>
    <p:cSldViewPr snapToGrid="0" snapToObjects="1">
      <p:cViewPr>
        <p:scale>
          <a:sx n="81" d="100"/>
          <a:sy n="81" d="100"/>
        </p:scale>
        <p:origin x="-898" y="-379"/>
      </p:cViewPr>
      <p:guideLst>
        <p:guide orient="horz" pos="2160"/>
        <p:guide pos="2880"/>
      </p:guideLst>
    </p:cSldViewPr>
  </p:slideViewPr>
  <p:notesTextViewPr>
    <p:cViewPr>
      <p:scale>
        <a:sx n="1" d="1"/>
        <a:sy n="1" d="1"/>
      </p:scale>
      <p:origin x="0" y="0"/>
    </p:cViewPr>
  </p:notesTextViewPr>
  <p:sorterViewPr>
    <p:cViewPr>
      <p:scale>
        <a:sx n="100" d="100"/>
        <a:sy n="100" d="100"/>
      </p:scale>
      <p:origin x="0" y="64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052" cy="4626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760" y="0"/>
            <a:ext cx="3038052" cy="462600"/>
          </a:xfrm>
          <a:prstGeom prst="rect">
            <a:avLst/>
          </a:prstGeom>
        </p:spPr>
        <p:txBody>
          <a:bodyPr vert="horz" lIns="91440" tIns="45720" rIns="91440" bIns="45720" rtlCol="0"/>
          <a:lstStyle>
            <a:lvl1pPr algn="r">
              <a:defRPr sz="1200"/>
            </a:lvl1pPr>
          </a:lstStyle>
          <a:p>
            <a:fld id="{39D7C419-76B4-4576-9B5D-B615D9BF4E07}" type="datetimeFigureOut">
              <a:rPr lang="en-US" smtClean="0"/>
              <a:t>3/11/2015</a:t>
            </a:fld>
            <a:endParaRPr lang="en-US"/>
          </a:p>
        </p:txBody>
      </p:sp>
      <p:sp>
        <p:nvSpPr>
          <p:cNvPr id="4" name="Footer Placeholder 3"/>
          <p:cNvSpPr>
            <a:spLocks noGrp="1"/>
          </p:cNvSpPr>
          <p:nvPr>
            <p:ph type="ftr" sz="quarter" idx="2"/>
          </p:nvPr>
        </p:nvSpPr>
        <p:spPr>
          <a:xfrm>
            <a:off x="0" y="8771887"/>
            <a:ext cx="3038052" cy="4626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760" y="8771887"/>
            <a:ext cx="3038052" cy="462600"/>
          </a:xfrm>
          <a:prstGeom prst="rect">
            <a:avLst/>
          </a:prstGeom>
        </p:spPr>
        <p:txBody>
          <a:bodyPr vert="horz" lIns="91440" tIns="45720" rIns="91440" bIns="45720" rtlCol="0" anchor="b"/>
          <a:lstStyle>
            <a:lvl1pPr algn="r">
              <a:defRPr sz="1200"/>
            </a:lvl1pPr>
          </a:lstStyle>
          <a:p>
            <a:fld id="{2993CDF3-E892-465A-BE17-56743FC0D98E}" type="slidenum">
              <a:rPr lang="en-US" smtClean="0"/>
              <a:t>‹#›</a:t>
            </a:fld>
            <a:endParaRPr lang="en-US"/>
          </a:p>
        </p:txBody>
      </p:sp>
    </p:spTree>
    <p:extLst>
      <p:ext uri="{BB962C8B-B14F-4D97-AF65-F5344CB8AC3E}">
        <p14:creationId xmlns:p14="http://schemas.microsoft.com/office/powerpoint/2010/main" val="3305689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1804"/>
          </a:xfrm>
          <a:prstGeom prst="rect">
            <a:avLst/>
          </a:prstGeom>
        </p:spPr>
        <p:txBody>
          <a:bodyPr vert="horz" wrap="square" lIns="92720" tIns="46360" rIns="92720" bIns="4636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970938" y="1"/>
            <a:ext cx="3037840" cy="461804"/>
          </a:xfrm>
          <a:prstGeom prst="rect">
            <a:avLst/>
          </a:prstGeom>
        </p:spPr>
        <p:txBody>
          <a:bodyPr vert="horz" wrap="square" lIns="92720" tIns="46360" rIns="92720" bIns="46360" numCol="1" anchor="t" anchorCtr="0" compatLnSpc="1">
            <a:prstTxWarp prst="textNoShape">
              <a:avLst/>
            </a:prstTxWarp>
          </a:bodyPr>
          <a:lstStyle>
            <a:lvl1pPr algn="r">
              <a:defRPr sz="1200"/>
            </a:lvl1pPr>
          </a:lstStyle>
          <a:p>
            <a:fld id="{7972A80E-FE8E-4A66-900B-0D8DDD3643C0}" type="datetime1">
              <a:rPr lang="en-US"/>
              <a:pPr/>
              <a:t>3/11/2015</a:t>
            </a:fld>
            <a:endParaRPr lang="en-US"/>
          </a:p>
        </p:txBody>
      </p:sp>
      <p:sp>
        <p:nvSpPr>
          <p:cNvPr id="4" name="Slide Image Placeholder 3"/>
          <p:cNvSpPr>
            <a:spLocks noGrp="1" noRot="1" noChangeAspect="1"/>
          </p:cNvSpPr>
          <p:nvPr>
            <p:ph type="sldImg" idx="2"/>
          </p:nvPr>
        </p:nvSpPr>
        <p:spPr>
          <a:xfrm>
            <a:off x="1195388" y="692150"/>
            <a:ext cx="4619625" cy="3465513"/>
          </a:xfrm>
          <a:prstGeom prst="rect">
            <a:avLst/>
          </a:prstGeom>
          <a:noFill/>
          <a:ln w="12700">
            <a:solidFill>
              <a:prstClr val="black"/>
            </a:solidFill>
          </a:ln>
        </p:spPr>
        <p:txBody>
          <a:bodyPr vert="horz" wrap="square" lIns="92720" tIns="46360" rIns="92720" bIns="4636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701040" y="4387136"/>
            <a:ext cx="5608320" cy="4156234"/>
          </a:xfrm>
          <a:prstGeom prst="rect">
            <a:avLst/>
          </a:prstGeom>
        </p:spPr>
        <p:txBody>
          <a:bodyPr vert="horz" wrap="square" lIns="92720" tIns="46360" rIns="92720" bIns="4636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a:xfrm>
            <a:off x="0" y="8772669"/>
            <a:ext cx="3037840" cy="461804"/>
          </a:xfrm>
          <a:prstGeom prst="rect">
            <a:avLst/>
          </a:prstGeom>
        </p:spPr>
        <p:txBody>
          <a:bodyPr vert="horz" wrap="square" lIns="92720" tIns="46360" rIns="92720" bIns="4636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970938" y="8772669"/>
            <a:ext cx="3037840" cy="461804"/>
          </a:xfrm>
          <a:prstGeom prst="rect">
            <a:avLst/>
          </a:prstGeom>
        </p:spPr>
        <p:txBody>
          <a:bodyPr vert="horz" wrap="square" lIns="92720" tIns="46360" rIns="92720" bIns="46360" numCol="1" anchor="b" anchorCtr="0" compatLnSpc="1">
            <a:prstTxWarp prst="textNoShape">
              <a:avLst/>
            </a:prstTxWarp>
          </a:bodyPr>
          <a:lstStyle>
            <a:lvl1pPr algn="r">
              <a:defRPr sz="1200"/>
            </a:lvl1pPr>
          </a:lstStyle>
          <a:p>
            <a:fld id="{FF7A4B64-63EA-41A3-A00B-4E268F7DCF5D}" type="slidenum">
              <a:rPr lang="en-US"/>
              <a:pPr/>
              <a:t>‹#›</a:t>
            </a:fld>
            <a:endParaRPr lang="en-US"/>
          </a:p>
        </p:txBody>
      </p:sp>
    </p:spTree>
    <p:extLst>
      <p:ext uri="{BB962C8B-B14F-4D97-AF65-F5344CB8AC3E}">
        <p14:creationId xmlns:p14="http://schemas.microsoft.com/office/powerpoint/2010/main" val="38645329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26781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3647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9659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8B0FF69B-23C7-4B75-BD7A-EF44B146D305}" type="slidenum">
              <a:rPr lang="en-US"/>
              <a:pPr/>
              <a:t>‹#›</a:t>
            </a:fld>
            <a:endParaRPr lang="en-US"/>
          </a:p>
        </p:txBody>
      </p:sp>
    </p:spTree>
    <p:extLst>
      <p:ext uri="{BB962C8B-B14F-4D97-AF65-F5344CB8AC3E}">
        <p14:creationId xmlns:p14="http://schemas.microsoft.com/office/powerpoint/2010/main" val="205418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2DA39354-55BE-43D2-8D54-47AC9E713DE3}" type="slidenum">
              <a:rPr lang="en-US"/>
              <a:pPr/>
              <a:t>‹#›</a:t>
            </a:fld>
            <a:endParaRPr lang="en-US"/>
          </a:p>
        </p:txBody>
      </p:sp>
    </p:spTree>
    <p:extLst>
      <p:ext uri="{BB962C8B-B14F-4D97-AF65-F5344CB8AC3E}">
        <p14:creationId xmlns:p14="http://schemas.microsoft.com/office/powerpoint/2010/main" val="418047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68C2B71D-9229-4A23-8F42-7DFDFF72671D}" type="slidenum">
              <a:rPr lang="en-US"/>
              <a:pPr/>
              <a:t>‹#›</a:t>
            </a:fld>
            <a:endParaRPr lang="en-US"/>
          </a:p>
        </p:txBody>
      </p:sp>
    </p:spTree>
    <p:extLst>
      <p:ext uri="{BB962C8B-B14F-4D97-AF65-F5344CB8AC3E}">
        <p14:creationId xmlns:p14="http://schemas.microsoft.com/office/powerpoint/2010/main" val="114424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Geneva" charset="-128"/>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56508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2C33BA31-10F2-4085-B9DC-16A8BA1E4DAD}" type="slidenum">
              <a:rPr lang="en-US"/>
              <a:pPr/>
              <a:t>‹#›</a:t>
            </a:fld>
            <a:endParaRPr lang="en-US"/>
          </a:p>
        </p:txBody>
      </p:sp>
    </p:spTree>
    <p:extLst>
      <p:ext uri="{BB962C8B-B14F-4D97-AF65-F5344CB8AC3E}">
        <p14:creationId xmlns:p14="http://schemas.microsoft.com/office/powerpoint/2010/main" val="260258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2CF2B15A-05AB-4486-A823-E70817ADA803}" type="slidenum">
              <a:rPr lang="en-US"/>
              <a:pPr/>
              <a:t>‹#›</a:t>
            </a:fld>
            <a:endParaRPr lang="en-US"/>
          </a:p>
        </p:txBody>
      </p:sp>
    </p:spTree>
    <p:extLst>
      <p:ext uri="{BB962C8B-B14F-4D97-AF65-F5344CB8AC3E}">
        <p14:creationId xmlns:p14="http://schemas.microsoft.com/office/powerpoint/2010/main" val="11522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5BB7B7E0-FDF9-426E-8609-706CF7FD9C7E}" type="slidenum">
              <a:rPr lang="en-US"/>
              <a:pPr/>
              <a:t>‹#›</a:t>
            </a:fld>
            <a:endParaRPr lang="en-US"/>
          </a:p>
        </p:txBody>
      </p:sp>
    </p:spTree>
    <p:extLst>
      <p:ext uri="{BB962C8B-B14F-4D97-AF65-F5344CB8AC3E}">
        <p14:creationId xmlns:p14="http://schemas.microsoft.com/office/powerpoint/2010/main" val="127504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10064887-7005-4BA9-A7B1-0FF37647CC7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Lst>
  <p:hf hdr="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corporate.ul.com/departments/snk5212/QE/carMatrix/CARAdministratorResponsibilityList.xls"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457200" y="2533650"/>
            <a:ext cx="5843588" cy="1400175"/>
          </a:xfrm>
        </p:spPr>
        <p:txBody>
          <a:bodyPr/>
          <a:lstStyle/>
          <a:p>
            <a:pPr eaLnBrk="1" hangingPunct="1"/>
            <a:r>
              <a:rPr lang="en-US" dirty="0" smtClean="0">
                <a:latin typeface="Arial" charset="0"/>
              </a:rPr>
              <a:t>CAR Champion Calibration</a:t>
            </a:r>
          </a:p>
        </p:txBody>
      </p:sp>
      <p:sp>
        <p:nvSpPr>
          <p:cNvPr id="13315" name="Subtitle 2"/>
          <p:cNvSpPr>
            <a:spLocks noGrp="1"/>
          </p:cNvSpPr>
          <p:nvPr>
            <p:ph type="subTitle" idx="1"/>
          </p:nvPr>
        </p:nvSpPr>
        <p:spPr>
          <a:xfrm>
            <a:off x="457199" y="5049982"/>
            <a:ext cx="6726025" cy="685656"/>
          </a:xfrm>
        </p:spPr>
        <p:txBody>
          <a:bodyPr/>
          <a:lstStyle/>
          <a:p>
            <a:pPr eaLnBrk="1" hangingPunct="1"/>
            <a:r>
              <a:rPr lang="en-US" dirty="0" smtClean="0">
                <a:latin typeface="Arial" charset="0"/>
                <a:cs typeface="Arial" charset="0"/>
              </a:rPr>
              <a:t>March 12, </a:t>
            </a:r>
            <a:r>
              <a:rPr lang="en-US" dirty="0" smtClean="0">
                <a:latin typeface="Arial" charset="0"/>
                <a:cs typeface="Arial" charset="0"/>
              </a:rPr>
              <a:t>2015 – Revision 2.0</a:t>
            </a:r>
            <a:endParaRPr lang="en-US" dirty="0" smtClean="0">
              <a:latin typeface="Arial" charset="0"/>
              <a:cs typeface="Arial" charset="0"/>
            </a:endParaRPr>
          </a:p>
          <a:p>
            <a:pPr eaLnBrk="1" hangingPunct="1"/>
            <a:r>
              <a:rPr lang="en-US" dirty="0" smtClean="0">
                <a:latin typeface="Arial" charset="0"/>
                <a:cs typeface="Arial" charset="0"/>
              </a:rPr>
              <a:t>For questions or comments, please contact Cheryl Adams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1841270" y="3068917"/>
            <a:ext cx="5636489" cy="1640090"/>
          </a:xfrm>
        </p:spPr>
        <p:txBody>
          <a:bodyPr/>
          <a:lstStyle/>
          <a:p>
            <a:pPr algn="ctr"/>
            <a:r>
              <a:rPr lang="en-US" dirty="0" smtClean="0">
                <a:solidFill>
                  <a:srgbClr val="FFC000"/>
                </a:solidFill>
                <a:latin typeface="Arial" charset="0"/>
              </a:rPr>
              <a:t>Champion </a:t>
            </a:r>
            <a:r>
              <a:rPr lang="en-US" i="1" dirty="0" smtClean="0">
                <a:solidFill>
                  <a:srgbClr val="FFC000"/>
                </a:solidFill>
                <a:latin typeface="Segoe Print" pitchFamily="2" charset="0"/>
              </a:rPr>
              <a:t>Conversations</a:t>
            </a:r>
            <a:endParaRPr lang="en-US" i="1" dirty="0" smtClean="0">
              <a:latin typeface="Segoe Print" pitchFamily="2" charset="0"/>
            </a:endParaRPr>
          </a:p>
        </p:txBody>
      </p:sp>
    </p:spTree>
    <p:extLst>
      <p:ext uri="{BB962C8B-B14F-4D97-AF65-F5344CB8AC3E}">
        <p14:creationId xmlns:p14="http://schemas.microsoft.com/office/powerpoint/2010/main" val="3823863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90701"/>
            <a:ext cx="8229600" cy="5041900"/>
          </a:xfrm>
        </p:spPr>
        <p:txBody>
          <a:bodyPr>
            <a:normAutofit/>
          </a:bodyPr>
          <a:lstStyle/>
          <a:p>
            <a:pPr marL="0" indent="0">
              <a:lnSpc>
                <a:spcPct val="90000"/>
              </a:lnSpc>
            </a:pPr>
            <a:endParaRPr lang="en-US" sz="1600" b="1" dirty="0" smtClean="0">
              <a:solidFill>
                <a:schemeClr val="accent1"/>
              </a:solidFill>
            </a:endParaRPr>
          </a:p>
          <a:p>
            <a:pPr marL="0" indent="0" algn="ctr">
              <a:lnSpc>
                <a:spcPct val="90000"/>
              </a:lnSpc>
            </a:pPr>
            <a:endParaRPr lang="en-US" sz="2600" b="1" i="1" dirty="0" smtClean="0">
              <a:solidFill>
                <a:schemeClr val="accent1"/>
              </a:solidFill>
            </a:endParaRPr>
          </a:p>
          <a:p>
            <a:pPr marL="0" indent="0" algn="ctr">
              <a:lnSpc>
                <a:spcPct val="90000"/>
              </a:lnSpc>
            </a:pPr>
            <a:endParaRPr lang="en-US" sz="2600" b="1" i="1" dirty="0" smtClean="0">
              <a:solidFill>
                <a:schemeClr val="accent1"/>
              </a:solidFill>
            </a:endParaRPr>
          </a:p>
          <a:p>
            <a:pPr marL="0" indent="0" algn="ctr">
              <a:lnSpc>
                <a:spcPct val="90000"/>
              </a:lnSpc>
            </a:pPr>
            <a:endParaRPr lang="en-US" sz="2600" b="1" i="1" dirty="0" smtClean="0">
              <a:solidFill>
                <a:schemeClr val="accent1"/>
              </a:solidFill>
            </a:endParaRPr>
          </a:p>
          <a:p>
            <a:pPr marL="0" indent="0" algn="ctr">
              <a:lnSpc>
                <a:spcPct val="90000"/>
              </a:lnSpc>
            </a:pPr>
            <a:endParaRPr lang="en-US" sz="2600" b="1" i="1" dirty="0">
              <a:solidFill>
                <a:schemeClr val="accent1"/>
              </a:solidFill>
            </a:endParaRPr>
          </a:p>
          <a:p>
            <a:pPr marL="0" indent="0" algn="ctr">
              <a:lnSpc>
                <a:spcPct val="90000"/>
              </a:lnSpc>
            </a:pPr>
            <a:r>
              <a:rPr lang="en-US" sz="6000" b="1" i="1" dirty="0" smtClean="0">
                <a:solidFill>
                  <a:schemeClr val="accent1"/>
                </a:solidFill>
                <a:latin typeface="Algerian" panose="04020705040A02060702" pitchFamily="82" charset="0"/>
              </a:rPr>
              <a:t>     WHY???</a:t>
            </a:r>
          </a:p>
          <a:p>
            <a:pPr marL="0" indent="0" algn="ctr">
              <a:lnSpc>
                <a:spcPct val="90000"/>
              </a:lnSpc>
            </a:pPr>
            <a:endParaRPr lang="en-US" sz="2600" b="1" dirty="0">
              <a:solidFill>
                <a:schemeClr val="accent1"/>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11</a:t>
            </a:fld>
            <a:endParaRPr lang="en-US"/>
          </a:p>
        </p:txBody>
      </p:sp>
      <p:sp>
        <p:nvSpPr>
          <p:cNvPr id="3" name="TextBox 2"/>
          <p:cNvSpPr txBox="1"/>
          <p:nvPr/>
        </p:nvSpPr>
        <p:spPr>
          <a:xfrm>
            <a:off x="886126" y="1008668"/>
            <a:ext cx="7442134" cy="2123658"/>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The return of</a:t>
            </a:r>
          </a:p>
          <a:p>
            <a:pPr algn="ctr"/>
            <a:r>
              <a:rPr lang="en-US" sz="800" b="1" i="1" dirty="0" smtClean="0">
                <a:solidFill>
                  <a:srgbClr val="0070C0"/>
                </a:solidFill>
                <a:latin typeface="Arial Black" pitchFamily="34" charset="0"/>
                <a:cs typeface="Andalus" pitchFamily="18" charset="-78"/>
              </a:rPr>
              <a:t> </a:t>
            </a:r>
          </a:p>
          <a:p>
            <a:pPr algn="ctr"/>
            <a:r>
              <a:rPr lang="en-US" sz="4400" b="1" dirty="0" smtClean="0">
                <a:solidFill>
                  <a:schemeClr val="tx1">
                    <a:lumMod val="75000"/>
                    <a:lumOff val="25000"/>
                  </a:schemeClr>
                </a:solidFill>
                <a:latin typeface="Algerian" panose="04020705040A02060702" pitchFamily="82" charset="0"/>
                <a:cs typeface="Andalus" pitchFamily="18" charset="-78"/>
              </a:rPr>
              <a:t>“Human Error”</a:t>
            </a:r>
          </a:p>
          <a:p>
            <a:pPr algn="ctr"/>
            <a:endParaRPr lang="en-US" sz="800" b="1" i="1" dirty="0" smtClean="0">
              <a:solidFill>
                <a:srgbClr val="0070C0"/>
              </a:solidFill>
              <a:latin typeface="Arial Black" pitchFamily="34" charset="0"/>
              <a:cs typeface="Andalus" pitchFamily="18" charset="-78"/>
            </a:endParaRPr>
          </a:p>
          <a:p>
            <a:pPr algn="ctr"/>
            <a:r>
              <a:rPr lang="en-US" sz="3600" b="1" i="1" dirty="0" smtClean="0">
                <a:solidFill>
                  <a:srgbClr val="0070C0"/>
                </a:solidFill>
                <a:latin typeface="Arial Black" pitchFamily="34" charset="0"/>
                <a:cs typeface="Andalus" pitchFamily="18" charset="-78"/>
              </a:rPr>
              <a:t>OH NO!!!</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741" y="2605100"/>
            <a:ext cx="13239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3141" y="1244903"/>
            <a:ext cx="1350807" cy="1281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5252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par>
                          <p:cTn id="8" fill="hold">
                            <p:stCondLst>
                              <p:cond delay="2000"/>
                            </p:stCondLst>
                            <p:childTnLst>
                              <p:par>
                                <p:cTn id="9" presetID="4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4000"/>
                            </p:stCondLst>
                            <p:childTnLst>
                              <p:par>
                                <p:cTn id="15" presetID="31" presetClass="entr" presetSubtype="0" fill="hold" nodeType="after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p:cTn id="17" dur="1000" fill="hold"/>
                                        <p:tgtEl>
                                          <p:spTgt spid="1026"/>
                                        </p:tgtEl>
                                        <p:attrNameLst>
                                          <p:attrName>ppt_w</p:attrName>
                                        </p:attrNameLst>
                                      </p:cBhvr>
                                      <p:tavLst>
                                        <p:tav tm="0">
                                          <p:val>
                                            <p:fltVal val="0"/>
                                          </p:val>
                                        </p:tav>
                                        <p:tav tm="100000">
                                          <p:val>
                                            <p:strVal val="#ppt_w"/>
                                          </p:val>
                                        </p:tav>
                                      </p:tavLst>
                                    </p:anim>
                                    <p:anim calcmode="lin" valueType="num">
                                      <p:cBhvr>
                                        <p:cTn id="18" dur="1000" fill="hold"/>
                                        <p:tgtEl>
                                          <p:spTgt spid="1026"/>
                                        </p:tgtEl>
                                        <p:attrNameLst>
                                          <p:attrName>ppt_h</p:attrName>
                                        </p:attrNameLst>
                                      </p:cBhvr>
                                      <p:tavLst>
                                        <p:tav tm="0">
                                          <p:val>
                                            <p:fltVal val="0"/>
                                          </p:val>
                                        </p:tav>
                                        <p:tav tm="100000">
                                          <p:val>
                                            <p:strVal val="#ppt_h"/>
                                          </p:val>
                                        </p:tav>
                                      </p:tavLst>
                                    </p:anim>
                                    <p:anim calcmode="lin" valueType="num">
                                      <p:cBhvr>
                                        <p:cTn id="19" dur="1000" fill="hold"/>
                                        <p:tgtEl>
                                          <p:spTgt spid="1026"/>
                                        </p:tgtEl>
                                        <p:attrNameLst>
                                          <p:attrName>style.rotation</p:attrName>
                                        </p:attrNameLst>
                                      </p:cBhvr>
                                      <p:tavLst>
                                        <p:tav tm="0">
                                          <p:val>
                                            <p:fltVal val="90"/>
                                          </p:val>
                                        </p:tav>
                                        <p:tav tm="100000">
                                          <p:val>
                                            <p:fltVal val="0"/>
                                          </p:val>
                                        </p:tav>
                                      </p:tavLst>
                                    </p:anim>
                                    <p:animEffect transition="in" filter="fade">
                                      <p:cBhvr>
                                        <p:cTn id="20" dur="1000"/>
                                        <p:tgtEl>
                                          <p:spTgt spid="1026"/>
                                        </p:tgtEl>
                                      </p:cBhvr>
                                    </p:animEffect>
                                  </p:childTnLst>
                                </p:cTn>
                              </p:par>
                            </p:childTnLst>
                          </p:cTn>
                        </p:par>
                        <p:par>
                          <p:cTn id="21" fill="hold">
                            <p:stCondLst>
                              <p:cond delay="5000"/>
                            </p:stCondLst>
                            <p:childTnLst>
                              <p:par>
                                <p:cTn id="22" presetID="42" presetClass="entr" presetSubtype="0" fill="hold" nodeType="afterEffect">
                                  <p:stCondLst>
                                    <p:cond delay="0"/>
                                  </p:stCondLst>
                                  <p:childTnLst>
                                    <p:set>
                                      <p:cBhvr>
                                        <p:cTn id="23" dur="1" fill="hold">
                                          <p:stCondLst>
                                            <p:cond delay="0"/>
                                          </p:stCondLst>
                                        </p:cTn>
                                        <p:tgtEl>
                                          <p:spTgt spid="1027"/>
                                        </p:tgtEl>
                                        <p:attrNameLst>
                                          <p:attrName>style.visibility</p:attrName>
                                        </p:attrNameLst>
                                      </p:cBhvr>
                                      <p:to>
                                        <p:strVal val="visible"/>
                                      </p:to>
                                    </p:set>
                                    <p:animEffect transition="in" filter="fade">
                                      <p:cBhvr>
                                        <p:cTn id="24" dur="2000"/>
                                        <p:tgtEl>
                                          <p:spTgt spid="1027"/>
                                        </p:tgtEl>
                                      </p:cBhvr>
                                    </p:animEffect>
                                    <p:anim calcmode="lin" valueType="num">
                                      <p:cBhvr>
                                        <p:cTn id="25" dur="2000" fill="hold"/>
                                        <p:tgtEl>
                                          <p:spTgt spid="1027"/>
                                        </p:tgtEl>
                                        <p:attrNameLst>
                                          <p:attrName>ppt_x</p:attrName>
                                        </p:attrNameLst>
                                      </p:cBhvr>
                                      <p:tavLst>
                                        <p:tav tm="0">
                                          <p:val>
                                            <p:strVal val="#ppt_x"/>
                                          </p:val>
                                        </p:tav>
                                        <p:tav tm="100000">
                                          <p:val>
                                            <p:strVal val="#ppt_x"/>
                                          </p:val>
                                        </p:tav>
                                      </p:tavLst>
                                    </p:anim>
                                    <p:anim calcmode="lin" valueType="num">
                                      <p:cBhvr>
                                        <p:cTn id="26" dur="2000" fill="hold"/>
                                        <p:tgtEl>
                                          <p:spTgt spid="1027"/>
                                        </p:tgtEl>
                                        <p:attrNameLst>
                                          <p:attrName>ppt_y</p:attrName>
                                        </p:attrNameLst>
                                      </p:cBhvr>
                                      <p:tavLst>
                                        <p:tav tm="0">
                                          <p:val>
                                            <p:strVal val="#ppt_y+.1"/>
                                          </p:val>
                                        </p:tav>
                                        <p:tav tm="100000">
                                          <p:val>
                                            <p:strVal val="#ppt_y"/>
                                          </p:val>
                                        </p:tav>
                                      </p:tavLst>
                                    </p:anim>
                                  </p:childTnLst>
                                </p:cTn>
                              </p:par>
                            </p:childTnLst>
                          </p:cTn>
                        </p:par>
                        <p:par>
                          <p:cTn id="27" fill="hold">
                            <p:stCondLst>
                              <p:cond delay="7000"/>
                            </p:stCondLst>
                            <p:childTnLst>
                              <p:par>
                                <p:cTn id="28" presetID="1" presetClass="entr" presetSubtype="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childTnLst>
                          </p:cTn>
                        </p:par>
                        <p:par>
                          <p:cTn id="30" fill="hold">
                            <p:stCondLst>
                              <p:cond delay="7000"/>
                            </p:stCondLst>
                            <p:childTnLst>
                              <p:par>
                                <p:cTn id="31" presetID="26" presetClass="emph" presetSubtype="0" repeatCount="4000" fill="hold" grpId="1" nodeType="afterEffect">
                                  <p:stCondLst>
                                    <p:cond delay="0"/>
                                  </p:stCondLst>
                                  <p:childTnLst>
                                    <p:animEffect transition="out" filter="fade">
                                      <p:cBhvr>
                                        <p:cTn id="32" dur="1000" tmFilter="0, 0; .2, .5; .8, .5; 1, 0"/>
                                        <p:tgtEl>
                                          <p:spTgt spid="20"/>
                                        </p:tgtEl>
                                      </p:cBhvr>
                                    </p:animEffect>
                                    <p:animScale>
                                      <p:cBhvr>
                                        <p:cTn id="33" dur="50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0" grpId="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90701"/>
            <a:ext cx="8385142" cy="5041900"/>
          </a:xfrm>
        </p:spPr>
        <p:txBody>
          <a:bodyPr>
            <a:normAutofit/>
          </a:bodyPr>
          <a:lstStyle/>
          <a:p>
            <a:r>
              <a:rPr lang="en-US" sz="2400" b="1" dirty="0" smtClean="0">
                <a:solidFill>
                  <a:schemeClr val="bg1">
                    <a:lumMod val="50000"/>
                  </a:schemeClr>
                </a:solidFill>
              </a:rPr>
              <a:t>143913542</a:t>
            </a:r>
          </a:p>
          <a:p>
            <a:endParaRPr lang="en-US" sz="1400" b="1" dirty="0" smtClean="0">
              <a:solidFill>
                <a:schemeClr val="bg1">
                  <a:lumMod val="50000"/>
                </a:schemeClr>
              </a:solidFill>
            </a:endParaRPr>
          </a:p>
          <a:p>
            <a:r>
              <a:rPr lang="en-US" sz="2400" b="1" dirty="0" smtClean="0">
                <a:solidFill>
                  <a:schemeClr val="bg1">
                    <a:lumMod val="50000"/>
                  </a:schemeClr>
                </a:solidFill>
              </a:rPr>
              <a:t>143913643</a:t>
            </a:r>
          </a:p>
          <a:p>
            <a:endParaRPr lang="en-US" sz="1400" b="1" dirty="0" smtClean="0">
              <a:solidFill>
                <a:schemeClr val="bg1">
                  <a:lumMod val="50000"/>
                </a:schemeClr>
              </a:solidFill>
            </a:endParaRPr>
          </a:p>
          <a:p>
            <a:r>
              <a:rPr lang="en-US" sz="2400" b="1" dirty="0" smtClean="0">
                <a:solidFill>
                  <a:schemeClr val="bg1">
                    <a:lumMod val="50000"/>
                  </a:schemeClr>
                </a:solidFill>
              </a:rPr>
              <a:t>143914226</a:t>
            </a:r>
          </a:p>
          <a:p>
            <a:endParaRPr lang="en-US" sz="1400" b="1" dirty="0" smtClean="0">
              <a:solidFill>
                <a:schemeClr val="bg1">
                  <a:lumMod val="50000"/>
                </a:schemeClr>
              </a:solidFill>
            </a:endParaRPr>
          </a:p>
          <a:p>
            <a:r>
              <a:rPr lang="en-US" sz="2400" b="1" dirty="0" smtClean="0">
                <a:solidFill>
                  <a:schemeClr val="bg1">
                    <a:lumMod val="50000"/>
                  </a:schemeClr>
                </a:solidFill>
              </a:rPr>
              <a:t>143913860</a:t>
            </a:r>
          </a:p>
          <a:p>
            <a:endParaRPr lang="en-US" sz="1400" b="1" dirty="0" smtClean="0">
              <a:solidFill>
                <a:schemeClr val="bg1">
                  <a:lumMod val="50000"/>
                </a:schemeClr>
              </a:solidFill>
            </a:endParaRPr>
          </a:p>
          <a:p>
            <a:r>
              <a:rPr lang="en-US" sz="2400" b="1" dirty="0" smtClean="0">
                <a:solidFill>
                  <a:schemeClr val="bg1">
                    <a:lumMod val="50000"/>
                  </a:schemeClr>
                </a:solidFill>
              </a:rPr>
              <a:t>143913625</a:t>
            </a:r>
          </a:p>
          <a:p>
            <a:endParaRPr lang="en-US" sz="1400" b="1" dirty="0" smtClean="0">
              <a:solidFill>
                <a:schemeClr val="bg1">
                  <a:lumMod val="50000"/>
                </a:schemeClr>
              </a:solidFill>
            </a:endParaRPr>
          </a:p>
          <a:p>
            <a:r>
              <a:rPr lang="en-US" sz="2400" b="1" dirty="0" smtClean="0">
                <a:solidFill>
                  <a:schemeClr val="bg1">
                    <a:lumMod val="50000"/>
                  </a:schemeClr>
                </a:solidFill>
              </a:rPr>
              <a:t>143913227</a:t>
            </a:r>
          </a:p>
          <a:p>
            <a:endParaRPr lang="en-US" sz="1400" b="1" dirty="0" smtClean="0">
              <a:solidFill>
                <a:schemeClr val="bg1">
                  <a:lumMod val="50000"/>
                </a:schemeClr>
              </a:solidFill>
            </a:endParaRPr>
          </a:p>
          <a:p>
            <a:r>
              <a:rPr lang="en-US" sz="2400" b="1" dirty="0" smtClean="0">
                <a:solidFill>
                  <a:schemeClr val="bg1">
                    <a:lumMod val="50000"/>
                  </a:schemeClr>
                </a:solidFill>
              </a:rPr>
              <a:t>143913239</a:t>
            </a:r>
            <a:endParaRPr lang="en-US" sz="2400" b="1" dirty="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12</a:t>
            </a:fld>
            <a:endParaRPr lang="en-US"/>
          </a:p>
        </p:txBody>
      </p:sp>
      <p:sp>
        <p:nvSpPr>
          <p:cNvPr id="3" name="TextBox 2"/>
          <p:cNvSpPr txBox="1"/>
          <p:nvPr/>
        </p:nvSpPr>
        <p:spPr>
          <a:xfrm>
            <a:off x="820132" y="895544"/>
            <a:ext cx="7428322"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Human Error – Opportunity</a:t>
            </a:r>
            <a:endParaRPr lang="en-US" sz="3600" b="1" i="1" dirty="0">
              <a:solidFill>
                <a:srgbClr val="0070C0"/>
              </a:solidFill>
              <a:latin typeface="Arial Black" pitchFamily="34" charset="0"/>
              <a:cs typeface="Andalus" pitchFamily="18" charset="-78"/>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9810" y="1811273"/>
            <a:ext cx="260985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9810" y="2504093"/>
            <a:ext cx="41243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9810" y="2963794"/>
            <a:ext cx="65055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9810" y="3832390"/>
            <a:ext cx="6172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9810" y="4482838"/>
            <a:ext cx="64579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9810" y="5289764"/>
            <a:ext cx="661987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9"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9810" y="5968395"/>
            <a:ext cx="517207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2103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90701"/>
            <a:ext cx="8229600" cy="5041900"/>
          </a:xfrm>
        </p:spPr>
        <p:txBody>
          <a:bodyPr>
            <a:normAutofit/>
          </a:bodyPr>
          <a:lstStyle/>
          <a:p>
            <a:pPr marL="0" indent="0"/>
            <a:r>
              <a:rPr lang="en-US" sz="2600" b="1" dirty="0" smtClean="0">
                <a:solidFill>
                  <a:schemeClr val="tx2"/>
                </a:solidFill>
              </a:rPr>
              <a:t>Any </a:t>
            </a:r>
            <a:r>
              <a:rPr lang="en-US" sz="2600" b="1" dirty="0">
                <a:solidFill>
                  <a:schemeClr val="tx2"/>
                </a:solidFill>
              </a:rPr>
              <a:t>root cause that states "human error", "lack of resources", or "item overlooked" requires more investigation. </a:t>
            </a:r>
          </a:p>
          <a:p>
            <a:pPr marL="687388" lvl="1" indent="-347663"/>
            <a:r>
              <a:rPr lang="en-US" sz="2600" b="1" dirty="0">
                <a:solidFill>
                  <a:schemeClr val="bg1">
                    <a:lumMod val="50000"/>
                  </a:schemeClr>
                </a:solidFill>
              </a:rPr>
              <a:t>Why was there human error? </a:t>
            </a:r>
            <a:r>
              <a:rPr lang="en-US" sz="2600" b="1" dirty="0" smtClean="0">
                <a:solidFill>
                  <a:schemeClr val="bg1">
                    <a:lumMod val="50000"/>
                  </a:schemeClr>
                </a:solidFill>
              </a:rPr>
              <a:t> Root </a:t>
            </a:r>
            <a:r>
              <a:rPr lang="en-US" sz="2600" b="1" dirty="0">
                <a:solidFill>
                  <a:schemeClr val="bg1">
                    <a:lumMod val="50000"/>
                  </a:schemeClr>
                </a:solidFill>
              </a:rPr>
              <a:t>cause investigation </a:t>
            </a:r>
            <a:r>
              <a:rPr lang="en-US" sz="2600" b="1" i="1" u="sng" dirty="0">
                <a:solidFill>
                  <a:schemeClr val="bg1">
                    <a:lumMod val="50000"/>
                  </a:schemeClr>
                </a:solidFill>
              </a:rPr>
              <a:t>begins</a:t>
            </a:r>
            <a:r>
              <a:rPr lang="en-US" sz="2600" b="1" dirty="0">
                <a:solidFill>
                  <a:schemeClr val="bg1">
                    <a:lumMod val="50000"/>
                  </a:schemeClr>
                </a:solidFill>
              </a:rPr>
              <a:t> with an operator error. </a:t>
            </a:r>
          </a:p>
          <a:p>
            <a:pPr marL="687388" lvl="1" indent="-347663"/>
            <a:r>
              <a:rPr lang="en-US" sz="2600" b="1" dirty="0">
                <a:solidFill>
                  <a:schemeClr val="bg1">
                    <a:lumMod val="50000"/>
                  </a:schemeClr>
                </a:solidFill>
              </a:rPr>
              <a:t>What in the process allowed such an error to occur? </a:t>
            </a:r>
          </a:p>
          <a:p>
            <a:pPr marL="687388" lvl="1" indent="-347663"/>
            <a:r>
              <a:rPr lang="en-US" sz="2600" b="1" dirty="0">
                <a:solidFill>
                  <a:schemeClr val="bg1">
                    <a:lumMod val="50000"/>
                  </a:schemeClr>
                </a:solidFill>
              </a:rPr>
              <a:t>These statements must be supported by facts and data</a:t>
            </a:r>
            <a:r>
              <a:rPr lang="en-US" sz="2600" b="1" dirty="0" smtClean="0">
                <a:solidFill>
                  <a:schemeClr val="bg1">
                    <a:lumMod val="50000"/>
                  </a:schemeClr>
                </a:solidFill>
              </a:rPr>
              <a:t>.</a:t>
            </a:r>
            <a:endParaRPr lang="en-US" sz="2600" b="1" dirty="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13</a:t>
            </a:fld>
            <a:endParaRPr lang="en-US"/>
          </a:p>
        </p:txBody>
      </p:sp>
      <p:sp>
        <p:nvSpPr>
          <p:cNvPr id="3" name="TextBox 2"/>
          <p:cNvSpPr txBox="1"/>
          <p:nvPr/>
        </p:nvSpPr>
        <p:spPr>
          <a:xfrm>
            <a:off x="820132" y="895544"/>
            <a:ext cx="7428322"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Human Error – Opportunity</a:t>
            </a:r>
            <a:endParaRPr lang="en-US" sz="3600" b="1" i="1" dirty="0">
              <a:solidFill>
                <a:srgbClr val="0070C0"/>
              </a:solidFill>
              <a:latin typeface="Arial Black" pitchFamily="34" charset="0"/>
              <a:cs typeface="Andalus" pitchFamily="18" charset="-78"/>
            </a:endParaRPr>
          </a:p>
        </p:txBody>
      </p:sp>
    </p:spTree>
    <p:extLst>
      <p:ext uri="{BB962C8B-B14F-4D97-AF65-F5344CB8AC3E}">
        <p14:creationId xmlns:p14="http://schemas.microsoft.com/office/powerpoint/2010/main" val="123567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2281287"/>
            <a:ext cx="8229600" cy="4451314"/>
          </a:xfrm>
        </p:spPr>
        <p:txBody>
          <a:bodyPr>
            <a:normAutofit/>
          </a:bodyPr>
          <a:lstStyle/>
          <a:p>
            <a:pPr marL="0" indent="0">
              <a:lnSpc>
                <a:spcPct val="90000"/>
              </a:lnSpc>
            </a:pPr>
            <a:endParaRPr lang="en-US" sz="1600" b="1" dirty="0" smtClean="0">
              <a:solidFill>
                <a:schemeClr val="accent1"/>
              </a:solidFill>
            </a:endParaRPr>
          </a:p>
          <a:p>
            <a:pPr marL="0" indent="0" algn="ctr">
              <a:lnSpc>
                <a:spcPct val="90000"/>
              </a:lnSpc>
            </a:pPr>
            <a:endParaRPr lang="en-US" sz="2600" b="1" dirty="0">
              <a:solidFill>
                <a:schemeClr val="accent1"/>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14</a:t>
            </a:fld>
            <a:endParaRPr lang="en-US"/>
          </a:p>
        </p:txBody>
      </p:sp>
      <p:sp>
        <p:nvSpPr>
          <p:cNvPr id="3" name="TextBox 2"/>
          <p:cNvSpPr txBox="1"/>
          <p:nvPr/>
        </p:nvSpPr>
        <p:spPr>
          <a:xfrm>
            <a:off x="801283" y="1725120"/>
            <a:ext cx="7692268" cy="1754326"/>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Why was I assigned as </a:t>
            </a:r>
          </a:p>
          <a:p>
            <a:pPr algn="ctr"/>
            <a:r>
              <a:rPr lang="en-US" sz="3600" b="1" i="1" dirty="0" smtClean="0">
                <a:solidFill>
                  <a:srgbClr val="0070C0"/>
                </a:solidFill>
                <a:latin typeface="Arial Black" pitchFamily="34" charset="0"/>
                <a:cs typeface="Andalus" pitchFamily="18" charset="-78"/>
              </a:rPr>
              <a:t>CAR Champion for an </a:t>
            </a:r>
          </a:p>
          <a:p>
            <a:pPr algn="ctr"/>
            <a:r>
              <a:rPr lang="en-US" sz="3600" b="1" i="1" dirty="0" smtClean="0">
                <a:solidFill>
                  <a:srgbClr val="0070C0"/>
                </a:solidFill>
                <a:latin typeface="Arial Black" pitchFamily="34" charset="0"/>
                <a:cs typeface="Andalus" pitchFamily="18" charset="-78"/>
              </a:rPr>
              <a:t>ANSI Observation CAR???</a:t>
            </a:r>
          </a:p>
        </p:txBody>
      </p:sp>
    </p:spTree>
    <p:extLst>
      <p:ext uri="{BB962C8B-B14F-4D97-AF65-F5344CB8AC3E}">
        <p14:creationId xmlns:p14="http://schemas.microsoft.com/office/powerpoint/2010/main" val="1445009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par>
                          <p:cTn id="8" fill="hold">
                            <p:stCondLst>
                              <p:cond delay="2000"/>
                            </p:stCondLst>
                            <p:childTnLst>
                              <p:par>
                                <p:cTn id="9" presetID="4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4000"/>
                            </p:stCondLst>
                            <p:childTnLst>
                              <p:par>
                                <p:cTn id="15" presetID="1" presetClass="entr" presetSubtype="0" fill="hold" grpId="0" nodeType="afterEffect" nodePh="1">
                                  <p:stCondLst>
                                    <p:cond delay="0"/>
                                  </p:stCondLst>
                                  <p:endCondLst>
                                    <p:cond evt="begin" delay="0">
                                      <p:tn val="15"/>
                                    </p:cond>
                                  </p:end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168924"/>
            <a:ext cx="8229600" cy="5563677"/>
          </a:xfrm>
        </p:spPr>
        <p:txBody>
          <a:bodyPr>
            <a:normAutofit/>
          </a:bodyPr>
          <a:lstStyle/>
          <a:p>
            <a:pPr marL="0" indent="0">
              <a:lnSpc>
                <a:spcPct val="90000"/>
              </a:lnSpc>
            </a:pPr>
            <a:r>
              <a:rPr lang="en-US" sz="2600" b="1" dirty="0" smtClean="0">
                <a:solidFill>
                  <a:schemeClr val="accent1"/>
                </a:solidFill>
              </a:rPr>
              <a:t>Local CAR Champions now handle ANSI, SCC and OSHA </a:t>
            </a:r>
            <a:r>
              <a:rPr lang="en-US" sz="2600" b="1" i="1" u="sng" dirty="0" smtClean="0">
                <a:solidFill>
                  <a:schemeClr val="accent2">
                    <a:lumMod val="50000"/>
                  </a:schemeClr>
                </a:solidFill>
              </a:rPr>
              <a:t>Observation CARs</a:t>
            </a:r>
            <a:r>
              <a:rPr lang="en-US" sz="2600" b="1" dirty="0" smtClean="0">
                <a:solidFill>
                  <a:schemeClr val="accent1"/>
                </a:solidFill>
              </a:rPr>
              <a:t> only!</a:t>
            </a:r>
          </a:p>
          <a:p>
            <a:endParaRPr lang="en-US" sz="800" b="1" dirty="0" smtClean="0">
              <a:solidFill>
                <a:schemeClr val="bg1">
                  <a:lumMod val="50000"/>
                </a:schemeClr>
              </a:solidFill>
            </a:endParaRPr>
          </a:p>
          <a:p>
            <a:r>
              <a:rPr lang="en-US" sz="2400" b="1" dirty="0" smtClean="0">
                <a:solidFill>
                  <a:schemeClr val="bg1">
                    <a:lumMod val="50000"/>
                  </a:schemeClr>
                </a:solidFill>
              </a:rPr>
              <a:t>You will receive an email notification when you are assigned to one of these accreditor observation CARs.</a:t>
            </a:r>
          </a:p>
          <a:p>
            <a:pPr marL="0" indent="0"/>
            <a:r>
              <a:rPr lang="en-US" sz="2400" b="1" u="sng" dirty="0" smtClean="0">
                <a:solidFill>
                  <a:srgbClr val="C00000"/>
                </a:solidFill>
              </a:rPr>
              <a:t>Please note the following important details</a:t>
            </a:r>
            <a:r>
              <a:rPr lang="en-US" sz="2400" b="1" dirty="0" smtClean="0">
                <a:solidFill>
                  <a:srgbClr val="C00000"/>
                </a:solidFill>
              </a:rPr>
              <a:t>:</a:t>
            </a:r>
          </a:p>
          <a:p>
            <a:pPr>
              <a:buFont typeface="Arial" panose="020B0604020202020204" pitchFamily="34" charset="0"/>
              <a:buChar char="•"/>
            </a:pPr>
            <a:r>
              <a:rPr lang="en-US" sz="2400" b="1" dirty="0" smtClean="0">
                <a:solidFill>
                  <a:schemeClr val="bg1">
                    <a:lumMod val="50000"/>
                  </a:schemeClr>
                </a:solidFill>
              </a:rPr>
              <a:t>These CARs will be in the “New” state.</a:t>
            </a:r>
          </a:p>
          <a:p>
            <a:pPr>
              <a:buFont typeface="Arial" panose="020B0604020202020204" pitchFamily="34" charset="0"/>
              <a:buChar char="•"/>
            </a:pPr>
            <a:r>
              <a:rPr lang="en-US" sz="2400" b="1" dirty="0" smtClean="0">
                <a:solidFill>
                  <a:schemeClr val="bg1">
                    <a:lumMod val="50000"/>
                  </a:schemeClr>
                </a:solidFill>
              </a:rPr>
              <a:t>They do not appear in your “Transitional” CARs view.</a:t>
            </a:r>
          </a:p>
          <a:p>
            <a:pPr>
              <a:buFont typeface="Arial" panose="020B0604020202020204" pitchFamily="34" charset="0"/>
              <a:buChar char="•"/>
            </a:pPr>
            <a:r>
              <a:rPr lang="en-US" sz="2400" b="1" dirty="0" smtClean="0">
                <a:solidFill>
                  <a:schemeClr val="bg1">
                    <a:lumMod val="50000"/>
                  </a:schemeClr>
                </a:solidFill>
              </a:rPr>
              <a:t>You must “submit” these CARs and then assign them to the owner.</a:t>
            </a:r>
            <a:endParaRPr lang="en-US" sz="2400" b="1" dirty="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15</a:t>
            </a:fld>
            <a:endParaRPr lang="en-US"/>
          </a:p>
        </p:txBody>
      </p:sp>
    </p:spTree>
    <p:extLst>
      <p:ext uri="{BB962C8B-B14F-4D97-AF65-F5344CB8AC3E}">
        <p14:creationId xmlns:p14="http://schemas.microsoft.com/office/powerpoint/2010/main" val="2436695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168924"/>
            <a:ext cx="8229600" cy="5563677"/>
          </a:xfrm>
        </p:spPr>
        <p:txBody>
          <a:bodyPr>
            <a:normAutofit/>
          </a:bodyPr>
          <a:lstStyle/>
          <a:p>
            <a:pPr marL="0" indent="0">
              <a:lnSpc>
                <a:spcPct val="90000"/>
              </a:lnSpc>
            </a:pPr>
            <a:r>
              <a:rPr lang="en-US" sz="2600" b="1" dirty="0" smtClean="0">
                <a:solidFill>
                  <a:schemeClr val="accent1"/>
                </a:solidFill>
              </a:rPr>
              <a:t>Sample email notification</a:t>
            </a:r>
          </a:p>
          <a:p>
            <a:endParaRPr lang="en-US" sz="800" b="1" dirty="0" smtClean="0">
              <a:solidFill>
                <a:schemeClr val="bg1">
                  <a:lumMod val="50000"/>
                </a:schemeClr>
              </a:solidFill>
            </a:endParaRPr>
          </a:p>
          <a:p>
            <a:r>
              <a:rPr lang="en-US" i="1" dirty="0" smtClean="0"/>
              <a:t>CAR </a:t>
            </a:r>
            <a:r>
              <a:rPr lang="en-US" i="1" dirty="0"/>
              <a:t>Champion</a:t>
            </a:r>
            <a:r>
              <a:rPr lang="en-US" i="1" dirty="0" smtClean="0"/>
              <a:t>:</a:t>
            </a:r>
          </a:p>
          <a:p>
            <a:r>
              <a:rPr lang="en-US" i="1" dirty="0" smtClean="0"/>
              <a:t>Below </a:t>
            </a:r>
            <a:r>
              <a:rPr lang="en-US" i="1" dirty="0"/>
              <a:t>are ANSI observation CARs in the “New” state that have recently been assigned to you as the CAR Champion.  Please (1) complete and submit, and then (2) assign these CARs to owner.  </a:t>
            </a:r>
          </a:p>
          <a:p>
            <a:pPr marL="687388" indent="-347663">
              <a:buFont typeface="Arial" panose="020B0604020202020204" pitchFamily="34" charset="0"/>
              <a:buChar char="•"/>
            </a:pPr>
            <a:r>
              <a:rPr lang="en-US" i="1" dirty="0" smtClean="0">
                <a:solidFill>
                  <a:srgbClr val="C00000"/>
                </a:solidFill>
              </a:rPr>
              <a:t>Please </a:t>
            </a:r>
            <a:r>
              <a:rPr lang="en-US" i="1" dirty="0">
                <a:solidFill>
                  <a:srgbClr val="C00000"/>
                </a:solidFill>
              </a:rPr>
              <a:t>note that “New” state CARs do not appear in your transitional CARs view.  </a:t>
            </a:r>
          </a:p>
          <a:p>
            <a:pPr marL="687388" lvl="0" indent="-347663">
              <a:buFont typeface="Arial" panose="020B0604020202020204" pitchFamily="34" charset="0"/>
              <a:buChar char="•"/>
            </a:pPr>
            <a:r>
              <a:rPr lang="en-US" i="1" dirty="0">
                <a:solidFill>
                  <a:srgbClr val="C00000"/>
                </a:solidFill>
              </a:rPr>
              <a:t>You will not see these CARs unless you go to “Global Views” “By CAR State”.</a:t>
            </a:r>
          </a:p>
          <a:p>
            <a:pPr marL="687388" lvl="0" indent="-347663">
              <a:buFont typeface="Arial" panose="020B0604020202020204" pitchFamily="34" charset="0"/>
              <a:buChar char="•"/>
            </a:pPr>
            <a:r>
              <a:rPr lang="en-US" i="1" dirty="0">
                <a:solidFill>
                  <a:srgbClr val="C00000"/>
                </a:solidFill>
              </a:rPr>
              <a:t>This is your notice that CARs are awaiting your attention</a:t>
            </a:r>
            <a:r>
              <a:rPr lang="en-US" i="1" dirty="0">
                <a:solidFill>
                  <a:schemeClr val="bg1">
                    <a:lumMod val="50000"/>
                  </a:schemeClr>
                </a:solidFill>
              </a:rPr>
              <a:t>.</a:t>
            </a:r>
          </a:p>
          <a:p>
            <a:endParaRPr lang="en-US" sz="2400" dirty="0"/>
          </a:p>
          <a:p>
            <a:endParaRPr lang="en-US" sz="2400" b="1" dirty="0" smtClean="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16</a:t>
            </a:fld>
            <a:endParaRPr lang="en-US"/>
          </a:p>
        </p:txBody>
      </p:sp>
      <p:pic>
        <p:nvPicPr>
          <p:cNvPr id="5" name="Picture 4"/>
          <p:cNvPicPr/>
          <p:nvPr/>
        </p:nvPicPr>
        <p:blipFill>
          <a:blip r:embed="rId2"/>
          <a:stretch>
            <a:fillRect/>
          </a:stretch>
        </p:blipFill>
        <p:spPr>
          <a:xfrm>
            <a:off x="1262721" y="4975364"/>
            <a:ext cx="2074368" cy="1227474"/>
          </a:xfrm>
          <a:prstGeom prst="rect">
            <a:avLst/>
          </a:prstGeom>
        </p:spPr>
      </p:pic>
    </p:spTree>
    <p:extLst>
      <p:ext uri="{BB962C8B-B14F-4D97-AF65-F5344CB8AC3E}">
        <p14:creationId xmlns:p14="http://schemas.microsoft.com/office/powerpoint/2010/main" val="2686110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168924"/>
            <a:ext cx="8229600" cy="5563677"/>
          </a:xfrm>
        </p:spPr>
        <p:txBody>
          <a:bodyPr>
            <a:normAutofit/>
          </a:bodyPr>
          <a:lstStyle/>
          <a:p>
            <a:pPr marL="0" indent="0">
              <a:lnSpc>
                <a:spcPct val="90000"/>
              </a:lnSpc>
            </a:pPr>
            <a:r>
              <a:rPr lang="en-US" sz="2600" b="1" dirty="0" smtClean="0">
                <a:solidFill>
                  <a:schemeClr val="accent1"/>
                </a:solidFill>
              </a:rPr>
              <a:t>We still have designated CAR Champions for ANSI, SCC and OSHA </a:t>
            </a:r>
            <a:r>
              <a:rPr lang="en-US" sz="2600" b="1" i="1" u="sng" dirty="0" smtClean="0">
                <a:solidFill>
                  <a:schemeClr val="accent2">
                    <a:lumMod val="50000"/>
                  </a:schemeClr>
                </a:solidFill>
              </a:rPr>
              <a:t>Finding CARs</a:t>
            </a:r>
            <a:r>
              <a:rPr lang="en-US" sz="2600" b="1" dirty="0" smtClean="0">
                <a:solidFill>
                  <a:schemeClr val="accent1"/>
                </a:solidFill>
              </a:rPr>
              <a:t>!</a:t>
            </a:r>
          </a:p>
          <a:p>
            <a:endParaRPr lang="en-US" sz="800" b="1" dirty="0" smtClean="0">
              <a:solidFill>
                <a:schemeClr val="bg1">
                  <a:lumMod val="50000"/>
                </a:schemeClr>
              </a:solidFill>
            </a:endParaRPr>
          </a:p>
          <a:p>
            <a:r>
              <a:rPr lang="en-US" sz="2400" b="1" dirty="0" smtClean="0">
                <a:solidFill>
                  <a:schemeClr val="bg1">
                    <a:lumMod val="50000"/>
                  </a:schemeClr>
                </a:solidFill>
              </a:rPr>
              <a:t>We have changed the CAR Champion for ANSI, SCC and OSHA </a:t>
            </a:r>
            <a:r>
              <a:rPr lang="en-US" sz="2400" b="1" u="sng" dirty="0" smtClean="0">
                <a:solidFill>
                  <a:schemeClr val="bg1">
                    <a:lumMod val="50000"/>
                  </a:schemeClr>
                </a:solidFill>
              </a:rPr>
              <a:t>Finding</a:t>
            </a:r>
            <a:r>
              <a:rPr lang="en-US" sz="2400" b="1" dirty="0" smtClean="0">
                <a:solidFill>
                  <a:schemeClr val="bg1">
                    <a:lumMod val="50000"/>
                  </a:schemeClr>
                </a:solidFill>
              </a:rPr>
              <a:t> CARs as follows:</a:t>
            </a:r>
          </a:p>
          <a:p>
            <a:pPr marL="687388" indent="-347663">
              <a:buFont typeface="Arial" panose="020B0604020202020204" pitchFamily="34" charset="0"/>
              <a:buChar char="•"/>
            </a:pPr>
            <a:r>
              <a:rPr lang="en-US" sz="2400" b="1" dirty="0" smtClean="0">
                <a:solidFill>
                  <a:schemeClr val="bg1">
                    <a:lumMod val="50000"/>
                  </a:schemeClr>
                </a:solidFill>
              </a:rPr>
              <a:t>The CAR Champion for the U.S. and Canada is </a:t>
            </a:r>
            <a:r>
              <a:rPr lang="en-US" sz="2400" b="1" u="sng" dirty="0" smtClean="0">
                <a:solidFill>
                  <a:schemeClr val="bg1">
                    <a:lumMod val="50000"/>
                  </a:schemeClr>
                </a:solidFill>
              </a:rPr>
              <a:t>Chris Nicastro</a:t>
            </a:r>
            <a:r>
              <a:rPr lang="en-US" sz="2400" b="1" dirty="0" smtClean="0">
                <a:solidFill>
                  <a:schemeClr val="bg1">
                    <a:lumMod val="50000"/>
                  </a:schemeClr>
                </a:solidFill>
              </a:rPr>
              <a:t>.</a:t>
            </a:r>
          </a:p>
          <a:p>
            <a:pPr marL="687388" indent="-347663">
              <a:buFont typeface="Arial" panose="020B0604020202020204" pitchFamily="34" charset="0"/>
              <a:buChar char="•"/>
            </a:pPr>
            <a:r>
              <a:rPr lang="en-US" sz="2400" b="1" dirty="0" smtClean="0">
                <a:solidFill>
                  <a:schemeClr val="bg1">
                    <a:lumMod val="50000"/>
                  </a:schemeClr>
                </a:solidFill>
              </a:rPr>
              <a:t>The CAR Champions for EULA and Asia are </a:t>
            </a:r>
            <a:r>
              <a:rPr lang="en-US" sz="2400" b="1" u="sng" dirty="0" smtClean="0">
                <a:solidFill>
                  <a:schemeClr val="bg1">
                    <a:lumMod val="50000"/>
                  </a:schemeClr>
                </a:solidFill>
              </a:rPr>
              <a:t>Michelle Lee</a:t>
            </a:r>
            <a:r>
              <a:rPr lang="en-US" sz="2400" b="1" dirty="0" smtClean="0">
                <a:solidFill>
                  <a:schemeClr val="bg1">
                    <a:lumMod val="50000"/>
                  </a:schemeClr>
                </a:solidFill>
              </a:rPr>
              <a:t> and </a:t>
            </a:r>
            <a:r>
              <a:rPr lang="en-US" sz="2400" b="1" u="sng" dirty="0" err="1" smtClean="0">
                <a:solidFill>
                  <a:schemeClr val="bg1">
                    <a:lumMod val="50000"/>
                  </a:schemeClr>
                </a:solidFill>
              </a:rPr>
              <a:t>Jenni</a:t>
            </a:r>
            <a:r>
              <a:rPr lang="en-US" sz="2400" b="1" u="sng" dirty="0" smtClean="0">
                <a:solidFill>
                  <a:schemeClr val="bg1">
                    <a:lumMod val="50000"/>
                  </a:schemeClr>
                </a:solidFill>
              </a:rPr>
              <a:t> Murrill</a:t>
            </a:r>
            <a:r>
              <a:rPr lang="en-US" sz="2400" b="1" dirty="0" smtClean="0">
                <a:solidFill>
                  <a:schemeClr val="bg1">
                    <a:lumMod val="50000"/>
                  </a:schemeClr>
                </a:solidFill>
              </a:rPr>
              <a:t>.</a:t>
            </a:r>
            <a:endParaRPr lang="en-US" sz="2400" b="1" dirty="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17</a:t>
            </a:fld>
            <a:endParaRPr lang="en-US"/>
          </a:p>
        </p:txBody>
      </p:sp>
    </p:spTree>
    <p:extLst>
      <p:ext uri="{BB962C8B-B14F-4D97-AF65-F5344CB8AC3E}">
        <p14:creationId xmlns:p14="http://schemas.microsoft.com/office/powerpoint/2010/main" val="504901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2281287"/>
            <a:ext cx="8229600" cy="4451314"/>
          </a:xfrm>
        </p:spPr>
        <p:txBody>
          <a:bodyPr>
            <a:normAutofit/>
          </a:bodyPr>
          <a:lstStyle/>
          <a:p>
            <a:pPr marL="0" indent="0">
              <a:lnSpc>
                <a:spcPct val="90000"/>
              </a:lnSpc>
            </a:pPr>
            <a:endParaRPr lang="en-US" sz="1600" b="1" dirty="0" smtClean="0">
              <a:solidFill>
                <a:schemeClr val="accent1"/>
              </a:solidFill>
            </a:endParaRPr>
          </a:p>
          <a:p>
            <a:pPr marL="0" indent="0" algn="ctr">
              <a:lnSpc>
                <a:spcPct val="90000"/>
              </a:lnSpc>
            </a:pPr>
            <a:endParaRPr lang="en-US" sz="2600" b="1" dirty="0">
              <a:solidFill>
                <a:schemeClr val="accent1"/>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18</a:t>
            </a:fld>
            <a:endParaRPr lang="en-US"/>
          </a:p>
        </p:txBody>
      </p:sp>
      <p:sp>
        <p:nvSpPr>
          <p:cNvPr id="3" name="TextBox 2"/>
          <p:cNvSpPr txBox="1"/>
          <p:nvPr/>
        </p:nvSpPr>
        <p:spPr>
          <a:xfrm>
            <a:off x="801283" y="1725120"/>
            <a:ext cx="7692268" cy="2308324"/>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Who should I assign as the</a:t>
            </a:r>
          </a:p>
          <a:p>
            <a:pPr algn="ctr"/>
            <a:r>
              <a:rPr lang="en-US" sz="3600" b="1" i="1" dirty="0" smtClean="0">
                <a:solidFill>
                  <a:srgbClr val="0070C0"/>
                </a:solidFill>
                <a:latin typeface="Arial Black" pitchFamily="34" charset="0"/>
                <a:cs typeface="Andalus" pitchFamily="18" charset="-78"/>
              </a:rPr>
              <a:t>CAR Champion </a:t>
            </a:r>
          </a:p>
          <a:p>
            <a:pPr algn="ctr"/>
            <a:r>
              <a:rPr lang="en-US" sz="3600" b="1" i="1" dirty="0" smtClean="0">
                <a:solidFill>
                  <a:srgbClr val="0070C0"/>
                </a:solidFill>
                <a:latin typeface="Arial Black" pitchFamily="34" charset="0"/>
                <a:cs typeface="Andalus" pitchFamily="18" charset="-78"/>
              </a:rPr>
              <a:t>for a </a:t>
            </a:r>
          </a:p>
          <a:p>
            <a:pPr algn="ctr"/>
            <a:r>
              <a:rPr lang="en-US" sz="3600" b="1" i="1" dirty="0" smtClean="0">
                <a:solidFill>
                  <a:srgbClr val="0070C0"/>
                </a:solidFill>
                <a:latin typeface="Arial Black" pitchFamily="34" charset="0"/>
                <a:cs typeface="Andalus" pitchFamily="18" charset="-78"/>
              </a:rPr>
              <a:t>newly submitted CAR???</a:t>
            </a:r>
          </a:p>
        </p:txBody>
      </p:sp>
    </p:spTree>
    <p:extLst>
      <p:ext uri="{BB962C8B-B14F-4D97-AF65-F5344CB8AC3E}">
        <p14:creationId xmlns:p14="http://schemas.microsoft.com/office/powerpoint/2010/main" val="1180878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par>
                          <p:cTn id="8" fill="hold">
                            <p:stCondLst>
                              <p:cond delay="2000"/>
                            </p:stCondLst>
                            <p:childTnLst>
                              <p:par>
                                <p:cTn id="9" presetID="4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4000"/>
                            </p:stCondLst>
                            <p:childTnLst>
                              <p:par>
                                <p:cTn id="15" presetID="1" presetClass="entr" presetSubtype="0" fill="hold" grpId="0" nodeType="afterEffect" nodePh="1">
                                  <p:stCondLst>
                                    <p:cond delay="0"/>
                                  </p:stCondLst>
                                  <p:endCondLst>
                                    <p:cond evt="begin" delay="0">
                                      <p:tn val="15"/>
                                    </p:cond>
                                  </p:end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130270"/>
            <a:ext cx="8229600" cy="5563677"/>
          </a:xfrm>
        </p:spPr>
        <p:txBody>
          <a:bodyPr>
            <a:normAutofit/>
          </a:bodyPr>
          <a:lstStyle/>
          <a:p>
            <a:pPr marL="0" indent="0">
              <a:lnSpc>
                <a:spcPct val="90000"/>
              </a:lnSpc>
            </a:pPr>
            <a:r>
              <a:rPr lang="en-US" sz="2600" b="1" dirty="0" smtClean="0">
                <a:solidFill>
                  <a:schemeClr val="accent1"/>
                </a:solidFill>
              </a:rPr>
              <a:t>Remember – the </a:t>
            </a:r>
            <a:r>
              <a:rPr lang="en-US" sz="2600" b="1" dirty="0" smtClean="0">
                <a:solidFill>
                  <a:schemeClr val="accent1"/>
                </a:solidFill>
                <a:hlinkClick r:id="rId2"/>
              </a:rPr>
              <a:t>CAR </a:t>
            </a:r>
            <a:r>
              <a:rPr lang="en-US" sz="2600" b="1" dirty="0" smtClean="0">
                <a:solidFill>
                  <a:schemeClr val="accent1"/>
                </a:solidFill>
                <a:hlinkClick r:id="rId2"/>
              </a:rPr>
              <a:t>Champion Responsibility </a:t>
            </a:r>
            <a:r>
              <a:rPr lang="en-US" sz="2600" b="1" dirty="0" smtClean="0">
                <a:solidFill>
                  <a:schemeClr val="accent1"/>
                </a:solidFill>
                <a:hlinkClick r:id="rId2"/>
              </a:rPr>
              <a:t>Matrix</a:t>
            </a:r>
            <a:r>
              <a:rPr lang="en-US" sz="2600" b="1" dirty="0" smtClean="0">
                <a:solidFill>
                  <a:schemeClr val="accent1"/>
                </a:solidFill>
              </a:rPr>
              <a:t>, located on the CAR website – shows the CAR Champion assignments.</a:t>
            </a:r>
          </a:p>
          <a:p>
            <a:pPr marL="0" indent="0">
              <a:lnSpc>
                <a:spcPct val="90000"/>
              </a:lnSpc>
            </a:pPr>
            <a:endParaRPr lang="en-US" sz="2600" b="1" dirty="0" smtClean="0">
              <a:solidFill>
                <a:schemeClr val="accent1"/>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19</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087249531"/>
              </p:ext>
            </p:extLst>
          </p:nvPr>
        </p:nvGraphicFramePr>
        <p:xfrm>
          <a:off x="457200" y="2330763"/>
          <a:ext cx="8229600" cy="751868"/>
        </p:xfrm>
        <a:graphic>
          <a:graphicData uri="http://schemas.openxmlformats.org/drawingml/2006/table">
            <a:tbl>
              <a:tblPr>
                <a:tableStyleId>{7E9639D4-E3E2-4D34-9284-5A2195B3D0D7}</a:tableStyleId>
              </a:tblPr>
              <a:tblGrid>
                <a:gridCol w="900469"/>
                <a:gridCol w="1117037"/>
                <a:gridCol w="1527377"/>
                <a:gridCol w="1550174"/>
                <a:gridCol w="2017506"/>
                <a:gridCol w="1117037"/>
              </a:tblGrid>
              <a:tr h="198331">
                <a:tc gridSpan="3">
                  <a:txBody>
                    <a:bodyPr/>
                    <a:lstStyle/>
                    <a:p>
                      <a:pPr algn="l" fontAlgn="b"/>
                      <a:r>
                        <a:rPr lang="en-US" sz="1300" u="none" strike="noStrike" dirty="0">
                          <a:effectLst/>
                        </a:rPr>
                        <a:t>CAR </a:t>
                      </a:r>
                      <a:r>
                        <a:rPr lang="en-US" sz="1300" u="none" strike="noStrike" dirty="0" smtClean="0">
                          <a:effectLst/>
                        </a:rPr>
                        <a:t>Champion </a:t>
                      </a:r>
                      <a:r>
                        <a:rPr lang="en-US" sz="1300" u="none" strike="noStrike" dirty="0">
                          <a:effectLst/>
                        </a:rPr>
                        <a:t>Responsibility Matrix</a:t>
                      </a:r>
                      <a:endParaRPr lang="en-US" sz="1300" b="1" i="1"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300" u="none" strike="noStrike" dirty="0">
                          <a:effectLst/>
                        </a:rPr>
                        <a:t>March </a:t>
                      </a:r>
                      <a:r>
                        <a:rPr lang="en-US" sz="1300" u="none" strike="noStrike" dirty="0" smtClean="0">
                          <a:effectLst/>
                        </a:rPr>
                        <a:t>9, </a:t>
                      </a:r>
                      <a:r>
                        <a:rPr lang="en-US" sz="1300" u="none" strike="noStrike" dirty="0">
                          <a:effectLst/>
                        </a:rPr>
                        <a:t>2015</a:t>
                      </a:r>
                      <a:endParaRPr lang="en-US" sz="1300" b="1"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331">
                <a:tc>
                  <a:txBody>
                    <a:bodyPr/>
                    <a:lstStyle/>
                    <a:p>
                      <a:pPr algn="l" fontAlgn="b"/>
                      <a:endParaRPr lang="en-US" sz="900" b="0" i="0" u="none" strike="noStrike">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300" u="none" strike="noStrike" dirty="0">
                          <a:effectLst/>
                        </a:rPr>
                        <a:t> </a:t>
                      </a:r>
                      <a:endParaRPr lang="en-US" sz="1300" b="1"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300" u="none" strike="noStrike" dirty="0">
                          <a:effectLst/>
                        </a:rPr>
                        <a:t> </a:t>
                      </a:r>
                      <a:endParaRPr lang="en-US" sz="1300" b="1"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950">
                <a:tc>
                  <a:txBody>
                    <a:bodyPr/>
                    <a:lstStyle/>
                    <a:p>
                      <a:pPr algn="ctr" fontAlgn="b"/>
                      <a:r>
                        <a:rPr lang="en-US" sz="900" u="none" strike="noStrike" dirty="0">
                          <a:effectLst/>
                        </a:rPr>
                        <a:t>Owner's Region</a:t>
                      </a:r>
                      <a:endParaRPr lang="en-US" sz="900" b="1"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Owner's </a:t>
                      </a:r>
                      <a:r>
                        <a:rPr lang="en-US" sz="900" u="none" strike="noStrike" dirty="0" err="1">
                          <a:effectLst/>
                        </a:rPr>
                        <a:t>Subregion</a:t>
                      </a:r>
                      <a:endParaRPr lang="en-US" sz="900" b="1"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Owner's Org/Function or </a:t>
                      </a:r>
                      <a:br>
                        <a:rPr lang="en-US" sz="900" u="none" strike="noStrike" dirty="0">
                          <a:effectLst/>
                        </a:rPr>
                      </a:br>
                      <a:r>
                        <a:rPr lang="en-US" sz="900" u="none" strike="noStrike" dirty="0">
                          <a:effectLst/>
                        </a:rPr>
                        <a:t>Site Audited</a:t>
                      </a:r>
                      <a:endParaRPr lang="en-US" sz="900" b="1"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Special Conditions</a:t>
                      </a:r>
                      <a:endParaRPr lang="en-US" sz="900" b="1"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CAR Champion</a:t>
                      </a:r>
                      <a:endParaRPr lang="en-US" sz="900" b="1"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Responsible RQM</a:t>
                      </a:r>
                      <a:endParaRPr lang="en-US" sz="900" b="1"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84452270"/>
              </p:ext>
            </p:extLst>
          </p:nvPr>
        </p:nvGraphicFramePr>
        <p:xfrm>
          <a:off x="457200" y="3082631"/>
          <a:ext cx="8229600" cy="2066139"/>
        </p:xfrm>
        <a:graphic>
          <a:graphicData uri="http://schemas.openxmlformats.org/drawingml/2006/table">
            <a:tbl>
              <a:tblPr>
                <a:tableStyleId>{7E9639D4-E3E2-4D34-9284-5A2195B3D0D7}</a:tableStyleId>
              </a:tblPr>
              <a:tblGrid>
                <a:gridCol w="900469"/>
                <a:gridCol w="1117037"/>
                <a:gridCol w="1527377"/>
                <a:gridCol w="1550174"/>
                <a:gridCol w="2017506"/>
                <a:gridCol w="1117037"/>
              </a:tblGrid>
              <a:tr h="1504581">
                <a:tc>
                  <a:txBody>
                    <a:bodyPr/>
                    <a:lstStyle/>
                    <a:p>
                      <a:pPr algn="l" fontAlgn="b"/>
                      <a:r>
                        <a:rPr lang="en-US" sz="900" u="none" strike="noStrike" dirty="0">
                          <a:effectLst/>
                        </a:rPr>
                        <a:t>Any</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b"/>
                      <a:r>
                        <a:rPr lang="en-US" sz="900" u="none" strike="noStrike" dirty="0">
                          <a:effectLst/>
                        </a:rPr>
                        <a:t>Any</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b"/>
                      <a:r>
                        <a:rPr lang="en-US" sz="900" u="none" strike="noStrike" dirty="0">
                          <a:effectLst/>
                        </a:rPr>
                        <a:t>Any</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ctr"/>
                      <a:r>
                        <a:rPr lang="en-US" sz="900" u="none" strike="noStrike" dirty="0">
                          <a:effectLst/>
                        </a:rPr>
                        <a:t>CAR Source = any ANSI, any OSHA, SCC (Exceptions: SCC-IB, SCC-ULC Mark, Medical </a:t>
                      </a:r>
                      <a:r>
                        <a:rPr lang="en-US" sz="900" u="none" strike="noStrike" dirty="0" err="1">
                          <a:effectLst/>
                        </a:rPr>
                        <a:t>Mgmt</a:t>
                      </a:r>
                      <a:r>
                        <a:rPr lang="en-US" sz="900" u="none" strike="noStrike" dirty="0">
                          <a:effectLst/>
                        </a:rPr>
                        <a:t> System program, Radio &amp; TCB program)</a:t>
                      </a:r>
                      <a:endParaRPr lang="en-US" sz="900" b="0" i="0" u="none" strike="noStrike" dirty="0">
                        <a:effectLst/>
                        <a:latin typeface="Arial"/>
                      </a:endParaRPr>
                    </a:p>
                  </a:txBody>
                  <a:tcPr marL="6839" marR="6839" marT="68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t"/>
                      <a:r>
                        <a:rPr lang="en-US" sz="900" u="none" strike="noStrike" dirty="0">
                          <a:effectLst/>
                        </a:rPr>
                        <a:t>US and Canada - Nicastro, Chris</a:t>
                      </a:r>
                      <a:br>
                        <a:rPr lang="en-US" sz="900" u="none" strike="noStrike" dirty="0">
                          <a:effectLst/>
                        </a:rPr>
                      </a:br>
                      <a:r>
                        <a:rPr lang="en-US" sz="900" u="none" strike="noStrike" dirty="0">
                          <a:effectLst/>
                        </a:rPr>
                        <a:t>EULA and Asia - Murrill, </a:t>
                      </a:r>
                      <a:r>
                        <a:rPr lang="en-US" sz="900" u="none" strike="noStrike" dirty="0" err="1">
                          <a:effectLst/>
                        </a:rPr>
                        <a:t>Jenni</a:t>
                      </a:r>
                      <a:r>
                        <a:rPr lang="en-US" sz="900" u="none" strike="noStrike" dirty="0">
                          <a:effectLst/>
                        </a:rPr>
                        <a:t> and Lee, Michelle</a:t>
                      </a:r>
                      <a:br>
                        <a:rPr lang="en-US" sz="900" u="none" strike="noStrike" dirty="0">
                          <a:effectLst/>
                        </a:rPr>
                      </a:br>
                      <a:r>
                        <a:rPr lang="en-US" sz="900" u="sng" strike="noStrike" dirty="0">
                          <a:effectLst/>
                        </a:rPr>
                        <a:t>Exceptions</a:t>
                      </a:r>
                      <a:r>
                        <a:rPr lang="en-US" sz="900" u="none" strike="noStrike" dirty="0">
                          <a:effectLst/>
                        </a:rPr>
                        <a:t/>
                      </a:r>
                      <a:br>
                        <a:rPr lang="en-US" sz="900" u="none" strike="noStrike" dirty="0">
                          <a:effectLst/>
                        </a:rPr>
                      </a:br>
                      <a:r>
                        <a:rPr lang="en-US" sz="900" u="none" strike="noStrike" dirty="0">
                          <a:effectLst/>
                        </a:rPr>
                        <a:t>**Local CAR Champions (local observations only)</a:t>
                      </a:r>
                      <a:br>
                        <a:rPr lang="en-US" sz="900" u="none" strike="noStrike" dirty="0">
                          <a:effectLst/>
                        </a:rPr>
                      </a:br>
                      <a:r>
                        <a:rPr lang="en-US" sz="900" u="none" strike="noStrike" dirty="0">
                          <a:effectLst/>
                        </a:rPr>
                        <a:t>**SCC-IB; SCC-ULC Mark - Gunsimar Paintal</a:t>
                      </a:r>
                      <a:br>
                        <a:rPr lang="en-US" sz="900" u="none" strike="noStrike" dirty="0">
                          <a:effectLst/>
                        </a:rPr>
                      </a:br>
                      <a:r>
                        <a:rPr lang="en-US" sz="900" u="none" strike="noStrike" dirty="0">
                          <a:effectLst/>
                        </a:rPr>
                        <a:t>**Med </a:t>
                      </a:r>
                      <a:r>
                        <a:rPr lang="en-US" sz="900" u="none" strike="noStrike" dirty="0" err="1">
                          <a:effectLst/>
                        </a:rPr>
                        <a:t>Mgmt</a:t>
                      </a:r>
                      <a:r>
                        <a:rPr lang="en-US" sz="900" u="none" strike="noStrike" dirty="0">
                          <a:effectLst/>
                        </a:rPr>
                        <a:t> System - </a:t>
                      </a:r>
                      <a:r>
                        <a:rPr lang="en-US" sz="900" u="none" strike="noStrike" dirty="0" err="1">
                          <a:effectLst/>
                        </a:rPr>
                        <a:t>Jenni</a:t>
                      </a:r>
                      <a:r>
                        <a:rPr lang="en-US" sz="900" u="none" strike="noStrike" dirty="0">
                          <a:effectLst/>
                        </a:rPr>
                        <a:t> Murrill</a:t>
                      </a:r>
                      <a:br>
                        <a:rPr lang="en-US" sz="900" u="none" strike="noStrike" dirty="0">
                          <a:effectLst/>
                        </a:rPr>
                      </a:br>
                      <a:r>
                        <a:rPr lang="en-US" sz="900" u="none" strike="noStrike" dirty="0">
                          <a:effectLst/>
                        </a:rPr>
                        <a:t>**Radio &amp; TCB program - Matt Marotto</a:t>
                      </a:r>
                      <a:endParaRPr lang="en-US" sz="900" b="0" i="0" u="none" strike="noStrike" dirty="0">
                        <a:effectLst/>
                        <a:latin typeface="Arial"/>
                      </a:endParaRPr>
                    </a:p>
                  </a:txBody>
                  <a:tcPr marL="6839" marR="6839" marT="683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b"/>
                      <a:r>
                        <a:rPr lang="en-US" sz="900" u="none" strike="noStrike">
                          <a:effectLst/>
                        </a:rPr>
                        <a:t>Echols, Denise</a:t>
                      </a:r>
                      <a:endParaRPr lang="en-US" sz="900" b="0" i="0" u="none" strike="noStrike">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r>
              <a:tr h="280399">
                <a:tc>
                  <a:txBody>
                    <a:bodyPr/>
                    <a:lstStyle/>
                    <a:p>
                      <a:pPr algn="l" fontAlgn="b"/>
                      <a:r>
                        <a:rPr lang="en-US" sz="900" u="none" strike="noStrike">
                          <a:effectLst/>
                        </a:rPr>
                        <a:t>Any</a:t>
                      </a:r>
                      <a:endParaRPr lang="en-US" sz="900" b="0" i="0" u="none" strike="noStrike">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b"/>
                      <a:r>
                        <a:rPr lang="en-US" sz="900" u="none" strike="noStrike">
                          <a:effectLst/>
                        </a:rPr>
                        <a:t>Any except Canada</a:t>
                      </a:r>
                      <a:endParaRPr lang="en-US" sz="900" b="0" i="0" u="none" strike="noStrike">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b"/>
                      <a:r>
                        <a:rPr lang="en-US" sz="900" u="none" strike="noStrike">
                          <a:effectLst/>
                        </a:rPr>
                        <a:t>Any except Canada</a:t>
                      </a:r>
                      <a:endParaRPr lang="en-US" sz="900" b="0" i="0" u="none" strike="noStrike">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b"/>
                      <a:r>
                        <a:rPr lang="en-US" sz="900" u="none" strike="noStrike">
                          <a:effectLst/>
                        </a:rPr>
                        <a:t>Proficiency Testing</a:t>
                      </a:r>
                      <a:endParaRPr lang="en-US" sz="900" b="0" i="0" u="none" strike="noStrike">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b"/>
                      <a:r>
                        <a:rPr lang="en-US" sz="900" u="none" strike="noStrike" dirty="0">
                          <a:effectLst/>
                        </a:rPr>
                        <a:t>Oates, Jim</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b"/>
                      <a:r>
                        <a:rPr lang="en-US" sz="900" u="none" strike="noStrike" dirty="0">
                          <a:effectLst/>
                        </a:rPr>
                        <a:t>Echols, Denise</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r>
              <a:tr h="280399">
                <a:tc>
                  <a:txBody>
                    <a:bodyPr/>
                    <a:lstStyle/>
                    <a:p>
                      <a:pPr algn="l" fontAlgn="b"/>
                      <a:r>
                        <a:rPr lang="en-US" sz="900" u="none" strike="noStrike" dirty="0">
                          <a:effectLst/>
                        </a:rPr>
                        <a:t>Any</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b"/>
                      <a:r>
                        <a:rPr lang="en-US" sz="900" u="none" strike="noStrike">
                          <a:effectLst/>
                        </a:rPr>
                        <a:t>Any</a:t>
                      </a:r>
                      <a:endParaRPr lang="en-US" sz="900" b="0" i="0" u="none" strike="noStrike">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b"/>
                      <a:r>
                        <a:rPr lang="en-US" sz="900" u="none" strike="noStrike">
                          <a:effectLst/>
                        </a:rPr>
                        <a:t>Any</a:t>
                      </a:r>
                      <a:endParaRPr lang="en-US" sz="900" b="0" i="0" u="none" strike="noStrike">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b"/>
                      <a:r>
                        <a:rPr lang="en-US" sz="900" u="none" strike="noStrike">
                          <a:effectLst/>
                        </a:rPr>
                        <a:t>Auditor is IQA auditor and CAR is a Finding</a:t>
                      </a:r>
                      <a:endParaRPr lang="en-US" sz="900" b="0" i="0" u="none" strike="noStrike">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b"/>
                      <a:r>
                        <a:rPr lang="en-US" sz="900" u="none" strike="noStrike" dirty="0">
                          <a:effectLst/>
                        </a:rPr>
                        <a:t>IQA </a:t>
                      </a:r>
                      <a:r>
                        <a:rPr lang="en-US" sz="900" u="none" strike="noStrike" dirty="0" smtClean="0">
                          <a:effectLst/>
                        </a:rPr>
                        <a:t>Auditor</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b"/>
                      <a:r>
                        <a:rPr lang="en-US" sz="900" u="none" strike="noStrike" dirty="0">
                          <a:effectLst/>
                        </a:rPr>
                        <a:t>Echols, Denise</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94224835"/>
              </p:ext>
            </p:extLst>
          </p:nvPr>
        </p:nvGraphicFramePr>
        <p:xfrm>
          <a:off x="457200" y="5447428"/>
          <a:ext cx="8229600" cy="274641"/>
        </p:xfrm>
        <a:graphic>
          <a:graphicData uri="http://schemas.openxmlformats.org/drawingml/2006/table">
            <a:tbl>
              <a:tblPr>
                <a:tableStyleId>{2D5ABB26-0587-4C30-8999-92F81FD0307C}</a:tableStyleId>
              </a:tblPr>
              <a:tblGrid>
                <a:gridCol w="900469"/>
                <a:gridCol w="1117037"/>
                <a:gridCol w="1527377"/>
                <a:gridCol w="1550174"/>
                <a:gridCol w="2017506"/>
                <a:gridCol w="1117037"/>
              </a:tblGrid>
              <a:tr h="274641">
                <a:tc>
                  <a:txBody>
                    <a:bodyPr/>
                    <a:lstStyle/>
                    <a:p>
                      <a:pPr algn="l" fontAlgn="b"/>
                      <a:r>
                        <a:rPr lang="en-US" sz="900" u="none" strike="noStrike" dirty="0">
                          <a:effectLst/>
                        </a:rPr>
                        <a:t>North America</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u="none" strike="noStrike" dirty="0">
                          <a:effectLst/>
                        </a:rPr>
                        <a:t>West Coast</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u="none" strike="noStrike">
                          <a:effectLst/>
                        </a:rPr>
                        <a:t>CAM - Camas, Washington</a:t>
                      </a:r>
                      <a:endParaRPr lang="en-US" sz="900" b="0" i="0" u="none" strike="noStrike">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u="none" strike="noStrike">
                          <a:effectLst/>
                        </a:rPr>
                        <a:t>none</a:t>
                      </a:r>
                      <a:endParaRPr lang="en-US" sz="900" b="0" i="0" u="none" strike="noStrike">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u="none" strike="noStrike">
                          <a:effectLst/>
                        </a:rPr>
                        <a:t>Lee, Michelle</a:t>
                      </a:r>
                      <a:endParaRPr lang="en-US" sz="900" b="0" i="0" u="none" strike="noStrike">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u="none" strike="noStrike" dirty="0">
                          <a:effectLst/>
                        </a:rPr>
                        <a:t>Taylor, Joe (acting)</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09437321"/>
              </p:ext>
            </p:extLst>
          </p:nvPr>
        </p:nvGraphicFramePr>
        <p:xfrm>
          <a:off x="457200" y="5165273"/>
          <a:ext cx="8229600" cy="280399"/>
        </p:xfrm>
        <a:graphic>
          <a:graphicData uri="http://schemas.openxmlformats.org/drawingml/2006/table">
            <a:tbl>
              <a:tblPr>
                <a:tableStyleId>{2D5ABB26-0587-4C30-8999-92F81FD0307C}</a:tableStyleId>
              </a:tblPr>
              <a:tblGrid>
                <a:gridCol w="900469"/>
                <a:gridCol w="1117037"/>
                <a:gridCol w="1527377"/>
                <a:gridCol w="1550174"/>
                <a:gridCol w="2017506"/>
                <a:gridCol w="1117037"/>
              </a:tblGrid>
              <a:tr h="280399">
                <a:tc>
                  <a:txBody>
                    <a:bodyPr/>
                    <a:lstStyle/>
                    <a:p>
                      <a:pPr algn="l" fontAlgn="b"/>
                      <a:r>
                        <a:rPr lang="en-US" sz="900" u="none" strike="noStrike" dirty="0">
                          <a:effectLst/>
                        </a:rPr>
                        <a:t>Corporate</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u="none" strike="noStrike" dirty="0">
                          <a:effectLst/>
                        </a:rPr>
                        <a:t>Corporate</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u="none" strike="noStrike" dirty="0" smtClean="0">
                          <a:effectLst/>
                        </a:rPr>
                        <a:t>Global IT</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u="none" strike="noStrike">
                          <a:effectLst/>
                        </a:rPr>
                        <a:t>none</a:t>
                      </a:r>
                      <a:endParaRPr lang="en-US" sz="900" b="0" i="0" u="none" strike="noStrike">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u="none" strike="noStrike" dirty="0" smtClean="0">
                          <a:effectLst/>
                        </a:rPr>
                        <a:t>Nicastro, Chris</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u="none" strike="noStrike" dirty="0">
                          <a:effectLst/>
                        </a:rPr>
                        <a:t>Echols, Denise</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07972350"/>
              </p:ext>
            </p:extLst>
          </p:nvPr>
        </p:nvGraphicFramePr>
        <p:xfrm>
          <a:off x="457200" y="5740924"/>
          <a:ext cx="8229600" cy="299252"/>
        </p:xfrm>
        <a:graphic>
          <a:graphicData uri="http://schemas.openxmlformats.org/drawingml/2006/table">
            <a:tbl>
              <a:tblPr>
                <a:tableStyleId>{2D5ABB26-0587-4C30-8999-92F81FD0307C}</a:tableStyleId>
              </a:tblPr>
              <a:tblGrid>
                <a:gridCol w="900469"/>
                <a:gridCol w="1117037"/>
                <a:gridCol w="1527377"/>
                <a:gridCol w="1550174"/>
                <a:gridCol w="2017506"/>
                <a:gridCol w="1117037"/>
              </a:tblGrid>
              <a:tr h="299252">
                <a:tc>
                  <a:txBody>
                    <a:bodyPr/>
                    <a:lstStyle/>
                    <a:p>
                      <a:pPr algn="l" fontAlgn="b"/>
                      <a:r>
                        <a:rPr lang="en-US" sz="900" b="0" i="0" u="none" strike="noStrike" dirty="0" smtClean="0">
                          <a:effectLst/>
                          <a:latin typeface="+mn-lt"/>
                        </a:rPr>
                        <a:t>EULA</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u="none" strike="noStrike" dirty="0" smtClean="0">
                          <a:effectLst/>
                        </a:rPr>
                        <a:t>Brazil</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u="none" strike="noStrike" dirty="0" smtClean="0">
                          <a:effectLst/>
                        </a:rPr>
                        <a:t>SPL - Sao Paolo, Brazil</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u="none" strike="noStrike" dirty="0">
                          <a:effectLst/>
                        </a:rPr>
                        <a:t>none</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u="none" strike="noStrike" dirty="0" err="1" smtClean="0">
                          <a:effectLst/>
                        </a:rPr>
                        <a:t>Navarette</a:t>
                      </a:r>
                      <a:r>
                        <a:rPr lang="en-US" sz="900" u="none" strike="noStrike" dirty="0" smtClean="0">
                          <a:effectLst/>
                        </a:rPr>
                        <a:t>, Rebeca</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u="none" strike="noStrike" dirty="0" smtClean="0">
                          <a:effectLst/>
                        </a:rPr>
                        <a:t>Thelen, Horst</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57875413"/>
              </p:ext>
            </p:extLst>
          </p:nvPr>
        </p:nvGraphicFramePr>
        <p:xfrm>
          <a:off x="457200" y="6040176"/>
          <a:ext cx="8229600" cy="280399"/>
        </p:xfrm>
        <a:graphic>
          <a:graphicData uri="http://schemas.openxmlformats.org/drawingml/2006/table">
            <a:tbl>
              <a:tblPr>
                <a:tableStyleId>{2D5ABB26-0587-4C30-8999-92F81FD0307C}</a:tableStyleId>
              </a:tblPr>
              <a:tblGrid>
                <a:gridCol w="900469"/>
                <a:gridCol w="1117037"/>
                <a:gridCol w="1527377"/>
                <a:gridCol w="1550174"/>
                <a:gridCol w="2017506"/>
                <a:gridCol w="1117037"/>
              </a:tblGrid>
              <a:tr h="280399">
                <a:tc>
                  <a:txBody>
                    <a:bodyPr/>
                    <a:lstStyle/>
                    <a:p>
                      <a:pPr algn="l" fontAlgn="b"/>
                      <a:r>
                        <a:rPr lang="en-US" sz="900" u="none" strike="noStrike" dirty="0">
                          <a:effectLst/>
                        </a:rPr>
                        <a:t>Asia</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u="none" strike="noStrike">
                          <a:effectLst/>
                        </a:rPr>
                        <a:t>Japan</a:t>
                      </a:r>
                      <a:endParaRPr lang="en-US" sz="900" b="0" i="0" u="none" strike="noStrike">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u="none" strike="noStrike">
                          <a:effectLst/>
                        </a:rPr>
                        <a:t>APX - Ise, Japan</a:t>
                      </a:r>
                      <a:endParaRPr lang="en-US" sz="900" b="0" i="0" u="none" strike="noStrike">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u="none" strike="noStrike">
                          <a:effectLst/>
                        </a:rPr>
                        <a:t>none</a:t>
                      </a:r>
                      <a:endParaRPr lang="en-US" sz="900" b="0" i="0" u="none" strike="noStrike">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u="none" strike="noStrike" dirty="0">
                          <a:effectLst/>
                        </a:rPr>
                        <a:t>Kestner, Thomas</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u="none" strike="noStrike" dirty="0">
                          <a:effectLst/>
                        </a:rPr>
                        <a:t>Kestner, Thomas</a:t>
                      </a:r>
                      <a:endParaRPr lang="en-US" sz="900" b="0" i="0" u="none" strike="noStrike" dirty="0">
                        <a:effectLst/>
                        <a:latin typeface="Arial"/>
                      </a:endParaRPr>
                    </a:p>
                  </a:txBody>
                  <a:tcPr marL="6839" marR="6839" marT="68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04406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Topics</a:t>
            </a:r>
          </a:p>
        </p:txBody>
      </p:sp>
      <p:sp>
        <p:nvSpPr>
          <p:cNvPr id="15363" name="Content Placeholder 4"/>
          <p:cNvSpPr>
            <a:spLocks noGrp="1"/>
          </p:cNvSpPr>
          <p:nvPr>
            <p:ph idx="1"/>
          </p:nvPr>
        </p:nvSpPr>
        <p:spPr>
          <a:xfrm>
            <a:off x="457200" y="1433945"/>
            <a:ext cx="8229600" cy="4692219"/>
          </a:xfrm>
        </p:spPr>
        <p:txBody>
          <a:bodyPr/>
          <a:lstStyle/>
          <a:p>
            <a:pPr>
              <a:buFont typeface="Arial" pitchFamily="34" charset="0"/>
              <a:buChar char="•"/>
            </a:pPr>
            <a:r>
              <a:rPr lang="en-US" dirty="0" smtClean="0">
                <a:latin typeface="Arial" charset="0"/>
                <a:cs typeface="Arial" charset="0"/>
              </a:rPr>
              <a:t>CAR FAQ’s – Enhanced Website</a:t>
            </a:r>
          </a:p>
          <a:p>
            <a:pPr>
              <a:buFont typeface="Arial" pitchFamily="34" charset="0"/>
              <a:buChar char="•"/>
            </a:pPr>
            <a:r>
              <a:rPr lang="en-US" dirty="0" smtClean="0">
                <a:latin typeface="Arial" charset="0"/>
                <a:cs typeface="Arial" charset="0"/>
              </a:rPr>
              <a:t>CAR Champion Performance</a:t>
            </a:r>
          </a:p>
          <a:p>
            <a:pPr>
              <a:buFont typeface="Arial" pitchFamily="34" charset="0"/>
              <a:buChar char="•"/>
            </a:pPr>
            <a:r>
              <a:rPr lang="en-US" dirty="0">
                <a:latin typeface="Arial" charset="0"/>
                <a:cs typeface="Arial" charset="0"/>
              </a:rPr>
              <a:t>Champion </a:t>
            </a:r>
            <a:r>
              <a:rPr lang="en-US" i="1" dirty="0">
                <a:latin typeface="Segoe Print" pitchFamily="2" charset="0"/>
                <a:ea typeface="KaiTi" pitchFamily="49" charset="-122"/>
                <a:cs typeface="Kalinga" pitchFamily="34" charset="0"/>
              </a:rPr>
              <a:t>Conversations</a:t>
            </a:r>
          </a:p>
          <a:p>
            <a:pPr marL="687388" indent="-347663">
              <a:buFont typeface="Courier New" panose="02070309020205020404" pitchFamily="49" charset="0"/>
              <a:buChar char="o"/>
            </a:pPr>
            <a:r>
              <a:rPr lang="en-US" dirty="0" smtClean="0">
                <a:latin typeface="Arial" charset="0"/>
                <a:cs typeface="Arial" charset="0"/>
              </a:rPr>
              <a:t>Human Error</a:t>
            </a:r>
          </a:p>
          <a:p>
            <a:pPr marL="687388" indent="-347663">
              <a:buFont typeface="Courier New" panose="02070309020205020404" pitchFamily="49" charset="0"/>
              <a:buChar char="o"/>
            </a:pPr>
            <a:r>
              <a:rPr lang="en-US" dirty="0" smtClean="0">
                <a:latin typeface="Arial" charset="0"/>
                <a:cs typeface="Arial" charset="0"/>
              </a:rPr>
              <a:t>CAR Champions for ANSI, OSHA, SCC CARs</a:t>
            </a:r>
          </a:p>
          <a:p>
            <a:pPr marL="1144588" indent="-457200">
              <a:buFont typeface="Wingdings" panose="05000000000000000000" pitchFamily="2" charset="2"/>
              <a:buChar char="§"/>
            </a:pPr>
            <a:r>
              <a:rPr lang="en-US" dirty="0" smtClean="0">
                <a:latin typeface="Arial" charset="0"/>
                <a:cs typeface="Arial" charset="0"/>
              </a:rPr>
              <a:t>Observations</a:t>
            </a:r>
          </a:p>
          <a:p>
            <a:pPr marL="1144588" indent="-457200">
              <a:buFont typeface="Wingdings" panose="05000000000000000000" pitchFamily="2" charset="2"/>
              <a:buChar char="§"/>
            </a:pPr>
            <a:r>
              <a:rPr lang="en-US" dirty="0" smtClean="0">
                <a:latin typeface="Arial" charset="0"/>
                <a:cs typeface="Arial" charset="0"/>
              </a:rPr>
              <a:t>Findings</a:t>
            </a:r>
          </a:p>
          <a:p>
            <a:pPr marL="687388" indent="-347663">
              <a:buFont typeface="Courier New" panose="02070309020205020404" pitchFamily="49" charset="0"/>
              <a:buChar char="o"/>
            </a:pPr>
            <a:r>
              <a:rPr lang="en-US" dirty="0" smtClean="0">
                <a:latin typeface="Arial" charset="0"/>
                <a:cs typeface="Arial" charset="0"/>
              </a:rPr>
              <a:t>CAR Champion assignments</a:t>
            </a:r>
          </a:p>
          <a:p>
            <a:pPr>
              <a:buFont typeface="Arial" pitchFamily="34" charset="0"/>
              <a:buChar char="•"/>
            </a:pPr>
            <a:r>
              <a:rPr lang="en-US" dirty="0" smtClean="0">
                <a:solidFill>
                  <a:srgbClr val="7F7F7F"/>
                </a:solidFill>
                <a:latin typeface="Arial" charset="0"/>
                <a:cs typeface="Arial" charset="0"/>
              </a:rPr>
              <a:t>CAR Reviews</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2</a:t>
            </a:fld>
            <a:endParaRPr lang="en-US" sz="1000" dirty="0"/>
          </a:p>
        </p:txBody>
      </p:sp>
    </p:spTree>
    <p:extLst>
      <p:ext uri="{BB962C8B-B14F-4D97-AF65-F5344CB8AC3E}">
        <p14:creationId xmlns:p14="http://schemas.microsoft.com/office/powerpoint/2010/main" val="3366220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2244436" y="2815360"/>
            <a:ext cx="4644737" cy="722456"/>
          </a:xfrm>
        </p:spPr>
        <p:txBody>
          <a:bodyPr/>
          <a:lstStyle/>
          <a:p>
            <a:pPr algn="ctr" eaLnBrk="1" hangingPunct="1"/>
            <a:r>
              <a:rPr lang="en-US" dirty="0" smtClean="0">
                <a:solidFill>
                  <a:srgbClr val="FFC000"/>
                </a:solidFill>
                <a:latin typeface="Arial" charset="0"/>
              </a:rPr>
              <a:t>CAR Reviews</a:t>
            </a:r>
            <a:endParaRPr lang="en-US" dirty="0" smtClean="0">
              <a:latin typeface="Arial" charset="0"/>
            </a:endParaRPr>
          </a:p>
        </p:txBody>
      </p:sp>
    </p:spTree>
    <p:extLst>
      <p:ext uri="{BB962C8B-B14F-4D97-AF65-F5344CB8AC3E}">
        <p14:creationId xmlns:p14="http://schemas.microsoft.com/office/powerpoint/2010/main" val="1484563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CAR Reviews</a:t>
            </a:r>
            <a:br>
              <a:rPr lang="en-US" dirty="0" smtClean="0">
                <a:latin typeface="Arial" charset="0"/>
              </a:rPr>
            </a:b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rmAutofit/>
          </a:bodyPr>
          <a:lstStyle/>
          <a:p>
            <a:pPr marL="0" indent="0"/>
            <a:r>
              <a:rPr lang="en-US" dirty="0" smtClean="0">
                <a:solidFill>
                  <a:schemeClr val="accent1"/>
                </a:solidFill>
                <a:latin typeface="Arial" charset="0"/>
                <a:cs typeface="Arial" charset="0"/>
              </a:rPr>
              <a:t>Teams and CAR Numbers for review</a:t>
            </a:r>
          </a:p>
          <a:p>
            <a:pPr>
              <a:buFont typeface="Arial" pitchFamily="34" charset="0"/>
              <a:buChar char="•"/>
            </a:pPr>
            <a:r>
              <a:rPr lang="en-US" sz="2200" dirty="0">
                <a:solidFill>
                  <a:schemeClr val="accent2">
                    <a:lumMod val="75000"/>
                  </a:schemeClr>
                </a:solidFill>
                <a:latin typeface="Arial" charset="0"/>
                <a:cs typeface="Arial" charset="0"/>
              </a:rPr>
              <a:t>Asia Team for meeting on </a:t>
            </a:r>
            <a:r>
              <a:rPr lang="en-US" sz="2200" dirty="0" smtClean="0">
                <a:solidFill>
                  <a:schemeClr val="accent2">
                    <a:lumMod val="75000"/>
                  </a:schemeClr>
                </a:solidFill>
                <a:latin typeface="Arial" charset="0"/>
                <a:cs typeface="Arial" charset="0"/>
              </a:rPr>
              <a:t>March 11</a:t>
            </a:r>
            <a:endParaRPr lang="en-US" sz="2200" dirty="0">
              <a:solidFill>
                <a:schemeClr val="accent2">
                  <a:lumMod val="75000"/>
                </a:schemeClr>
              </a:solidFill>
              <a:latin typeface="Arial" charset="0"/>
              <a:cs typeface="Arial" charset="0"/>
            </a:endParaRPr>
          </a:p>
          <a:p>
            <a:pPr marL="803275" indent="-457200">
              <a:buFont typeface="Arial" pitchFamily="34" charset="0"/>
              <a:buChar char="‒"/>
            </a:pPr>
            <a:r>
              <a:rPr lang="en-US" sz="2200" b="0" dirty="0" smtClean="0">
                <a:solidFill>
                  <a:schemeClr val="accent2">
                    <a:lumMod val="75000"/>
                  </a:schemeClr>
                </a:solidFill>
              </a:rPr>
              <a:t>Erica Qin, Simy Li, Adele Fan</a:t>
            </a:r>
            <a:endParaRPr lang="en-US" sz="2200" b="0" dirty="0" smtClean="0">
              <a:solidFill>
                <a:schemeClr val="accent2">
                  <a:lumMod val="75000"/>
                </a:schemeClr>
              </a:solidFill>
              <a:latin typeface="Arial" charset="0"/>
              <a:cs typeface="Arial" charset="0"/>
            </a:endParaRPr>
          </a:p>
          <a:p>
            <a:pPr marL="803275" indent="-457200">
              <a:buFont typeface="Arial" pitchFamily="34" charset="0"/>
              <a:buChar char="‒"/>
            </a:pPr>
            <a:r>
              <a:rPr lang="en-US" sz="2200" b="0" dirty="0" smtClean="0">
                <a:solidFill>
                  <a:schemeClr val="accent2">
                    <a:lumMod val="75000"/>
                  </a:schemeClr>
                </a:solidFill>
                <a:latin typeface="Arial" charset="0"/>
                <a:cs typeface="Arial" charset="0"/>
              </a:rPr>
              <a:t>CAR #s: 143913643</a:t>
            </a:r>
            <a:r>
              <a:rPr lang="en-US" sz="2200" b="0" dirty="0" smtClean="0">
                <a:solidFill>
                  <a:schemeClr val="accent2">
                    <a:lumMod val="75000"/>
                  </a:schemeClr>
                </a:solidFill>
              </a:rPr>
              <a:t>, 143913620, 143914179, 143914008</a:t>
            </a:r>
            <a:endParaRPr lang="en-US" sz="2200" b="0" dirty="0" smtClean="0">
              <a:solidFill>
                <a:schemeClr val="accent2">
                  <a:lumMod val="75000"/>
                </a:schemeClr>
              </a:solidFill>
              <a:latin typeface="Arial" charset="0"/>
              <a:cs typeface="Arial" charset="0"/>
            </a:endParaRPr>
          </a:p>
          <a:p>
            <a:pPr>
              <a:buFont typeface="Arial" pitchFamily="34" charset="0"/>
              <a:buChar char="•"/>
            </a:pPr>
            <a:r>
              <a:rPr lang="en-US" sz="2200" dirty="0" smtClean="0">
                <a:solidFill>
                  <a:schemeClr val="accent4">
                    <a:lumMod val="75000"/>
                  </a:schemeClr>
                </a:solidFill>
                <a:latin typeface="Arial" charset="0"/>
                <a:cs typeface="Arial" charset="0"/>
              </a:rPr>
              <a:t>NA Team for meeting on March 12</a:t>
            </a:r>
          </a:p>
          <a:p>
            <a:pPr marL="803275" indent="-457200">
              <a:buFont typeface="Arial" pitchFamily="34" charset="0"/>
              <a:buChar char="‒"/>
            </a:pPr>
            <a:r>
              <a:rPr lang="en-US" sz="2200" b="0" dirty="0" smtClean="0">
                <a:solidFill>
                  <a:schemeClr val="accent4">
                    <a:lumMod val="75000"/>
                  </a:schemeClr>
                </a:solidFill>
              </a:rPr>
              <a:t>Jim Oates, Mark Jessen, Kathy Lindstrom, Chuck Jackson</a:t>
            </a:r>
            <a:endParaRPr lang="en-US" sz="2200" b="0" dirty="0" smtClean="0">
              <a:solidFill>
                <a:schemeClr val="accent4">
                  <a:lumMod val="75000"/>
                </a:schemeClr>
              </a:solidFill>
              <a:latin typeface="Arial" charset="0"/>
              <a:cs typeface="Arial" charset="0"/>
            </a:endParaRPr>
          </a:p>
          <a:p>
            <a:pPr marL="803275" indent="-457200">
              <a:buFont typeface="Arial" pitchFamily="34" charset="0"/>
              <a:buChar char="‒"/>
            </a:pPr>
            <a:r>
              <a:rPr lang="en-US" sz="2200" b="0" dirty="0" smtClean="0">
                <a:solidFill>
                  <a:schemeClr val="accent4">
                    <a:lumMod val="75000"/>
                  </a:schemeClr>
                </a:solidFill>
                <a:latin typeface="Arial" charset="0"/>
                <a:cs typeface="Arial" charset="0"/>
              </a:rPr>
              <a:t>CAR #s: </a:t>
            </a:r>
            <a:r>
              <a:rPr lang="en-US" sz="2200" b="0" dirty="0" smtClean="0">
                <a:solidFill>
                  <a:schemeClr val="accent4">
                    <a:lumMod val="75000"/>
                  </a:schemeClr>
                </a:solidFill>
              </a:rPr>
              <a:t>143914104, 143913620, 143914191, 143913175</a:t>
            </a:r>
            <a:endParaRPr lang="en-US" sz="2200" b="0" dirty="0" smtClean="0">
              <a:solidFill>
                <a:schemeClr val="accent4">
                  <a:lumMod val="75000"/>
                </a:schemeClr>
              </a:solidFill>
              <a:latin typeface="Arial" charset="0"/>
              <a:cs typeface="Arial" charset="0"/>
            </a:endParaRPr>
          </a:p>
          <a:p>
            <a:pPr>
              <a:buFont typeface="Arial" pitchFamily="34" charset="0"/>
              <a:buChar char="•"/>
            </a:pPr>
            <a:r>
              <a:rPr lang="en-US" sz="2200" dirty="0" smtClean="0">
                <a:solidFill>
                  <a:srgbClr val="7030A0"/>
                </a:solidFill>
                <a:latin typeface="Arial" charset="0"/>
                <a:cs typeface="Arial" charset="0"/>
              </a:rPr>
              <a:t>EULA and NA Team for meeting on March 12</a:t>
            </a:r>
          </a:p>
          <a:p>
            <a:pPr marL="803275" indent="-457200">
              <a:buFont typeface="Arial" pitchFamily="34" charset="0"/>
              <a:buChar char="‒"/>
            </a:pPr>
            <a:r>
              <a:rPr lang="en-US" sz="2200" b="0" dirty="0" smtClean="0">
                <a:solidFill>
                  <a:srgbClr val="7030A0"/>
                </a:solidFill>
              </a:rPr>
              <a:t>Jim Carlisle, Karen Fine, Matthew Marotto</a:t>
            </a:r>
            <a:endParaRPr lang="en-US" sz="2200" b="0" dirty="0">
              <a:solidFill>
                <a:srgbClr val="7030A0"/>
              </a:solidFill>
              <a:latin typeface="Arial" charset="0"/>
              <a:cs typeface="Arial" charset="0"/>
            </a:endParaRPr>
          </a:p>
          <a:p>
            <a:pPr marL="803275" indent="-457200">
              <a:buFont typeface="Arial" pitchFamily="34" charset="0"/>
              <a:buChar char="‒"/>
            </a:pPr>
            <a:r>
              <a:rPr lang="en-US" sz="2200" b="0" dirty="0" smtClean="0">
                <a:solidFill>
                  <a:srgbClr val="7030A0"/>
                </a:solidFill>
                <a:latin typeface="Arial" charset="0"/>
                <a:cs typeface="Arial" charset="0"/>
              </a:rPr>
              <a:t>CAR </a:t>
            </a:r>
            <a:r>
              <a:rPr lang="en-US" sz="2200" b="0" dirty="0">
                <a:solidFill>
                  <a:srgbClr val="7030A0"/>
                </a:solidFill>
                <a:latin typeface="Arial" charset="0"/>
                <a:cs typeface="Arial" charset="0"/>
              </a:rPr>
              <a:t>#s</a:t>
            </a:r>
            <a:r>
              <a:rPr lang="en-US" sz="2200" b="0" dirty="0" smtClean="0">
                <a:solidFill>
                  <a:srgbClr val="7030A0"/>
                </a:solidFill>
                <a:latin typeface="Arial" charset="0"/>
                <a:cs typeface="Arial" charset="0"/>
              </a:rPr>
              <a:t>: 143914104</a:t>
            </a:r>
            <a:r>
              <a:rPr lang="en-US" sz="2200" b="0" dirty="0" smtClean="0">
                <a:solidFill>
                  <a:srgbClr val="7030A0"/>
                </a:solidFill>
              </a:rPr>
              <a:t>, 143913643, 143914280, 143913780</a:t>
            </a:r>
            <a:endParaRPr lang="en-US" sz="2200" b="0" dirty="0" smtClean="0">
              <a:solidFill>
                <a:srgbClr val="7030A0"/>
              </a:solidFill>
              <a:latin typeface="Arial" charset="0"/>
              <a:cs typeface="Arial" charset="0"/>
            </a:endParaRP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21</a:t>
            </a:fld>
            <a:endParaRPr lang="en-US" sz="1000"/>
          </a:p>
        </p:txBody>
      </p:sp>
    </p:spTree>
    <p:extLst>
      <p:ext uri="{BB962C8B-B14F-4D97-AF65-F5344CB8AC3E}">
        <p14:creationId xmlns:p14="http://schemas.microsoft.com/office/powerpoint/2010/main" val="24922120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457200" y="677863"/>
            <a:ext cx="5486400" cy="1600200"/>
          </a:xfrm>
        </p:spPr>
        <p:txBody>
          <a:bodyPr/>
          <a:lstStyle/>
          <a:p>
            <a:pPr eaLnBrk="1" hangingPunct="1"/>
            <a:r>
              <a:rPr lang="en-US" dirty="0" smtClean="0">
                <a:latin typeface="Arial" charset="0"/>
              </a:rPr>
              <a:t>THANK YOU</a:t>
            </a:r>
          </a:p>
        </p:txBody>
      </p:sp>
    </p:spTree>
    <p:extLst>
      <p:ext uri="{BB962C8B-B14F-4D97-AF65-F5344CB8AC3E}">
        <p14:creationId xmlns:p14="http://schemas.microsoft.com/office/powerpoint/2010/main" val="391042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457200" y="677863"/>
            <a:ext cx="6716598" cy="1600200"/>
          </a:xfrm>
        </p:spPr>
        <p:txBody>
          <a:bodyPr/>
          <a:lstStyle/>
          <a:p>
            <a:pPr eaLnBrk="1" hangingPunct="1"/>
            <a:r>
              <a:rPr lang="en-US" sz="1400" dirty="0" smtClean="0">
                <a:latin typeface="Arial" charset="0"/>
              </a:rPr>
              <a:t>Rev 2.0 – Updated slide 19 to reflect updates to the CAR Champion Responsibility Matrix (March 11, 2015)</a:t>
            </a:r>
            <a:endParaRPr lang="en-US" sz="1400" dirty="0" smtClean="0">
              <a:latin typeface="Arial" charset="0"/>
            </a:endParaRPr>
          </a:p>
        </p:txBody>
      </p:sp>
    </p:spTree>
    <p:extLst>
      <p:ext uri="{BB962C8B-B14F-4D97-AF65-F5344CB8AC3E}">
        <p14:creationId xmlns:p14="http://schemas.microsoft.com/office/powerpoint/2010/main" val="294542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bwMode="auto">
          <a:xfrm>
            <a:off x="1107440" y="2616950"/>
            <a:ext cx="7091680" cy="158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3000" b="1" kern="1200" cap="none" baseline="0">
                <a:solidFill>
                  <a:schemeClr val="bg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pPr algn="ctr"/>
            <a:r>
              <a:rPr lang="en-US" dirty="0" smtClean="0">
                <a:solidFill>
                  <a:srgbClr val="FFC000"/>
                </a:solidFill>
                <a:latin typeface="Arial" charset="0"/>
              </a:rPr>
              <a:t>CAR FAQ’s:</a:t>
            </a:r>
          </a:p>
          <a:p>
            <a:pPr algn="ctr"/>
            <a:endParaRPr lang="en-US" dirty="0" smtClean="0">
              <a:solidFill>
                <a:srgbClr val="FFC000"/>
              </a:solidFill>
              <a:latin typeface="Arial" charset="0"/>
            </a:endParaRPr>
          </a:p>
          <a:p>
            <a:pPr algn="ctr"/>
            <a:r>
              <a:rPr lang="en-US" dirty="0" smtClean="0">
                <a:latin typeface="Arial" charset="0"/>
              </a:rPr>
              <a:t>Enhanced Website</a:t>
            </a:r>
          </a:p>
        </p:txBody>
      </p:sp>
    </p:spTree>
    <p:extLst>
      <p:ext uri="{BB962C8B-B14F-4D97-AF65-F5344CB8AC3E}">
        <p14:creationId xmlns:p14="http://schemas.microsoft.com/office/powerpoint/2010/main" val="3659593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smtClean="0">
                <a:latin typeface="Arial" charset="0"/>
              </a:rPr>
              <a:t>CAR FAQ’s – Enhanced Website</a:t>
            </a:r>
          </a:p>
        </p:txBody>
      </p:sp>
      <p:sp>
        <p:nvSpPr>
          <p:cNvPr id="15363" name="Content Placeholder 4"/>
          <p:cNvSpPr>
            <a:spLocks noGrp="1"/>
          </p:cNvSpPr>
          <p:nvPr>
            <p:ph idx="1"/>
          </p:nvPr>
        </p:nvSpPr>
        <p:spPr>
          <a:xfrm>
            <a:off x="457200" y="1433945"/>
            <a:ext cx="8229600" cy="4995135"/>
          </a:xfrm>
        </p:spPr>
        <p:txBody>
          <a:bodyPr>
            <a:noAutofit/>
          </a:bodyPr>
          <a:lstStyle/>
          <a:p>
            <a:pPr marL="0" indent="0"/>
            <a:r>
              <a:rPr lang="en-US" dirty="0" smtClean="0">
                <a:solidFill>
                  <a:srgbClr val="C00000"/>
                </a:solidFill>
              </a:rPr>
              <a:t>Enhancements</a:t>
            </a:r>
            <a:endParaRPr lang="en-US" dirty="0" smtClean="0"/>
          </a:p>
          <a:p>
            <a:pPr lvl="0">
              <a:buSzPct val="120000"/>
              <a:buFont typeface="Arial" panose="020B0604020202020204" pitchFamily="34" charset="0"/>
              <a:buChar char="•"/>
            </a:pPr>
            <a:r>
              <a:rPr lang="en-US" sz="2400" dirty="0" smtClean="0"/>
              <a:t>Provides a more direct access path for:</a:t>
            </a:r>
          </a:p>
          <a:p>
            <a:pPr marL="687388" lvl="0" indent="-347663">
              <a:buSzPct val="120000"/>
              <a:buFont typeface="Courier New" panose="02070309020205020404" pitchFamily="49" charset="0"/>
              <a:buChar char="o"/>
            </a:pPr>
            <a:r>
              <a:rPr lang="en-US" sz="2400" dirty="0" smtClean="0"/>
              <a:t>CAR Owners</a:t>
            </a:r>
          </a:p>
          <a:p>
            <a:pPr marL="687388" lvl="0" indent="-347663">
              <a:buSzPct val="120000"/>
              <a:buFont typeface="Courier New" panose="02070309020205020404" pitchFamily="49" charset="0"/>
              <a:buChar char="o"/>
            </a:pPr>
            <a:r>
              <a:rPr lang="en-US" sz="2400" dirty="0" smtClean="0"/>
              <a:t>CAR Champions</a:t>
            </a:r>
          </a:p>
          <a:p>
            <a:pPr marL="687388" lvl="0" indent="-347663">
              <a:buSzPct val="120000"/>
              <a:buFont typeface="Courier New" panose="02070309020205020404" pitchFamily="49" charset="0"/>
              <a:buChar char="o"/>
            </a:pPr>
            <a:r>
              <a:rPr lang="en-US" sz="2400" dirty="0" smtClean="0"/>
              <a:t>Creating a CAR</a:t>
            </a:r>
            <a:endParaRPr lang="en-US" sz="2400" dirty="0"/>
          </a:p>
          <a:p>
            <a:pPr lvl="0">
              <a:buSzPct val="120000"/>
              <a:buFont typeface="Arial" panose="020B0604020202020204" pitchFamily="34" charset="0"/>
              <a:buChar char="•"/>
            </a:pPr>
            <a:r>
              <a:rPr lang="en-US" sz="2400" dirty="0" smtClean="0"/>
              <a:t>Uses “buttons” for navigation</a:t>
            </a:r>
          </a:p>
          <a:p>
            <a:pPr lvl="0">
              <a:buSzPct val="120000"/>
              <a:buFont typeface="Arial" panose="020B0604020202020204" pitchFamily="34" charset="0"/>
              <a:buChar char="•"/>
            </a:pPr>
            <a:r>
              <a:rPr lang="en-US" sz="2400" i="1" dirty="0" smtClean="0"/>
              <a:t>Displays</a:t>
            </a:r>
            <a:r>
              <a:rPr lang="en-US" sz="2400" dirty="0" smtClean="0"/>
              <a:t> and </a:t>
            </a:r>
            <a:r>
              <a:rPr lang="en-US" sz="2400" i="1" dirty="0" smtClean="0"/>
              <a:t>Hides</a:t>
            </a:r>
            <a:r>
              <a:rPr lang="en-US" sz="2400" dirty="0" smtClean="0"/>
              <a:t> details</a:t>
            </a:r>
          </a:p>
          <a:p>
            <a:pPr marL="687388" lvl="0" indent="-347663">
              <a:buSzPct val="120000"/>
              <a:buFont typeface="Courier New" panose="02070309020205020404" pitchFamily="49" charset="0"/>
              <a:buChar char="o"/>
            </a:pPr>
            <a:r>
              <a:rPr lang="en-US" sz="2400" dirty="0" smtClean="0"/>
              <a:t>More/Hide</a:t>
            </a:r>
          </a:p>
          <a:p>
            <a:pPr marL="687388" lvl="0" indent="-347663">
              <a:buSzPct val="120000"/>
              <a:buFont typeface="Courier New" panose="02070309020205020404" pitchFamily="49" charset="0"/>
              <a:buChar char="o"/>
            </a:pPr>
            <a:r>
              <a:rPr lang="en-US" sz="2400" dirty="0" smtClean="0"/>
              <a:t>View – goes to a new window</a:t>
            </a:r>
          </a:p>
          <a:p>
            <a:pPr marL="687388" lvl="0" indent="-347663">
              <a:buSzPct val="120000"/>
              <a:buFont typeface="Courier New" panose="02070309020205020404" pitchFamily="49" charset="0"/>
              <a:buChar char="o"/>
            </a:pPr>
            <a:r>
              <a:rPr lang="en-US" sz="2400" dirty="0" smtClean="0"/>
              <a:t>Links – to presentations and documents</a:t>
            </a:r>
          </a:p>
          <a:p>
            <a:pPr lvl="0">
              <a:buSzPct val="120000"/>
              <a:buFont typeface="Arial" panose="020B0604020202020204" pitchFamily="34" charset="0"/>
              <a:buChar char="•"/>
            </a:pPr>
            <a:r>
              <a:rPr lang="en-US" sz="2400" dirty="0" smtClean="0"/>
              <a:t>Continues to provide numerical list of FAQ’s</a:t>
            </a:r>
            <a:endParaRPr lang="en-US" sz="2400" dirty="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4</a:t>
            </a:fld>
            <a:endParaRPr lang="en-US" sz="1000" dirty="0"/>
          </a:p>
        </p:txBody>
      </p:sp>
    </p:spTree>
    <p:extLst>
      <p:ext uri="{BB962C8B-B14F-4D97-AF65-F5344CB8AC3E}">
        <p14:creationId xmlns:p14="http://schemas.microsoft.com/office/powerpoint/2010/main" val="2172414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5</a:t>
            </a:fld>
            <a:endParaRPr lang="en-US" sz="1000" dirty="0"/>
          </a:p>
        </p:txBody>
      </p:sp>
      <p:grpSp>
        <p:nvGrpSpPr>
          <p:cNvPr id="9" name="Group 8"/>
          <p:cNvGrpSpPr/>
          <p:nvPr/>
        </p:nvGrpSpPr>
        <p:grpSpPr>
          <a:xfrm>
            <a:off x="2308290" y="403924"/>
            <a:ext cx="4120790" cy="6023234"/>
            <a:chOff x="1704975" y="92840"/>
            <a:chExt cx="4120790" cy="6023234"/>
          </a:xfrm>
        </p:grpSpPr>
        <p:pic>
          <p:nvPicPr>
            <p:cNvPr id="3106"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75" y="92840"/>
              <a:ext cx="4120790" cy="4469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07"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6953" y="4562733"/>
              <a:ext cx="3946148" cy="1553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467296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bwMode="auto">
          <a:xfrm>
            <a:off x="1107440" y="2616950"/>
            <a:ext cx="7091680" cy="158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3000" b="1" kern="1200" cap="none" baseline="0">
                <a:solidFill>
                  <a:schemeClr val="bg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pPr algn="ctr"/>
            <a:endParaRPr lang="en-US" dirty="0" smtClean="0">
              <a:solidFill>
                <a:srgbClr val="FFC000"/>
              </a:solidFill>
              <a:latin typeface="Arial" charset="0"/>
            </a:endParaRPr>
          </a:p>
          <a:p>
            <a:pPr algn="ctr"/>
            <a:r>
              <a:rPr lang="en-US" dirty="0" smtClean="0">
                <a:solidFill>
                  <a:srgbClr val="FFC000"/>
                </a:solidFill>
                <a:latin typeface="Arial" charset="0"/>
              </a:rPr>
              <a:t>CAR Champion Performance</a:t>
            </a:r>
          </a:p>
        </p:txBody>
      </p:sp>
    </p:spTree>
    <p:extLst>
      <p:ext uri="{BB962C8B-B14F-4D97-AF65-F5344CB8AC3E}">
        <p14:creationId xmlns:p14="http://schemas.microsoft.com/office/powerpoint/2010/main" val="2015886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smtClean="0">
                <a:latin typeface="Arial" charset="0"/>
              </a:rPr>
              <a:t>CAR Champion Performance</a:t>
            </a:r>
          </a:p>
        </p:txBody>
      </p:sp>
      <p:sp>
        <p:nvSpPr>
          <p:cNvPr id="15363" name="Content Placeholder 4"/>
          <p:cNvSpPr>
            <a:spLocks noGrp="1"/>
          </p:cNvSpPr>
          <p:nvPr>
            <p:ph idx="1"/>
          </p:nvPr>
        </p:nvSpPr>
        <p:spPr>
          <a:xfrm>
            <a:off x="457200" y="1433945"/>
            <a:ext cx="8229600" cy="4995135"/>
          </a:xfrm>
        </p:spPr>
        <p:txBody>
          <a:bodyPr>
            <a:noAutofit/>
          </a:bodyPr>
          <a:lstStyle/>
          <a:p>
            <a:pPr marL="0" indent="0"/>
            <a:r>
              <a:rPr lang="en-US" dirty="0" smtClean="0">
                <a:solidFill>
                  <a:srgbClr val="C00000"/>
                </a:solidFill>
              </a:rPr>
              <a:t>CAR Champion performance is more than </a:t>
            </a:r>
          </a:p>
          <a:p>
            <a:pPr marL="0" indent="0"/>
            <a:r>
              <a:rPr lang="en-US" dirty="0" smtClean="0">
                <a:solidFill>
                  <a:srgbClr val="C00000"/>
                </a:solidFill>
              </a:rPr>
              <a:t>“CAR Stars”:</a:t>
            </a:r>
            <a:endParaRPr lang="en-US" sz="1000" dirty="0" smtClean="0"/>
          </a:p>
          <a:p>
            <a:pPr marL="0" lvl="0" indent="0">
              <a:buSzPct val="100000"/>
            </a:pPr>
            <a:endParaRPr lang="en-US" sz="1000" dirty="0" smtClean="0"/>
          </a:p>
          <a:p>
            <a:pPr marL="227013" lvl="0" indent="0">
              <a:buSzPct val="100000"/>
            </a:pPr>
            <a:r>
              <a:rPr lang="en-US" dirty="0" smtClean="0"/>
              <a:t>    CAR Star</a:t>
            </a:r>
          </a:p>
          <a:p>
            <a:pPr marL="227013" lvl="0" indent="0">
              <a:buSzPct val="100000"/>
            </a:pPr>
            <a:r>
              <a:rPr lang="en-US" dirty="0" smtClean="0"/>
              <a:t>+  CAR reviews</a:t>
            </a:r>
          </a:p>
          <a:p>
            <a:pPr marL="227013" lvl="0" indent="0">
              <a:buSzPct val="100000"/>
            </a:pPr>
            <a:r>
              <a:rPr lang="en-US" dirty="0" smtClean="0"/>
              <a:t>+  CAR review team participation </a:t>
            </a:r>
            <a:r>
              <a:rPr lang="en-US" sz="1800" i="1" dirty="0" smtClean="0">
                <a:solidFill>
                  <a:schemeClr val="bg1">
                    <a:lumMod val="65000"/>
                  </a:schemeClr>
                </a:solidFill>
              </a:rPr>
              <a:t>(calibration meetings)</a:t>
            </a:r>
          </a:p>
          <a:p>
            <a:pPr marL="227013" lvl="0" indent="0">
              <a:buSzPct val="100000"/>
            </a:pPr>
            <a:r>
              <a:rPr lang="en-US" dirty="0" smtClean="0"/>
              <a:t>+  CAR Champion training performance </a:t>
            </a:r>
            <a:r>
              <a:rPr lang="en-US" sz="1800" i="1" dirty="0" smtClean="0">
                <a:solidFill>
                  <a:schemeClr val="bg1">
                    <a:lumMod val="65000"/>
                  </a:schemeClr>
                </a:solidFill>
              </a:rPr>
              <a:t>(new CAR</a:t>
            </a:r>
          </a:p>
          <a:p>
            <a:pPr marL="227013" lvl="0" indent="0">
              <a:buSzPct val="100000"/>
            </a:pPr>
            <a:r>
              <a:rPr lang="en-US" sz="1800" i="1" dirty="0">
                <a:solidFill>
                  <a:schemeClr val="bg1">
                    <a:lumMod val="65000"/>
                  </a:schemeClr>
                </a:solidFill>
              </a:rPr>
              <a:t> </a:t>
            </a:r>
            <a:r>
              <a:rPr lang="en-US" sz="1800" i="1" dirty="0" smtClean="0">
                <a:solidFill>
                  <a:schemeClr val="bg1">
                    <a:lumMod val="65000"/>
                  </a:schemeClr>
                </a:solidFill>
              </a:rPr>
              <a:t>     Champions)</a:t>
            </a:r>
          </a:p>
          <a:p>
            <a:pPr marL="227013" lvl="0" indent="0">
              <a:buSzPct val="100000"/>
            </a:pPr>
            <a:endParaRPr lang="en-US" sz="800" dirty="0" smtClean="0"/>
          </a:p>
          <a:p>
            <a:pPr marL="227013" lvl="0" indent="0">
              <a:buSzPct val="100000"/>
            </a:pPr>
            <a:endParaRPr lang="en-US" sz="800" dirty="0" smtClean="0"/>
          </a:p>
          <a:p>
            <a:pPr marL="227013" lvl="0" indent="0">
              <a:buSzPct val="100000"/>
            </a:pPr>
            <a:r>
              <a:rPr lang="en-US" dirty="0" smtClean="0">
                <a:solidFill>
                  <a:schemeClr val="tx1">
                    <a:lumMod val="50000"/>
                    <a:lumOff val="50000"/>
                  </a:schemeClr>
                </a:solidFill>
              </a:rPr>
              <a:t>=  CAR Champion performance</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7</a:t>
            </a:fld>
            <a:endParaRPr lang="en-US" sz="1000" dirty="0"/>
          </a:p>
        </p:txBody>
      </p:sp>
      <p:cxnSp>
        <p:nvCxnSpPr>
          <p:cNvPr id="6" name="Straight Connector 5"/>
          <p:cNvCxnSpPr/>
          <p:nvPr/>
        </p:nvCxnSpPr>
        <p:spPr>
          <a:xfrm>
            <a:off x="735291" y="5024487"/>
            <a:ext cx="7720552" cy="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75451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smtClean="0">
                <a:latin typeface="Arial" charset="0"/>
              </a:rPr>
              <a:t>CAR Champion Performance</a:t>
            </a:r>
          </a:p>
        </p:txBody>
      </p:sp>
      <p:sp>
        <p:nvSpPr>
          <p:cNvPr id="15363" name="Content Placeholder 4"/>
          <p:cNvSpPr>
            <a:spLocks noGrp="1"/>
          </p:cNvSpPr>
          <p:nvPr>
            <p:ph idx="1"/>
          </p:nvPr>
        </p:nvSpPr>
        <p:spPr>
          <a:xfrm>
            <a:off x="457200" y="1433945"/>
            <a:ext cx="8229600" cy="4995135"/>
          </a:xfrm>
        </p:spPr>
        <p:txBody>
          <a:bodyPr>
            <a:noAutofit/>
          </a:bodyPr>
          <a:lstStyle/>
          <a:p>
            <a:pPr marL="0" indent="0"/>
            <a:r>
              <a:rPr lang="en-US" dirty="0" smtClean="0">
                <a:solidFill>
                  <a:srgbClr val="C00000"/>
                </a:solidFill>
              </a:rPr>
              <a:t>CAR Champion performance expectations  </a:t>
            </a:r>
            <a:endParaRPr lang="en-US" sz="1000" dirty="0" smtClean="0"/>
          </a:p>
          <a:p>
            <a:pPr marL="457200" lvl="0" indent="-457200">
              <a:buSzPct val="100000"/>
              <a:buFont typeface="+mj-lt"/>
              <a:buAutoNum type="arabicPeriod"/>
            </a:pPr>
            <a:r>
              <a:rPr lang="en-US" sz="2400" dirty="0" smtClean="0"/>
              <a:t>CAR Star</a:t>
            </a:r>
          </a:p>
          <a:p>
            <a:pPr marL="801688" lvl="0" indent="-339725">
              <a:buSzPct val="100000"/>
              <a:buFont typeface="Arial" panose="020B0604020202020204" pitchFamily="34" charset="0"/>
              <a:buChar char="•"/>
            </a:pPr>
            <a:r>
              <a:rPr lang="en-US" sz="2400" dirty="0" smtClean="0"/>
              <a:t>80% of CARs meet the CAR Star requirements</a:t>
            </a:r>
          </a:p>
          <a:p>
            <a:pPr marL="457200" lvl="0" indent="-457200">
              <a:buSzPct val="100000"/>
              <a:buFont typeface="+mj-lt"/>
              <a:buAutoNum type="arabicPeriod" startAt="2"/>
            </a:pPr>
            <a:r>
              <a:rPr lang="en-US" sz="2400" dirty="0" smtClean="0"/>
              <a:t>CAR Reviews</a:t>
            </a:r>
          </a:p>
          <a:p>
            <a:pPr marL="801688" lvl="0" indent="-339725">
              <a:buSzPct val="100000"/>
              <a:buFont typeface="Arial" panose="020B0604020202020204" pitchFamily="34" charset="0"/>
              <a:buChar char="•"/>
            </a:pPr>
            <a:r>
              <a:rPr lang="en-US" sz="2400" dirty="0" smtClean="0"/>
              <a:t>90</a:t>
            </a:r>
            <a:r>
              <a:rPr lang="en-US" sz="2400" smtClean="0"/>
              <a:t>% of </a:t>
            </a:r>
            <a:r>
              <a:rPr lang="en-US" sz="2400" dirty="0" smtClean="0"/>
              <a:t>CARs reviewed have either minor concerns or no concerns</a:t>
            </a:r>
          </a:p>
          <a:p>
            <a:pPr marL="801688" lvl="0" indent="-339725">
              <a:buSzPct val="100000"/>
              <a:buFont typeface="Arial" panose="020B0604020202020204" pitchFamily="34" charset="0"/>
              <a:buChar char="•"/>
            </a:pPr>
            <a:r>
              <a:rPr lang="en-US" sz="2400" dirty="0" smtClean="0"/>
              <a:t>Major concerns include major impact items, e.g.,</a:t>
            </a:r>
          </a:p>
          <a:p>
            <a:pPr marL="1141413" lvl="0" indent="-339725">
              <a:buSzPct val="100000"/>
              <a:buFont typeface="Courier New" panose="02070309020205020404" pitchFamily="49" charset="0"/>
              <a:buChar char="o"/>
            </a:pPr>
            <a:r>
              <a:rPr lang="en-US" sz="2400" dirty="0" smtClean="0"/>
              <a:t>Insufficient analysis</a:t>
            </a:r>
          </a:p>
          <a:p>
            <a:pPr marL="1141413" lvl="0" indent="-339725">
              <a:buSzPct val="100000"/>
              <a:buFont typeface="Courier New" panose="02070309020205020404" pitchFamily="49" charset="0"/>
              <a:buChar char="o"/>
            </a:pPr>
            <a:r>
              <a:rPr lang="en-US" sz="2400" dirty="0" smtClean="0"/>
              <a:t>Inadequate root cause, e.g., “human error”</a:t>
            </a:r>
          </a:p>
          <a:p>
            <a:pPr marL="1141413" lvl="0" indent="-339725">
              <a:buSzPct val="100000"/>
              <a:buFont typeface="Courier New" panose="02070309020205020404" pitchFamily="49" charset="0"/>
              <a:buChar char="o"/>
            </a:pPr>
            <a:r>
              <a:rPr lang="en-US" sz="2400" dirty="0" smtClean="0"/>
              <a:t>Missing containment or owner’s verification (finding CARs)</a:t>
            </a:r>
          </a:p>
          <a:p>
            <a:pPr marL="339725" lvl="0" indent="-339725">
              <a:buSzPct val="100000"/>
            </a:pPr>
            <a:endParaRPr lang="en-US" sz="2400" dirty="0" smtClean="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8</a:t>
            </a:fld>
            <a:endParaRPr lang="en-US" sz="1000" dirty="0"/>
          </a:p>
        </p:txBody>
      </p:sp>
    </p:spTree>
    <p:extLst>
      <p:ext uri="{BB962C8B-B14F-4D97-AF65-F5344CB8AC3E}">
        <p14:creationId xmlns:p14="http://schemas.microsoft.com/office/powerpoint/2010/main" val="3714746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smtClean="0">
                <a:latin typeface="Arial" charset="0"/>
              </a:rPr>
              <a:t>CAR Champion Performance</a:t>
            </a:r>
          </a:p>
        </p:txBody>
      </p:sp>
      <p:sp>
        <p:nvSpPr>
          <p:cNvPr id="15363" name="Content Placeholder 4"/>
          <p:cNvSpPr>
            <a:spLocks noGrp="1"/>
          </p:cNvSpPr>
          <p:nvPr>
            <p:ph idx="1"/>
          </p:nvPr>
        </p:nvSpPr>
        <p:spPr>
          <a:xfrm>
            <a:off x="457200" y="1433945"/>
            <a:ext cx="8229600" cy="4995135"/>
          </a:xfrm>
        </p:spPr>
        <p:txBody>
          <a:bodyPr>
            <a:noAutofit/>
          </a:bodyPr>
          <a:lstStyle/>
          <a:p>
            <a:pPr marL="0" indent="0"/>
            <a:r>
              <a:rPr lang="en-US" dirty="0" smtClean="0">
                <a:solidFill>
                  <a:srgbClr val="C00000"/>
                </a:solidFill>
              </a:rPr>
              <a:t>CAR Champion performance expectations  </a:t>
            </a:r>
            <a:endParaRPr lang="en-US" sz="1000" dirty="0" smtClean="0"/>
          </a:p>
          <a:p>
            <a:pPr marL="457200" lvl="0" indent="-457200">
              <a:buSzPct val="100000"/>
              <a:buFont typeface="+mj-lt"/>
              <a:buAutoNum type="arabicPeriod" startAt="3"/>
            </a:pPr>
            <a:r>
              <a:rPr lang="en-US" sz="2400" dirty="0" smtClean="0"/>
              <a:t>CAR Review Team Participation</a:t>
            </a:r>
          </a:p>
          <a:p>
            <a:pPr marL="801688" lvl="0" indent="-339725">
              <a:buSzPct val="100000"/>
              <a:buFont typeface="Arial" panose="020B0604020202020204" pitchFamily="34" charset="0"/>
              <a:buChar char="•"/>
            </a:pPr>
            <a:r>
              <a:rPr lang="en-US" sz="2400" dirty="0" smtClean="0"/>
              <a:t>Participate in the assigned CAR review team activity</a:t>
            </a:r>
          </a:p>
          <a:p>
            <a:pPr marL="801688" lvl="0" indent="-339725">
              <a:buSzPct val="100000"/>
              <a:buFont typeface="Arial" panose="020B0604020202020204" pitchFamily="34" charset="0"/>
              <a:buChar char="•"/>
            </a:pPr>
            <a:r>
              <a:rPr lang="en-US" sz="2400" dirty="0" smtClean="0"/>
              <a:t>CAR reviews include all of the required elements:</a:t>
            </a:r>
          </a:p>
          <a:p>
            <a:pPr marL="1141413" lvl="0" indent="-339725">
              <a:buSzPct val="100000"/>
              <a:buFont typeface="Courier New" panose="02070309020205020404" pitchFamily="49" charset="0"/>
              <a:buChar char="o"/>
            </a:pPr>
            <a:r>
              <a:rPr lang="en-US" sz="2400" dirty="0" smtClean="0"/>
              <a:t>Slides with meaningful comments</a:t>
            </a:r>
          </a:p>
          <a:p>
            <a:pPr marL="1141413" lvl="0" indent="-339725">
              <a:buSzPct val="100000"/>
              <a:buFont typeface="Courier New" panose="02070309020205020404" pitchFamily="49" charset="0"/>
              <a:buChar char="o"/>
            </a:pPr>
            <a:r>
              <a:rPr lang="en-US" sz="2400" dirty="0" smtClean="0"/>
              <a:t>Integration with CBS, UL Values, and CAR Champion areas of responsibility</a:t>
            </a:r>
          </a:p>
          <a:p>
            <a:pPr marL="457200" lvl="0" indent="-457200">
              <a:buSzPct val="100000"/>
              <a:buFont typeface="+mj-lt"/>
              <a:buAutoNum type="arabicPeriod" startAt="4"/>
            </a:pPr>
            <a:r>
              <a:rPr lang="en-US" sz="2400" dirty="0" smtClean="0"/>
              <a:t>CAR Champion Training Performance </a:t>
            </a:r>
            <a:r>
              <a:rPr lang="en-US" sz="1800" i="1" dirty="0" smtClean="0"/>
              <a:t>(new champions)</a:t>
            </a:r>
          </a:p>
          <a:p>
            <a:pPr marL="801688" lvl="0" indent="-339725">
              <a:buSzPct val="100000"/>
              <a:buFont typeface="Arial" panose="020B0604020202020204" pitchFamily="34" charset="0"/>
              <a:buChar char="•"/>
            </a:pPr>
            <a:r>
              <a:rPr lang="en-US" sz="2400" dirty="0" smtClean="0"/>
              <a:t>Quarterly performance reviews indicate continual, positive progression in mentoring phase of training</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9</a:t>
            </a:fld>
            <a:endParaRPr lang="en-US" sz="1000" dirty="0"/>
          </a:p>
        </p:txBody>
      </p:sp>
    </p:spTree>
    <p:extLst>
      <p:ext uri="{BB962C8B-B14F-4D97-AF65-F5344CB8AC3E}">
        <p14:creationId xmlns:p14="http://schemas.microsoft.com/office/powerpoint/2010/main" val="1934512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UL_Basic_011010">
  <a:themeElements>
    <a:clrScheme name="Custom 3">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4A6A1F"/>
      </a:hlink>
      <a:folHlink>
        <a:srgbClr val="6F9F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9491</TotalTime>
  <Words>950</Words>
  <Application>Microsoft Office PowerPoint</Application>
  <PresentationFormat>On-screen Show (4:3)</PresentationFormat>
  <Paragraphs>210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UL_Basic_011010</vt:lpstr>
      <vt:lpstr>CAR Champion Calibration</vt:lpstr>
      <vt:lpstr>Topics</vt:lpstr>
      <vt:lpstr>PowerPoint Presentation</vt:lpstr>
      <vt:lpstr>CAR FAQ’s – Enhanced Website</vt:lpstr>
      <vt:lpstr>PowerPoint Presentation</vt:lpstr>
      <vt:lpstr>PowerPoint Presentation</vt:lpstr>
      <vt:lpstr>CAR Champion Performance</vt:lpstr>
      <vt:lpstr>CAR Champion Performance</vt:lpstr>
      <vt:lpstr>CAR Champion Performance</vt:lpstr>
      <vt:lpstr>Champion Conversations</vt:lpstr>
      <vt:lpstr>Champion Conversations</vt:lpstr>
      <vt:lpstr>Champion Conversations</vt:lpstr>
      <vt:lpstr>Champion Conversations</vt:lpstr>
      <vt:lpstr>Champion Conversations</vt:lpstr>
      <vt:lpstr>Champion Conversations</vt:lpstr>
      <vt:lpstr>Champion Conversations</vt:lpstr>
      <vt:lpstr>Champion Conversations</vt:lpstr>
      <vt:lpstr>Champion Conversations</vt:lpstr>
      <vt:lpstr>Champion Conversations</vt:lpstr>
      <vt:lpstr>CAR Reviews</vt:lpstr>
      <vt:lpstr>CAR Reviews </vt:lpstr>
      <vt:lpstr>THANK YOU</vt:lpstr>
      <vt:lpstr>Rev 2.0 – Updated slide 19 to reflect updates to the CAR Champion Responsibility Matrix (March 11, 2015)</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bold 30 pts maximum  two lines</dc:title>
  <dc:creator>Bill Konigsfeld</dc:creator>
  <cp:lastModifiedBy>Allison, Cheryl</cp:lastModifiedBy>
  <cp:revision>594</cp:revision>
  <cp:lastPrinted>2014-12-05T19:48:33Z</cp:lastPrinted>
  <dcterms:created xsi:type="dcterms:W3CDTF">2011-03-29T18:20:08Z</dcterms:created>
  <dcterms:modified xsi:type="dcterms:W3CDTF">2015-03-11T13:56:38Z</dcterms:modified>
</cp:coreProperties>
</file>