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325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03" r:id="rId12"/>
    <p:sldId id="464" r:id="rId13"/>
    <p:sldId id="484" r:id="rId14"/>
    <p:sldId id="511" r:id="rId15"/>
    <p:sldId id="512" r:id="rId16"/>
    <p:sldId id="516" r:id="rId17"/>
    <p:sldId id="515" r:id="rId18"/>
    <p:sldId id="517" r:id="rId19"/>
    <p:sldId id="513" r:id="rId20"/>
    <p:sldId id="326" r:id="rId21"/>
    <p:sldId id="400" r:id="rId22"/>
    <p:sldId id="282" r:id="rId23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59D2D"/>
    <a:srgbClr val="FFFF99"/>
    <a:srgbClr val="F18307"/>
    <a:srgbClr val="C10036"/>
    <a:srgbClr val="93C64E"/>
    <a:srgbClr val="808000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5" autoAdjust="0"/>
    <p:restoredTop sz="94698" autoAdjust="0"/>
  </p:normalViewPr>
  <p:slideViewPr>
    <p:cSldViewPr snapToGrid="0" snapToObjects="1">
      <p:cViewPr>
        <p:scale>
          <a:sx n="78" d="100"/>
          <a:sy n="78" d="100"/>
        </p:scale>
        <p:origin x="-907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Champion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199" y="5049982"/>
            <a:ext cx="6726025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March 10 and 17, 2016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Adams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513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Preventive Action in GCAR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Escalations</a:t>
            </a:r>
          </a:p>
          <a:p>
            <a:pPr marL="460375" indent="0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Preventive Actions that escalate to the Quality Assurance Director (or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designee) will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 sent to the Regional Quality Manager to determine if they should remain open or be force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closed.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60375" indent="0">
              <a:lnSpc>
                <a:spcPct val="9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3068917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Champion </a:t>
            </a:r>
            <a:r>
              <a:rPr lang="en-US" i="1" dirty="0" smtClean="0">
                <a:solidFill>
                  <a:srgbClr val="FFC000"/>
                </a:solidFill>
                <a:latin typeface="Segoe Print" pitchFamily="2" charset="0"/>
              </a:rPr>
              <a:t>Conversations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90333"/>
            <a:ext cx="8229600" cy="29977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The CAR Owner has submitted the final milestone of a finding CAR.</a:t>
            </a:r>
          </a:p>
          <a:p>
            <a:pPr marL="0" indent="0" algn="ctr">
              <a:lnSpc>
                <a:spcPct val="90000"/>
              </a:lnSpc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u="sng" dirty="0" smtClean="0">
                <a:solidFill>
                  <a:schemeClr val="bg1">
                    <a:lumMod val="50000"/>
                  </a:schemeClr>
                </a:solidFill>
              </a:rPr>
              <a:t>Dilemma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        Only one of three nonconformity issues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has been resolved.</a:t>
            </a:r>
          </a:p>
          <a:p>
            <a:pPr marL="0" indent="0">
              <a:lnSpc>
                <a:spcPct val="90000"/>
              </a:lnSpc>
            </a:pP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</a:pPr>
            <a:endParaRPr lang="en-US" sz="2600" b="1" i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What should I do if the Owner’s Verification milestone is ineffective?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249" y="5882645"/>
            <a:ext cx="69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What’s a CAR Champion to do???!!!!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" y="4401368"/>
            <a:ext cx="1659886" cy="226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7113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uiExpand="1" build="p"/>
      <p:bldP spid="3" grpId="0"/>
      <p:bldP spid="5" grpId="0"/>
      <p:bldP spid="5" grpId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34829"/>
            <a:ext cx="8460557" cy="5054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Owner’s Verification Milestone Ineffective – Options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68" y="1607747"/>
            <a:ext cx="8229600" cy="447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Option 1:  Allow more time for complete implementation of corrective actions, for example: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there is an indication of incomplete deployment of actions (e.g., training not completed at all locations, SOP updated but not fully communicated, etc.)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a further action has been identified that would cause the implementation to be complete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Remember to: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new milestones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a new Owner’s Verification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milestone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comments to explain the updates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34829"/>
            <a:ext cx="8460557" cy="5054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Owner’s Verification Milestone Ineffective – Options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68" y="1607746"/>
            <a:ext cx="8229600" cy="503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Option 2:  Require more analysis to determine other root cause(s), for example: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Corrective actions are fully deployed yet nonconformity is only partially fixed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Corrective actions are fully deployed yet they did not fully sustain over time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Remember to: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Update the analysis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Update the root cause statement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new milestones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 a new Owner’s Verification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milestone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detailed comments in the CAR to explain the new actions (analysis, corrective action plan)</a:t>
            </a:r>
          </a:p>
        </p:txBody>
      </p:sp>
    </p:spTree>
    <p:extLst>
      <p:ext uri="{BB962C8B-B14F-4D97-AF65-F5344CB8AC3E}">
        <p14:creationId xmlns:p14="http://schemas.microsoft.com/office/powerpoint/2010/main" val="8873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34829"/>
            <a:ext cx="8460557" cy="5054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Owner’s Verification Milestone Ineffective – Options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68" y="1607746"/>
            <a:ext cx="8229600" cy="496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Option 3:  (Consider carefully before using) –  Revert the CAR back to “Awaiting Response”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All milestones are reverted back to “Awaiting Implementation”.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Manual resubmission &amp; acceptance of all milestones would be required. Original completion dates are lost.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the corrective actions proved to be almost totally ineffective, this might be a viable option.  If so, remember to: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Document the details throughout the CAR with comments and dates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Update the analysis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Update the root cause statement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Update the corrective action plan</a:t>
            </a:r>
          </a:p>
          <a:p>
            <a:pPr marL="1030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Add new milestones</a:t>
            </a:r>
          </a:p>
        </p:txBody>
      </p:sp>
    </p:spTree>
    <p:extLst>
      <p:ext uri="{BB962C8B-B14F-4D97-AF65-F5344CB8AC3E}">
        <p14:creationId xmlns:p14="http://schemas.microsoft.com/office/powerpoint/2010/main" val="9725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79779"/>
            <a:ext cx="8229600" cy="22082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endParaRPr lang="en-US" sz="1000" b="1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u="sng" dirty="0" smtClean="0">
                <a:solidFill>
                  <a:schemeClr val="bg1">
                    <a:lumMod val="50000"/>
                  </a:schemeClr>
                </a:solidFill>
              </a:rPr>
              <a:t>Dilemma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        The Accreditor insists that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the CAR be issued as a Finding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and not as an Observation</a:t>
            </a:r>
            <a:endParaRPr lang="en-US" sz="2600" b="1" i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807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What should I do if 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an Accreditor issues a Finding yet only wants a fix to the </a:t>
            </a:r>
            <a:r>
              <a:rPr lang="en-US" sz="3600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</a:t>
            </a:r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bjective Evidence?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249" y="5882645"/>
            <a:ext cx="690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What’s a CAR Champion to do???!!!!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" y="4401368"/>
            <a:ext cx="1659886" cy="226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7113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/>
      <p:bldP spid="3" grpId="0"/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What should I do?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61" y="0"/>
            <a:ext cx="1659886" cy="226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3546" y="3100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?</a:t>
            </a:r>
            <a:r>
              <a:rPr lang="en-US" b="1" i="1" dirty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 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" y="2284693"/>
            <a:ext cx="8605025" cy="367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92231" y="5448693"/>
            <a:ext cx="1828800" cy="9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4828"/>
            <a:ext cx="8015592" cy="11511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These Accreditor Findings are to be treated per CAR process requirements – analysis, root cause, containment, </a:t>
            </a:r>
            <a:r>
              <a:rPr lang="en-US" sz="2400" b="1" dirty="0" smtClean="0">
                <a:solidFill>
                  <a:schemeClr val="tx2"/>
                </a:solidFill>
              </a:rPr>
              <a:t>verification, etc.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68" y="2285999"/>
            <a:ext cx="8229600" cy="4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Make sure the Accreditor understands how we classify CARs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Propose that they classify the CAR as an observation</a:t>
            </a:r>
          </a:p>
          <a:p>
            <a:pPr marL="6905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the Accreditor insists on a Finding, then we must treat it per requirements for Findings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Remember:  It is okay to go above an Accreditor’s expectation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283" y="1102938"/>
            <a:ext cx="769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Reminder –</a:t>
            </a: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Please Avoid…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676631"/>
            <a:ext cx="8058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8768" y="4411744"/>
            <a:ext cx="8229600" cy="200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Be sure to enter the Non-Conformance</a:t>
            </a:r>
            <a:endParaRPr lang="en-US" sz="2400" dirty="0">
              <a:solidFill>
                <a:srgbClr val="C00000"/>
              </a:solidFill>
            </a:endParaRPr>
          </a:p>
          <a:p>
            <a:pPr marL="339725" indent="-3397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Be sure to enter the Objective Evidence</a:t>
            </a:r>
          </a:p>
          <a:p>
            <a:pPr marL="0" indent="0">
              <a:lnSpc>
                <a:spcPct val="90000"/>
              </a:lnSpc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It is okay to reference an attachment, but key information such as the non-conformance and objective evidence </a:t>
            </a:r>
            <a:r>
              <a:rPr lang="en-US" sz="2400" b="1" i="1" u="sng" dirty="0" smtClean="0">
                <a:solidFill>
                  <a:schemeClr val="bg1">
                    <a:lumMod val="50000"/>
                  </a:schemeClr>
                </a:solidFill>
              </a:rPr>
              <a:t>must be entered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5299" y="3419581"/>
            <a:ext cx="2356701" cy="74295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11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Preventive Action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Champion </a:t>
            </a:r>
            <a:r>
              <a:rPr lang="en-US" i="1" dirty="0">
                <a:latin typeface="Segoe Print" pitchFamily="2" charset="0"/>
                <a:ea typeface="KaiTi" pitchFamily="49" charset="-122"/>
                <a:cs typeface="Kalinga" pitchFamily="34" charset="0"/>
              </a:rPr>
              <a:t>Conversations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Owner’s Verification – Milestone Ineffective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Accreditor Finding Dilemma</a:t>
            </a:r>
          </a:p>
          <a:p>
            <a:pPr marL="687388" indent="-347663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charset="0"/>
                <a:cs typeface="Arial" charset="0"/>
              </a:rPr>
              <a:t>Reminder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CAR Reviews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199" y="1376125"/>
            <a:ext cx="8328581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March 17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J. Y. Lee, Hiromi Yamaoka, Paul IP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: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153915355</a:t>
            </a: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, 153915300,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153915575, 153915367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March 10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Tovia Bat-Leah, Jim Oates, Gunsimar Paintal, Michelle Lee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</a:t>
            </a: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s: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153915300</a:t>
            </a: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, 153914936,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153915394, 153915174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March 10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Rebeca Navarrete, Barbara Scala, John Carlin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>
                <a:solidFill>
                  <a:srgbClr val="7030A0"/>
                </a:solidFill>
              </a:rPr>
              <a:t>: </a:t>
            </a:r>
            <a:r>
              <a:rPr lang="en-US" sz="2200" b="0" dirty="0" smtClean="0">
                <a:solidFill>
                  <a:srgbClr val="7030A0"/>
                </a:solidFill>
              </a:rPr>
              <a:t>153915355</a:t>
            </a:r>
            <a:r>
              <a:rPr lang="en-US" sz="2200" b="0" dirty="0">
                <a:solidFill>
                  <a:srgbClr val="7030A0"/>
                </a:solidFill>
              </a:rPr>
              <a:t>, 153914936, </a:t>
            </a:r>
            <a:r>
              <a:rPr lang="en-US" sz="2200" b="0" dirty="0" smtClean="0">
                <a:solidFill>
                  <a:srgbClr val="7030A0"/>
                </a:solidFill>
              </a:rPr>
              <a:t>153915272, 153914570 </a:t>
            </a:r>
            <a:endParaRPr lang="en-US" sz="2200" b="0" dirty="0">
              <a:solidFill>
                <a:srgbClr val="7030A0"/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2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3068917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Preventive Action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593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What is Preventive Action?</a:t>
            </a:r>
          </a:p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Actions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taken to </a:t>
            </a:r>
            <a:r>
              <a:rPr lang="en-US" sz="2600" b="1" i="1" dirty="0">
                <a:solidFill>
                  <a:schemeClr val="bg1">
                    <a:lumMod val="50000"/>
                  </a:schemeClr>
                </a:solidFill>
              </a:rPr>
              <a:t>prevent the </a:t>
            </a: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</a:rPr>
              <a:t>occurrence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and/or eliminate potential causes of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nonconformities.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nonconformity does not yet exist; there is an impending likelihood of a nonconformity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developing.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Preventive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Action is the same as a Preventative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Action.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: Preventive Actions differ from a Corrective Action in that a Preventive Action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</a:rPr>
              <a:t>prevents the occurrence of a nonconformity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.  For a Corrective Action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</a:rPr>
              <a:t>a nonconformity already exists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5933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Preventive Action in GCAR</a:t>
            </a:r>
          </a:p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00-QA-S0006, Corrective Action Request Process document is being updated to provide a framework for CAR Source “Preventive Action” in GCAR.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28" y="3369890"/>
            <a:ext cx="4191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5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5933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Preventive Action in GCAR</a:t>
            </a:r>
          </a:p>
          <a:p>
            <a:pPr marL="0" indent="0">
              <a:lnSpc>
                <a:spcPct val="90000"/>
              </a:lnSpc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Note:  CAR Source “Management Review” is for actual findings from Management Review.  Be sure to use “Management Review” for these CARs and not “Preventive Action”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48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This distinction will help with metrics</a:t>
            </a:r>
          </a:p>
          <a:p>
            <a:pPr marL="80486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This will show proof of PA activity in an audit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sz="2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15" y="4220856"/>
            <a:ext cx="68675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7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8685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Preventive Action in GCAR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Classification:  Finding or Observation?</a:t>
            </a:r>
          </a:p>
          <a:p>
            <a:pPr marL="460375" indent="0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Preventive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Action CARs may be considered findings or observations unless specified otherwise in program/process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documentation.</a:t>
            </a:r>
          </a:p>
          <a:p>
            <a:pPr marL="460375" indent="0">
              <a:lnSpc>
                <a:spcPct val="90000"/>
              </a:lnSpc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Containment</a:t>
            </a:r>
          </a:p>
          <a:p>
            <a:pPr marL="461963" indent="0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Containment is optional unless required by program/process documentation.</a:t>
            </a:r>
          </a:p>
          <a:p>
            <a:pPr marL="461963" indent="0">
              <a:lnSpc>
                <a:spcPct val="90000"/>
              </a:lnSpc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Owner’s Verification (last milestone in findings)</a:t>
            </a:r>
          </a:p>
          <a:p>
            <a:pPr marL="460375" indent="0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Owner’s verification as to the effectiveness of the resolution is required for findings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2244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Preventive Action in GCAR</a:t>
            </a:r>
          </a:p>
          <a:p>
            <a:pPr marL="7938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CAR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Champion’s Role</a:t>
            </a:r>
          </a:p>
          <a:p>
            <a:pPr marL="35083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primary role of the CAR Champion is to progress the PA CAR through to closure.</a:t>
            </a:r>
          </a:p>
          <a:p>
            <a:pPr marL="35083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CAR Champions are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not responsible for verification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milestone information.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CAR owner’s submission of the response and milestone implementation are accepted as approval to proceed.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CAR Champion accepts each milestone implementation without verifying details of the submission.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Preventive Action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1513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Preventive Action in GCAR</a:t>
            </a:r>
          </a:p>
          <a:p>
            <a:pPr marL="465138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Final Verification (after CAR closure)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Preventive Action CARs are to be “Closed-Verified as Effective” based on the CAR owner’s deeming the resolution effective (i.e., after closure of last milestone).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CARs are to be verified as effective immediately upon closure.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 further verification is required after CAR closure.</a:t>
            </a:r>
          </a:p>
          <a:p>
            <a:pPr marL="801688" indent="-341313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 further CAR Champion or Corporate Quality Engineering verification is required.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12453</TotalTime>
  <Words>1057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UL_Basic_011010</vt:lpstr>
      <vt:lpstr>CAR Champion Calibration</vt:lpstr>
      <vt:lpstr>Topics</vt:lpstr>
      <vt:lpstr>Preventive Action</vt:lpstr>
      <vt:lpstr>Preventive Action</vt:lpstr>
      <vt:lpstr>Preventive Action</vt:lpstr>
      <vt:lpstr>Preventive Action</vt:lpstr>
      <vt:lpstr>Preventive Action</vt:lpstr>
      <vt:lpstr>Preventive Action</vt:lpstr>
      <vt:lpstr>Preventive Action</vt:lpstr>
      <vt:lpstr>Preventive Action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CAR Reviews</vt:lpstr>
      <vt:lpstr>CAR Reviews </vt:lpstr>
      <vt:lpstr>THANK YOU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Cheryl Adams</cp:lastModifiedBy>
  <cp:revision>754</cp:revision>
  <cp:lastPrinted>2016-03-10T13:32:17Z</cp:lastPrinted>
  <dcterms:created xsi:type="dcterms:W3CDTF">2011-03-29T18:20:08Z</dcterms:created>
  <dcterms:modified xsi:type="dcterms:W3CDTF">2016-03-10T13:32:22Z</dcterms:modified>
</cp:coreProperties>
</file>