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583" r:id="rId2"/>
    <p:sldId id="584" r:id="rId3"/>
    <p:sldId id="585" r:id="rId4"/>
    <p:sldId id="587" r:id="rId5"/>
    <p:sldId id="588" r:id="rId6"/>
  </p:sldIdLst>
  <p:sldSz cx="9144000" cy="6858000" type="screen4x3"/>
  <p:notesSz cx="7004050" cy="9223375"/>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ego Kolsky" initials="DK" lastIdx="17" clrIdx="0"/>
  <p:cmAuthor id="1" name="Rene Moreno" initials="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C547"/>
    <a:srgbClr val="FFFF99"/>
    <a:srgbClr val="C10036"/>
    <a:srgbClr val="6EC1BC"/>
    <a:srgbClr val="F18307"/>
    <a:srgbClr val="459D2D"/>
    <a:srgbClr val="1B808E"/>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9" autoAdjust="0"/>
    <p:restoredTop sz="67167" autoAdjust="0"/>
  </p:normalViewPr>
  <p:slideViewPr>
    <p:cSldViewPr snapToGrid="0" snapToObjects="1" showGuides="1">
      <p:cViewPr>
        <p:scale>
          <a:sx n="100" d="100"/>
          <a:sy n="100" d="100"/>
        </p:scale>
        <p:origin x="-294" y="-4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1100" y="80"/>
      </p:cViewPr>
      <p:guideLst>
        <p:guide orient="horz" pos="2905"/>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5089" cy="461168"/>
          </a:xfrm>
          <a:prstGeom prst="rect">
            <a:avLst/>
          </a:prstGeom>
        </p:spPr>
        <p:txBody>
          <a:bodyPr vert="horz" lIns="92712" tIns="46357" rIns="92712" bIns="46357" rtlCol="0"/>
          <a:lstStyle>
            <a:lvl1pPr algn="l">
              <a:defRPr sz="1200"/>
            </a:lvl1pPr>
          </a:lstStyle>
          <a:p>
            <a:endParaRPr lang="en-US" dirty="0"/>
          </a:p>
        </p:txBody>
      </p:sp>
      <p:sp>
        <p:nvSpPr>
          <p:cNvPr id="3" name="Date Placeholder 2"/>
          <p:cNvSpPr>
            <a:spLocks noGrp="1"/>
          </p:cNvSpPr>
          <p:nvPr>
            <p:ph type="dt" sz="quarter" idx="1"/>
          </p:nvPr>
        </p:nvSpPr>
        <p:spPr>
          <a:xfrm>
            <a:off x="3967343" y="0"/>
            <a:ext cx="3035089" cy="461168"/>
          </a:xfrm>
          <a:prstGeom prst="rect">
            <a:avLst/>
          </a:prstGeom>
        </p:spPr>
        <p:txBody>
          <a:bodyPr vert="horz" lIns="92712" tIns="46357" rIns="92712" bIns="46357" rtlCol="0"/>
          <a:lstStyle>
            <a:lvl1pPr algn="r">
              <a:defRPr sz="1200"/>
            </a:lvl1pPr>
          </a:lstStyle>
          <a:p>
            <a:fld id="{B0F41B45-3F47-CD4C-A773-19F7C41BF22C}" type="datetimeFigureOut">
              <a:rPr lang="en-US" smtClean="0"/>
              <a:pPr/>
              <a:t>2/7/2012</a:t>
            </a:fld>
            <a:endParaRPr lang="en-US" dirty="0"/>
          </a:p>
        </p:txBody>
      </p:sp>
      <p:sp>
        <p:nvSpPr>
          <p:cNvPr id="4" name="Footer Placeholder 3"/>
          <p:cNvSpPr>
            <a:spLocks noGrp="1"/>
          </p:cNvSpPr>
          <p:nvPr>
            <p:ph type="ftr" sz="quarter" idx="2"/>
          </p:nvPr>
        </p:nvSpPr>
        <p:spPr>
          <a:xfrm>
            <a:off x="2" y="8760606"/>
            <a:ext cx="3035089" cy="461168"/>
          </a:xfrm>
          <a:prstGeom prst="rect">
            <a:avLst/>
          </a:prstGeom>
        </p:spPr>
        <p:txBody>
          <a:bodyPr vert="horz" lIns="92712" tIns="46357" rIns="92712" bIns="4635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67343" y="8760606"/>
            <a:ext cx="3035089" cy="461168"/>
          </a:xfrm>
          <a:prstGeom prst="rect">
            <a:avLst/>
          </a:prstGeom>
        </p:spPr>
        <p:txBody>
          <a:bodyPr vert="horz" lIns="92712" tIns="46357" rIns="92712" bIns="46357" rtlCol="0" anchor="b"/>
          <a:lstStyle>
            <a:lvl1pPr algn="r">
              <a:defRPr sz="1200"/>
            </a:lvl1pPr>
          </a:lstStyle>
          <a:p>
            <a:fld id="{E8EBDB13-5F6A-5041-BD08-DFF9C2AA93CE}" type="slidenum">
              <a:rPr lang="en-US" smtClean="0"/>
              <a:pPr/>
              <a:t>‹#›</a:t>
            </a:fld>
            <a:endParaRPr lang="en-US" dirty="0"/>
          </a:p>
        </p:txBody>
      </p:sp>
    </p:spTree>
    <p:extLst>
      <p:ext uri="{BB962C8B-B14F-4D97-AF65-F5344CB8AC3E}">
        <p14:creationId xmlns:p14="http://schemas.microsoft.com/office/powerpoint/2010/main" val="3907623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5089" cy="461168"/>
          </a:xfrm>
          <a:prstGeom prst="rect">
            <a:avLst/>
          </a:prstGeom>
        </p:spPr>
        <p:txBody>
          <a:bodyPr vert="horz" wrap="square" lIns="92712" tIns="46357" rIns="92712" bIns="46357" numCol="1" anchor="t" anchorCtr="0" compatLnSpc="1">
            <a:prstTxWarp prst="textNoShape">
              <a:avLst/>
            </a:prstTxWarp>
          </a:bodyPr>
          <a:lstStyle>
            <a:lvl1pPr>
              <a:defRPr sz="1200"/>
            </a:lvl1pPr>
          </a:lstStyle>
          <a:p>
            <a:endParaRPr lang="en-US" dirty="0"/>
          </a:p>
        </p:txBody>
      </p:sp>
      <p:sp>
        <p:nvSpPr>
          <p:cNvPr id="3" name="Date Placeholder 2"/>
          <p:cNvSpPr>
            <a:spLocks noGrp="1"/>
          </p:cNvSpPr>
          <p:nvPr>
            <p:ph type="dt" idx="1"/>
          </p:nvPr>
        </p:nvSpPr>
        <p:spPr>
          <a:xfrm>
            <a:off x="3967343" y="0"/>
            <a:ext cx="3035089" cy="461168"/>
          </a:xfrm>
          <a:prstGeom prst="rect">
            <a:avLst/>
          </a:prstGeom>
        </p:spPr>
        <p:txBody>
          <a:bodyPr vert="horz" wrap="square" lIns="92712" tIns="46357" rIns="92712" bIns="46357" numCol="1" anchor="t" anchorCtr="0" compatLnSpc="1">
            <a:prstTxWarp prst="textNoShape">
              <a:avLst/>
            </a:prstTxWarp>
          </a:bodyPr>
          <a:lstStyle>
            <a:lvl1pPr algn="r">
              <a:defRPr sz="1200"/>
            </a:lvl1pPr>
          </a:lstStyle>
          <a:p>
            <a:fld id="{9DEA72D4-3C10-E749-8B68-D6282E8EF95D}" type="datetime1">
              <a:rPr lang="en-US"/>
              <a:pPr/>
              <a:t>2/7/2012</a:t>
            </a:fld>
            <a:endParaRPr lang="en-US" dirty="0"/>
          </a:p>
        </p:txBody>
      </p:sp>
      <p:sp>
        <p:nvSpPr>
          <p:cNvPr id="4" name="Slide Image Placeholder 3"/>
          <p:cNvSpPr>
            <a:spLocks noGrp="1" noRot="1" noChangeAspect="1"/>
          </p:cNvSpPr>
          <p:nvPr>
            <p:ph type="sldImg" idx="2"/>
          </p:nvPr>
        </p:nvSpPr>
        <p:spPr>
          <a:xfrm>
            <a:off x="1196975" y="692150"/>
            <a:ext cx="4610100" cy="3457575"/>
          </a:xfrm>
          <a:prstGeom prst="rect">
            <a:avLst/>
          </a:prstGeom>
          <a:noFill/>
          <a:ln w="12700">
            <a:solidFill>
              <a:prstClr val="black"/>
            </a:solidFill>
          </a:ln>
        </p:spPr>
        <p:txBody>
          <a:bodyPr vert="horz" wrap="square" lIns="92712" tIns="46357" rIns="92712" bIns="46357" numCol="1" anchor="ctr" anchorCtr="0" compatLnSpc="1">
            <a:prstTxWarp prst="textNoShape">
              <a:avLst/>
            </a:prstTxWarp>
          </a:bodyPr>
          <a:lstStyle/>
          <a:p>
            <a:pPr lvl="0"/>
            <a:endParaRPr lang="en-US" dirty="0"/>
          </a:p>
        </p:txBody>
      </p:sp>
      <p:sp>
        <p:nvSpPr>
          <p:cNvPr id="5" name="Notes Placeholder 4"/>
          <p:cNvSpPr>
            <a:spLocks noGrp="1"/>
          </p:cNvSpPr>
          <p:nvPr>
            <p:ph type="body" sz="quarter" idx="3"/>
          </p:nvPr>
        </p:nvSpPr>
        <p:spPr>
          <a:xfrm>
            <a:off x="700406" y="4381104"/>
            <a:ext cx="5603240" cy="4150518"/>
          </a:xfrm>
          <a:prstGeom prst="rect">
            <a:avLst/>
          </a:prstGeom>
        </p:spPr>
        <p:txBody>
          <a:bodyPr vert="horz" wrap="square" lIns="92712" tIns="46357" rIns="92712" bIns="46357"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760606"/>
            <a:ext cx="3035089" cy="461168"/>
          </a:xfrm>
          <a:prstGeom prst="rect">
            <a:avLst/>
          </a:prstGeom>
        </p:spPr>
        <p:txBody>
          <a:bodyPr vert="horz" wrap="square" lIns="92712" tIns="46357" rIns="92712" bIns="46357" numCol="1" anchor="b" anchorCtr="0" compatLnSpc="1">
            <a:prstTxWarp prst="textNoShape">
              <a:avLst/>
            </a:prstTxWarp>
          </a:bodyPr>
          <a:lstStyle>
            <a:lvl1pPr>
              <a:defRPr sz="1200"/>
            </a:lvl1pPr>
          </a:lstStyle>
          <a:p>
            <a:endParaRPr lang="en-US" dirty="0"/>
          </a:p>
        </p:txBody>
      </p:sp>
      <p:sp>
        <p:nvSpPr>
          <p:cNvPr id="7" name="Slide Number Placeholder 6"/>
          <p:cNvSpPr>
            <a:spLocks noGrp="1"/>
          </p:cNvSpPr>
          <p:nvPr>
            <p:ph type="sldNum" sz="quarter" idx="5"/>
          </p:nvPr>
        </p:nvSpPr>
        <p:spPr>
          <a:xfrm>
            <a:off x="3967343" y="8760606"/>
            <a:ext cx="3035089" cy="461168"/>
          </a:xfrm>
          <a:prstGeom prst="rect">
            <a:avLst/>
          </a:prstGeom>
        </p:spPr>
        <p:txBody>
          <a:bodyPr vert="horz" wrap="square" lIns="92712" tIns="46357" rIns="92712" bIns="46357" numCol="1" anchor="b" anchorCtr="0" compatLnSpc="1">
            <a:prstTxWarp prst="textNoShape">
              <a:avLst/>
            </a:prstTxWarp>
          </a:bodyPr>
          <a:lstStyle>
            <a:lvl1pPr algn="r">
              <a:defRPr sz="1200"/>
            </a:lvl1pPr>
          </a:lstStyle>
          <a:p>
            <a:fld id="{FDE48AF2-C602-4344-B123-036D7985796A}" type="slidenum">
              <a:rPr lang="en-US"/>
              <a:pPr/>
              <a:t>‹#›</a:t>
            </a:fld>
            <a:endParaRPr lang="en-US" dirty="0"/>
          </a:p>
        </p:txBody>
      </p:sp>
    </p:spTree>
    <p:extLst>
      <p:ext uri="{BB962C8B-B14F-4D97-AF65-F5344CB8AC3E}">
        <p14:creationId xmlns:p14="http://schemas.microsoft.com/office/powerpoint/2010/main" val="24796791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76916">
              <a:defRPr/>
            </a:pPr>
            <a:r>
              <a:rPr lang="en-US" dirty="0" smtClean="0"/>
              <a:t>Mowry - </a:t>
            </a:r>
            <a:r>
              <a:rPr lang="en-US" sz="1100" dirty="0"/>
              <a:t>At this point the detailed text of 17065 continues to change in most areas.  However, two general concepts that will not likely change and that will have the most significant impact on UL in general (across all product certification programs)</a:t>
            </a:r>
          </a:p>
          <a:p>
            <a:endParaRPr lang="en-US" dirty="0"/>
          </a:p>
        </p:txBody>
      </p:sp>
      <p:sp>
        <p:nvSpPr>
          <p:cNvPr id="4" name="Header Placeholder 3"/>
          <p:cNvSpPr>
            <a:spLocks noGrp="1"/>
          </p:cNvSpPr>
          <p:nvPr>
            <p:ph type="hdr" sz="quarter" idx="10"/>
          </p:nvPr>
        </p:nvSpPr>
        <p:spPr/>
        <p:txBody>
          <a:bodyPr/>
          <a:lstStyle/>
          <a:p>
            <a:r>
              <a:rPr lang="de-DE" smtClean="0"/>
              <a:t>CPC Annual Management Review</a:t>
            </a:r>
            <a:endParaRPr lang="en-US" dirty="0"/>
          </a:p>
        </p:txBody>
      </p:sp>
      <p:sp>
        <p:nvSpPr>
          <p:cNvPr id="5" name="Date Placeholder 4"/>
          <p:cNvSpPr>
            <a:spLocks noGrp="1"/>
          </p:cNvSpPr>
          <p:nvPr>
            <p:ph type="dt" idx="11"/>
          </p:nvPr>
        </p:nvSpPr>
        <p:spPr/>
        <p:txBody>
          <a:bodyPr/>
          <a:lstStyle/>
          <a:p>
            <a:pPr>
              <a:defRPr/>
            </a:pPr>
            <a:r>
              <a:rPr lang="en-US" altLang="de-DE" dirty="0" smtClean="0"/>
              <a:t>2008-04-11</a:t>
            </a:r>
            <a:endParaRPr lang="en-US" altLang="de-DE" dirty="0"/>
          </a:p>
        </p:txBody>
      </p:sp>
      <p:sp>
        <p:nvSpPr>
          <p:cNvPr id="6" name="Footer Placeholder 5"/>
          <p:cNvSpPr>
            <a:spLocks noGrp="1"/>
          </p:cNvSpPr>
          <p:nvPr>
            <p:ph type="ftr" sz="quarter" idx="12"/>
          </p:nvPr>
        </p:nvSpPr>
        <p:spPr/>
        <p:txBody>
          <a:bodyPr/>
          <a:lstStyle/>
          <a:p>
            <a:pPr>
              <a:defRPr/>
            </a:pPr>
            <a:r>
              <a:rPr lang="en-US" altLang="de-DE" dirty="0" smtClean="0"/>
              <a:t>Underwriters Laboratories Inc.</a:t>
            </a:r>
            <a:endParaRPr lang="en-US" altLang="de-DE" dirty="0"/>
          </a:p>
        </p:txBody>
      </p:sp>
      <p:sp>
        <p:nvSpPr>
          <p:cNvPr id="7" name="Slide Number Placeholder 6"/>
          <p:cNvSpPr>
            <a:spLocks noGrp="1"/>
          </p:cNvSpPr>
          <p:nvPr>
            <p:ph type="sldNum" sz="quarter" idx="13"/>
          </p:nvPr>
        </p:nvSpPr>
        <p:spPr/>
        <p:txBody>
          <a:bodyPr/>
          <a:lstStyle/>
          <a:p>
            <a:r>
              <a:rPr lang="en-US" dirty="0" smtClean="0"/>
              <a:t>Page </a:t>
            </a:r>
            <a:fld id="{5505338F-F582-4DDD-BEA2-78AED6AB745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76916">
              <a:defRPr/>
            </a:pPr>
            <a:r>
              <a:rPr lang="en-US" dirty="0" smtClean="0"/>
              <a:t>Mowry - </a:t>
            </a:r>
            <a:r>
              <a:rPr lang="en-US" sz="1100" dirty="0"/>
              <a:t>At this point the detailed text of 17065 continues to change in most areas.  However, two general concepts that will not likely change and that will have the most significant impact on UL in general (across all product certification programs)</a:t>
            </a:r>
          </a:p>
          <a:p>
            <a:endParaRPr lang="en-US" dirty="0"/>
          </a:p>
        </p:txBody>
      </p:sp>
      <p:sp>
        <p:nvSpPr>
          <p:cNvPr id="4" name="Header Placeholder 3"/>
          <p:cNvSpPr>
            <a:spLocks noGrp="1"/>
          </p:cNvSpPr>
          <p:nvPr>
            <p:ph type="hdr" sz="quarter" idx="10"/>
          </p:nvPr>
        </p:nvSpPr>
        <p:spPr/>
        <p:txBody>
          <a:bodyPr/>
          <a:lstStyle/>
          <a:p>
            <a:r>
              <a:rPr lang="de-DE" smtClean="0"/>
              <a:t>CPC Annual Management Review</a:t>
            </a:r>
            <a:endParaRPr lang="en-US" dirty="0"/>
          </a:p>
        </p:txBody>
      </p:sp>
      <p:sp>
        <p:nvSpPr>
          <p:cNvPr id="5" name="Date Placeholder 4"/>
          <p:cNvSpPr>
            <a:spLocks noGrp="1"/>
          </p:cNvSpPr>
          <p:nvPr>
            <p:ph type="dt" idx="11"/>
          </p:nvPr>
        </p:nvSpPr>
        <p:spPr/>
        <p:txBody>
          <a:bodyPr/>
          <a:lstStyle/>
          <a:p>
            <a:pPr>
              <a:defRPr/>
            </a:pPr>
            <a:r>
              <a:rPr lang="en-US" altLang="de-DE" dirty="0" smtClean="0"/>
              <a:t>2008-04-11</a:t>
            </a:r>
            <a:endParaRPr lang="en-US" altLang="de-DE" dirty="0"/>
          </a:p>
        </p:txBody>
      </p:sp>
      <p:sp>
        <p:nvSpPr>
          <p:cNvPr id="6" name="Footer Placeholder 5"/>
          <p:cNvSpPr>
            <a:spLocks noGrp="1"/>
          </p:cNvSpPr>
          <p:nvPr>
            <p:ph type="ftr" sz="quarter" idx="12"/>
          </p:nvPr>
        </p:nvSpPr>
        <p:spPr/>
        <p:txBody>
          <a:bodyPr/>
          <a:lstStyle/>
          <a:p>
            <a:pPr>
              <a:defRPr/>
            </a:pPr>
            <a:r>
              <a:rPr lang="en-US" altLang="de-DE" dirty="0" smtClean="0"/>
              <a:t>Underwriters Laboratories Inc.</a:t>
            </a:r>
            <a:endParaRPr lang="en-US" altLang="de-DE" dirty="0"/>
          </a:p>
        </p:txBody>
      </p:sp>
      <p:sp>
        <p:nvSpPr>
          <p:cNvPr id="7" name="Slide Number Placeholder 6"/>
          <p:cNvSpPr>
            <a:spLocks noGrp="1"/>
          </p:cNvSpPr>
          <p:nvPr>
            <p:ph type="sldNum" sz="quarter" idx="13"/>
          </p:nvPr>
        </p:nvSpPr>
        <p:spPr/>
        <p:txBody>
          <a:bodyPr/>
          <a:lstStyle/>
          <a:p>
            <a:r>
              <a:rPr lang="en-US" dirty="0" smtClean="0"/>
              <a:t>Page </a:t>
            </a:r>
            <a:fld id="{5505338F-F582-4DDD-BEA2-78AED6AB745E}"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76916">
              <a:defRPr/>
            </a:pPr>
            <a:r>
              <a:rPr lang="en-US" dirty="0" smtClean="0"/>
              <a:t>Mowry - </a:t>
            </a:r>
            <a:r>
              <a:rPr lang="en-US" sz="1100" dirty="0"/>
              <a:t>At this point the detailed text of 17065 continues to change in most areas.  However, two general concepts that will not likely change and that will have the most significant impact on UL in general (across all product certification programs)</a:t>
            </a:r>
          </a:p>
          <a:p>
            <a:endParaRPr lang="en-US" dirty="0"/>
          </a:p>
        </p:txBody>
      </p:sp>
      <p:sp>
        <p:nvSpPr>
          <p:cNvPr id="4" name="Header Placeholder 3"/>
          <p:cNvSpPr>
            <a:spLocks noGrp="1"/>
          </p:cNvSpPr>
          <p:nvPr>
            <p:ph type="hdr" sz="quarter" idx="10"/>
          </p:nvPr>
        </p:nvSpPr>
        <p:spPr/>
        <p:txBody>
          <a:bodyPr/>
          <a:lstStyle/>
          <a:p>
            <a:r>
              <a:rPr lang="de-DE" smtClean="0"/>
              <a:t>CPC Annual Management Review</a:t>
            </a:r>
            <a:endParaRPr lang="en-US" dirty="0"/>
          </a:p>
        </p:txBody>
      </p:sp>
      <p:sp>
        <p:nvSpPr>
          <p:cNvPr id="5" name="Date Placeholder 4"/>
          <p:cNvSpPr>
            <a:spLocks noGrp="1"/>
          </p:cNvSpPr>
          <p:nvPr>
            <p:ph type="dt" idx="11"/>
          </p:nvPr>
        </p:nvSpPr>
        <p:spPr/>
        <p:txBody>
          <a:bodyPr/>
          <a:lstStyle/>
          <a:p>
            <a:pPr>
              <a:defRPr/>
            </a:pPr>
            <a:r>
              <a:rPr lang="en-US" altLang="de-DE" dirty="0" smtClean="0"/>
              <a:t>2008-04-11</a:t>
            </a:r>
            <a:endParaRPr lang="en-US" altLang="de-DE" dirty="0"/>
          </a:p>
        </p:txBody>
      </p:sp>
      <p:sp>
        <p:nvSpPr>
          <p:cNvPr id="6" name="Footer Placeholder 5"/>
          <p:cNvSpPr>
            <a:spLocks noGrp="1"/>
          </p:cNvSpPr>
          <p:nvPr>
            <p:ph type="ftr" sz="quarter" idx="12"/>
          </p:nvPr>
        </p:nvSpPr>
        <p:spPr/>
        <p:txBody>
          <a:bodyPr/>
          <a:lstStyle/>
          <a:p>
            <a:pPr>
              <a:defRPr/>
            </a:pPr>
            <a:r>
              <a:rPr lang="en-US" altLang="de-DE" dirty="0" smtClean="0"/>
              <a:t>Underwriters Laboratories Inc.</a:t>
            </a:r>
            <a:endParaRPr lang="en-US" altLang="de-DE" dirty="0"/>
          </a:p>
        </p:txBody>
      </p:sp>
      <p:sp>
        <p:nvSpPr>
          <p:cNvPr id="7" name="Slide Number Placeholder 6"/>
          <p:cNvSpPr>
            <a:spLocks noGrp="1"/>
          </p:cNvSpPr>
          <p:nvPr>
            <p:ph type="sldNum" sz="quarter" idx="13"/>
          </p:nvPr>
        </p:nvSpPr>
        <p:spPr/>
        <p:txBody>
          <a:bodyPr/>
          <a:lstStyle/>
          <a:p>
            <a:r>
              <a:rPr lang="en-US" dirty="0" smtClean="0"/>
              <a:t>Page </a:t>
            </a:r>
            <a:fld id="{5505338F-F582-4DDD-BEA2-78AED6AB745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76916">
              <a:defRPr/>
            </a:pPr>
            <a:r>
              <a:rPr lang="en-US" dirty="0" smtClean="0"/>
              <a:t>Mowry - </a:t>
            </a:r>
            <a:r>
              <a:rPr lang="en-US" sz="1100" dirty="0"/>
              <a:t>At this point the detailed text of 17065 continues to change in most areas.  However, two general concepts that will not likely change and that will have the most significant impact on UL in general (across all product certification programs)</a:t>
            </a:r>
          </a:p>
          <a:p>
            <a:endParaRPr lang="en-US" dirty="0"/>
          </a:p>
        </p:txBody>
      </p:sp>
      <p:sp>
        <p:nvSpPr>
          <p:cNvPr id="4" name="Header Placeholder 3"/>
          <p:cNvSpPr>
            <a:spLocks noGrp="1"/>
          </p:cNvSpPr>
          <p:nvPr>
            <p:ph type="hdr" sz="quarter" idx="10"/>
          </p:nvPr>
        </p:nvSpPr>
        <p:spPr/>
        <p:txBody>
          <a:bodyPr/>
          <a:lstStyle/>
          <a:p>
            <a:r>
              <a:rPr lang="de-DE" smtClean="0"/>
              <a:t>CPC Annual Management Review</a:t>
            </a:r>
            <a:endParaRPr lang="en-US" dirty="0"/>
          </a:p>
        </p:txBody>
      </p:sp>
      <p:sp>
        <p:nvSpPr>
          <p:cNvPr id="5" name="Date Placeholder 4"/>
          <p:cNvSpPr>
            <a:spLocks noGrp="1"/>
          </p:cNvSpPr>
          <p:nvPr>
            <p:ph type="dt" idx="11"/>
          </p:nvPr>
        </p:nvSpPr>
        <p:spPr/>
        <p:txBody>
          <a:bodyPr/>
          <a:lstStyle/>
          <a:p>
            <a:pPr>
              <a:defRPr/>
            </a:pPr>
            <a:r>
              <a:rPr lang="en-US" altLang="de-DE" dirty="0" smtClean="0"/>
              <a:t>2008-04-11</a:t>
            </a:r>
            <a:endParaRPr lang="en-US" altLang="de-DE" dirty="0"/>
          </a:p>
        </p:txBody>
      </p:sp>
      <p:sp>
        <p:nvSpPr>
          <p:cNvPr id="6" name="Footer Placeholder 5"/>
          <p:cNvSpPr>
            <a:spLocks noGrp="1"/>
          </p:cNvSpPr>
          <p:nvPr>
            <p:ph type="ftr" sz="quarter" idx="12"/>
          </p:nvPr>
        </p:nvSpPr>
        <p:spPr/>
        <p:txBody>
          <a:bodyPr/>
          <a:lstStyle/>
          <a:p>
            <a:pPr>
              <a:defRPr/>
            </a:pPr>
            <a:r>
              <a:rPr lang="en-US" altLang="de-DE" dirty="0" smtClean="0"/>
              <a:t>Underwriters Laboratories Inc.</a:t>
            </a:r>
            <a:endParaRPr lang="en-US" altLang="de-DE" dirty="0"/>
          </a:p>
        </p:txBody>
      </p:sp>
      <p:sp>
        <p:nvSpPr>
          <p:cNvPr id="7" name="Slide Number Placeholder 6"/>
          <p:cNvSpPr>
            <a:spLocks noGrp="1"/>
          </p:cNvSpPr>
          <p:nvPr>
            <p:ph type="sldNum" sz="quarter" idx="13"/>
          </p:nvPr>
        </p:nvSpPr>
        <p:spPr/>
        <p:txBody>
          <a:bodyPr/>
          <a:lstStyle/>
          <a:p>
            <a:r>
              <a:rPr lang="en-US" dirty="0" smtClean="0"/>
              <a:t>Page </a:t>
            </a:r>
            <a:fld id="{5505338F-F582-4DDD-BEA2-78AED6AB745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76916">
              <a:defRPr/>
            </a:pPr>
            <a:r>
              <a:rPr lang="en-US" dirty="0" smtClean="0"/>
              <a:t>Mowry - </a:t>
            </a:r>
            <a:r>
              <a:rPr lang="en-US" sz="1100" dirty="0"/>
              <a:t>At this point the detailed text of 17065 continues to change in most areas.  However, two general concepts that will not likely change and that will have the most significant impact on UL in general (across all product certification programs)</a:t>
            </a:r>
          </a:p>
          <a:p>
            <a:endParaRPr lang="en-US" dirty="0"/>
          </a:p>
        </p:txBody>
      </p:sp>
      <p:sp>
        <p:nvSpPr>
          <p:cNvPr id="4" name="Header Placeholder 3"/>
          <p:cNvSpPr>
            <a:spLocks noGrp="1"/>
          </p:cNvSpPr>
          <p:nvPr>
            <p:ph type="hdr" sz="quarter" idx="10"/>
          </p:nvPr>
        </p:nvSpPr>
        <p:spPr/>
        <p:txBody>
          <a:bodyPr/>
          <a:lstStyle/>
          <a:p>
            <a:r>
              <a:rPr lang="de-DE" smtClean="0"/>
              <a:t>CPC Annual Management Review</a:t>
            </a:r>
            <a:endParaRPr lang="en-US" dirty="0"/>
          </a:p>
        </p:txBody>
      </p:sp>
      <p:sp>
        <p:nvSpPr>
          <p:cNvPr id="5" name="Date Placeholder 4"/>
          <p:cNvSpPr>
            <a:spLocks noGrp="1"/>
          </p:cNvSpPr>
          <p:nvPr>
            <p:ph type="dt" idx="11"/>
          </p:nvPr>
        </p:nvSpPr>
        <p:spPr/>
        <p:txBody>
          <a:bodyPr/>
          <a:lstStyle/>
          <a:p>
            <a:pPr>
              <a:defRPr/>
            </a:pPr>
            <a:r>
              <a:rPr lang="en-US" altLang="de-DE" dirty="0" smtClean="0"/>
              <a:t>2008-04-11</a:t>
            </a:r>
            <a:endParaRPr lang="en-US" altLang="de-DE" dirty="0"/>
          </a:p>
        </p:txBody>
      </p:sp>
      <p:sp>
        <p:nvSpPr>
          <p:cNvPr id="6" name="Footer Placeholder 5"/>
          <p:cNvSpPr>
            <a:spLocks noGrp="1"/>
          </p:cNvSpPr>
          <p:nvPr>
            <p:ph type="ftr" sz="quarter" idx="12"/>
          </p:nvPr>
        </p:nvSpPr>
        <p:spPr/>
        <p:txBody>
          <a:bodyPr/>
          <a:lstStyle/>
          <a:p>
            <a:pPr>
              <a:defRPr/>
            </a:pPr>
            <a:r>
              <a:rPr lang="en-US" altLang="de-DE" dirty="0" smtClean="0"/>
              <a:t>Underwriters Laboratories Inc.</a:t>
            </a:r>
            <a:endParaRPr lang="en-US" altLang="de-DE" dirty="0"/>
          </a:p>
        </p:txBody>
      </p:sp>
      <p:sp>
        <p:nvSpPr>
          <p:cNvPr id="7" name="Slide Number Placeholder 6"/>
          <p:cNvSpPr>
            <a:spLocks noGrp="1"/>
          </p:cNvSpPr>
          <p:nvPr>
            <p:ph type="sldNum" sz="quarter" idx="13"/>
          </p:nvPr>
        </p:nvSpPr>
        <p:spPr/>
        <p:txBody>
          <a:bodyPr/>
          <a:lstStyle/>
          <a:p>
            <a:r>
              <a:rPr lang="en-US" dirty="0" smtClean="0"/>
              <a:t>Page </a:t>
            </a:r>
            <a:fld id="{5505338F-F582-4DDD-BEA2-78AED6AB745E}"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Black">
    <p:bg>
      <p:bgPr>
        <a:solidFill>
          <a:schemeClr val="accent4"/>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l="16753" r="-3294"/>
          <a:stretch>
            <a:fillRect/>
          </a:stretch>
        </p:blipFill>
        <p:spPr>
          <a:xfrm>
            <a:off x="0" y="337080"/>
            <a:ext cx="2935822" cy="3392424"/>
          </a:xfrm>
          <a:prstGeom prst="rect">
            <a:avLst/>
          </a:prstGeom>
        </p:spPr>
      </p:pic>
      <p:sp>
        <p:nvSpPr>
          <p:cNvPr id="5" name="TextBox 4"/>
          <p:cNvSpPr txBox="1"/>
          <p:nvPr userDrawn="1"/>
        </p:nvSpPr>
        <p:spPr>
          <a:xfrm>
            <a:off x="6608050" y="6423025"/>
            <a:ext cx="2343150" cy="246063"/>
          </a:xfrm>
          <a:prstGeom prst="rect">
            <a:avLst/>
          </a:prstGeom>
          <a:noFill/>
        </p:spPr>
        <p:txBody>
          <a:bodyPr wrap="none">
            <a:prstTxWarp prst="textNoShape">
              <a:avLst/>
            </a:prstTxWarp>
            <a:spAutoFit/>
          </a:bodyPr>
          <a:lstStyle/>
          <a:p>
            <a:pPr algn="r"/>
            <a:r>
              <a:rPr lang="en-US" sz="1000" dirty="0">
                <a:solidFill>
                  <a:srgbClr val="FFFFFF"/>
                </a:solidFill>
                <a:ea typeface="Arial" charset="0"/>
                <a:cs typeface="Arial" charset="0"/>
              </a:rPr>
              <a:t>© 2011 Underwriters Laboratories Inc.</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Blue">
    <p:bg>
      <p:bgPr>
        <a:solidFill>
          <a:schemeClr val="bg2"/>
        </a:solidFill>
        <a:effectLst/>
      </p:bgPr>
    </p:bg>
    <p:spTree>
      <p:nvGrpSpPr>
        <p:cNvPr id="1" name=""/>
        <p:cNvGrpSpPr/>
        <p:nvPr/>
      </p:nvGrpSpPr>
      <p:grpSpPr>
        <a:xfrm>
          <a:off x="0" y="0"/>
          <a:ext cx="0" cy="0"/>
          <a:chOff x="0" y="0"/>
          <a:chExt cx="0" cy="0"/>
        </a:xfrm>
      </p:grpSpPr>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605F1C0-6A0C-A74E-882E-C7B471D3708E}"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94FF3C87-1C7F-FF4F-9489-156727507459}" type="slidenum">
              <a:rPr lang="en-US"/>
              <a:pPr/>
              <a:t>‹#›</a:t>
            </a:fld>
            <a:endParaRPr lang="en-US" dirty="0"/>
          </a:p>
        </p:txBody>
      </p:sp>
      <p:sp>
        <p:nvSpPr>
          <p:cNvPr id="4"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endParaRPr lang="en-US" dirty="0"/>
          </a:p>
        </p:txBody>
      </p:sp>
      <p:sp>
        <p:nvSpPr>
          <p:cNvPr id="5" name="Footer Placeholder 4"/>
          <p:cNvSpPr txBox="1">
            <a:spLocks/>
          </p:cNvSpPr>
          <p:nvPr userDrawn="1"/>
        </p:nvSpPr>
        <p:spPr>
          <a:xfrm>
            <a:off x="4432300" y="6386513"/>
            <a:ext cx="2895600" cy="365125"/>
          </a:xfrm>
          <a:prstGeom prst="rect">
            <a:avLst/>
          </a:prstGeom>
        </p:spPr>
        <p:txBody>
          <a:bodyPr anchor="ctr">
            <a:prstTxWarp prst="textNoShape">
              <a:avLst/>
            </a:prstTxWarp>
          </a:bodyPr>
          <a:lstStyle/>
          <a:p>
            <a:r>
              <a:rPr lang="en-US" sz="700" dirty="0">
                <a:solidFill>
                  <a:schemeClr val="accent1"/>
                </a:solidFill>
              </a:rPr>
              <a:t>Disclaimer goes </a:t>
            </a:r>
            <a:r>
              <a:rPr lang="en-US" sz="700" dirty="0" smtClean="0">
                <a:solidFill>
                  <a:schemeClr val="accent1"/>
                </a:solidFill>
              </a:rPr>
              <a:t>here</a:t>
            </a:r>
            <a:endParaRPr lang="en-US" sz="700" dirty="0">
              <a:solidFill>
                <a:schemeClr val="accen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pPr/>
              <a:t>‹#›</a:t>
            </a:fld>
            <a:endParaRPr lang="en-US" dirty="0"/>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pPr/>
              <a:t>‹#›</a:t>
            </a:fld>
            <a:endParaRPr lang="en-US" dirty="0"/>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7" name="Footer Placeholder 4"/>
          <p:cNvSpPr txBox="1">
            <a:spLocks/>
          </p:cNvSpPr>
          <p:nvPr userDrawn="1"/>
        </p:nvSpPr>
        <p:spPr>
          <a:xfrm>
            <a:off x="3822700" y="6386513"/>
            <a:ext cx="2895600" cy="365125"/>
          </a:xfrm>
          <a:prstGeom prst="rect">
            <a:avLst/>
          </a:prstGeom>
        </p:spPr>
        <p:txBody>
          <a:bodyPr anchor="ctr">
            <a:prstTxWarp prst="textNoShape">
              <a:avLst/>
            </a:prstTxWarp>
          </a:bodyPr>
          <a:lstStyle/>
          <a:p>
            <a:r>
              <a:rPr lang="en-US" sz="700" dirty="0">
                <a:solidFill>
                  <a:schemeClr val="accent1"/>
                </a:solidFill>
              </a:rPr>
              <a:t>Disclaimer goes here</a:t>
            </a:r>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DACD16FB-A0C1-084E-8BA7-36FEB70053D5}"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pPr/>
              <a:t>‹#›</a:t>
            </a:fld>
            <a:endParaRPr lang="en-US" dirty="0"/>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endParaRPr lang="en-US" dirty="0"/>
          </a:p>
        </p:txBody>
      </p:sp>
      <p:sp>
        <p:nvSpPr>
          <p:cNvPr id="6" name="Footer Placeholder 4"/>
          <p:cNvSpPr txBox="1">
            <a:spLocks/>
          </p:cNvSpPr>
          <p:nvPr userDrawn="1"/>
        </p:nvSpPr>
        <p:spPr>
          <a:xfrm>
            <a:off x="4432300" y="6386513"/>
            <a:ext cx="2895600" cy="365125"/>
          </a:xfrm>
          <a:prstGeom prst="rect">
            <a:avLst/>
          </a:prstGeom>
        </p:spPr>
        <p:txBody>
          <a:bodyPr anchor="ctr">
            <a:prstTxWarp prst="textNoShape">
              <a:avLst/>
            </a:prstTxWarp>
          </a:bodyPr>
          <a:lstStyle/>
          <a:p>
            <a:r>
              <a:rPr lang="en-US" sz="700" dirty="0">
                <a:solidFill>
                  <a:schemeClr val="accent1"/>
                </a:solidFill>
              </a:rPr>
              <a:t>Disclaimer goes </a:t>
            </a:r>
            <a:r>
              <a:rPr lang="en-US" sz="700" dirty="0" smtClean="0">
                <a:solidFill>
                  <a:schemeClr val="accent1"/>
                </a:solidFill>
              </a:rPr>
              <a:t>here</a:t>
            </a:r>
            <a:endParaRPr lang="en-US" sz="700" dirty="0">
              <a:solidFill>
                <a:schemeClr val="accen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pPr/>
              <a:t>‹#›</a:t>
            </a:fld>
            <a:endParaRPr lang="en-US" dirty="0"/>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pPr/>
              <a:t>‹#›</a:t>
            </a:fld>
            <a:endParaRPr lang="en-US" dirty="0"/>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6" name="Footer Placeholder 4"/>
          <p:cNvSpPr txBox="1">
            <a:spLocks/>
          </p:cNvSpPr>
          <p:nvPr userDrawn="1"/>
        </p:nvSpPr>
        <p:spPr>
          <a:xfrm>
            <a:off x="3822700" y="6386513"/>
            <a:ext cx="2895600" cy="365125"/>
          </a:xfrm>
          <a:prstGeom prst="rect">
            <a:avLst/>
          </a:prstGeom>
        </p:spPr>
        <p:txBody>
          <a:bodyPr anchor="ctr">
            <a:prstTxWarp prst="textNoShape">
              <a:avLst/>
            </a:prstTxWarp>
          </a:bodyPr>
          <a:lstStyle/>
          <a:p>
            <a:r>
              <a:rPr lang="en-US" sz="700" dirty="0">
                <a:solidFill>
                  <a:schemeClr val="accent1"/>
                </a:solidFill>
              </a:rPr>
              <a:t>Disclaimer goes here</a:t>
            </a:r>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F7A3AF63-F393-F14C-A400-A9871D90D64F}"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accent4"/>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r="16423"/>
          <a:stretch>
            <a:fillRect/>
          </a:stretch>
        </p:blipFill>
        <p:spPr>
          <a:xfrm>
            <a:off x="6308725" y="328613"/>
            <a:ext cx="2835275" cy="3392424"/>
          </a:xfrm>
          <a:prstGeom prst="rect">
            <a:avLst/>
          </a:prstGeom>
        </p:spPr>
      </p:pic>
      <p:sp>
        <p:nvSpPr>
          <p:cNvPr id="5" name="TextBox 4"/>
          <p:cNvSpPr txBox="1"/>
          <p:nvPr userDrawn="1"/>
        </p:nvSpPr>
        <p:spPr>
          <a:xfrm>
            <a:off x="457200" y="6423025"/>
            <a:ext cx="2343150" cy="246063"/>
          </a:xfrm>
          <a:prstGeom prst="rect">
            <a:avLst/>
          </a:prstGeom>
          <a:noFill/>
        </p:spPr>
        <p:txBody>
          <a:bodyPr wrap="none">
            <a:prstTxWarp prst="textNoShape">
              <a:avLst/>
            </a:prstTxWarp>
            <a:spAutoFit/>
          </a:bodyPr>
          <a:lstStyle/>
          <a:p>
            <a:r>
              <a:rPr lang="en-US" sz="1000" dirty="0">
                <a:solidFill>
                  <a:srgbClr val="FFFFFF"/>
                </a:solidFill>
                <a:ea typeface="Arial" charset="0"/>
                <a:cs typeface="Arial" charset="0"/>
              </a:rPr>
              <a:t>© 2011 Underwriters Laboratories Inc.</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pPr/>
              <a:t>‹#›</a:t>
            </a:fld>
            <a:endParaRPr lang="en-US" dirty="0"/>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endParaRPr lang="en-US" dirty="0"/>
          </a:p>
        </p:txBody>
      </p:sp>
      <p:sp>
        <p:nvSpPr>
          <p:cNvPr id="9" name="Footer Placeholder 4"/>
          <p:cNvSpPr txBox="1">
            <a:spLocks/>
          </p:cNvSpPr>
          <p:nvPr userDrawn="1"/>
        </p:nvSpPr>
        <p:spPr>
          <a:xfrm>
            <a:off x="4432300" y="6386513"/>
            <a:ext cx="2895600" cy="365125"/>
          </a:xfrm>
          <a:prstGeom prst="rect">
            <a:avLst/>
          </a:prstGeom>
        </p:spPr>
        <p:txBody>
          <a:bodyPr anchor="ctr">
            <a:prstTxWarp prst="textNoShape">
              <a:avLst/>
            </a:prstTxWarp>
          </a:bodyPr>
          <a:lstStyle/>
          <a:p>
            <a:r>
              <a:rPr lang="en-US" sz="700" dirty="0">
                <a:solidFill>
                  <a:schemeClr val="accent1"/>
                </a:solidFill>
              </a:rPr>
              <a:t>Disclaimer goes </a:t>
            </a:r>
            <a:r>
              <a:rPr lang="en-US" sz="700" dirty="0" smtClean="0">
                <a:solidFill>
                  <a:schemeClr val="accent1"/>
                </a:solidFill>
              </a:rPr>
              <a:t>here</a:t>
            </a:r>
            <a:endParaRPr lang="en-US" sz="700" dirty="0">
              <a:solidFill>
                <a:schemeClr val="accent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pPr/>
              <a:t>‹#›</a:t>
            </a:fld>
            <a:endParaRPr lang="en-US" dirty="0"/>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pPr/>
              <a:t>‹#›</a:t>
            </a:fld>
            <a:endParaRPr lang="en-US" dirty="0"/>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sp>
        <p:nvSpPr>
          <p:cNvPr id="8" name="Footer Placeholder 4"/>
          <p:cNvSpPr txBox="1">
            <a:spLocks/>
          </p:cNvSpPr>
          <p:nvPr userDrawn="1"/>
        </p:nvSpPr>
        <p:spPr>
          <a:xfrm>
            <a:off x="3822700" y="6386513"/>
            <a:ext cx="2895600" cy="365125"/>
          </a:xfrm>
          <a:prstGeom prst="rect">
            <a:avLst/>
          </a:prstGeom>
        </p:spPr>
        <p:txBody>
          <a:bodyPr anchor="ctr">
            <a:prstTxWarp prst="textNoShape">
              <a:avLst/>
            </a:prstTxWarp>
          </a:bodyPr>
          <a:lstStyle/>
          <a:p>
            <a:r>
              <a:rPr lang="en-US" sz="700" dirty="0">
                <a:solidFill>
                  <a:schemeClr val="accent1"/>
                </a:solidFill>
              </a:rPr>
              <a:t>Disclaimer goes here</a:t>
            </a:r>
          </a:p>
        </p:txBody>
      </p:sp>
      <p:sp>
        <p:nvSpPr>
          <p:cNvPr id="9"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Slide Black">
    <p:bg>
      <p:bgPr>
        <a:solidFill>
          <a:schemeClr val="accent4"/>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a:xfrm>
            <a:off x="8045450" y="287010"/>
            <a:ext cx="641350" cy="365125"/>
          </a:xfrm>
        </p:spPr>
        <p:txBody>
          <a:bodyPr/>
          <a:lstStyle>
            <a:lvl1pPr>
              <a:defRPr/>
            </a:lvl1pPr>
          </a:lstStyle>
          <a:p>
            <a:r>
              <a:rPr lang="en-US" dirty="0" smtClean="0"/>
              <a:t>DRAFT </a:t>
            </a:r>
            <a:fld id="{B6C7148A-9F10-C148-9B6A-0C27445671A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Slide 3">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a:xfrm>
            <a:off x="8045450" y="6378579"/>
            <a:ext cx="641350" cy="365125"/>
          </a:xfrm>
        </p:spPr>
        <p:txBody>
          <a:bodyPr/>
          <a:lstStyle>
            <a:lvl1pPr>
              <a:defRPr/>
            </a:lvl1pPr>
          </a:lstStyle>
          <a:p>
            <a:fld id="{B6C7148A-9F10-C148-9B6A-0C27445671A9}"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xfrm>
            <a:off x="7914822" y="391195"/>
            <a:ext cx="641350" cy="365125"/>
          </a:xfrm>
        </p:spPr>
        <p:txBody>
          <a:bodyPr/>
          <a:lstStyle>
            <a:lvl1pPr>
              <a:defRPr/>
            </a:lvl1pPr>
          </a:lstStyle>
          <a:p>
            <a:r>
              <a:rPr lang="en-US" dirty="0" smtClean="0">
                <a:solidFill>
                  <a:schemeClr val="tx1"/>
                </a:solidFill>
              </a:rPr>
              <a:t>DRAFT</a:t>
            </a:r>
            <a:r>
              <a:rPr lang="en-US" dirty="0" smtClean="0"/>
              <a:t>  </a:t>
            </a:r>
            <a:fld id="{9626C91B-911C-4FAB-957D-A573191B92E7}" type="slidenum">
              <a:rPr lang="en-US" b="1" smtClean="0">
                <a:solidFill>
                  <a:schemeClr val="tx1"/>
                </a:solidFill>
              </a:rPr>
              <a:t>‹#›</a:t>
            </a:fld>
            <a:endParaRPr lang="en-US" b="1" dirty="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pPr/>
              <a:t>‹#›</a:t>
            </a:fld>
            <a:endParaRPr lang="en-US" dirty="0"/>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pPr/>
              <a:t>‹#›</a:t>
            </a:fld>
            <a:endParaRPr lang="en-US" dirty="0"/>
          </a:p>
        </p:txBody>
      </p:sp>
      <p:sp>
        <p:nvSpPr>
          <p:cNvPr id="6" name="Footer Placeholder 4"/>
          <p:cNvSpPr>
            <a:spLocks noGrp="1"/>
          </p:cNvSpPr>
          <p:nvPr>
            <p:ph type="ftr" sz="quarter" idx="3"/>
          </p:nvPr>
        </p:nvSpPr>
        <p:spPr>
          <a:xfrm>
            <a:off x="1295400" y="6387046"/>
            <a:ext cx="2895600" cy="365125"/>
          </a:xfrm>
          <a:prstGeom prst="rect">
            <a:avLst/>
          </a:prstGeom>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lang="en-US" sz="1000" kern="1200" smtClean="0">
                <a:solidFill>
                  <a:schemeClr val="accent1"/>
                </a:solidFill>
                <a:latin typeface="Arial" charset="0"/>
                <a:ea typeface="Geneva" charset="0"/>
                <a:cs typeface="Geneva" charset="0"/>
              </a:defRPr>
            </a:lvl1pPr>
          </a:lstStyle>
          <a:p>
            <a:endParaRPr lang="en-US" dirty="0"/>
          </a:p>
        </p:txBody>
      </p:sp>
      <p:sp>
        <p:nvSpPr>
          <p:cNvPr id="7" name="Footer Placeholder 4"/>
          <p:cNvSpPr txBox="1">
            <a:spLocks/>
          </p:cNvSpPr>
          <p:nvPr userDrawn="1"/>
        </p:nvSpPr>
        <p:spPr>
          <a:xfrm>
            <a:off x="4432300" y="6387046"/>
            <a:ext cx="2895600" cy="365125"/>
          </a:xfrm>
          <a:prstGeom prst="rect">
            <a:avLst/>
          </a:prstGeom>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lang="en-US" sz="1000" kern="1200" smtClean="0">
                <a:solidFill>
                  <a:schemeClr val="accent1"/>
                </a:solidFill>
                <a:latin typeface="Arial" charset="0"/>
                <a:ea typeface="Geneva" charset="0"/>
                <a:cs typeface="Geneva" charset="0"/>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smtClean="0">
                <a:ln>
                  <a:noFill/>
                </a:ln>
                <a:solidFill>
                  <a:schemeClr val="accent1"/>
                </a:solidFill>
                <a:effectLst/>
                <a:uLnTx/>
                <a:uFillTx/>
                <a:latin typeface="Arial" charset="0"/>
                <a:ea typeface="Geneva" charset="0"/>
                <a:cs typeface="Geneva" charset="0"/>
              </a:rPr>
              <a:t>Disclaimer goes here</a:t>
            </a:r>
            <a:endParaRPr kumimoji="0" lang="en-US" sz="700" b="0" i="0" u="none" strike="noStrike" kern="1200" cap="none" spc="0" normalizeH="0" baseline="0" noProof="0" dirty="0">
              <a:ln>
                <a:noFill/>
              </a:ln>
              <a:solidFill>
                <a:schemeClr val="accent1"/>
              </a:solidFill>
              <a:effectLst/>
              <a:uLnTx/>
              <a:uFillTx/>
              <a:latin typeface="Arial" charset="0"/>
              <a:ea typeface="Geneva" charset="0"/>
              <a:cs typeface="Geneva"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pPr/>
              <a:t>‹#›</a:t>
            </a:fld>
            <a:endParaRPr lang="en-US" dirty="0"/>
          </a:p>
        </p:txBody>
      </p:sp>
      <p:sp>
        <p:nvSpPr>
          <p:cNvPr id="7" name="Footer Placeholder 4"/>
          <p:cNvSpPr>
            <a:spLocks noGrp="1"/>
          </p:cNvSpPr>
          <p:nvPr>
            <p:ph type="ftr" sz="quarter" idx="3"/>
          </p:nvPr>
        </p:nvSpPr>
        <p:spPr>
          <a:xfrm>
            <a:off x="457200" y="6378579"/>
            <a:ext cx="2895600" cy="365125"/>
          </a:xfrm>
          <a:prstGeom prst="rect">
            <a:avLst/>
          </a:prstGeom>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lang="en-US" sz="1000" kern="1200" smtClean="0">
                <a:solidFill>
                  <a:schemeClr val="accent1"/>
                </a:solidFill>
                <a:latin typeface="Arial" charset="0"/>
                <a:ea typeface="Geneva" charset="0"/>
                <a:cs typeface="Geneva" charset="0"/>
              </a:defRPr>
            </a:lvl1pPr>
          </a:lstStyle>
          <a:p>
            <a:endParaRPr lang="en-US" dirty="0"/>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9" name="Footer Placeholder 4"/>
          <p:cNvSpPr txBox="1">
            <a:spLocks/>
          </p:cNvSpPr>
          <p:nvPr userDrawn="1"/>
        </p:nvSpPr>
        <p:spPr>
          <a:xfrm>
            <a:off x="3822700" y="6387046"/>
            <a:ext cx="2895600" cy="365125"/>
          </a:xfrm>
          <a:prstGeom prst="rect">
            <a:avLst/>
          </a:prstGeom>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lang="en-US" sz="1000" kern="1200" smtClean="0">
                <a:solidFill>
                  <a:schemeClr val="accent1"/>
                </a:solidFill>
                <a:latin typeface="Arial" charset="0"/>
                <a:ea typeface="Geneva" charset="0"/>
                <a:cs typeface="Geneva" charset="0"/>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smtClean="0">
                <a:ln>
                  <a:noFill/>
                </a:ln>
                <a:solidFill>
                  <a:schemeClr val="accent1"/>
                </a:solidFill>
                <a:effectLst/>
                <a:uLnTx/>
                <a:uFillTx/>
                <a:latin typeface="Arial" charset="0"/>
                <a:ea typeface="Geneva" charset="0"/>
                <a:cs typeface="Geneva" charset="0"/>
              </a:rPr>
              <a:t>Disclaimer goes here</a:t>
            </a:r>
            <a:endParaRPr kumimoji="0" lang="en-US" sz="700" b="0" i="0" u="none" strike="noStrike" kern="1200" cap="none" spc="0" normalizeH="0" baseline="0" noProof="0" dirty="0">
              <a:ln>
                <a:noFill/>
              </a:ln>
              <a:solidFill>
                <a:schemeClr val="accent1"/>
              </a:solidFill>
              <a:effectLst/>
              <a:uLnTx/>
              <a:uFillTx/>
              <a:latin typeface="Arial" charset="0"/>
              <a:ea typeface="Geneva" charset="0"/>
              <a:cs typeface="Geneva"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smtClean="0"/>
              <a:t>Click to edit Master title style</a:t>
            </a:r>
            <a:endParaRPr lang="en-US" dirty="0"/>
          </a:p>
        </p:txBody>
      </p:sp>
      <p:pic>
        <p:nvPicPr>
          <p:cNvPr id="5"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045450" y="6387046"/>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DB2B6035-7183-534A-9E75-AAF571B1481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91" r:id="rId1"/>
    <p:sldLayoutId id="2147483874" r:id="rId2"/>
    <p:sldLayoutId id="2147483876" r:id="rId3"/>
    <p:sldLayoutId id="2147483892" r:id="rId4"/>
    <p:sldLayoutId id="2147483877" r:id="rId5"/>
    <p:sldLayoutId id="2147483893" r:id="rId6"/>
    <p:sldLayoutId id="2147483895" r:id="rId7"/>
    <p:sldLayoutId id="2147483897" r:id="rId8"/>
    <p:sldLayoutId id="2147483879" r:id="rId9"/>
    <p:sldLayoutId id="2147483901" r:id="rId10"/>
    <p:sldLayoutId id="2147483882" r:id="rId11"/>
    <p:sldLayoutId id="2147483902" r:id="rId12"/>
    <p:sldLayoutId id="2147483903" r:id="rId13"/>
    <p:sldLayoutId id="2147483904" r:id="rId14"/>
    <p:sldLayoutId id="2147483881" r:id="rId15"/>
    <p:sldLayoutId id="2147483905" r:id="rId16"/>
    <p:sldLayoutId id="2147483906" r:id="rId17"/>
    <p:sldLayoutId id="2147483907" r:id="rId18"/>
    <p:sldLayoutId id="2147483880" r:id="rId19"/>
    <p:sldLayoutId id="2147483908" r:id="rId20"/>
    <p:sldLayoutId id="2147483909" r:id="rId21"/>
    <p:sldLayoutId id="2147483910" r:id="rId22"/>
    <p:sldLayoutId id="2147483886" r:id="rId23"/>
  </p:sldLayoutIdLst>
  <p:hf hdr="0" ft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0" indent="0"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17065 - History</a:t>
            </a:r>
            <a:endParaRPr lang="en-US" dirty="0"/>
          </a:p>
        </p:txBody>
      </p:sp>
      <p:sp>
        <p:nvSpPr>
          <p:cNvPr id="4" name="Content Placeholder 3"/>
          <p:cNvSpPr>
            <a:spLocks noGrp="1"/>
          </p:cNvSpPr>
          <p:nvPr>
            <p:ph idx="1"/>
          </p:nvPr>
        </p:nvSpPr>
        <p:spPr>
          <a:xfrm>
            <a:off x="457200" y="1600200"/>
            <a:ext cx="8229600" cy="4953000"/>
          </a:xfrm>
        </p:spPr>
        <p:txBody>
          <a:bodyPr>
            <a:normAutofit/>
          </a:bodyPr>
          <a:lstStyle/>
          <a:p>
            <a:pPr marL="342900" indent="-342900">
              <a:buFont typeface="Arial" pitchFamily="34" charset="0"/>
              <a:buChar char="•"/>
            </a:pPr>
            <a:r>
              <a:rPr lang="en-US" sz="2000" dirty="0" smtClean="0"/>
              <a:t>1996 </a:t>
            </a:r>
            <a:r>
              <a:rPr lang="en-US" sz="2000" dirty="0"/>
              <a:t>- Guide 65 PUBLISHED but WRITTEN 1994/1995 – limited email, limited www, single entity national level certification </a:t>
            </a:r>
            <a:r>
              <a:rPr lang="en-US" sz="2000" dirty="0" smtClean="0"/>
              <a:t>bodies</a:t>
            </a:r>
          </a:p>
          <a:p>
            <a:pPr marL="342900" indent="-342900">
              <a:buFont typeface="Arial" pitchFamily="34" charset="0"/>
              <a:buChar char="•"/>
            </a:pPr>
            <a:r>
              <a:rPr lang="en-US" sz="2000" dirty="0"/>
              <a:t>Late 90s – IAF publishes “guidance” on Guide 65 – what they think it </a:t>
            </a:r>
            <a:r>
              <a:rPr lang="en-US" sz="2000" dirty="0" smtClean="0"/>
              <a:t>means</a:t>
            </a:r>
          </a:p>
          <a:p>
            <a:pPr marL="342900" indent="-342900">
              <a:buFont typeface="Arial" pitchFamily="34" charset="0"/>
              <a:buChar char="•"/>
            </a:pPr>
            <a:r>
              <a:rPr lang="en-US" sz="2000" dirty="0"/>
              <a:t>Mid 00s – IAF published revised “guidance” to Guide 65 – what they think it </a:t>
            </a:r>
            <a:r>
              <a:rPr lang="en-US" sz="2000" dirty="0" smtClean="0"/>
              <a:t>means</a:t>
            </a:r>
          </a:p>
          <a:p>
            <a:pPr marL="342900" indent="-342900">
              <a:buFont typeface="Arial" pitchFamily="34" charset="0"/>
              <a:buChar char="•"/>
            </a:pPr>
            <a:r>
              <a:rPr lang="en-US" sz="2000" dirty="0"/>
              <a:t>Late 00s – Accreditors struggle to apply Guide 65 to multinational product certification bodies using global electronic work </a:t>
            </a:r>
            <a:r>
              <a:rPr lang="en-US" sz="2000" dirty="0" smtClean="0"/>
              <a:t>processes/records </a:t>
            </a:r>
            <a:r>
              <a:rPr lang="en-US" sz="2000" dirty="0"/>
              <a:t>for certification schemes independently </a:t>
            </a:r>
            <a:r>
              <a:rPr lang="en-US" sz="2000" dirty="0" smtClean="0"/>
              <a:t>controlled</a:t>
            </a:r>
          </a:p>
          <a:p>
            <a:pPr marL="342900" indent="-342900">
              <a:buFont typeface="Arial" pitchFamily="34" charset="0"/>
              <a:buChar char="•"/>
            </a:pPr>
            <a:r>
              <a:rPr lang="en-US" sz="2000" dirty="0"/>
              <a:t>2011 – 17065 intended to eliminate the need for most assumptions, guidance, interpretation </a:t>
            </a:r>
            <a:r>
              <a:rPr lang="en-US" sz="2000" dirty="0" smtClean="0"/>
              <a:t>– applicable to </a:t>
            </a:r>
            <a:r>
              <a:rPr lang="en-US" sz="2000" dirty="0"/>
              <a:t>product certification bodies as they are today</a:t>
            </a:r>
            <a:endParaRPr lang="en-US" sz="2000" dirty="0" smtClean="0"/>
          </a:p>
          <a:p>
            <a:endParaRPr lang="en-US" dirty="0"/>
          </a:p>
        </p:txBody>
      </p:sp>
    </p:spTree>
    <p:extLst>
      <p:ext uri="{BB962C8B-B14F-4D97-AF65-F5344CB8AC3E}">
        <p14:creationId xmlns:p14="http://schemas.microsoft.com/office/powerpoint/2010/main" val="2195787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17065 – Consensus Process of ISO Member Delegates (certifiers, accreditors, industry, etc.)</a:t>
            </a:r>
            <a:endParaRPr lang="en-US" dirty="0"/>
          </a:p>
        </p:txBody>
      </p:sp>
      <p:sp>
        <p:nvSpPr>
          <p:cNvPr id="4" name="Content Placeholder 3"/>
          <p:cNvSpPr>
            <a:spLocks noGrp="1"/>
          </p:cNvSpPr>
          <p:nvPr>
            <p:ph idx="1"/>
          </p:nvPr>
        </p:nvSpPr>
        <p:spPr>
          <a:xfrm>
            <a:off x="457200" y="1600200"/>
            <a:ext cx="8229600" cy="5105400"/>
          </a:xfrm>
        </p:spPr>
        <p:txBody>
          <a:bodyPr>
            <a:normAutofit/>
          </a:bodyPr>
          <a:lstStyle/>
          <a:p>
            <a:pPr marL="342900" indent="-342900">
              <a:buFont typeface="Arial" pitchFamily="34" charset="0"/>
              <a:buChar char="•"/>
            </a:pPr>
            <a:r>
              <a:rPr lang="en-US" dirty="0" smtClean="0"/>
              <a:t>Each ISO Member country appointed several delegates to participate in a Working Group to draft a revision to ISO/IEC Guide 65</a:t>
            </a:r>
          </a:p>
          <a:p>
            <a:pPr marL="342900" indent="-342900">
              <a:buFont typeface="Arial" pitchFamily="34" charset="0"/>
              <a:buChar char="•"/>
            </a:pPr>
            <a:r>
              <a:rPr lang="en-US" sz="2000" dirty="0" smtClean="0"/>
              <a:t>85 delegates have been appointed – representing certification bodies, accreditation bodies, industry, trade associations, regulators, etc. from 47 countries and liaison organizations</a:t>
            </a:r>
          </a:p>
          <a:p>
            <a:pPr marL="342900" indent="-342900">
              <a:buFont typeface="Arial" pitchFamily="34" charset="0"/>
              <a:buChar char="•"/>
            </a:pPr>
            <a:r>
              <a:rPr lang="en-US" dirty="0" smtClean="0"/>
              <a:t>The initial drafts of 17065 were created by taking the existing text of Guide 65 and applying “drafting principles” that the Working Group agreed to</a:t>
            </a:r>
            <a:endParaRPr lang="en-US" sz="2000" dirty="0" smtClean="0"/>
          </a:p>
        </p:txBody>
      </p:sp>
    </p:spTree>
    <p:extLst>
      <p:ext uri="{BB962C8B-B14F-4D97-AF65-F5344CB8AC3E}">
        <p14:creationId xmlns:p14="http://schemas.microsoft.com/office/powerpoint/2010/main" val="2667382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17065 – Key Drafting Principles</a:t>
            </a:r>
            <a:endParaRPr lang="en-US" dirty="0"/>
          </a:p>
        </p:txBody>
      </p:sp>
      <p:sp>
        <p:nvSpPr>
          <p:cNvPr id="4" name="Content Placeholder 3"/>
          <p:cNvSpPr>
            <a:spLocks noGrp="1"/>
          </p:cNvSpPr>
          <p:nvPr>
            <p:ph idx="1"/>
          </p:nvPr>
        </p:nvSpPr>
        <p:spPr>
          <a:xfrm>
            <a:off x="457200" y="914400"/>
            <a:ext cx="8229600" cy="5562600"/>
          </a:xfrm>
        </p:spPr>
        <p:txBody>
          <a:bodyPr>
            <a:normAutofit/>
          </a:bodyPr>
          <a:lstStyle/>
          <a:p>
            <a:pPr marL="342900" indent="-342900">
              <a:buFont typeface="Arial" pitchFamily="34" charset="0"/>
              <a:buChar char="•"/>
            </a:pPr>
            <a:r>
              <a:rPr lang="en-US" i="1" dirty="0"/>
              <a:t>Fulfillment of each ISO/IEC 17065 requirement needs to make a meaningful contribution to the assurance of competence, consistency and impartiality of the compliant certification body</a:t>
            </a:r>
          </a:p>
          <a:p>
            <a:pPr marL="342900" indent="-342900">
              <a:buFont typeface="Arial" pitchFamily="34" charset="0"/>
              <a:buChar char="•"/>
            </a:pPr>
            <a:r>
              <a:rPr lang="en-US" i="1" dirty="0"/>
              <a:t>A well developed set of general principles for the competence, consistency and impartiality of certification bodies exists and should be reflected in the ISO/IEC </a:t>
            </a:r>
            <a:r>
              <a:rPr lang="en-US" i="1" dirty="0" smtClean="0"/>
              <a:t>17065 requirements</a:t>
            </a:r>
            <a:endParaRPr lang="en-US" i="1" dirty="0"/>
          </a:p>
          <a:p>
            <a:pPr marL="342900" indent="-342900">
              <a:buFont typeface="Arial" pitchFamily="34" charset="0"/>
              <a:buChar char="•"/>
            </a:pPr>
            <a:r>
              <a:rPr lang="en-US" sz="2000" i="1" dirty="0" smtClean="0"/>
              <a:t>ISO/IEC </a:t>
            </a:r>
            <a:r>
              <a:rPr lang="en-US" sz="2000" i="1" dirty="0"/>
              <a:t>17065 requirements must be applicable to the entire range of </a:t>
            </a:r>
            <a:r>
              <a:rPr lang="en-US" sz="2000" i="1" dirty="0" smtClean="0"/>
              <a:t>product certification </a:t>
            </a:r>
            <a:r>
              <a:rPr lang="en-US" sz="2000" i="1" dirty="0"/>
              <a:t>body organizations - from the most simple to the most </a:t>
            </a:r>
            <a:r>
              <a:rPr lang="en-US" i="1" dirty="0" smtClean="0"/>
              <a:t>complex</a:t>
            </a:r>
          </a:p>
          <a:p>
            <a:pPr marL="342900" indent="-342900">
              <a:buFont typeface="Arial" pitchFamily="34" charset="0"/>
              <a:buChar char="•"/>
            </a:pPr>
            <a:r>
              <a:rPr lang="en-US" i="1" dirty="0" smtClean="0"/>
              <a:t>ISO/IEC </a:t>
            </a:r>
            <a:r>
              <a:rPr lang="en-US" i="1" dirty="0"/>
              <a:t>17065 content should eliminate or minimize the need for IAF Guidance</a:t>
            </a:r>
          </a:p>
          <a:p>
            <a:pPr marL="342900" indent="-342900">
              <a:buFont typeface="Arial" pitchFamily="34" charset="0"/>
              <a:buChar char="•"/>
            </a:pPr>
            <a:r>
              <a:rPr lang="en-US" i="1" dirty="0"/>
              <a:t>ISO/IEC 17065 requirements should reflect the Functional Approach </a:t>
            </a:r>
            <a:r>
              <a:rPr lang="en-US" b="1" i="1" dirty="0"/>
              <a:t>the PASs </a:t>
            </a:r>
            <a:r>
              <a:rPr lang="en-US" i="1" dirty="0"/>
              <a:t>and be performance requirements to the extent possible</a:t>
            </a:r>
          </a:p>
          <a:p>
            <a:endParaRPr lang="en-US" sz="2000" i="1" dirty="0" smtClean="0"/>
          </a:p>
        </p:txBody>
      </p:sp>
    </p:spTree>
    <p:extLst>
      <p:ext uri="{BB962C8B-B14F-4D97-AF65-F5344CB8AC3E}">
        <p14:creationId xmlns:p14="http://schemas.microsoft.com/office/powerpoint/2010/main" val="1025192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17065 – UL Comments, the path to ISO</a:t>
            </a:r>
            <a:endParaRPr lang="en-US" dirty="0"/>
          </a:p>
        </p:txBody>
      </p:sp>
      <p:sp>
        <p:nvSpPr>
          <p:cNvPr id="4" name="Content Placeholder 3"/>
          <p:cNvSpPr>
            <a:spLocks noGrp="1"/>
          </p:cNvSpPr>
          <p:nvPr>
            <p:ph idx="1"/>
          </p:nvPr>
        </p:nvSpPr>
        <p:spPr/>
        <p:txBody>
          <a:bodyPr/>
          <a:lstStyle/>
          <a:p>
            <a:pPr marL="342900" indent="-342900">
              <a:buFont typeface="Arial" pitchFamily="34" charset="0"/>
              <a:buChar char="•"/>
            </a:pPr>
            <a:r>
              <a:rPr lang="en-US" sz="2000" dirty="0" smtClean="0"/>
              <a:t>UL </a:t>
            </a:r>
            <a:r>
              <a:rPr lang="en-US" sz="2000" dirty="0"/>
              <a:t>internal comments collected, synthesized, submitted to ANSI (an ISO member)  - e.g., 50 comments collected &amp; synthesized to </a:t>
            </a:r>
            <a:r>
              <a:rPr lang="en-US" sz="2000" dirty="0" smtClean="0"/>
              <a:t>20</a:t>
            </a:r>
          </a:p>
          <a:p>
            <a:pPr marL="342900" indent="-342900">
              <a:buFont typeface="Arial" pitchFamily="34" charset="0"/>
              <a:buChar char="•"/>
            </a:pPr>
            <a:r>
              <a:rPr lang="en-US" sz="2000" dirty="0"/>
              <a:t>UL comments also provided to other UL Family staff for submission to their country’s ISO member (usually Canada and Denmark</a:t>
            </a:r>
            <a:r>
              <a:rPr lang="en-US" sz="2000" dirty="0" smtClean="0"/>
              <a:t>) &amp; IFIA</a:t>
            </a:r>
          </a:p>
          <a:p>
            <a:pPr marL="342900" indent="-342900">
              <a:buFont typeface="Arial" pitchFamily="34" charset="0"/>
              <a:buChar char="•"/>
            </a:pPr>
            <a:r>
              <a:rPr lang="en-US" sz="2000" dirty="0"/>
              <a:t>US comments (regulators, industry, certifiers, </a:t>
            </a:r>
            <a:r>
              <a:rPr lang="en-US" sz="2000" dirty="0" smtClean="0"/>
              <a:t>accreditors</a:t>
            </a:r>
            <a:r>
              <a:rPr lang="en-US" sz="2000" dirty="0"/>
              <a:t>, etc.) collected, synthesized by ANSI Committee and submitted to ISO – e.g., 75 comments synthesized to 50</a:t>
            </a:r>
          </a:p>
          <a:p>
            <a:pPr marL="342900" indent="-342900">
              <a:buFont typeface="Arial" pitchFamily="34" charset="0"/>
              <a:buChar char="•"/>
            </a:pPr>
            <a:r>
              <a:rPr lang="en-US" sz="2000" dirty="0"/>
              <a:t>ISO CASCO WG 29 accepts (whole or part) or rejects comments </a:t>
            </a:r>
            <a:r>
              <a:rPr lang="en-US" sz="2000" dirty="0" smtClean="0"/>
              <a:t>from ISO member countries - </a:t>
            </a:r>
            <a:r>
              <a:rPr lang="en-US" sz="2000" dirty="0"/>
              <a:t>as many as 1100 - and modifies 17065 text</a:t>
            </a:r>
          </a:p>
        </p:txBody>
      </p:sp>
    </p:spTree>
    <p:extLst>
      <p:ext uri="{BB962C8B-B14F-4D97-AF65-F5344CB8AC3E}">
        <p14:creationId xmlns:p14="http://schemas.microsoft.com/office/powerpoint/2010/main" val="4135645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17065 – Key Changes from Guide 65</a:t>
            </a:r>
            <a:endParaRPr lang="en-US" dirty="0"/>
          </a:p>
        </p:txBody>
      </p:sp>
      <p:sp>
        <p:nvSpPr>
          <p:cNvPr id="4" name="Content Placeholder 3"/>
          <p:cNvSpPr>
            <a:spLocks noGrp="1"/>
          </p:cNvSpPr>
          <p:nvPr>
            <p:ph idx="1"/>
          </p:nvPr>
        </p:nvSpPr>
        <p:spPr>
          <a:xfrm>
            <a:off x="457200" y="1600200"/>
            <a:ext cx="8229600" cy="4800600"/>
          </a:xfrm>
        </p:spPr>
        <p:txBody>
          <a:bodyPr>
            <a:normAutofit/>
          </a:bodyPr>
          <a:lstStyle/>
          <a:p>
            <a:pPr marL="0" indent="0">
              <a:buNone/>
            </a:pPr>
            <a:r>
              <a:rPr lang="en-US" dirty="0" smtClean="0"/>
              <a:t>Nearly </a:t>
            </a:r>
            <a:r>
              <a:rPr lang="en-US" dirty="0"/>
              <a:t>all requirements in 17065 are additional detail or specificity needed to reflect the </a:t>
            </a:r>
            <a:r>
              <a:rPr lang="en-US" dirty="0" smtClean="0"/>
              <a:t>drafting </a:t>
            </a:r>
            <a:r>
              <a:rPr lang="en-US" dirty="0"/>
              <a:t>principles </a:t>
            </a:r>
            <a:r>
              <a:rPr lang="en-US" dirty="0" smtClean="0"/>
              <a:t>and minimize the need for IAF Guidance</a:t>
            </a:r>
          </a:p>
          <a:p>
            <a:pPr marL="342900" indent="-342900">
              <a:buFont typeface="Arial" pitchFamily="34" charset="0"/>
              <a:buChar char="•"/>
            </a:pPr>
            <a:r>
              <a:rPr lang="en-US" dirty="0"/>
              <a:t>5.2 – more specific roles and independence of the mechanism to safeguard impartiality</a:t>
            </a:r>
          </a:p>
          <a:p>
            <a:pPr marL="342900" indent="-342900">
              <a:buFont typeface="Arial" pitchFamily="34" charset="0"/>
              <a:buChar char="•"/>
            </a:pPr>
            <a:r>
              <a:rPr lang="en-US" sz="2000" dirty="0" smtClean="0"/>
              <a:t>7.6.3 </a:t>
            </a:r>
            <a:r>
              <a:rPr lang="en-US" sz="2000" dirty="0"/>
              <a:t>&amp; 7.6.4 – utilizing staff in an organization comprised of multiple legal </a:t>
            </a:r>
            <a:r>
              <a:rPr lang="en-US" sz="2000" dirty="0" smtClean="0"/>
              <a:t>entities</a:t>
            </a:r>
          </a:p>
          <a:p>
            <a:pPr marL="342900" indent="-342900">
              <a:buFont typeface="Arial" pitchFamily="34" charset="0"/>
              <a:buChar char="•"/>
            </a:pPr>
            <a:r>
              <a:rPr lang="en-US" sz="2000" dirty="0" smtClean="0"/>
              <a:t>4.2 </a:t>
            </a:r>
            <a:r>
              <a:rPr lang="en-US" sz="2000" dirty="0"/>
              <a:t>– more specific roles and activities to pro-actively protect impartiality coupled with more flexibility (performance requirements) for conflicting activities in an organization comprised of multiple legal </a:t>
            </a:r>
            <a:r>
              <a:rPr lang="en-US" sz="2000" dirty="0" smtClean="0"/>
              <a:t>entities – 17065 does NOT preclude conflicting consulting in the same family of companies</a:t>
            </a:r>
          </a:p>
          <a:p>
            <a:endParaRPr lang="en-US" dirty="0"/>
          </a:p>
        </p:txBody>
      </p:sp>
    </p:spTree>
    <p:extLst>
      <p:ext uri="{BB962C8B-B14F-4D97-AF65-F5344CB8AC3E}">
        <p14:creationId xmlns:p14="http://schemas.microsoft.com/office/powerpoint/2010/main" val="1619768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Blue">
  <a:themeElements>
    <a:clrScheme name="Custom 4">
      <a:dk1>
        <a:srgbClr val="464749"/>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12261</TotalTime>
  <Words>814</Words>
  <Application>Microsoft Office PowerPoint</Application>
  <PresentationFormat>On-screen Show (4:3)</PresentationFormat>
  <Paragraphs>51</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UL Advanced Blue</vt:lpstr>
      <vt:lpstr>17065 - History</vt:lpstr>
      <vt:lpstr>17065 – Consensus Process of ISO Member Delegates (certifiers, accreditors, industry, etc.)</vt:lpstr>
      <vt:lpstr>17065 – Key Drafting Principles</vt:lpstr>
      <vt:lpstr>17065 – UL Comments, the path to ISO</vt:lpstr>
      <vt:lpstr>17065 – Key Changes from Guide 65</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 CPC Management Review</dc:title>
  <dc:creator>William R. Carney</dc:creator>
  <cp:lastModifiedBy>Julianne Heinzinger</cp:lastModifiedBy>
  <cp:revision>129</cp:revision>
  <cp:lastPrinted>2012-01-10T15:55:25Z</cp:lastPrinted>
  <dcterms:created xsi:type="dcterms:W3CDTF">2011-05-09T16:01:58Z</dcterms:created>
  <dcterms:modified xsi:type="dcterms:W3CDTF">2012-02-08T01:31:27Z</dcterms:modified>
</cp:coreProperties>
</file>