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4660"/>
  </p:normalViewPr>
  <p:slideViewPr>
    <p:cSldViewPr>
      <p:cViewPr varScale="1">
        <p:scale>
          <a:sx n="82" d="100"/>
          <a:sy n="82" d="100"/>
        </p:scale>
        <p:origin x="-1560" y="-1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E292F-0D11-4967-A07C-F20BBBAAEA44}" type="datetimeFigureOut">
              <a:rPr lang="en-US" smtClean="0"/>
              <a:t>12/12/2011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CCCF-3604-4A0B-A560-76E16E5672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743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ECCCF-3604-4A0B-A560-76E16E56721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516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400800"/>
            <a:ext cx="3200400" cy="365125"/>
          </a:xfrm>
        </p:spPr>
        <p:txBody>
          <a:bodyPr/>
          <a:lstStyle/>
          <a:p>
            <a:r>
              <a:rPr lang="en-US" smtClean="0"/>
              <a:t>For Questions Contact Denise Echols  Draft Rev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19800" y="6356350"/>
            <a:ext cx="2667000" cy="365125"/>
          </a:xfrm>
        </p:spPr>
        <p:txBody>
          <a:bodyPr/>
          <a:lstStyle/>
          <a:p>
            <a:r>
              <a:rPr lang="en-US" dirty="0" smtClean="0"/>
              <a:t>Page </a:t>
            </a:r>
            <a:fld id="{D0FC7625-C0D6-4205-96B9-14115DC1FE4F}" type="slidenum">
              <a:rPr lang="en-US" smtClean="0"/>
              <a:pPr/>
              <a:t>‹#›</a:t>
            </a:fld>
            <a:r>
              <a:rPr lang="en-US" dirty="0" smtClean="0"/>
              <a:t> of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071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DDF4-BF9F-4481-973D-0B9A5B57B2F9}" type="datetime1">
              <a:rPr lang="en-US" smtClean="0"/>
              <a:t>12/12/2011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 Questions Contact Denise Echols  Draft Rev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7625-C0D6-4205-96B9-14115DC1FE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1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ED8E-49EF-4CB8-8474-CB16131EA2D4}" type="datetime1">
              <a:rPr lang="en-US" smtClean="0"/>
              <a:t>12/12/2011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 Questions Contact Denise Echols  Draft Rev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7625-C0D6-4205-96B9-14115DC1FE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663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286000" cy="365125"/>
          </a:xfrm>
        </p:spPr>
        <p:txBody>
          <a:bodyPr/>
          <a:lstStyle/>
          <a:p>
            <a:r>
              <a:rPr lang="en-US" smtClean="0"/>
              <a:t>Questions Contact Denise Echols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14800" y="6400800"/>
            <a:ext cx="1371600" cy="365125"/>
          </a:xfrm>
        </p:spPr>
        <p:txBody>
          <a:bodyPr/>
          <a:lstStyle/>
          <a:p>
            <a:r>
              <a:rPr lang="en-US" dirty="0" smtClean="0"/>
              <a:t>Draft Rev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D0FC7625-C0D6-4205-96B9-14115DC1FE4F}" type="slidenum">
              <a:rPr lang="en-US" smtClean="0"/>
              <a:pPr/>
              <a:t>‹#›</a:t>
            </a:fld>
            <a:r>
              <a:rPr lang="en-US" dirty="0" smtClean="0"/>
              <a:t> of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867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46C9-8116-4D56-AA06-DC2BC9DB769F}" type="datetime1">
              <a:rPr lang="en-US" smtClean="0"/>
              <a:t>12/12/2011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 Questions Contact Denise Echols  Draft Rev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7625-C0D6-4205-96B9-14115DC1FE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289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661A-EE66-411E-89E0-AF4914C979A0}" type="datetime1">
              <a:rPr lang="en-US" smtClean="0"/>
              <a:t>12/12/2011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 Questions Contact Denise Echols  Draft Rev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7625-C0D6-4205-96B9-14115DC1FE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484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1CC50-41E3-496D-A0B3-365078AE9110}" type="datetime1">
              <a:rPr lang="en-US" smtClean="0"/>
              <a:t>12/12/2011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 Questions Contact Denise Echols  Draft Rev 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7625-C0D6-4205-96B9-14115DC1FE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600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13873-57F8-42BA-9B89-FBC35BE1C240}" type="datetime1">
              <a:rPr lang="en-US" smtClean="0"/>
              <a:t>12/12/2011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 Questions Contact Denise Echols  Draft Rev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7625-C0D6-4205-96B9-14115DC1FE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914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739A2-09E5-4E0C-923E-A0FE70A3C692}" type="datetime1">
              <a:rPr lang="en-US" smtClean="0"/>
              <a:t>12/12/2011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 Questions Contact Denise Echols  Draft Rev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7625-C0D6-4205-96B9-14115DC1FE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586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82EA-F6D4-4B82-A5EC-0AA6AB7F3B3C}" type="datetime1">
              <a:rPr lang="en-US" smtClean="0"/>
              <a:t>12/12/2011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 Questions Contact Denise Echols  Draft Rev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7625-C0D6-4205-96B9-14115DC1FE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458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C849F-4525-44C6-9F43-46A1332F1415}" type="datetime1">
              <a:rPr lang="en-US" smtClean="0"/>
              <a:t>12/12/2011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 Questions Contact Denise Echols  Draft Rev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7625-C0D6-4205-96B9-14115DC1FE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570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69332-4A7B-4443-A808-37752D617B74}" type="datetime1">
              <a:rPr lang="en-US" smtClean="0"/>
              <a:t>12/12/2011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For Questions Contact Denise Echols  Draft Rev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C7625-C0D6-4205-96B9-14115DC1FE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06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0389" y="1524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Audit Models</a:t>
            </a:r>
            <a:endParaRPr lang="en-US" sz="3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01148" y="22479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175176" y="956556"/>
            <a:ext cx="1910798" cy="3413323"/>
            <a:chOff x="277467" y="1807984"/>
            <a:chExt cx="1910798" cy="3413323"/>
          </a:xfrm>
        </p:grpSpPr>
        <p:grpSp>
          <p:nvGrpSpPr>
            <p:cNvPr id="24" name="Group 23"/>
            <p:cNvGrpSpPr/>
            <p:nvPr/>
          </p:nvGrpSpPr>
          <p:grpSpPr>
            <a:xfrm>
              <a:off x="435665" y="1807984"/>
              <a:ext cx="1752600" cy="1710468"/>
              <a:chOff x="596348" y="1794732"/>
              <a:chExt cx="1752600" cy="171046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609600" y="1794732"/>
                <a:ext cx="1447800" cy="17104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96348" y="1832401"/>
                <a:ext cx="175260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Site/Desk Audit Facility Name</a:t>
                </a:r>
              </a:p>
              <a:p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UL-XXX</a:t>
                </a:r>
                <a:endParaRPr lang="en-US" sz="14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34" name="Straight Arrow Connector 33"/>
            <p:cNvCxnSpPr/>
            <p:nvPr/>
          </p:nvCxnSpPr>
          <p:spPr>
            <a:xfrm>
              <a:off x="1093304" y="3518452"/>
              <a:ext cx="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77467" y="3889513"/>
              <a:ext cx="163167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Audit Process  as we do today using KMS-DCS --UL Documentation</a:t>
              </a:r>
              <a:endParaRPr lang="en-US" sz="1400" dirty="0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1093304" y="4840307"/>
              <a:ext cx="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6698975" y="968241"/>
            <a:ext cx="2286000" cy="3894709"/>
            <a:chOff x="6707257" y="1715831"/>
            <a:chExt cx="2286000" cy="3894709"/>
          </a:xfrm>
        </p:grpSpPr>
        <p:grpSp>
          <p:nvGrpSpPr>
            <p:cNvPr id="32" name="Group 31"/>
            <p:cNvGrpSpPr/>
            <p:nvPr/>
          </p:nvGrpSpPr>
          <p:grpSpPr>
            <a:xfrm>
              <a:off x="7079974" y="1715831"/>
              <a:ext cx="1494183" cy="1710468"/>
              <a:chOff x="6125817" y="1754975"/>
              <a:chExt cx="1494183" cy="1710468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6125817" y="1754975"/>
                <a:ext cx="1447800" cy="17104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172200" y="1785189"/>
                <a:ext cx="1447800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Lead Auditor </a:t>
                </a:r>
              </a:p>
              <a:p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Managed</a:t>
                </a:r>
              </a:p>
              <a:p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Desk Audit </a:t>
                </a:r>
              </a:p>
              <a:p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Facility Name</a:t>
                </a:r>
              </a:p>
              <a:p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UL-XXX</a:t>
                </a:r>
                <a:endParaRPr lang="en-US" sz="14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40" name="Straight Arrow Connector 39"/>
            <p:cNvCxnSpPr/>
            <p:nvPr/>
          </p:nvCxnSpPr>
          <p:spPr>
            <a:xfrm>
              <a:off x="7848600" y="3426299"/>
              <a:ext cx="0" cy="66365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6707257" y="4099625"/>
              <a:ext cx="2286000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/>
                <a:t>Audit Process  as we do today using KMS-DCS -- UL Documentation. Lead Auditor </a:t>
              </a:r>
              <a:r>
                <a:rPr lang="en-US" sz="1400" b="1" dirty="0" smtClean="0"/>
                <a:t>manages</a:t>
              </a:r>
              <a:r>
                <a:rPr lang="en-US" sz="1400" dirty="0" smtClean="0"/>
                <a:t> audit with supporting auditors</a:t>
              </a:r>
              <a:endParaRPr lang="en-US" sz="1400" dirty="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7841975" y="5229540"/>
              <a:ext cx="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4568689" y="965037"/>
            <a:ext cx="2057400" cy="3458000"/>
            <a:chOff x="4584723" y="1771540"/>
            <a:chExt cx="2057400" cy="3458000"/>
          </a:xfrm>
        </p:grpSpPr>
        <p:grpSp>
          <p:nvGrpSpPr>
            <p:cNvPr id="26" name="Group 25"/>
            <p:cNvGrpSpPr/>
            <p:nvPr/>
          </p:nvGrpSpPr>
          <p:grpSpPr>
            <a:xfrm>
              <a:off x="4884025" y="1771540"/>
              <a:ext cx="1458797" cy="1710468"/>
              <a:chOff x="4305300" y="1754975"/>
              <a:chExt cx="1458797" cy="1710468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4305300" y="1825883"/>
                <a:ext cx="1458797" cy="14157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Site/Desk Audit</a:t>
                </a:r>
              </a:p>
              <a:p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 Facility Name</a:t>
                </a:r>
              </a:p>
              <a:p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UL-XXX</a:t>
                </a:r>
              </a:p>
              <a:p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Includes Auditor</a:t>
                </a:r>
              </a:p>
              <a:p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OJT</a:t>
                </a:r>
              </a:p>
              <a:p>
                <a:endParaRPr lang="en-US" sz="1600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305300" y="1754975"/>
                <a:ext cx="1447800" cy="17104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7" name="Straight Arrow Connector 36"/>
            <p:cNvCxnSpPr/>
            <p:nvPr/>
          </p:nvCxnSpPr>
          <p:spPr>
            <a:xfrm>
              <a:off x="5608982" y="3505200"/>
              <a:ext cx="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4584723" y="3886200"/>
              <a:ext cx="205740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/>
                <a:t>Audit Process  as we do today using KMS-DCS -- UL Documentation;  use audit as training</a:t>
              </a:r>
              <a:endParaRPr lang="en-US" sz="1400" dirty="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5607925" y="4848540"/>
              <a:ext cx="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182215" y="4425529"/>
            <a:ext cx="1363317" cy="1074194"/>
            <a:chOff x="448917" y="5269176"/>
            <a:chExt cx="1363317" cy="1074194"/>
          </a:xfrm>
        </p:grpSpPr>
        <p:sp>
          <p:nvSpPr>
            <p:cNvPr id="50" name="TextBox 49"/>
            <p:cNvSpPr txBox="1"/>
            <p:nvPr/>
          </p:nvSpPr>
          <p:spPr>
            <a:xfrm>
              <a:off x="533401" y="5585497"/>
              <a:ext cx="1143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hlinkClick r:id="rId3" action="ppaction://hlinksldjump"/>
                </a:rPr>
                <a:t>Click here for further details</a:t>
              </a:r>
              <a:endParaRPr lang="en-US" sz="1100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448917" y="5269176"/>
              <a:ext cx="1363317" cy="10741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982818" y="4503145"/>
            <a:ext cx="1363317" cy="1074194"/>
            <a:chOff x="448917" y="5269176"/>
            <a:chExt cx="1363317" cy="1074194"/>
          </a:xfrm>
        </p:grpSpPr>
        <p:sp>
          <p:nvSpPr>
            <p:cNvPr id="55" name="TextBox 54"/>
            <p:cNvSpPr txBox="1"/>
            <p:nvPr/>
          </p:nvSpPr>
          <p:spPr>
            <a:xfrm>
              <a:off x="533401" y="5585497"/>
              <a:ext cx="1143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hlinkClick r:id="rId4" action="ppaction://hlinksldjump"/>
                </a:rPr>
                <a:t>Click here for further details</a:t>
              </a:r>
              <a:endParaRPr lang="en-US" sz="11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448917" y="5269176"/>
              <a:ext cx="1363317" cy="10741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118075" y="4830811"/>
            <a:ext cx="1363317" cy="1074194"/>
            <a:chOff x="448917" y="5269176"/>
            <a:chExt cx="1363317" cy="1074194"/>
          </a:xfrm>
        </p:grpSpPr>
        <p:sp>
          <p:nvSpPr>
            <p:cNvPr id="58" name="TextBox 57"/>
            <p:cNvSpPr txBox="1"/>
            <p:nvPr/>
          </p:nvSpPr>
          <p:spPr>
            <a:xfrm>
              <a:off x="533401" y="5585497"/>
              <a:ext cx="1143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hlinkClick r:id="rId5" action="ppaction://hlinksldjump"/>
                </a:rPr>
                <a:t>Click here for further details</a:t>
              </a:r>
              <a:endParaRPr lang="en-US" sz="1100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448917" y="5269176"/>
              <a:ext cx="1363317" cy="10741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735014" y="5495019"/>
            <a:ext cx="1363317" cy="1074194"/>
            <a:chOff x="448917" y="5269176"/>
            <a:chExt cx="1363317" cy="1074194"/>
          </a:xfrm>
        </p:grpSpPr>
        <p:sp>
          <p:nvSpPr>
            <p:cNvPr id="61" name="TextBox 60"/>
            <p:cNvSpPr txBox="1"/>
            <p:nvPr/>
          </p:nvSpPr>
          <p:spPr>
            <a:xfrm>
              <a:off x="533401" y="5585497"/>
              <a:ext cx="1143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hlinkClick r:id="rId6" action="ppaction://hlinksldjump"/>
                </a:rPr>
                <a:t>Click here for further details</a:t>
              </a:r>
              <a:endParaRPr lang="en-US" sz="1100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448917" y="5269176"/>
              <a:ext cx="1363317" cy="10741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373543" y="2094204"/>
            <a:ext cx="1420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Lab Scope Review* </a:t>
            </a:r>
            <a:endParaRPr lang="en-US" sz="1400" b="1" dirty="0">
              <a:solidFill>
                <a:srgbClr val="FF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445265" y="928936"/>
            <a:ext cx="1891465" cy="4599196"/>
            <a:chOff x="2470940" y="928936"/>
            <a:chExt cx="1891465" cy="4599196"/>
          </a:xfrm>
        </p:grpSpPr>
        <p:grpSp>
          <p:nvGrpSpPr>
            <p:cNvPr id="3" name="Group 2"/>
            <p:cNvGrpSpPr/>
            <p:nvPr/>
          </p:nvGrpSpPr>
          <p:grpSpPr>
            <a:xfrm>
              <a:off x="2470940" y="928936"/>
              <a:ext cx="1891465" cy="4599196"/>
              <a:chOff x="2470940" y="928936"/>
              <a:chExt cx="1891465" cy="4599196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2658028" y="928936"/>
                <a:ext cx="1482545" cy="1710468"/>
                <a:chOff x="2537426" y="1761998"/>
                <a:chExt cx="1482545" cy="1710468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2537426" y="1859482"/>
                  <a:ext cx="1401089" cy="73866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400" dirty="0" smtClean="0">
                      <a:latin typeface="Arial" pitchFamily="34" charset="0"/>
                      <a:cs typeface="Arial" pitchFamily="34" charset="0"/>
                    </a:rPr>
                    <a:t>Site/Desk Audit</a:t>
                  </a:r>
                </a:p>
                <a:p>
                  <a:r>
                    <a:rPr lang="en-US" sz="1400" dirty="0" smtClean="0">
                      <a:latin typeface="Arial" pitchFamily="34" charset="0"/>
                      <a:cs typeface="Arial" pitchFamily="34" charset="0"/>
                    </a:rPr>
                    <a:t>Facility Name</a:t>
                  </a:r>
                </a:p>
                <a:p>
                  <a:r>
                    <a:rPr lang="en-US" sz="1400" dirty="0" smtClean="0">
                      <a:latin typeface="Arial" pitchFamily="34" charset="0"/>
                      <a:cs typeface="Arial" pitchFamily="34" charset="0"/>
                    </a:rPr>
                    <a:t>Not UL-XXX</a:t>
                  </a:r>
                  <a:endParaRPr lang="en-US" sz="14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2572171" y="1761998"/>
                  <a:ext cx="1447800" cy="171046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36" name="Straight Arrow Connector 35"/>
              <p:cNvCxnSpPr/>
              <p:nvPr/>
            </p:nvCxnSpPr>
            <p:spPr>
              <a:xfrm>
                <a:off x="3423843" y="2678200"/>
                <a:ext cx="0" cy="115776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2470940" y="3798520"/>
                <a:ext cx="189146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Audit Process as we do today,  except audit using standard and facility specific</a:t>
                </a:r>
              </a:p>
              <a:p>
                <a:r>
                  <a:rPr lang="en-US" sz="1400" dirty="0"/>
                  <a:t>d</a:t>
                </a:r>
                <a:r>
                  <a:rPr lang="en-US" sz="1400" dirty="0" smtClean="0"/>
                  <a:t>ocumentation, most likely not in KMS-DCS</a:t>
                </a:r>
                <a:endParaRPr lang="en-US" sz="1400" dirty="0"/>
              </a:p>
            </p:txBody>
          </p:sp>
          <p:cxnSp>
            <p:nvCxnSpPr>
              <p:cNvPr id="47" name="Straight Arrow Connector 46"/>
              <p:cNvCxnSpPr/>
              <p:nvPr/>
            </p:nvCxnSpPr>
            <p:spPr>
              <a:xfrm>
                <a:off x="3434842" y="5147132"/>
                <a:ext cx="0" cy="381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/>
            <p:cNvSpPr txBox="1"/>
            <p:nvPr/>
          </p:nvSpPr>
          <p:spPr>
            <a:xfrm>
              <a:off x="2712520" y="2094012"/>
              <a:ext cx="14208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Lab Scope Review* </a:t>
              </a: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4881449" y="2155489"/>
            <a:ext cx="1420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Lab Scope Review*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648200" y="6386650"/>
            <a:ext cx="3871292" cy="365125"/>
          </a:xfrm>
        </p:spPr>
        <p:txBody>
          <a:bodyPr/>
          <a:lstStyle/>
          <a:p>
            <a:r>
              <a:rPr lang="en-US" dirty="0" smtClean="0"/>
              <a:t>For Questions Contact Denise Echols  </a:t>
            </a:r>
            <a:r>
              <a:rPr lang="en-US" dirty="0" smtClean="0"/>
              <a:t>Final rev 1 -12/12/11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46135" y="6386650"/>
            <a:ext cx="2667000" cy="365125"/>
          </a:xfrm>
          <a:ln>
            <a:noFill/>
          </a:ln>
        </p:spPr>
        <p:txBody>
          <a:bodyPr/>
          <a:lstStyle/>
          <a:p>
            <a:fld id="{D0FC7625-C0D6-4205-96B9-14115DC1FE4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00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0389" y="1524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Audit Models</a:t>
            </a:r>
            <a:endParaRPr lang="en-US" sz="3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01148" y="22479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21973" y="93305"/>
            <a:ext cx="1752600" cy="1884222"/>
            <a:chOff x="333374" y="956556"/>
            <a:chExt cx="1752600" cy="1884222"/>
          </a:xfrm>
        </p:grpSpPr>
        <p:grpSp>
          <p:nvGrpSpPr>
            <p:cNvPr id="24" name="Group 23"/>
            <p:cNvGrpSpPr/>
            <p:nvPr/>
          </p:nvGrpSpPr>
          <p:grpSpPr>
            <a:xfrm>
              <a:off x="333374" y="956556"/>
              <a:ext cx="1752600" cy="855234"/>
              <a:chOff x="596348" y="1794732"/>
              <a:chExt cx="1752600" cy="85523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609599" y="1794732"/>
                <a:ext cx="1666461" cy="855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96348" y="1832401"/>
                <a:ext cx="1752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Arial" pitchFamily="34" charset="0"/>
                    <a:cs typeface="Arial" pitchFamily="34" charset="0"/>
                  </a:rPr>
                  <a:t>Site/Desk Audit Facility Name</a:t>
                </a:r>
              </a:p>
              <a:p>
                <a:r>
                  <a:rPr lang="en-US" sz="1200" dirty="0" smtClean="0">
                    <a:latin typeface="Arial" pitchFamily="34" charset="0"/>
                    <a:cs typeface="Arial" pitchFamily="34" charset="0"/>
                  </a:rPr>
                  <a:t>UL-XXX</a:t>
                </a:r>
                <a:endParaRPr lang="en-US" sz="12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34" name="Straight Arrow Connector 33"/>
            <p:cNvCxnSpPr/>
            <p:nvPr/>
          </p:nvCxnSpPr>
          <p:spPr>
            <a:xfrm>
              <a:off x="1098687" y="1811790"/>
              <a:ext cx="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33374" y="2194447"/>
              <a:ext cx="16316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Audit Process  as we do today using KMS-DCS UL Documentation</a:t>
              </a:r>
              <a:endParaRPr lang="en-US" sz="12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044148" y="1112462"/>
            <a:ext cx="67950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This is our current - traditional audit model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Includes only 1 auditor or a team with a lead auditor responsible for outcome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No change here except may need 2 auditors to complete with the increase of audit items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If this is an initial audit 100% of elements are required to be audited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Change on audit template for initial audits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May need technical areas audited-site audit only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hlinkClick r:id="rId2" action="ppaction://hlinksldjump"/>
              </a:rPr>
              <a:t>Lab Scope Review…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1870" y="665922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Site Technical Requirement* 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400" y="6400800"/>
            <a:ext cx="3505200" cy="365125"/>
          </a:xfrm>
        </p:spPr>
        <p:txBody>
          <a:bodyPr/>
          <a:lstStyle/>
          <a:p>
            <a:r>
              <a:rPr lang="en-US" dirty="0"/>
              <a:t>For Questions Contact Denise Echols  Final rev 1 -12/12/11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7625-C0D6-4205-96B9-14115DC1FE4F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191000" y="5410200"/>
            <a:ext cx="12041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rgbClr val="FF0000"/>
                </a:solidFill>
                <a:hlinkClick r:id="rId3" action="ppaction://hlinksldjump"/>
              </a:rPr>
              <a:t>Return to home page</a:t>
            </a:r>
            <a:endParaRPr lang="en-US" sz="9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84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0389" y="1524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Audit Models</a:t>
            </a:r>
            <a:endParaRPr lang="en-US" sz="3600" b="1" dirty="0"/>
          </a:p>
        </p:txBody>
      </p:sp>
      <p:sp>
        <p:nvSpPr>
          <p:cNvPr id="6" name="Rectangle 5"/>
          <p:cNvSpPr/>
          <p:nvPr/>
        </p:nvSpPr>
        <p:spPr>
          <a:xfrm>
            <a:off x="10668000" y="13716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01148" y="22479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69" name="Group 68"/>
          <p:cNvGrpSpPr/>
          <p:nvPr/>
        </p:nvGrpSpPr>
        <p:grpSpPr>
          <a:xfrm>
            <a:off x="29817" y="188843"/>
            <a:ext cx="1891465" cy="2209799"/>
            <a:chOff x="2431206" y="1761998"/>
            <a:chExt cx="1891465" cy="4038943"/>
          </a:xfrm>
        </p:grpSpPr>
        <p:grpSp>
          <p:nvGrpSpPr>
            <p:cNvPr id="25" name="Group 24"/>
            <p:cNvGrpSpPr/>
            <p:nvPr/>
          </p:nvGrpSpPr>
          <p:grpSpPr>
            <a:xfrm>
              <a:off x="2618294" y="1761998"/>
              <a:ext cx="1482545" cy="1710468"/>
              <a:chOff x="2537426" y="1761998"/>
              <a:chExt cx="1482545" cy="1710468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2537426" y="1859482"/>
                <a:ext cx="1401089" cy="738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Site/Desk Audit</a:t>
                </a:r>
              </a:p>
              <a:p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Facility Name</a:t>
                </a:r>
              </a:p>
              <a:p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Not UL-XXX</a:t>
                </a:r>
                <a:endParaRPr lang="en-US" sz="14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572171" y="1761998"/>
                <a:ext cx="1447800" cy="17104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6" name="Straight Arrow Connector 35"/>
            <p:cNvCxnSpPr/>
            <p:nvPr/>
          </p:nvCxnSpPr>
          <p:spPr>
            <a:xfrm>
              <a:off x="3384109" y="3511070"/>
              <a:ext cx="0" cy="115776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431206" y="4631390"/>
              <a:ext cx="1891465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Audit Process as we do today,  except audit using standard and facility specific</a:t>
              </a:r>
            </a:p>
            <a:p>
              <a:r>
                <a:rPr lang="en-US" sz="1400" dirty="0" smtClean="0"/>
                <a:t>documentation</a:t>
              </a:r>
              <a:endParaRPr lang="en-US" sz="1400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034817" y="817392"/>
            <a:ext cx="68712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The audit process used will generally be the same as today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Includes only 1 auditor or a team with a lead auditor responsible for outcome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These sites are UL acquired companies that are not using UL Global Documentation/Processes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Audit to ISO 17025, Guide 65 etc. (similar to how we did TPTDP audits)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Should be able to employ Audit Tool  system to send scopes, etc.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May have issue with CAR System- Cheryl has work around.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If this is an initial audit 100% of elements are required to be audited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Change on audit template for initial audits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May need technical areas audited-site audit only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hlinkClick r:id="rId2" action="ppaction://hlinksldjump"/>
              </a:rPr>
              <a:t>Lab Scope Review…</a:t>
            </a:r>
            <a:endParaRPr lang="en-US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000" dirty="0" smtClean="0"/>
          </a:p>
          <a:p>
            <a:pPr lvl="5"/>
            <a:r>
              <a:rPr lang="en-US" sz="900" b="1" dirty="0">
                <a:solidFill>
                  <a:srgbClr val="FF0000"/>
                </a:solidFill>
                <a:hlinkClick r:id="rId3" action="ppaction://hlinksldjump"/>
              </a:rPr>
              <a:t>Return to home page</a:t>
            </a:r>
            <a:endParaRPr lang="en-US" sz="900" b="1" dirty="0">
              <a:solidFill>
                <a:srgbClr val="FF0000"/>
              </a:solidFill>
            </a:endParaRPr>
          </a:p>
          <a:p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65347" y="903572"/>
            <a:ext cx="15840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 smtClean="0">
                <a:solidFill>
                  <a:srgbClr val="FF0000"/>
                </a:solidFill>
              </a:rPr>
              <a:t>Site Technical Requirement* </a:t>
            </a:r>
            <a:endParaRPr lang="en-US" sz="900" b="1" dirty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Questions Contact Denise Echols  Final rev 1 -12/12/11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7625-C0D6-4205-96B9-14115DC1FE4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37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0389" y="1524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Audit Models</a:t>
            </a:r>
            <a:endParaRPr lang="en-US" sz="3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01148" y="22479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76200" y="152401"/>
            <a:ext cx="2057400" cy="2464832"/>
            <a:chOff x="4584723" y="1771540"/>
            <a:chExt cx="2057400" cy="3068767"/>
          </a:xfrm>
        </p:grpSpPr>
        <p:grpSp>
          <p:nvGrpSpPr>
            <p:cNvPr id="26" name="Group 25"/>
            <p:cNvGrpSpPr/>
            <p:nvPr/>
          </p:nvGrpSpPr>
          <p:grpSpPr>
            <a:xfrm>
              <a:off x="4884025" y="1771540"/>
              <a:ext cx="1458797" cy="1710468"/>
              <a:chOff x="4305300" y="1754975"/>
              <a:chExt cx="1458797" cy="1710468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4305300" y="1825883"/>
                <a:ext cx="1458797" cy="14157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Site/Desk Audit</a:t>
                </a:r>
              </a:p>
              <a:p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 Facility Name</a:t>
                </a:r>
              </a:p>
              <a:p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UL-XXX</a:t>
                </a:r>
              </a:p>
              <a:p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Includes Auditor</a:t>
                </a:r>
              </a:p>
              <a:p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OJT</a:t>
                </a:r>
              </a:p>
              <a:p>
                <a:endParaRPr lang="en-US" sz="1600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305300" y="1754975"/>
                <a:ext cx="1447800" cy="17104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7" name="Straight Arrow Connector 36"/>
            <p:cNvCxnSpPr/>
            <p:nvPr/>
          </p:nvCxnSpPr>
          <p:spPr>
            <a:xfrm>
              <a:off x="5608982" y="3505200"/>
              <a:ext cx="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4584723" y="3886200"/>
              <a:ext cx="205740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/>
                <a:t>Audit Process  as we do today using KMS-DCS UL Documentation;  use audit as training</a:t>
              </a:r>
              <a:endParaRPr lang="en-US" sz="1400" dirty="0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358939" y="1295416"/>
            <a:ext cx="16852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FF0000"/>
                </a:solidFill>
              </a:rPr>
              <a:t>Site Technical Requirement* </a:t>
            </a:r>
            <a:endParaRPr lang="en-US" sz="900" b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09800" y="1066800"/>
            <a:ext cx="6629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This is our current - traditional audit model; includes a Lead Auditor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Includes a supporting auditor-trainer(has to be someone with lead auditor qualification) along with an auditor in training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Lead Auditor audits and manages the audit team (main interface auditor trainer)current methods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Supporting auditor has responsibility for auditing and training; must complete audit scope , etc.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hlinkClick r:id="rId2" action="ppaction://hlinksldjump"/>
              </a:rPr>
              <a:t>Lab Scope Review…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Questions Contact Denise Echols  Final rev 1 -12/12/11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7625-C0D6-4205-96B9-14115DC1FE4F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91000" y="6019800"/>
            <a:ext cx="12041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  <a:hlinkClick r:id="rId3" action="ppaction://hlinksldjump"/>
              </a:rPr>
              <a:t>Return to home page</a:t>
            </a:r>
            <a:endParaRPr lang="en-US" sz="9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14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0389" y="1524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Audit Models</a:t>
            </a:r>
            <a:endParaRPr lang="en-US" sz="3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01148" y="22479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0" y="152401"/>
            <a:ext cx="2286000" cy="2464832"/>
            <a:chOff x="6707257" y="1715831"/>
            <a:chExt cx="2286000" cy="3553345"/>
          </a:xfrm>
        </p:grpSpPr>
        <p:grpSp>
          <p:nvGrpSpPr>
            <p:cNvPr id="32" name="Group 31"/>
            <p:cNvGrpSpPr/>
            <p:nvPr/>
          </p:nvGrpSpPr>
          <p:grpSpPr>
            <a:xfrm>
              <a:off x="7079974" y="1715831"/>
              <a:ext cx="1494183" cy="1710468"/>
              <a:chOff x="6125817" y="1754975"/>
              <a:chExt cx="1494183" cy="1710468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6125817" y="1754975"/>
                <a:ext cx="1447800" cy="17104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172200" y="1785189"/>
                <a:ext cx="1447800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Lead Auditor </a:t>
                </a:r>
              </a:p>
              <a:p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Managed</a:t>
                </a:r>
              </a:p>
              <a:p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Desk Audit </a:t>
                </a:r>
              </a:p>
              <a:p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Facility Name</a:t>
                </a:r>
              </a:p>
              <a:p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UL-XXX</a:t>
                </a:r>
                <a:endParaRPr lang="en-US" sz="14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40" name="Straight Arrow Connector 39"/>
            <p:cNvCxnSpPr/>
            <p:nvPr/>
          </p:nvCxnSpPr>
          <p:spPr>
            <a:xfrm>
              <a:off x="7848600" y="3426299"/>
              <a:ext cx="0" cy="66365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6707257" y="4099625"/>
              <a:ext cx="2286000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/>
                <a:t>Audit Process  as we do today using KMS-DCS UL Documentation. Lead Auditor </a:t>
              </a:r>
              <a:r>
                <a:rPr lang="en-US" sz="1400" b="1" dirty="0" smtClean="0"/>
                <a:t>manages</a:t>
              </a:r>
              <a:r>
                <a:rPr lang="en-US" sz="1400" dirty="0" smtClean="0"/>
                <a:t> audit with supporting auditors</a:t>
              </a:r>
              <a:endParaRPr lang="en-US" sz="1400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2438400" y="984636"/>
            <a:ext cx="6019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This is our current - traditional desk audit model of functions, programs  or processes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Includes a Lead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uditor responsible for outcome (reports, scope letter, etc.) and supporting auditor(s)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Lead manages team (similar to DAP-SNAP) but may not have their own audit path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6200" y="6400800"/>
            <a:ext cx="3200400" cy="365125"/>
          </a:xfrm>
        </p:spPr>
        <p:txBody>
          <a:bodyPr/>
          <a:lstStyle/>
          <a:p>
            <a:r>
              <a:rPr lang="en-US" dirty="0"/>
              <a:t>For Questions Contact Denise Echols  Final rev 1 -12/12/11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7625-C0D6-4205-96B9-14115DC1FE4F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76278" y="5181600"/>
            <a:ext cx="12041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  <a:hlinkClick r:id="rId2" action="ppaction://hlinksldjump"/>
              </a:rPr>
              <a:t>Return to home page</a:t>
            </a:r>
            <a:endParaRPr lang="en-US" sz="9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00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75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Lab Scope Review </a:t>
            </a:r>
            <a:br>
              <a:rPr lang="en-US" dirty="0" smtClean="0"/>
            </a:br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1219200"/>
            <a:ext cx="7620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Need to meet accreditation requirements in assessing quality and technical areas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Not every site will receive a Corp QE audit.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Product Safety technical audits/reviews covered under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Technical Assessments(Lenore’s Program)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OSHA- SNAP ( lab audits of non-NRTL’s)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Local/peer technical audits in NA (those with SCC-TO accreditation)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Need Lab Scope Review?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YES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Initial audit of acquired facility with no prior accreditation(s) </a:t>
            </a:r>
            <a:r>
              <a:rPr lang="en-US" b="1" dirty="0" smtClean="0"/>
              <a:t>and</a:t>
            </a:r>
            <a:r>
              <a:rPr lang="en-US" dirty="0" smtClean="0"/>
              <a:t> site preparing for IAS or NVLAP accreditation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No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Site has ANSI, OSHA, SCC accreditations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Site assessed as part of DAP-SNAP lab audits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As of this draft (#4) the review requirement only applies to LTL and LSI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Questions Contact Denise Echols  Final rev 1 -12/12/11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7625-C0D6-4205-96B9-14115DC1FE4F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248400" y="6297513"/>
            <a:ext cx="12041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  <a:hlinkClick r:id="rId2" action="ppaction://hlinksldjump"/>
              </a:rPr>
              <a:t>Return to home page</a:t>
            </a:r>
            <a:endParaRPr lang="en-US" sz="9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54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75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Lab Scope Review Auditor Qualifications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1219200"/>
            <a:ext cx="7620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Auditor Qualification Requirements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Current/prior L2 or L3 experience 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Current/prior PDE or L4 experience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Educational and prior work experience (min. 2 yrs.) in a technical field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mtClean="0"/>
              <a:t>Training and attestation </a:t>
            </a:r>
            <a:r>
              <a:rPr lang="en-US" dirty="0" smtClean="0"/>
              <a:t>by current Corporate Lead Auditor with Technical Audit qualifications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Questions Contact Denise Echols  Final rev 1 -12/12/11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7625-C0D6-4205-96B9-14115DC1FE4F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470639" y="4572000"/>
            <a:ext cx="12041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  <a:hlinkClick r:id="rId2" action="ppaction://hlinksldjump"/>
              </a:rPr>
              <a:t>Return to home page</a:t>
            </a:r>
            <a:endParaRPr lang="en-US" sz="9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66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790</TotalTime>
  <Words>797</Words>
  <Application>Microsoft Office PowerPoint</Application>
  <PresentationFormat>On-screen Show (4:3)</PresentationFormat>
  <Paragraphs>130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Lab Scope Review  Requirements</vt:lpstr>
      <vt:lpstr>Lab Scope Review Auditor Qualifications</vt:lpstr>
    </vt:vector>
  </TitlesOfParts>
  <Company>Underwriters Laboratories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02955</dc:creator>
  <cp:lastModifiedBy>02955</cp:lastModifiedBy>
  <cp:revision>39</cp:revision>
  <dcterms:created xsi:type="dcterms:W3CDTF">2011-07-26T15:54:56Z</dcterms:created>
  <dcterms:modified xsi:type="dcterms:W3CDTF">2011-12-12T22:04:29Z</dcterms:modified>
</cp:coreProperties>
</file>