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15" r:id="rId4"/>
    <p:sldId id="319" r:id="rId5"/>
    <p:sldId id="351" r:id="rId6"/>
    <p:sldId id="352" r:id="rId7"/>
    <p:sldId id="353" r:id="rId8"/>
    <p:sldId id="354" r:id="rId9"/>
    <p:sldId id="355" r:id="rId10"/>
    <p:sldId id="320" r:id="rId11"/>
    <p:sldId id="318" r:id="rId12"/>
    <p:sldId id="356" r:id="rId13"/>
    <p:sldId id="357" r:id="rId14"/>
    <p:sldId id="358" r:id="rId15"/>
    <p:sldId id="359" r:id="rId16"/>
    <p:sldId id="360" r:id="rId17"/>
    <p:sldId id="327" r:id="rId18"/>
    <p:sldId id="367" r:id="rId19"/>
    <p:sldId id="340" r:id="rId20"/>
    <p:sldId id="361" r:id="rId21"/>
    <p:sldId id="362" r:id="rId22"/>
    <p:sldId id="348" r:id="rId23"/>
    <p:sldId id="363" r:id="rId24"/>
    <p:sldId id="364" r:id="rId25"/>
    <p:sldId id="365" r:id="rId26"/>
    <p:sldId id="350" r:id="rId27"/>
    <p:sldId id="366" r:id="rId28"/>
    <p:sldId id="349" r:id="rId29"/>
    <p:sldId id="313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649" autoAdjust="0"/>
    <p:restoredTop sz="90929"/>
  </p:normalViewPr>
  <p:slideViewPr>
    <p:cSldViewPr>
      <p:cViewPr varScale="1">
        <p:scale>
          <a:sx n="83" d="100"/>
          <a:sy n="83" d="100"/>
        </p:scale>
        <p:origin x="-7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8"/>
    </p:cViewPr>
  </p:sorterViewPr>
  <p:notesViewPr>
    <p:cSldViewPr>
      <p:cViewPr>
        <p:scale>
          <a:sx n="85" d="100"/>
          <a:sy n="85" d="100"/>
        </p:scale>
        <p:origin x="-1176" y="153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CB9A53-47AE-4F6E-BB8E-D7DD3D3E0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1FCF94D6-063A-4E02-BC98-0BE71E93F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A76AE-E5D9-49E4-8BD2-A1998AFE18AE}" type="slidenum">
              <a:rPr lang="en-US"/>
              <a:pPr/>
              <a:t>1</a:t>
            </a:fld>
            <a:endParaRPr lang="en-US"/>
          </a:p>
        </p:txBody>
      </p:sp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0A713-63BA-4603-A1A6-D5F1D1972431}" type="slidenum">
              <a:rPr lang="en-US"/>
              <a:pPr/>
              <a:t>10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12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14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15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16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17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18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19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EBB1A-8305-4FB6-BA6B-71B9985B19BC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20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21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22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23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24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25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26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27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28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8C0AE-E6E4-428F-B86F-F2A9877FC3F0}" type="slidenum">
              <a:rPr lang="en-US"/>
              <a:pPr/>
              <a:t>29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E25F0-4BD2-4B75-A710-556B8869882B}" type="slidenum">
              <a:rPr lang="en-US"/>
              <a:pPr/>
              <a:t>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5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6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7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8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9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867" name="Picture 3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1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5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26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5" name="Rectangle 1029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35846" name="Rectangle 1030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29292E36-35CC-4373-BF32-7F86C0EFECE3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2438400"/>
            <a:ext cx="7772400" cy="1143000"/>
          </a:xfrm>
        </p:spPr>
        <p:txBody>
          <a:bodyPr/>
          <a:lstStyle/>
          <a:p>
            <a:pPr algn="ctr"/>
            <a:r>
              <a:rPr lang="en-US" b="1" dirty="0"/>
              <a:t>CAR Administrator Calibration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Quarter 2011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990600" y="5715000"/>
            <a:ext cx="7712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777777"/>
                </a:solidFill>
              </a:rPr>
              <a:t>May </a:t>
            </a:r>
            <a:r>
              <a:rPr lang="en-US" sz="1200" dirty="0" smtClean="0">
                <a:solidFill>
                  <a:srgbClr val="777777"/>
                </a:solidFill>
              </a:rPr>
              <a:t>18, </a:t>
            </a:r>
            <a:r>
              <a:rPr lang="en-US" sz="1200" dirty="0" smtClean="0">
                <a:solidFill>
                  <a:srgbClr val="777777"/>
                </a:solidFill>
              </a:rPr>
              <a:t>2011, </a:t>
            </a:r>
            <a:r>
              <a:rPr lang="en-US" sz="1200" dirty="0" smtClean="0">
                <a:solidFill>
                  <a:srgbClr val="777777"/>
                </a:solidFill>
              </a:rPr>
              <a:t>Revision 2</a:t>
            </a:r>
            <a:endParaRPr lang="en-US" sz="1200" dirty="0" smtClean="0">
              <a:solidFill>
                <a:srgbClr val="777777"/>
              </a:solidFill>
            </a:endParaRPr>
          </a:p>
          <a:p>
            <a:r>
              <a:rPr lang="en-US" sz="1200" dirty="0">
                <a:solidFill>
                  <a:srgbClr val="777777"/>
                </a:solidFill>
              </a:rPr>
              <a:t>For questions or </a:t>
            </a:r>
            <a:r>
              <a:rPr lang="en-US" sz="1200" dirty="0" smtClean="0">
                <a:solidFill>
                  <a:srgbClr val="777777"/>
                </a:solidFill>
              </a:rPr>
              <a:t>comments on the content, </a:t>
            </a:r>
            <a:r>
              <a:rPr lang="en-US" sz="1200" dirty="0">
                <a:solidFill>
                  <a:srgbClr val="777777"/>
                </a:solidFill>
              </a:rPr>
              <a:t>please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/>
              <a:t>When the Corrective Action Changes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Corrective Action Changes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When a Corrective Action Plan changes: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Make sure that the nonconformance and root cause are still fully addressed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Update the wording of the CAP in the CAR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Update the milestones, including the milestone expectations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Add comments for clarification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Corrective Action Changes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Current CAP:</a:t>
            </a:r>
          </a:p>
          <a:p>
            <a:pPr marL="914400" lvl="1" indent="0">
              <a:buNone/>
            </a:pPr>
            <a:r>
              <a:rPr lang="en-US" sz="2400" i="1" dirty="0" smtClean="0"/>
              <a:t>Revise </a:t>
            </a:r>
            <a:r>
              <a:rPr lang="en-US" sz="2400" i="1" dirty="0"/>
              <a:t>00-LC-P0034 </a:t>
            </a:r>
            <a:r>
              <a:rPr lang="en-US" sz="2400" i="1" dirty="0" err="1" smtClean="0"/>
              <a:t>para</a:t>
            </a:r>
            <a:r>
              <a:rPr lang="en-US" sz="2400" i="1" dirty="0" smtClean="0"/>
              <a:t>. </a:t>
            </a:r>
            <a:r>
              <a:rPr lang="en-US" sz="2400" i="1" dirty="0"/>
              <a:t>7.1.3 to change "equipment" to "permanently installed </a:t>
            </a:r>
            <a:r>
              <a:rPr lang="en-US" sz="2400" i="1" dirty="0" smtClean="0"/>
              <a:t>alcoves"</a:t>
            </a:r>
          </a:p>
          <a:p>
            <a:pPr lvl="1"/>
            <a:r>
              <a:rPr lang="en-US" dirty="0" smtClean="0"/>
              <a:t>Milestone Title:</a:t>
            </a:r>
          </a:p>
          <a:p>
            <a:pPr marL="914400" lvl="1" indent="0">
              <a:buNone/>
            </a:pPr>
            <a:r>
              <a:rPr lang="en-US" sz="2400" i="1" dirty="0" smtClean="0"/>
              <a:t>Revise 00-LC-P0034 </a:t>
            </a:r>
            <a:r>
              <a:rPr lang="en-US" sz="2400" i="1" dirty="0" err="1" smtClean="0"/>
              <a:t>para</a:t>
            </a:r>
            <a:r>
              <a:rPr lang="en-US" sz="2400" i="1" dirty="0" smtClean="0"/>
              <a:t>. 7.1.3</a:t>
            </a:r>
          </a:p>
          <a:p>
            <a:pPr lvl="1"/>
            <a:r>
              <a:rPr lang="en-US" dirty="0" smtClean="0"/>
              <a:t>Action completed by CAR Owner: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sz="2400" dirty="0" smtClean="0"/>
              <a:t>Para. 8.1 of 00-LC-P0034 was revised.  7.1.3 was not revised.</a:t>
            </a:r>
            <a:endParaRPr lang="en-US" sz="800" i="1" dirty="0" smtClean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C00000"/>
                </a:solidFill>
              </a:rPr>
              <a:t>What actions need to be done by the   CAR Admin?</a:t>
            </a:r>
          </a:p>
        </p:txBody>
      </p:sp>
    </p:spTree>
    <p:extLst>
      <p:ext uri="{BB962C8B-B14F-4D97-AF65-F5344CB8AC3E}">
        <p14:creationId xmlns:p14="http://schemas.microsoft.com/office/powerpoint/2010/main" val="17460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Corrective Action Changes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Example, cont.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that the nonconformance and root cause are still fully </a:t>
            </a:r>
            <a:r>
              <a:rPr lang="en-US" dirty="0" smtClean="0">
                <a:solidFill>
                  <a:srgbClr val="C00000"/>
                </a:solidFill>
              </a:rPr>
              <a:t>addressed.</a:t>
            </a:r>
          </a:p>
          <a:p>
            <a:pPr marL="0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b="1" u="sng" dirty="0" smtClean="0"/>
              <a:t>Options</a:t>
            </a:r>
            <a:r>
              <a:rPr lang="en-US" b="1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More actions may be needed, including more milestones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new action may be sufficient without more milestones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new action may need to be rejected</a:t>
            </a:r>
          </a:p>
          <a:p>
            <a:pPr marL="40005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1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Corrective Action Changes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001000" cy="503078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Example, cont.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More actions may be needed, including more milestones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Update the CAR with the additional actions needed to fully address the nonconformance and root cause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Add new milestones as needed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Update the CAP to reflect the changes that are being made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Update the submitted milestone, including milestone expectation, to reflect what was actually done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Add clarifying comments to the CAR and milestone</a:t>
            </a:r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Corrective Action Changes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Example, cont.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en-US" dirty="0" smtClean="0">
                <a:solidFill>
                  <a:srgbClr val="C00000"/>
                </a:solidFill>
              </a:rPr>
              <a:t>The new </a:t>
            </a:r>
            <a:r>
              <a:rPr lang="en-US" dirty="0">
                <a:solidFill>
                  <a:srgbClr val="C00000"/>
                </a:solidFill>
              </a:rPr>
              <a:t>action may be </a:t>
            </a:r>
            <a:r>
              <a:rPr lang="en-US" dirty="0" smtClean="0">
                <a:solidFill>
                  <a:srgbClr val="C00000"/>
                </a:solidFill>
              </a:rPr>
              <a:t>sufficient </a:t>
            </a:r>
            <a:r>
              <a:rPr lang="en-US" dirty="0">
                <a:solidFill>
                  <a:srgbClr val="C00000"/>
                </a:solidFill>
              </a:rPr>
              <a:t>without more </a:t>
            </a:r>
            <a:r>
              <a:rPr lang="en-US" dirty="0" smtClean="0">
                <a:solidFill>
                  <a:srgbClr val="C00000"/>
                </a:solidFill>
              </a:rPr>
              <a:t>milestones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You must ensure that the new action fully addresses the nonconformance and the root cause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Update the CAP to reflect the changes that are being made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Update the submitted milestone, including milestone expectation, to reflect what was actually done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 smtClean="0"/>
              <a:t>Add clarifying comments to the CAR and milestone</a:t>
            </a:r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Corrective Action Changes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Example, cont.</a:t>
            </a:r>
          </a:p>
          <a:p>
            <a:pPr marL="457200" lvl="1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C00000"/>
                </a:solidFill>
              </a:rPr>
              <a:t>The new </a:t>
            </a:r>
            <a:r>
              <a:rPr lang="en-US" dirty="0">
                <a:solidFill>
                  <a:srgbClr val="C00000"/>
                </a:solidFill>
              </a:rPr>
              <a:t>action may be </a:t>
            </a:r>
            <a:r>
              <a:rPr lang="en-US" dirty="0" smtClean="0">
                <a:solidFill>
                  <a:srgbClr val="C00000"/>
                </a:solidFill>
              </a:rPr>
              <a:t>need to be rejected if: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/>
              <a:t>T</a:t>
            </a:r>
            <a:r>
              <a:rPr lang="en-US" dirty="0" smtClean="0"/>
              <a:t>he new action does not address the CAP or the root cause</a:t>
            </a:r>
          </a:p>
          <a:p>
            <a:pPr marL="742950" lvl="2" indent="-342900">
              <a:spcBef>
                <a:spcPts val="400"/>
              </a:spcBef>
            </a:pPr>
            <a:r>
              <a:rPr lang="en-US" dirty="0"/>
              <a:t>T</a:t>
            </a:r>
            <a:r>
              <a:rPr lang="en-US" dirty="0" smtClean="0"/>
              <a:t>he new action creates new concerns or new </a:t>
            </a:r>
            <a:r>
              <a:rPr lang="en-US" dirty="0" err="1" smtClean="0"/>
              <a:t>nonconformances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4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/>
              <a:t>Verification </a:t>
            </a:r>
            <a:r>
              <a:rPr lang="en-US" sz="4000" dirty="0" smtClean="0"/>
              <a:t>Milestone:</a:t>
            </a:r>
            <a:br>
              <a:rPr lang="en-US" sz="4000" dirty="0" smtClean="0"/>
            </a:br>
            <a:r>
              <a:rPr lang="en-US" sz="4000" i="1" dirty="0" smtClean="0"/>
              <a:t>What </a:t>
            </a:r>
            <a:r>
              <a:rPr lang="en-US" sz="4000" i="1" dirty="0"/>
              <a:t>does it verify?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783068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077913"/>
          </a:xfrm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Verification Milestone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143000" y="2667000"/>
            <a:ext cx="7086600" cy="30480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3276600"/>
            <a:ext cx="376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CC3300"/>
                </a:solidFill>
              </a:rPr>
              <a:t>This is the Verification Milestone</a:t>
            </a:r>
            <a:endParaRPr lang="en-US" b="1" i="1" u="sng" dirty="0">
              <a:solidFill>
                <a:srgbClr val="CC3300"/>
              </a:solidFill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 bwMode="auto">
          <a:xfrm>
            <a:off x="1828800" y="3461266"/>
            <a:ext cx="1219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1828800" y="2971800"/>
            <a:ext cx="0" cy="4894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88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Verification Milestone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/>
              <a:t>The Verification milestone assesses the effectiveness of the entire solution implemented by the CAR Owner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Owner’s Verification of Effectiveness occurs: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2500" dirty="0" smtClean="0"/>
              <a:t>In Finding CARs only – not in Observation CARs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dirty="0" smtClean="0"/>
              <a:t>After all corrective actions have been implemented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dirty="0"/>
              <a:t>A</a:t>
            </a:r>
            <a:r>
              <a:rPr lang="en-US" sz="2500" dirty="0" smtClean="0"/>
              <a:t>fter all previous milestones have been verified and closed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dirty="0" smtClean="0"/>
              <a:t>In the last milestone of the CAR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dirty="0" smtClean="0"/>
              <a:t>Before the CAR is closed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Root Cause Statement </a:t>
            </a:r>
            <a:r>
              <a:rPr lang="en-US" b="1" dirty="0" smtClean="0">
                <a:solidFill>
                  <a:srgbClr val="C00000"/>
                </a:solidFill>
              </a:rPr>
              <a:t>≠</a:t>
            </a:r>
            <a:r>
              <a:rPr lang="en-US" dirty="0" smtClean="0"/>
              <a:t> 	</a:t>
            </a:r>
            <a:r>
              <a:rPr lang="en-US" i="1" dirty="0" smtClean="0"/>
              <a:t>Nonconformance Statement</a:t>
            </a:r>
          </a:p>
          <a:p>
            <a:r>
              <a:rPr lang="en-US" dirty="0" smtClean="0"/>
              <a:t>When the Corrective Action Changes …</a:t>
            </a:r>
          </a:p>
          <a:p>
            <a:r>
              <a:rPr lang="en-US" dirty="0"/>
              <a:t>Verification </a:t>
            </a:r>
            <a:r>
              <a:rPr lang="en-US" dirty="0" smtClean="0"/>
              <a:t>Milestone: 				</a:t>
            </a:r>
            <a:r>
              <a:rPr lang="en-US" i="1" dirty="0" smtClean="0"/>
              <a:t>What does it verify?</a:t>
            </a:r>
          </a:p>
          <a:p>
            <a:r>
              <a:rPr lang="en-US" dirty="0" smtClean="0"/>
              <a:t>Extension Requests: 					</a:t>
            </a:r>
            <a:r>
              <a:rPr lang="en-US" i="1" dirty="0" smtClean="0"/>
              <a:t>It is ok to say </a:t>
            </a:r>
            <a:r>
              <a:rPr lang="en-US" i="1" dirty="0" smtClean="0">
                <a:solidFill>
                  <a:srgbClr val="C00000"/>
                </a:solidFill>
              </a:rPr>
              <a:t>“No”</a:t>
            </a:r>
          </a:p>
          <a:p>
            <a:r>
              <a:rPr lang="en-US" dirty="0" smtClean="0"/>
              <a:t>Reminder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Verification Milestone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/>
              <a:t>The Verification milestone does </a:t>
            </a:r>
            <a:r>
              <a:rPr lang="en-US" b="1" i="1" u="sng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Contain corrective actions.  Corrective actions are completed in the previous milestones.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Verify specific actions that are done in the previous milestones.  Those actions were already verified before the milestones were closed.  </a:t>
            </a:r>
            <a:r>
              <a:rPr lang="en-US" sz="2400" i="1" dirty="0" smtClean="0">
                <a:solidFill>
                  <a:srgbClr val="002060"/>
                </a:solidFill>
              </a:rPr>
              <a:t>(Exception: if new samples will not be available for several months, it may be appropriate to use the previous milestones for verification.)</a:t>
            </a:r>
          </a:p>
        </p:txBody>
      </p:sp>
    </p:spTree>
    <p:extLst>
      <p:ext uri="{BB962C8B-B14F-4D97-AF65-F5344CB8AC3E}">
        <p14:creationId xmlns:p14="http://schemas.microsoft.com/office/powerpoint/2010/main" val="4702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Verification Milestone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077200" cy="503078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Verification milestone verifies that the corrective actions: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Were effective in resolving the nonconformance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Addressed the root cause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Have </a:t>
            </a:r>
            <a:r>
              <a:rPr lang="en-US" sz="2800" dirty="0" smtClean="0"/>
              <a:t>sustained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8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/>
              <a:t>Extension </a:t>
            </a:r>
            <a:r>
              <a:rPr lang="en-US" sz="4000" dirty="0" smtClean="0"/>
              <a:t>Requests:</a:t>
            </a:r>
            <a:br>
              <a:rPr lang="en-US" sz="4000" dirty="0" smtClean="0"/>
            </a:br>
            <a:r>
              <a:rPr lang="en-US" sz="4000" i="1" dirty="0" smtClean="0"/>
              <a:t>It is ok </a:t>
            </a:r>
            <a:r>
              <a:rPr lang="en-US" sz="4000" i="1" dirty="0"/>
              <a:t>to say </a:t>
            </a:r>
            <a:r>
              <a:rPr lang="en-US" sz="4000" i="1" dirty="0">
                <a:solidFill>
                  <a:srgbClr val="C00000"/>
                </a:solidFill>
              </a:rPr>
              <a:t>“No”</a:t>
            </a:r>
          </a:p>
        </p:txBody>
      </p:sp>
    </p:spTree>
    <p:extLst>
      <p:ext uri="{BB962C8B-B14F-4D97-AF65-F5344CB8AC3E}">
        <p14:creationId xmlns:p14="http://schemas.microsoft.com/office/powerpoint/2010/main" val="20633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Extension Requests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/>
              <a:t>Consider the following when asked to grant an extension: </a:t>
            </a:r>
          </a:p>
          <a:p>
            <a:r>
              <a:rPr lang="en-US" dirty="0" smtClean="0"/>
              <a:t>Is containment addressed?                                </a:t>
            </a:r>
            <a:r>
              <a:rPr lang="en-US" sz="2800" i="1" dirty="0" smtClean="0"/>
              <a:t>If not, the request may be denied pending the implementation of appropriate containment.</a:t>
            </a:r>
          </a:p>
          <a:p>
            <a:r>
              <a:rPr lang="en-US" dirty="0" smtClean="0"/>
              <a:t>The nature of the CAR                 </a:t>
            </a:r>
            <a:r>
              <a:rPr lang="en-US" sz="2800" i="1" dirty="0" smtClean="0"/>
              <a:t>Consider the impact of the nonconformance to safety, accreditation, etc.</a:t>
            </a:r>
          </a:p>
        </p:txBody>
      </p:sp>
    </p:spTree>
    <p:extLst>
      <p:ext uri="{BB962C8B-B14F-4D97-AF65-F5344CB8AC3E}">
        <p14:creationId xmlns:p14="http://schemas.microsoft.com/office/powerpoint/2010/main" val="7035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Extension Requests, cont.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amount of time being requested       </a:t>
            </a:r>
            <a:r>
              <a:rPr lang="en-US" sz="2800" i="1" dirty="0" smtClean="0"/>
              <a:t>Does the time requested seem reasonable, or does it seem excessive for the task?</a:t>
            </a:r>
          </a:p>
          <a:p>
            <a:r>
              <a:rPr lang="en-US" dirty="0" smtClean="0"/>
              <a:t>The reason for the request</a:t>
            </a:r>
          </a:p>
          <a:p>
            <a:r>
              <a:rPr lang="en-US" dirty="0" smtClean="0"/>
              <a:t>The number of previous extensions requested and granted                       </a:t>
            </a:r>
            <a:r>
              <a:rPr lang="en-US" sz="2800" i="1" dirty="0" smtClean="0"/>
              <a:t>Does it appear that the handling of the CAR is a low priority?</a:t>
            </a:r>
          </a:p>
        </p:txBody>
      </p:sp>
    </p:spTree>
    <p:extLst>
      <p:ext uri="{BB962C8B-B14F-4D97-AF65-F5344CB8AC3E}">
        <p14:creationId xmlns:p14="http://schemas.microsoft.com/office/powerpoint/2010/main" val="15784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Extension Requests, cont.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are options for the CAR Admin when they do not agree with the request?</a:t>
            </a:r>
          </a:p>
          <a:p>
            <a:r>
              <a:rPr lang="en-US" sz="2800" dirty="0" smtClean="0"/>
              <a:t>Reject the request, i.e., select </a:t>
            </a:r>
            <a:r>
              <a:rPr lang="en-US" sz="2800" i="1" dirty="0" smtClean="0"/>
              <a:t>“Disapprove Implementation Date Extension”</a:t>
            </a:r>
          </a:p>
          <a:p>
            <a:r>
              <a:rPr lang="en-US" sz="2800" dirty="0" smtClean="0"/>
              <a:t>Require the owner to provide written approval for the extension by his/her management</a:t>
            </a:r>
          </a:p>
          <a:p>
            <a:r>
              <a:rPr lang="en-US" sz="2800" dirty="0" smtClean="0"/>
              <a:t>Ask the CAR Process Owner for support in addressing the request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C00000"/>
                </a:solidFill>
              </a:rPr>
              <a:t>Remember:  It is ok to say “No”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000" b="1" i="1" dirty="0" smtClean="0">
                <a:solidFill>
                  <a:srgbClr val="C00000"/>
                </a:solidFill>
              </a:rPr>
              <a:t>to a request for an extension</a:t>
            </a:r>
          </a:p>
        </p:txBody>
      </p:sp>
    </p:spTree>
    <p:extLst>
      <p:ext uri="{BB962C8B-B14F-4D97-AF65-F5344CB8AC3E}">
        <p14:creationId xmlns:p14="http://schemas.microsoft.com/office/powerpoint/2010/main" val="39962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Reminder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CAR Owner Training presentation is available:  </a:t>
            </a:r>
            <a:r>
              <a:rPr lang="en-US" i="1" dirty="0" smtClean="0"/>
              <a:t>FAQ 15 on the CAR website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8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Questions???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/>
              <a:t>Initial Release, </a:t>
            </a:r>
            <a:r>
              <a:rPr lang="en-US" sz="1400" dirty="0" smtClean="0"/>
              <a:t>May 12, </a:t>
            </a:r>
            <a:r>
              <a:rPr lang="en-US" sz="1400" dirty="0" smtClean="0"/>
              <a:t>2011</a:t>
            </a:r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1400" dirty="0" smtClean="0"/>
              <a:t>Revision 2, May 17, 2011:  Added slide 18 which shows the Verification Milestone in a CAR</a:t>
            </a:r>
            <a:endParaRPr lang="en-US" sz="14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  <a:ln/>
        </p:spPr>
        <p:txBody>
          <a:bodyPr/>
          <a:lstStyle/>
          <a:p>
            <a:r>
              <a:rPr lang="en-US"/>
              <a:t>Revision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/>
              <a:t>Root Cause Statement </a:t>
            </a:r>
            <a:r>
              <a:rPr lang="en-US" sz="4000" b="1" dirty="0">
                <a:solidFill>
                  <a:srgbClr val="C00000"/>
                </a:solidFill>
              </a:rPr>
              <a:t>≠ </a:t>
            </a:r>
            <a:r>
              <a:rPr lang="en-US" sz="4000" i="1" dirty="0"/>
              <a:t>Nonconformance </a:t>
            </a:r>
            <a:r>
              <a:rPr lang="en-US" sz="4000" i="1" dirty="0" smtClean="0"/>
              <a:t>Statement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Root Cause Statement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Nonconformance Statement:</a:t>
            </a:r>
          </a:p>
          <a:p>
            <a:pPr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dirty="0" smtClean="0"/>
              <a:t>Root Cause Statement:</a:t>
            </a:r>
            <a:endParaRPr lang="en-US" dirty="0"/>
          </a:p>
          <a:p>
            <a:pPr marL="0" lvl="1" indent="0" algn="ctr">
              <a:buNone/>
            </a:pPr>
            <a:endParaRPr lang="en-US" sz="2000" dirty="0"/>
          </a:p>
          <a:p>
            <a:pPr marL="0" lvl="1" indent="0" algn="ctr">
              <a:buNone/>
            </a:pPr>
            <a:endParaRPr lang="en-US" sz="3200" i="1" dirty="0" smtClean="0"/>
          </a:p>
          <a:p>
            <a:pPr marL="0" lvl="1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R</a:t>
            </a:r>
            <a:r>
              <a:rPr lang="en-US" sz="3200" i="1" dirty="0" smtClean="0">
                <a:solidFill>
                  <a:srgbClr val="C00000"/>
                </a:solidFill>
              </a:rPr>
              <a:t>oot cause restates the nonconformance: “The test conditions were not followed / maintained”.</a:t>
            </a:r>
            <a:endParaRPr lang="en-US" sz="3200" i="1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05000"/>
            <a:ext cx="8124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657600"/>
            <a:ext cx="826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Root Cause Statement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Nonconformance Statement: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400" dirty="0" smtClean="0"/>
              <a:t>Root Cause Statement:</a:t>
            </a:r>
            <a:endParaRPr lang="en-US" sz="2400" dirty="0"/>
          </a:p>
          <a:p>
            <a:pPr marL="0" lvl="1" indent="0" algn="ctr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r>
              <a:rPr lang="en-US" sz="3200" dirty="0" smtClean="0"/>
              <a:t>The Root Cause does not address:</a:t>
            </a:r>
          </a:p>
          <a:p>
            <a:pPr marL="742950" lvl="2" indent="-342900"/>
            <a:r>
              <a:rPr lang="en-US" sz="2800" dirty="0" smtClean="0"/>
              <a:t>Why the requirements for test conditions were not followed</a:t>
            </a:r>
          </a:p>
          <a:p>
            <a:pPr marL="742950" lvl="2" indent="-342900"/>
            <a:r>
              <a:rPr lang="en-US" sz="2800" dirty="0" smtClean="0"/>
              <a:t>The bottom line reason for the nonconformance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752600"/>
            <a:ext cx="8124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743200"/>
            <a:ext cx="826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Root Cause Statement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Nonconformance Statement:</a:t>
            </a:r>
          </a:p>
          <a:p>
            <a:pPr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dirty="0" smtClean="0"/>
              <a:t>Root Cause Statement:</a:t>
            </a:r>
            <a:endParaRPr lang="en-US" dirty="0"/>
          </a:p>
          <a:p>
            <a:pPr marL="0" lvl="1" indent="0" algn="ctr">
              <a:buNone/>
            </a:pPr>
            <a:endParaRPr lang="en-US" sz="2000" dirty="0"/>
          </a:p>
          <a:p>
            <a:pPr marL="0" lvl="1" indent="0" algn="ctr">
              <a:buNone/>
            </a:pPr>
            <a:endParaRPr lang="en-US" sz="3200" i="1" dirty="0" smtClean="0"/>
          </a:p>
          <a:p>
            <a:pPr marL="0" lvl="1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R</a:t>
            </a:r>
            <a:r>
              <a:rPr lang="en-US" sz="3200" i="1" dirty="0" smtClean="0">
                <a:solidFill>
                  <a:srgbClr val="C00000"/>
                </a:solidFill>
              </a:rPr>
              <a:t>oot cause restates the nonconformance without a reason for it: There was an error made – there was indeed one VN.</a:t>
            </a:r>
            <a:endParaRPr lang="en-US" sz="3200" i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9050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1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Root Cause Statement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Nonconformance Statement: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sz="1200" dirty="0" smtClean="0"/>
          </a:p>
          <a:p>
            <a:pPr>
              <a:buFontTx/>
              <a:buNone/>
            </a:pPr>
            <a:r>
              <a:rPr lang="en-US" sz="2400" dirty="0" smtClean="0"/>
              <a:t>Root Cause Statement:</a:t>
            </a:r>
            <a:endParaRPr lang="en-US" sz="20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endParaRPr lang="en-US" sz="1000" dirty="0" smtClean="0"/>
          </a:p>
          <a:p>
            <a:pPr marL="0" lvl="1" indent="0">
              <a:buNone/>
            </a:pPr>
            <a:r>
              <a:rPr lang="en-US" sz="3200" dirty="0" smtClean="0"/>
              <a:t>The Root Cause:</a:t>
            </a:r>
          </a:p>
          <a:p>
            <a:pPr marL="742950" lvl="2" indent="-342900"/>
            <a:r>
              <a:rPr lang="en-US" sz="2800" dirty="0" smtClean="0"/>
              <a:t>Does not address that there was a Field Rep Error: </a:t>
            </a:r>
            <a:r>
              <a:rPr lang="en-US" sz="2800" i="1" dirty="0" smtClean="0"/>
              <a:t>Why did the problem occur?</a:t>
            </a:r>
          </a:p>
          <a:p>
            <a:pPr marL="742950" lvl="2" indent="-342900"/>
            <a:r>
              <a:rPr lang="en-US" sz="2800" dirty="0" smtClean="0"/>
              <a:t>Is equivalent to “Human Error” and therefore requires further investigation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7526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2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Root Cause Statement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Nonconformance Statement:</a:t>
            </a:r>
          </a:p>
          <a:p>
            <a:pPr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dirty="0" smtClean="0"/>
              <a:t>Root Cause Statement:</a:t>
            </a:r>
            <a:endParaRPr lang="en-US" dirty="0"/>
          </a:p>
          <a:p>
            <a:pPr marL="0" lvl="1" indent="0" algn="ctr">
              <a:buNone/>
            </a:pPr>
            <a:endParaRPr lang="en-US" sz="2000" dirty="0"/>
          </a:p>
          <a:p>
            <a:pPr marL="0" lvl="1" indent="0" algn="ctr">
              <a:buNone/>
            </a:pPr>
            <a:endParaRPr lang="en-US" sz="3200" i="1" dirty="0" smtClean="0"/>
          </a:p>
          <a:p>
            <a:pPr marL="0" lvl="1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R</a:t>
            </a:r>
            <a:r>
              <a:rPr lang="en-US" sz="3200" i="1" dirty="0" smtClean="0">
                <a:solidFill>
                  <a:srgbClr val="C00000"/>
                </a:solidFill>
              </a:rPr>
              <a:t>oot cause restates the nonconformance: There was a failure to flag / comment regarding the missing MSD samples.</a:t>
            </a:r>
            <a:endParaRPr lang="en-US" sz="3200" i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14725"/>
            <a:ext cx="5715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Root Cause Statement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Nonconformance Statement: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sz="1200" dirty="0" smtClean="0"/>
          </a:p>
          <a:p>
            <a:pPr>
              <a:buFontTx/>
              <a:buNone/>
            </a:pPr>
            <a:r>
              <a:rPr lang="en-US" sz="2400" dirty="0" smtClean="0"/>
              <a:t>Root Cause Statement:</a:t>
            </a:r>
            <a:endParaRPr lang="en-US" sz="20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endParaRPr lang="en-US" sz="1000" dirty="0" smtClean="0"/>
          </a:p>
          <a:p>
            <a:pPr marL="0" lvl="1" indent="0">
              <a:buNone/>
            </a:pPr>
            <a:r>
              <a:rPr lang="en-US" sz="3200" dirty="0" smtClean="0"/>
              <a:t>The Root Cause:</a:t>
            </a:r>
          </a:p>
          <a:p>
            <a:pPr marL="742950" lvl="2" indent="-342900"/>
            <a:r>
              <a:rPr lang="en-US" sz="2800" dirty="0" smtClean="0"/>
              <a:t>Does not address why there was a failure to flag the missing MSD samples.</a:t>
            </a:r>
          </a:p>
          <a:p>
            <a:pPr marL="742950" lvl="2" indent="-342900"/>
            <a:r>
              <a:rPr lang="en-US" sz="2800" dirty="0" smtClean="0"/>
              <a:t>Why was there an analyst oversight?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762125"/>
            <a:ext cx="79533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5715000" cy="32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F_Basic_White_Tagline">
  <a:themeElements>
    <a:clrScheme name="Template_F_Basic_White_Tag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F_Basic_White_Taglin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F_Basic_White_Tag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C:\Data\13948\Template_F_Basic_White_Tagline.pot</Template>
  <TotalTime>5323</TotalTime>
  <Words>983</Words>
  <Application>Microsoft Office PowerPoint</Application>
  <PresentationFormat>On-screen Show (4:3)</PresentationFormat>
  <Paragraphs>180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Template_F_Basic_White_Tagline</vt:lpstr>
      <vt:lpstr>CAR Administrator Calibration  2nd Quarter 2011</vt:lpstr>
      <vt:lpstr>Topics</vt:lpstr>
      <vt:lpstr>Root Cause Statement ≠ Nonconformance Statement</vt:lpstr>
      <vt:lpstr>Root Cause Statement</vt:lpstr>
      <vt:lpstr>Root Cause Statement</vt:lpstr>
      <vt:lpstr>Root Cause Statement</vt:lpstr>
      <vt:lpstr>Root Cause Statement</vt:lpstr>
      <vt:lpstr>Root Cause Statement</vt:lpstr>
      <vt:lpstr>Root Cause Statement</vt:lpstr>
      <vt:lpstr>When the Corrective Action Changes …</vt:lpstr>
      <vt:lpstr>Corrective Action Changes</vt:lpstr>
      <vt:lpstr>Corrective Action Changes</vt:lpstr>
      <vt:lpstr>Corrective Action Changes</vt:lpstr>
      <vt:lpstr>Corrective Action Changes</vt:lpstr>
      <vt:lpstr>Corrective Action Changes</vt:lpstr>
      <vt:lpstr>Corrective Action Changes</vt:lpstr>
      <vt:lpstr>Verification Milestone: What does it verify?</vt:lpstr>
      <vt:lpstr>Verification Milestone</vt:lpstr>
      <vt:lpstr>Verification Milestone</vt:lpstr>
      <vt:lpstr>Verification Milestone</vt:lpstr>
      <vt:lpstr>Verification Milestone</vt:lpstr>
      <vt:lpstr>Extension Requests: It is ok to say “No”</vt:lpstr>
      <vt:lpstr>Extension Requests</vt:lpstr>
      <vt:lpstr>Extension Requests, cont.</vt:lpstr>
      <vt:lpstr>Extension Requests, cont.</vt:lpstr>
      <vt:lpstr>Reminder</vt:lpstr>
      <vt:lpstr>Reminder</vt:lpstr>
      <vt:lpstr>Questions???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 Calibration 1Q2010</dc:title>
  <dc:creator>Cheryl Allison</dc:creator>
  <dc:description>Initial Release 2/15/10</dc:description>
  <cp:lastModifiedBy>Cheryl Allison</cp:lastModifiedBy>
  <cp:revision>303</cp:revision>
  <cp:lastPrinted>2011-02-23T17:07:57Z</cp:lastPrinted>
  <dcterms:created xsi:type="dcterms:W3CDTF">2008-03-17T18:16:40Z</dcterms:created>
  <dcterms:modified xsi:type="dcterms:W3CDTF">2011-05-17T15:42:09Z</dcterms:modified>
</cp:coreProperties>
</file>