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8" r:id="rId2"/>
    <p:sldId id="280" r:id="rId3"/>
    <p:sldId id="271" r:id="rId4"/>
    <p:sldId id="276" r:id="rId5"/>
    <p:sldId id="277" r:id="rId6"/>
    <p:sldId id="278" r:id="rId7"/>
    <p:sldId id="279" r:id="rId8"/>
    <p:sldId id="286" r:id="rId9"/>
    <p:sldId id="287" r:id="rId10"/>
    <p:sldId id="288" r:id="rId11"/>
    <p:sldId id="289" r:id="rId12"/>
    <p:sldId id="290" r:id="rId13"/>
    <p:sldId id="291" r:id="rId14"/>
    <p:sldId id="292" r:id="rId15"/>
    <p:sldId id="293" r:id="rId16"/>
    <p:sldId id="294" r:id="rId17"/>
    <p:sldId id="281" r:id="rId18"/>
    <p:sldId id="282" r:id="rId19"/>
    <p:sldId id="283" r:id="rId20"/>
    <p:sldId id="284" r:id="rId21"/>
    <p:sldId id="285" r:id="rId22"/>
    <p:sldId id="26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307" r:id="rId36"/>
    <p:sldId id="308" r:id="rId37"/>
    <p:sldId id="309" r:id="rId38"/>
    <p:sldId id="310" r:id="rId39"/>
    <p:sldId id="311" r:id="rId40"/>
    <p:sldId id="312" r:id="rId41"/>
    <p:sldId id="313" r:id="rId42"/>
    <p:sldId id="314" r:id="rId43"/>
    <p:sldId id="315" r:id="rId44"/>
    <p:sldId id="316" r:id="rId45"/>
    <p:sldId id="317" r:id="rId46"/>
    <p:sldId id="318" r:id="rId47"/>
    <p:sldId id="319" r:id="rId48"/>
    <p:sldId id="320" r:id="rId49"/>
    <p:sldId id="321" r:id="rId50"/>
    <p:sldId id="322" r:id="rId51"/>
    <p:sldId id="323" r:id="rId52"/>
    <p:sldId id="324" r:id="rId53"/>
    <p:sldId id="325" r:id="rId54"/>
    <p:sldId id="326" r:id="rId55"/>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Geneva" charset="0"/>
        <a:cs typeface="Geneva" charset="0"/>
      </a:defRPr>
    </a:lvl1pPr>
    <a:lvl2pPr marL="457200" algn="l" defTabSz="457200" rtl="0" fontAlgn="base">
      <a:spcBef>
        <a:spcPct val="0"/>
      </a:spcBef>
      <a:spcAft>
        <a:spcPct val="0"/>
      </a:spcAft>
      <a:defRPr kern="1200">
        <a:solidFill>
          <a:schemeClr val="tx1"/>
        </a:solidFill>
        <a:latin typeface="Arial" charset="0"/>
        <a:ea typeface="Geneva" charset="0"/>
        <a:cs typeface="Geneva" charset="0"/>
      </a:defRPr>
    </a:lvl2pPr>
    <a:lvl3pPr marL="914400" algn="l" defTabSz="457200" rtl="0" fontAlgn="base">
      <a:spcBef>
        <a:spcPct val="0"/>
      </a:spcBef>
      <a:spcAft>
        <a:spcPct val="0"/>
      </a:spcAft>
      <a:defRPr kern="1200">
        <a:solidFill>
          <a:schemeClr val="tx1"/>
        </a:solidFill>
        <a:latin typeface="Arial" charset="0"/>
        <a:ea typeface="Geneva" charset="0"/>
        <a:cs typeface="Geneva" charset="0"/>
      </a:defRPr>
    </a:lvl3pPr>
    <a:lvl4pPr marL="1371600" algn="l" defTabSz="457200" rtl="0" fontAlgn="base">
      <a:spcBef>
        <a:spcPct val="0"/>
      </a:spcBef>
      <a:spcAft>
        <a:spcPct val="0"/>
      </a:spcAft>
      <a:defRPr kern="1200">
        <a:solidFill>
          <a:schemeClr val="tx1"/>
        </a:solidFill>
        <a:latin typeface="Arial" charset="0"/>
        <a:ea typeface="Geneva" charset="0"/>
        <a:cs typeface="Geneva" charset="0"/>
      </a:defRPr>
    </a:lvl4pPr>
    <a:lvl5pPr marL="1828800" algn="l" defTabSz="457200" rtl="0" fontAlgn="base">
      <a:spcBef>
        <a:spcPct val="0"/>
      </a:spcBef>
      <a:spcAft>
        <a:spcPct val="0"/>
      </a:spcAft>
      <a:defRPr kern="1200">
        <a:solidFill>
          <a:schemeClr val="tx1"/>
        </a:solidFill>
        <a:latin typeface="Arial" charset="0"/>
        <a:ea typeface="Geneva" charset="0"/>
        <a:cs typeface="Geneva" charset="0"/>
      </a:defRPr>
    </a:lvl5pPr>
    <a:lvl6pPr marL="2286000" algn="l" defTabSz="914400" rtl="0" eaLnBrk="1" latinLnBrk="0" hangingPunct="1">
      <a:defRPr kern="1200">
        <a:solidFill>
          <a:schemeClr val="tx1"/>
        </a:solidFill>
        <a:latin typeface="Arial" charset="0"/>
        <a:ea typeface="Geneva" charset="0"/>
        <a:cs typeface="Geneva" charset="0"/>
      </a:defRPr>
    </a:lvl6pPr>
    <a:lvl7pPr marL="2743200" algn="l" defTabSz="914400" rtl="0" eaLnBrk="1" latinLnBrk="0" hangingPunct="1">
      <a:defRPr kern="1200">
        <a:solidFill>
          <a:schemeClr val="tx1"/>
        </a:solidFill>
        <a:latin typeface="Arial" charset="0"/>
        <a:ea typeface="Geneva" charset="0"/>
        <a:cs typeface="Geneva" charset="0"/>
      </a:defRPr>
    </a:lvl7pPr>
    <a:lvl8pPr marL="3200400" algn="l" defTabSz="914400" rtl="0" eaLnBrk="1" latinLnBrk="0" hangingPunct="1">
      <a:defRPr kern="1200">
        <a:solidFill>
          <a:schemeClr val="tx1"/>
        </a:solidFill>
        <a:latin typeface="Arial" charset="0"/>
        <a:ea typeface="Geneva" charset="0"/>
        <a:cs typeface="Geneva" charset="0"/>
      </a:defRPr>
    </a:lvl8pPr>
    <a:lvl9pPr marL="3657600" algn="l" defTabSz="914400" rtl="0" eaLnBrk="1" latinLnBrk="0" hangingPunct="1">
      <a:defRPr kern="1200">
        <a:solidFill>
          <a:schemeClr val="tx1"/>
        </a:solidFill>
        <a:latin typeface="Arial" charset="0"/>
        <a:ea typeface="Geneva" charset="0"/>
        <a:cs typeface="Geneva"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C547"/>
    <a:srgbClr val="6EC1BC"/>
    <a:srgbClr val="F18307"/>
    <a:srgbClr val="459D2D"/>
    <a:srgbClr val="1B808E"/>
    <a:srgbClr val="C10036"/>
    <a:srgbClr val="FDC835"/>
    <a:srgbClr val="93C6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snapToObjects="1">
      <p:cViewPr varScale="1">
        <p:scale>
          <a:sx n="83" d="100"/>
          <a:sy n="83" d="100"/>
        </p:scale>
        <p:origin x="-739"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424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0D606540-3BDC-4435-B5B5-656AE6D6156E}" type="datetime1">
              <a:rPr lang="en-US"/>
              <a:pPr/>
              <a:t>5/4/2012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881FDCD-7927-4562-90E2-ACCC3BFC57DE}" type="slidenum">
              <a:rPr lang="en-US"/>
              <a:pPr/>
              <a:t>‹#›</a:t>
            </a:fld>
            <a:endParaRPr lang="en-US"/>
          </a:p>
        </p:txBody>
      </p:sp>
    </p:spTree>
    <p:extLst>
      <p:ext uri="{BB962C8B-B14F-4D97-AF65-F5344CB8AC3E}">
        <p14:creationId xmlns:p14="http://schemas.microsoft.com/office/powerpoint/2010/main" val="11844809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Geneva" charset="-128"/>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a typeface="Geneva" charset="0"/>
            </a:endParaRPr>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94CE2F75-8B06-41E4-AE2C-476AFAFD4B51}" type="slidenum">
              <a:rPr lang="en-US"/>
              <a:pPr eaLnBrk="1" hangingPunct="1"/>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a typeface="Geneva" charset="0"/>
            </a:endParaRPr>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D64A2537-2B5B-4DF0-A177-EAD7CF8C11F7}" type="slidenum">
              <a:rPr lang="en-US"/>
              <a:pPr eaLnBrk="1" hangingPunct="1"/>
              <a:t>19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9A936C15-BACA-4CD1-9744-59EFD9DD54A8}" type="slidenum">
              <a:rPr lang="en-US" smtClean="0"/>
              <a:pPr eaLnBrk="1" hangingPunct="1"/>
              <a:t>43</a:t>
            </a:fld>
            <a:endParaRPr lang="en-US" smtClean="0"/>
          </a:p>
        </p:txBody>
      </p:sp>
      <p:sp>
        <p:nvSpPr>
          <p:cNvPr id="256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a typeface="Geneva"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3DA9CABF-1DDE-4BF4-BD97-812F146CFB62}" type="slidenum">
              <a:rPr lang="en-US" smtClean="0"/>
              <a:pPr eaLnBrk="1" hangingPunct="1"/>
              <a:t>44</a:t>
            </a:fld>
            <a:endParaRPr lang="en-US" smtClean="0"/>
          </a:p>
        </p:txBody>
      </p:sp>
      <p:sp>
        <p:nvSpPr>
          <p:cNvPr id="266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a typeface="Geneva"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EF3AD2D4-37C9-4B6B-9BEB-01B2F05B1299}" type="slidenum">
              <a:rPr lang="en-US" smtClean="0"/>
              <a:pPr eaLnBrk="1" hangingPunct="1"/>
              <a:t>48</a:t>
            </a:fld>
            <a:endParaRPr lang="en-US" smtClean="0"/>
          </a:p>
        </p:txBody>
      </p:sp>
      <p:sp>
        <p:nvSpPr>
          <p:cNvPr id="276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MX" smtClean="0">
                <a:latin typeface="Arial" charset="0"/>
                <a:ea typeface="Geneva" charset="0"/>
              </a:rPr>
              <a:t>Para DTW y NOVI se debe crear una CAR, y el CAR Owner será quien comunique al cliente la resolución y debe incluir una milestone en la CAR específica para dicha comunicación</a:t>
            </a:r>
            <a:endParaRPr lang="en-US" smtClean="0">
              <a:latin typeface="Arial" charset="0"/>
              <a:ea typeface="Geneva"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A3F213A2-CD16-4ECB-B3CA-C5180E504294}" type="slidenum">
              <a:rPr lang="en-US" smtClean="0"/>
              <a:pPr eaLnBrk="1" hangingPunct="1"/>
              <a:t>49</a:t>
            </a:fld>
            <a:endParaRPr lang="en-US" smtClean="0"/>
          </a:p>
        </p:txBody>
      </p:sp>
      <p:sp>
        <p:nvSpPr>
          <p:cNvPr id="286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MX" smtClean="0">
                <a:latin typeface="Arial" charset="0"/>
                <a:ea typeface="Geneva" charset="0"/>
              </a:rPr>
              <a:t>Se copia a Customer Advocacy Mailbox si el cliente es una cuenta asignada en el directorio de productos (NA Only) o el cliente indica que escalará la queja a la alta dirección</a:t>
            </a:r>
            <a:endParaRPr lang="en-US" smtClean="0">
              <a:latin typeface="Arial" charset="0"/>
              <a:ea typeface="Geneva"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926E0AD1-DF69-49E1-A7E6-2F514A77581D}" type="slidenum">
              <a:rPr lang="en-US" smtClean="0"/>
              <a:pPr eaLnBrk="1" hangingPunct="1"/>
              <a:t>50</a:t>
            </a:fld>
            <a:endParaRPr lang="en-US" smtClean="0"/>
          </a:p>
        </p:txBody>
      </p:sp>
      <p:sp>
        <p:nvSpPr>
          <p:cNvPr id="296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a typeface="Geneva"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4322E803-BA97-4D25-83F8-6E8673C00739}" type="slidenum">
              <a:rPr lang="en-US" smtClean="0"/>
              <a:pPr eaLnBrk="1" hangingPunct="1"/>
              <a:t>51</a:t>
            </a:fld>
            <a:endParaRPr lang="en-US" smtClean="0"/>
          </a:p>
        </p:txBody>
      </p:sp>
      <p:sp>
        <p:nvSpPr>
          <p:cNvPr id="307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a typeface="Geneva"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52E21E70-3F01-4B88-B08A-0C01C92FC627}" type="slidenum">
              <a:rPr lang="en-US" smtClean="0"/>
              <a:pPr eaLnBrk="1" hangingPunct="1"/>
              <a:t>52</a:t>
            </a:fld>
            <a:endParaRPr lang="en-US" smtClean="0"/>
          </a:p>
        </p:txBody>
      </p:sp>
      <p:sp>
        <p:nvSpPr>
          <p:cNvPr id="317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a typeface="Geneva"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defRPr/>
            </a:pPr>
            <a:r>
              <a:rPr lang="en-US" sz="1000" smtClean="0">
                <a:solidFill>
                  <a:schemeClr val="bg1"/>
                </a:solidFill>
              </a:rPr>
              <a:t>UL and the UL logo are trademarks of UL LLC © 2012</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588913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01367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Slide Black">
    <p:bg>
      <p:bgPr>
        <a:solidFill>
          <a:schemeClr val="accent6"/>
        </a:solidFill>
        <a:effectLst/>
      </p:bgPr>
    </p:bg>
    <p:spTree>
      <p:nvGrpSpPr>
        <p:cNvPr id="1" name=""/>
        <p:cNvGrpSpPr/>
        <p:nvPr/>
      </p:nvGrpSpPr>
      <p:grpSpPr>
        <a:xfrm>
          <a:off x="0" y="0"/>
          <a:ext cx="0" cy="0"/>
          <a:chOff x="0" y="0"/>
          <a:chExt cx="0" cy="0"/>
        </a:xfrm>
      </p:grpSpPr>
      <p:pic>
        <p:nvPicPr>
          <p:cNvPr id="4" name="Picture 3" descr="UL White.png"/>
          <p:cNvPicPr>
            <a:picLocks noChangeAspect="1"/>
          </p:cNvPicPr>
          <p:nvPr userDrawn="1"/>
        </p:nvPicPr>
        <p:blipFill>
          <a:blip r:embed="rId2" cstate="print"/>
          <a:stretch>
            <a:fillRect/>
          </a:stretch>
        </p:blipFill>
        <p:spPr>
          <a:xfrm>
            <a:off x="7872984" y="482600"/>
            <a:ext cx="813816" cy="813816"/>
          </a:xfrm>
          <a:prstGeom prst="rect">
            <a:avLst/>
          </a:prstGeom>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841645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defRPr/>
            </a:pPr>
            <a:r>
              <a:rPr lang="en-US" sz="1000" smtClean="0"/>
              <a:t>UL and the UL logo are trademarks of UL LLC © 2012</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895360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307D4D54-1719-4E94-BD75-A6BB737B0BE0}" type="slidenum">
              <a:rPr lang="en-US"/>
              <a:pPr/>
              <a:t>‹#›</a:t>
            </a:fld>
            <a:endParaRPr lang="en-US"/>
          </a:p>
        </p:txBody>
      </p:sp>
    </p:spTree>
    <p:extLst>
      <p:ext uri="{BB962C8B-B14F-4D97-AF65-F5344CB8AC3E}">
        <p14:creationId xmlns:p14="http://schemas.microsoft.com/office/powerpoint/2010/main" val="3747449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2FBB0AD0-7DD7-45E0-A308-C04340A3D39E}" type="slidenum">
              <a:rPr lang="en-US"/>
              <a:pPr/>
              <a:t>‹#›</a:t>
            </a:fld>
            <a:endParaRPr lang="en-US"/>
          </a:p>
        </p:txBody>
      </p:sp>
    </p:spTree>
    <p:extLst>
      <p:ext uri="{BB962C8B-B14F-4D97-AF65-F5344CB8AC3E}">
        <p14:creationId xmlns:p14="http://schemas.microsoft.com/office/powerpoint/2010/main" val="3349970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fld id="{23254B06-06CE-42D4-B980-BDC0ACCCFA7C}" type="slidenum">
              <a:rPr lang="en-US"/>
              <a:pPr/>
              <a:t>‹#›</a:t>
            </a:fld>
            <a:endParaRPr lang="en-US"/>
          </a:p>
        </p:txBody>
      </p:sp>
    </p:spTree>
    <p:extLst>
      <p:ext uri="{BB962C8B-B14F-4D97-AF65-F5344CB8AC3E}">
        <p14:creationId xmlns:p14="http://schemas.microsoft.com/office/powerpoint/2010/main" val="2147555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75929370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36F5CBA4-EF52-437F-BAE6-D128144188F3}" type="slidenum">
              <a:rPr lang="en-US"/>
              <a:pPr/>
              <a:t>‹#›</a:t>
            </a:fld>
            <a:endParaRPr lang="en-US"/>
          </a:p>
        </p:txBody>
      </p:sp>
    </p:spTree>
    <p:extLst>
      <p:ext uri="{BB962C8B-B14F-4D97-AF65-F5344CB8AC3E}">
        <p14:creationId xmlns:p14="http://schemas.microsoft.com/office/powerpoint/2010/main" val="1487668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0F2E6951-2A64-4469-B501-CB52460C9F06}" type="slidenum">
              <a:rPr lang="en-US"/>
              <a:pPr/>
              <a:t>‹#›</a:t>
            </a:fld>
            <a:endParaRPr lang="en-US"/>
          </a:p>
        </p:txBody>
      </p:sp>
    </p:spTree>
    <p:extLst>
      <p:ext uri="{BB962C8B-B14F-4D97-AF65-F5344CB8AC3E}">
        <p14:creationId xmlns:p14="http://schemas.microsoft.com/office/powerpoint/2010/main" val="3738811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6ED9E7D6-17E8-460E-B9B6-2DBFB49290ED}" type="slidenum">
              <a:rPr lang="en-US"/>
              <a:pPr/>
              <a:t>‹#›</a:t>
            </a:fld>
            <a:endParaRPr lang="en-US"/>
          </a:p>
        </p:txBody>
      </p:sp>
    </p:spTree>
    <p:extLst>
      <p:ext uri="{BB962C8B-B14F-4D97-AF65-F5344CB8AC3E}">
        <p14:creationId xmlns:p14="http://schemas.microsoft.com/office/powerpoint/2010/main" val="1940376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fld id="{E52ED893-CB73-401D-BB3B-DD9C273D3ED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074" r:id="rId1"/>
    <p:sldLayoutId id="2147484075" r:id="rId2"/>
    <p:sldLayoutId id="2147484076" r:id="rId3"/>
    <p:sldLayoutId id="2147484077" r:id="rId4"/>
    <p:sldLayoutId id="2147484078" r:id="rId5"/>
    <p:sldLayoutId id="2147484079" r:id="rId6"/>
    <p:sldLayoutId id="2147484080" r:id="rId7"/>
    <p:sldLayoutId id="2147484081" r:id="rId8"/>
    <p:sldLayoutId id="2147484082" r:id="rId9"/>
    <p:sldLayoutId id="2147484083" r:id="rId10"/>
    <p:sldLayoutId id="2147484084" r:id="rId11"/>
  </p:sldLayoutIdLst>
  <p:hf hdr="0"/>
  <p:txStyles>
    <p:titleStyle>
      <a:lvl1pPr algn="l" defTabSz="457200" rtl="0" eaLnBrk="0" fontAlgn="base" hangingPunct="0">
        <a:spcBef>
          <a:spcPct val="0"/>
        </a:spcBef>
        <a:spcAft>
          <a:spcPct val="0"/>
        </a:spcAft>
        <a:defRPr sz="2800" b="1" kern="1200">
          <a:solidFill>
            <a:schemeClr val="accent1"/>
          </a:solidFill>
          <a:latin typeface="Arial"/>
          <a:ea typeface="Geneva"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0" fontAlgn="base" hangingPunct="0">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38.png"/><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48.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a:xfrm>
            <a:off x="457200" y="2533650"/>
            <a:ext cx="6319838" cy="1398588"/>
          </a:xfrm>
        </p:spPr>
        <p:txBody>
          <a:bodyPr/>
          <a:lstStyle/>
          <a:p>
            <a:pPr eaLnBrk="1" hangingPunct="1"/>
            <a:r>
              <a:rPr lang="en-US" smtClean="0">
                <a:latin typeface="Arial" charset="0"/>
                <a:ea typeface="Geneva" charset="0"/>
              </a:rPr>
              <a:t>CAR Calibration Session</a:t>
            </a:r>
            <a:br>
              <a:rPr lang="en-US" smtClean="0">
                <a:latin typeface="Arial" charset="0"/>
                <a:ea typeface="Geneva" charset="0"/>
              </a:rPr>
            </a:br>
            <a:r>
              <a:rPr lang="en-US" smtClean="0">
                <a:latin typeface="Arial" charset="0"/>
                <a:ea typeface="Geneva" charset="0"/>
              </a:rPr>
              <a:t>“Good” CAR, “Bad” CAR Review </a:t>
            </a:r>
            <a:br>
              <a:rPr lang="en-US" smtClean="0">
                <a:latin typeface="Arial" charset="0"/>
                <a:ea typeface="Geneva" charset="0"/>
              </a:rPr>
            </a:br>
            <a:endParaRPr lang="en-US" smtClean="0">
              <a:latin typeface="Arial" charset="0"/>
              <a:ea typeface="Geneva" charset="0"/>
            </a:endParaRPr>
          </a:p>
        </p:txBody>
      </p:sp>
      <p:sp>
        <p:nvSpPr>
          <p:cNvPr id="12291" name="Subtitle 2"/>
          <p:cNvSpPr>
            <a:spLocks noGrp="1"/>
          </p:cNvSpPr>
          <p:nvPr>
            <p:ph type="subTitle" idx="1"/>
          </p:nvPr>
        </p:nvSpPr>
        <p:spPr>
          <a:xfrm>
            <a:off x="457200" y="3959225"/>
            <a:ext cx="6467475" cy="1774825"/>
          </a:xfrm>
        </p:spPr>
        <p:txBody>
          <a:bodyPr/>
          <a:lstStyle/>
          <a:p>
            <a:pPr eaLnBrk="1" hangingPunct="1"/>
            <a:r>
              <a:rPr lang="en-US" smtClean="0">
                <a:latin typeface="Arial" charset="0"/>
                <a:cs typeface="Arial" charset="0"/>
              </a:rPr>
              <a:t>Team A:  J. Y. Lee, WeiBeng Leong, Simy Li, Thomas Kestner</a:t>
            </a:r>
          </a:p>
          <a:p>
            <a:pPr eaLnBrk="1" hangingPunct="1"/>
            <a:endParaRPr lang="en-US" smtClean="0">
              <a:latin typeface="Arial" charset="0"/>
              <a:cs typeface="Arial" charset="0"/>
            </a:endParaRPr>
          </a:p>
          <a:p>
            <a:pPr eaLnBrk="1" hangingPunct="1"/>
            <a:r>
              <a:rPr lang="en-US" smtClean="0">
                <a:latin typeface="Arial" charset="0"/>
                <a:cs typeface="Arial" charset="0"/>
              </a:rPr>
              <a:t>May 7, 2012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latin typeface="Arial" charset="0"/>
                <a:ea typeface="Geneva" charset="0"/>
              </a:rPr>
              <a:t>Sample 2 -  CAR Needing Improvement</a:t>
            </a:r>
            <a:br>
              <a:rPr lang="en-US" smtClean="0">
                <a:latin typeface="Arial" charset="0"/>
                <a:ea typeface="Geneva" charset="0"/>
              </a:rPr>
            </a:br>
            <a:r>
              <a:rPr lang="en-US" smtClean="0">
                <a:latin typeface="Arial" charset="0"/>
                <a:ea typeface="Geneva" charset="0"/>
              </a:rPr>
              <a:t>CAR No. 11399377</a:t>
            </a:r>
          </a:p>
        </p:txBody>
      </p:sp>
      <p:sp>
        <p:nvSpPr>
          <p:cNvPr id="21507"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00AA124-6A9A-4C3A-9302-CDB785ED9184}" type="slidenum">
              <a:rPr lang="en-US">
                <a:solidFill>
                  <a:srgbClr val="000000"/>
                </a:solidFill>
              </a:rPr>
              <a:pPr eaLnBrk="1" hangingPunct="1"/>
              <a:t>10</a:t>
            </a:fld>
            <a:endParaRPr lang="en-US">
              <a:solidFill>
                <a:srgbClr val="000000"/>
              </a:solidFill>
            </a:endParaRPr>
          </a:p>
        </p:txBody>
      </p:sp>
      <p:pic>
        <p:nvPicPr>
          <p:cNvPr id="215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888" y="1417638"/>
            <a:ext cx="7623175"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689225" y="2297113"/>
            <a:ext cx="5583238" cy="152400"/>
          </a:xfrm>
          <a:prstGeom prst="rect">
            <a:avLst/>
          </a:prstGeom>
          <a:noFill/>
          <a:ln w="19050">
            <a:solidFill>
              <a:srgbClr val="C7093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cs typeface="Arial" charset="0"/>
            </a:endParaRPr>
          </a:p>
        </p:txBody>
      </p:sp>
      <p:sp>
        <p:nvSpPr>
          <p:cNvPr id="3" name="Rectangle 2"/>
          <p:cNvSpPr/>
          <p:nvPr/>
        </p:nvSpPr>
        <p:spPr>
          <a:xfrm>
            <a:off x="2689225" y="2449513"/>
            <a:ext cx="1011238" cy="163512"/>
          </a:xfrm>
          <a:prstGeom prst="rect">
            <a:avLst/>
          </a:prstGeom>
          <a:noFill/>
          <a:ln w="19050">
            <a:solidFill>
              <a:srgbClr val="C7093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cs typeface="Arial" charset="0"/>
            </a:endParaRPr>
          </a:p>
        </p:txBody>
      </p:sp>
      <p:sp>
        <p:nvSpPr>
          <p:cNvPr id="5" name="TextBox 4"/>
          <p:cNvSpPr txBox="1"/>
          <p:nvPr/>
        </p:nvSpPr>
        <p:spPr>
          <a:xfrm>
            <a:off x="2339975" y="2336800"/>
            <a:ext cx="354013" cy="276225"/>
          </a:xfrm>
          <a:prstGeom prst="rect">
            <a:avLst/>
          </a:prstGeom>
          <a:noFill/>
          <a:ln w="38100">
            <a:solidFill>
              <a:schemeClr val="accent1">
                <a:lumMod val="60000"/>
                <a:lumOff val="40000"/>
              </a:schemeClr>
            </a:solidFill>
          </a:ln>
        </p:spPr>
        <p:txBody>
          <a:bodyPr wrap="none">
            <a:spAutoFit/>
          </a:bodyPr>
          <a:lstStyle/>
          <a:p>
            <a:pPr>
              <a:defRPr/>
            </a:pPr>
            <a:r>
              <a:rPr lang="en-US" sz="1200" dirty="0">
                <a:solidFill>
                  <a:srgbClr val="000000"/>
                </a:solidFill>
                <a:latin typeface="Arial" pitchFamily="34" charset="0"/>
                <a:cs typeface="Arial" pitchFamily="34" charset="0"/>
              </a:rPr>
              <a:t>2a</a:t>
            </a:r>
          </a:p>
        </p:txBody>
      </p:sp>
      <p:sp>
        <p:nvSpPr>
          <p:cNvPr id="11" name="TextBox 10"/>
          <p:cNvSpPr txBox="1"/>
          <p:nvPr/>
        </p:nvSpPr>
        <p:spPr>
          <a:xfrm>
            <a:off x="3100388" y="1119188"/>
            <a:ext cx="354012" cy="276225"/>
          </a:xfrm>
          <a:prstGeom prst="rect">
            <a:avLst/>
          </a:prstGeom>
          <a:noFill/>
          <a:ln w="38100">
            <a:solidFill>
              <a:schemeClr val="accent1">
                <a:lumMod val="60000"/>
                <a:lumOff val="40000"/>
              </a:schemeClr>
            </a:solidFill>
          </a:ln>
        </p:spPr>
        <p:txBody>
          <a:bodyPr wrap="none">
            <a:spAutoFit/>
          </a:bodyPr>
          <a:lstStyle/>
          <a:p>
            <a:pPr>
              <a:defRPr/>
            </a:pPr>
            <a:r>
              <a:rPr lang="en-US" sz="1200" dirty="0">
                <a:solidFill>
                  <a:srgbClr val="000000"/>
                </a:solidFill>
                <a:latin typeface="Arial" pitchFamily="34" charset="0"/>
                <a:cs typeface="Arial" pitchFamily="34" charset="0"/>
              </a:rPr>
              <a:t>2a</a:t>
            </a:r>
          </a:p>
        </p:txBody>
      </p:sp>
      <p:sp>
        <p:nvSpPr>
          <p:cNvPr id="6" name="TextBox 5"/>
          <p:cNvSpPr txBox="1"/>
          <p:nvPr/>
        </p:nvSpPr>
        <p:spPr>
          <a:xfrm>
            <a:off x="3422650" y="1119188"/>
            <a:ext cx="4849813" cy="276225"/>
          </a:xfrm>
          <a:prstGeom prst="rect">
            <a:avLst/>
          </a:prstGeom>
          <a:noFill/>
          <a:ln w="28575">
            <a:solidFill>
              <a:schemeClr val="accent1">
                <a:lumMod val="60000"/>
                <a:lumOff val="40000"/>
              </a:schemeClr>
            </a:solidFill>
          </a:ln>
        </p:spPr>
        <p:txBody>
          <a:bodyPr wrap="none">
            <a:spAutoFit/>
          </a:bodyPr>
          <a:lstStyle/>
          <a:p>
            <a:pPr>
              <a:defRPr/>
            </a:pPr>
            <a:r>
              <a:rPr lang="en-US" sz="1200" dirty="0">
                <a:solidFill>
                  <a:srgbClr val="000000"/>
                </a:solidFill>
                <a:latin typeface="Arial" pitchFamily="34" charset="0"/>
                <a:cs typeface="Arial" pitchFamily="34" charset="0"/>
              </a:rPr>
              <a:t>Should ask “Why”? Due to no training, ineffective implementation ..? </a:t>
            </a:r>
          </a:p>
        </p:txBody>
      </p:sp>
      <p:sp>
        <p:nvSpPr>
          <p:cNvPr id="7" name="TextBox 6"/>
          <p:cNvSpPr txBox="1"/>
          <p:nvPr/>
        </p:nvSpPr>
        <p:spPr>
          <a:xfrm>
            <a:off x="3314700" y="1797050"/>
            <a:ext cx="355600" cy="276225"/>
          </a:xfrm>
          <a:prstGeom prst="rect">
            <a:avLst/>
          </a:prstGeom>
          <a:noFill/>
          <a:ln w="28575">
            <a:solidFill>
              <a:schemeClr val="accent1">
                <a:lumMod val="60000"/>
                <a:lumOff val="40000"/>
              </a:schemeClr>
            </a:solidFill>
          </a:ln>
        </p:spPr>
        <p:txBody>
          <a:bodyPr wrap="none">
            <a:spAutoFit/>
          </a:bodyPr>
          <a:lstStyle/>
          <a:p>
            <a:pPr>
              <a:defRPr/>
            </a:pPr>
            <a:r>
              <a:rPr lang="en-US" sz="1200" dirty="0">
                <a:solidFill>
                  <a:srgbClr val="000000"/>
                </a:solidFill>
                <a:latin typeface="Arial" pitchFamily="34" charset="0"/>
                <a:cs typeface="Arial" pitchFamily="34" charset="0"/>
              </a:rPr>
              <a:t>2b</a:t>
            </a:r>
          </a:p>
        </p:txBody>
      </p:sp>
      <p:sp>
        <p:nvSpPr>
          <p:cNvPr id="8" name="TextBox 7"/>
          <p:cNvSpPr txBox="1"/>
          <p:nvPr/>
        </p:nvSpPr>
        <p:spPr>
          <a:xfrm>
            <a:off x="3640138" y="1797050"/>
            <a:ext cx="5356225" cy="461963"/>
          </a:xfrm>
          <a:prstGeom prst="rect">
            <a:avLst/>
          </a:prstGeom>
          <a:noFill/>
          <a:ln w="28575">
            <a:solidFill>
              <a:schemeClr val="accent1">
                <a:lumMod val="60000"/>
                <a:lumOff val="40000"/>
              </a:schemeClr>
            </a:solidFill>
          </a:ln>
        </p:spPr>
        <p:txBody>
          <a:bodyPr>
            <a:spAutoFit/>
          </a:bodyPr>
          <a:lstStyle/>
          <a:p>
            <a:pPr>
              <a:defRPr/>
            </a:pPr>
            <a:r>
              <a:rPr lang="en-US" sz="1200" dirty="0">
                <a:solidFill>
                  <a:srgbClr val="000000"/>
                </a:solidFill>
                <a:latin typeface="Arial" pitchFamily="34" charset="0"/>
                <a:cs typeface="Arial" pitchFamily="34" charset="0"/>
              </a:rPr>
              <a:t>Is online training the only means to train up the staff?  Any classroom / practical training not relying on laptop can be arranged earlier?</a:t>
            </a:r>
          </a:p>
        </p:txBody>
      </p:sp>
      <p:sp>
        <p:nvSpPr>
          <p:cNvPr id="10" name="Rectangle 9"/>
          <p:cNvSpPr/>
          <p:nvPr/>
        </p:nvSpPr>
        <p:spPr>
          <a:xfrm>
            <a:off x="3700463" y="2449513"/>
            <a:ext cx="4572000" cy="392112"/>
          </a:xfrm>
          <a:prstGeom prst="rect">
            <a:avLst/>
          </a:prstGeom>
          <a:noFill/>
          <a:ln w="28575">
            <a:solidFill>
              <a:srgbClr val="FF00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cs typeface="Arial" charset="0"/>
            </a:endParaRPr>
          </a:p>
        </p:txBody>
      </p:sp>
      <p:sp>
        <p:nvSpPr>
          <p:cNvPr id="21517" name="TextBox 16"/>
          <p:cNvSpPr txBox="1">
            <a:spLocks noChangeArrowheads="1"/>
          </p:cNvSpPr>
          <p:nvPr/>
        </p:nvSpPr>
        <p:spPr bwMode="auto">
          <a:xfrm>
            <a:off x="3357563" y="2613025"/>
            <a:ext cx="354012" cy="276225"/>
          </a:xfrm>
          <a:prstGeom prst="rect">
            <a:avLst/>
          </a:prstGeom>
          <a:noFill/>
          <a:ln w="2857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r>
              <a:rPr lang="en-US" sz="1200">
                <a:solidFill>
                  <a:srgbClr val="000000"/>
                </a:solidFill>
                <a:cs typeface="Arial" charset="0"/>
              </a:rPr>
              <a:t>2b</a:t>
            </a:r>
          </a:p>
        </p:txBody>
      </p:sp>
      <p:sp>
        <p:nvSpPr>
          <p:cNvPr id="21518" name="TextBox 11"/>
          <p:cNvSpPr txBox="1">
            <a:spLocks noChangeArrowheads="1"/>
          </p:cNvSpPr>
          <p:nvPr/>
        </p:nvSpPr>
        <p:spPr bwMode="auto">
          <a:xfrm>
            <a:off x="3640138" y="2982913"/>
            <a:ext cx="5581650" cy="461962"/>
          </a:xfrm>
          <a:prstGeom prst="rect">
            <a:avLst/>
          </a:prstGeom>
          <a:noFill/>
          <a:ln w="28575">
            <a:solidFill>
              <a:srgbClr val="6600CC"/>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r>
              <a:rPr lang="en-US" sz="1200">
                <a:solidFill>
                  <a:srgbClr val="000000"/>
                </a:solidFill>
                <a:cs typeface="Arial" charset="0"/>
              </a:rPr>
              <a:t>Analysis could not draw to the “Root Cause” statement.</a:t>
            </a:r>
          </a:p>
          <a:p>
            <a:pPr eaLnBrk="1" hangingPunct="1"/>
            <a:r>
              <a:rPr lang="en-US" sz="1200">
                <a:solidFill>
                  <a:srgbClr val="000000"/>
                </a:solidFill>
                <a:cs typeface="Arial" charset="0"/>
              </a:rPr>
              <a:t>(Training and implementation not included all staff &amp; not for the whole company.)</a:t>
            </a:r>
          </a:p>
        </p:txBody>
      </p:sp>
      <p:sp>
        <p:nvSpPr>
          <p:cNvPr id="21519" name="TextBox 12"/>
          <p:cNvSpPr txBox="1">
            <a:spLocks noChangeArrowheads="1"/>
          </p:cNvSpPr>
          <p:nvPr/>
        </p:nvSpPr>
        <p:spPr bwMode="auto">
          <a:xfrm>
            <a:off x="3370263" y="3168650"/>
            <a:ext cx="269875" cy="276225"/>
          </a:xfrm>
          <a:prstGeom prst="rect">
            <a:avLst/>
          </a:prstGeom>
          <a:noFill/>
          <a:ln w="28575">
            <a:solidFill>
              <a:srgbClr val="6600CC"/>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r>
              <a:rPr lang="en-US" sz="1200">
                <a:solidFill>
                  <a:srgbClr val="000000"/>
                </a:solidFill>
                <a:cs typeface="Arial" charset="0"/>
              </a:rPr>
              <a:t>3</a:t>
            </a:r>
          </a:p>
        </p:txBody>
      </p:sp>
      <p:sp>
        <p:nvSpPr>
          <p:cNvPr id="21520" name="TextBox 13"/>
          <p:cNvSpPr txBox="1">
            <a:spLocks noChangeArrowheads="1"/>
          </p:cNvSpPr>
          <p:nvPr/>
        </p:nvSpPr>
        <p:spPr bwMode="auto">
          <a:xfrm>
            <a:off x="3627438" y="3444875"/>
            <a:ext cx="4972050" cy="461963"/>
          </a:xfrm>
          <a:prstGeom prst="rect">
            <a:avLst/>
          </a:prstGeom>
          <a:noFill/>
          <a:ln w="28575">
            <a:solidFill>
              <a:srgbClr val="6600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r>
              <a:rPr lang="en-US" sz="1200">
                <a:solidFill>
                  <a:srgbClr val="000000"/>
                </a:solidFill>
                <a:cs typeface="Arial" charset="0"/>
              </a:rPr>
              <a:t>Best to mention which area(s) are not complied as mentioned in Non-compliance section that implementation of the QMS partially complied.</a:t>
            </a:r>
          </a:p>
        </p:txBody>
      </p:sp>
      <p:sp>
        <p:nvSpPr>
          <p:cNvPr id="21521" name="TextBox 14"/>
          <p:cNvSpPr txBox="1">
            <a:spLocks noChangeArrowheads="1"/>
          </p:cNvSpPr>
          <p:nvPr/>
        </p:nvSpPr>
        <p:spPr bwMode="auto">
          <a:xfrm>
            <a:off x="3357563" y="3619500"/>
            <a:ext cx="269875" cy="276225"/>
          </a:xfrm>
          <a:prstGeom prst="rect">
            <a:avLst/>
          </a:prstGeom>
          <a:noFill/>
          <a:ln w="28575">
            <a:solidFill>
              <a:srgbClr val="6600CC"/>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r>
              <a:rPr lang="en-US" sz="1200">
                <a:solidFill>
                  <a:srgbClr val="000000"/>
                </a:solidFill>
                <a:cs typeface="Arial" charset="0"/>
              </a:rPr>
              <a:t>4</a:t>
            </a:r>
          </a:p>
        </p:txBody>
      </p:sp>
      <p:cxnSp>
        <p:nvCxnSpPr>
          <p:cNvPr id="18" name="Elbow Connector 17"/>
          <p:cNvCxnSpPr/>
          <p:nvPr/>
        </p:nvCxnSpPr>
        <p:spPr>
          <a:xfrm>
            <a:off x="2994025" y="3676650"/>
            <a:ext cx="363538" cy="80963"/>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21523" name="TextBox 19"/>
          <p:cNvSpPr txBox="1">
            <a:spLocks noChangeArrowheads="1"/>
          </p:cNvSpPr>
          <p:nvPr/>
        </p:nvSpPr>
        <p:spPr bwMode="auto">
          <a:xfrm>
            <a:off x="3848100" y="5318125"/>
            <a:ext cx="269875" cy="276225"/>
          </a:xfrm>
          <a:prstGeom prst="rect">
            <a:avLst/>
          </a:pr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r>
              <a:rPr lang="en-US" sz="1200">
                <a:solidFill>
                  <a:srgbClr val="000000"/>
                </a:solidFill>
                <a:cs typeface="Arial" charset="0"/>
              </a:rPr>
              <a:t>5</a:t>
            </a:r>
          </a:p>
        </p:txBody>
      </p:sp>
      <p:sp>
        <p:nvSpPr>
          <p:cNvPr id="21524" name="TextBox 20"/>
          <p:cNvSpPr txBox="1">
            <a:spLocks noChangeArrowheads="1"/>
          </p:cNvSpPr>
          <p:nvPr/>
        </p:nvSpPr>
        <p:spPr bwMode="auto">
          <a:xfrm>
            <a:off x="4117975" y="5318125"/>
            <a:ext cx="4991100" cy="460375"/>
          </a:xfrm>
          <a:prstGeom prst="rect">
            <a:avLst/>
          </a:pr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r>
              <a:rPr lang="en-US" sz="1200">
                <a:solidFill>
                  <a:srgbClr val="000000"/>
                </a:solidFill>
                <a:cs typeface="Arial" charset="0"/>
              </a:rPr>
              <a:t>Containment action and verification haven’t been specified in the CAP. </a:t>
            </a:r>
          </a:p>
          <a:p>
            <a:pPr eaLnBrk="1" hangingPunct="1"/>
            <a:r>
              <a:rPr lang="en-US" sz="1200">
                <a:solidFill>
                  <a:srgbClr val="000000"/>
                </a:solidFill>
                <a:cs typeface="Arial" charset="0"/>
              </a:rPr>
              <a:t>IQA can be one of the verification methods.</a:t>
            </a:r>
          </a:p>
        </p:txBody>
      </p:sp>
      <p:sp>
        <p:nvSpPr>
          <p:cNvPr id="22" name="Rectangle 21"/>
          <p:cNvSpPr/>
          <p:nvPr/>
        </p:nvSpPr>
        <p:spPr>
          <a:xfrm>
            <a:off x="1185863" y="5094288"/>
            <a:ext cx="6434137" cy="223837"/>
          </a:xfrm>
          <a:prstGeom prst="rect">
            <a:avLst/>
          </a:prstGeom>
          <a:noFill/>
          <a:ln w="19050">
            <a:solidFill>
              <a:srgbClr val="008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cs typeface="Arial" charset="0"/>
            </a:endParaRPr>
          </a:p>
        </p:txBody>
      </p:sp>
      <p:sp>
        <p:nvSpPr>
          <p:cNvPr id="23" name="Rectangle 22"/>
          <p:cNvSpPr/>
          <p:nvPr/>
        </p:nvSpPr>
        <p:spPr>
          <a:xfrm>
            <a:off x="1185863" y="5318125"/>
            <a:ext cx="2662237" cy="138113"/>
          </a:xfrm>
          <a:prstGeom prst="rect">
            <a:avLst/>
          </a:prstGeom>
          <a:noFill/>
          <a:ln w="19050">
            <a:solidFill>
              <a:srgbClr val="008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cs typeface="Arial" charset="0"/>
            </a:endParaRPr>
          </a:p>
        </p:txBody>
      </p:sp>
      <p:sp>
        <p:nvSpPr>
          <p:cNvPr id="21527" name="TextBox 23"/>
          <p:cNvSpPr txBox="1">
            <a:spLocks noChangeArrowheads="1"/>
          </p:cNvSpPr>
          <p:nvPr/>
        </p:nvSpPr>
        <p:spPr bwMode="auto">
          <a:xfrm>
            <a:off x="917575" y="5094288"/>
            <a:ext cx="268288" cy="277812"/>
          </a:xfrm>
          <a:prstGeom prst="rect">
            <a:avLst/>
          </a:prstGeom>
          <a:noFill/>
          <a:ln w="1905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r>
              <a:rPr lang="en-US" sz="1200">
                <a:solidFill>
                  <a:srgbClr val="000000"/>
                </a:solidFill>
                <a:cs typeface="Arial" charset="0"/>
              </a:rPr>
              <a:t>5</a:t>
            </a:r>
          </a:p>
        </p:txBody>
      </p:sp>
      <p:sp>
        <p:nvSpPr>
          <p:cNvPr id="21528" name="TextBox 24"/>
          <p:cNvSpPr txBox="1">
            <a:spLocks noChangeArrowheads="1"/>
          </p:cNvSpPr>
          <p:nvPr/>
        </p:nvSpPr>
        <p:spPr bwMode="auto">
          <a:xfrm>
            <a:off x="1689100" y="6554788"/>
            <a:ext cx="3902075" cy="277812"/>
          </a:xfrm>
          <a:prstGeom prst="rect">
            <a:avLst/>
          </a:pr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r>
              <a:rPr lang="en-US" sz="1200">
                <a:solidFill>
                  <a:srgbClr val="000000"/>
                </a:solidFill>
                <a:cs typeface="Arial" charset="0"/>
              </a:rPr>
              <a:t>Get Final implementation approved – not a verification.</a:t>
            </a:r>
          </a:p>
        </p:txBody>
      </p:sp>
      <p:sp>
        <p:nvSpPr>
          <p:cNvPr id="26" name="Rectangle 25"/>
          <p:cNvSpPr/>
          <p:nvPr/>
        </p:nvSpPr>
        <p:spPr>
          <a:xfrm>
            <a:off x="1660525" y="6373813"/>
            <a:ext cx="3368675" cy="173037"/>
          </a:xfrm>
          <a:prstGeom prst="rect">
            <a:avLst/>
          </a:prstGeom>
          <a:noFill/>
          <a:ln w="38100">
            <a:solidFill>
              <a:srgbClr val="008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cs typeface="Arial" charset="0"/>
            </a:endParaRPr>
          </a:p>
        </p:txBody>
      </p:sp>
      <p:sp>
        <p:nvSpPr>
          <p:cNvPr id="21530" name="TextBox 26"/>
          <p:cNvSpPr txBox="1">
            <a:spLocks noChangeArrowheads="1"/>
          </p:cNvSpPr>
          <p:nvPr/>
        </p:nvSpPr>
        <p:spPr bwMode="auto">
          <a:xfrm>
            <a:off x="1390650" y="6297613"/>
            <a:ext cx="269875" cy="276225"/>
          </a:xfrm>
          <a:prstGeom prst="rect">
            <a:avLst/>
          </a:pr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r>
              <a:rPr lang="en-US" sz="1200">
                <a:solidFill>
                  <a:srgbClr val="000000"/>
                </a:solidFill>
                <a:cs typeface="Arial" charset="0"/>
              </a:rPr>
              <a:t>6</a:t>
            </a:r>
          </a:p>
        </p:txBody>
      </p:sp>
      <p:sp>
        <p:nvSpPr>
          <p:cNvPr id="21531" name="TextBox 32"/>
          <p:cNvSpPr txBox="1">
            <a:spLocks noChangeArrowheads="1"/>
          </p:cNvSpPr>
          <p:nvPr/>
        </p:nvSpPr>
        <p:spPr bwMode="auto">
          <a:xfrm>
            <a:off x="1390650" y="6546850"/>
            <a:ext cx="269875" cy="276225"/>
          </a:xfrm>
          <a:prstGeom prst="rect">
            <a:avLst/>
          </a:pr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r>
              <a:rPr lang="en-US" sz="1200">
                <a:solidFill>
                  <a:srgbClr val="000000"/>
                </a:solidFill>
                <a:cs typeface="Arial" charset="0"/>
              </a:rPr>
              <a:t>6</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mtClean="0">
                <a:latin typeface="Arial" charset="0"/>
                <a:ea typeface="Geneva" charset="0"/>
              </a:rPr>
              <a:t>Sample 2 -  CAR Needing Improvement</a:t>
            </a:r>
            <a:br>
              <a:rPr lang="en-US" smtClean="0">
                <a:latin typeface="Arial" charset="0"/>
                <a:ea typeface="Geneva" charset="0"/>
              </a:rPr>
            </a:br>
            <a:r>
              <a:rPr lang="en-US" smtClean="0">
                <a:latin typeface="Arial" charset="0"/>
                <a:ea typeface="Geneva" charset="0"/>
              </a:rPr>
              <a:t>CAR No. 11399377</a:t>
            </a:r>
          </a:p>
        </p:txBody>
      </p:sp>
      <p:sp>
        <p:nvSpPr>
          <p:cNvPr id="22531"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4B5BE69C-DE43-4BB1-886B-20814294F9F1}" type="slidenum">
              <a:rPr lang="en-US">
                <a:solidFill>
                  <a:srgbClr val="000000"/>
                </a:solidFill>
              </a:rPr>
              <a:pPr eaLnBrk="1" hangingPunct="1"/>
              <a:t>11</a:t>
            </a:fld>
            <a:endParaRPr lang="en-US">
              <a:solidFill>
                <a:srgbClr val="000000"/>
              </a:solidFill>
            </a:endParaRPr>
          </a:p>
        </p:txBody>
      </p:sp>
      <p:pic>
        <p:nvPicPr>
          <p:cNvPr id="225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85950"/>
            <a:ext cx="8188325"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005138" y="3036888"/>
            <a:ext cx="1546225" cy="217487"/>
          </a:xfrm>
          <a:prstGeom prst="rect">
            <a:avLst/>
          </a:prstGeom>
          <a:no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cs typeface="Arial" charset="0"/>
            </a:endParaRPr>
          </a:p>
        </p:txBody>
      </p:sp>
      <p:sp>
        <p:nvSpPr>
          <p:cNvPr id="22534" name="TextBox 2"/>
          <p:cNvSpPr txBox="1">
            <a:spLocks noChangeArrowheads="1"/>
          </p:cNvSpPr>
          <p:nvPr/>
        </p:nvSpPr>
        <p:spPr bwMode="auto">
          <a:xfrm>
            <a:off x="4899025" y="3135313"/>
            <a:ext cx="3724275" cy="461962"/>
          </a:xfrm>
          <a:prstGeom prst="rect">
            <a:avLst/>
          </a:prstGeom>
          <a:noFill/>
          <a:ln w="2857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r>
              <a:rPr lang="en-US" sz="1200">
                <a:solidFill>
                  <a:srgbClr val="000000"/>
                </a:solidFill>
                <a:cs typeface="Arial" charset="0"/>
              </a:rPr>
              <a:t>Don’t see where is the internal audit done? No </a:t>
            </a:r>
          </a:p>
          <a:p>
            <a:pPr eaLnBrk="1" hangingPunct="1"/>
            <a:r>
              <a:rPr lang="en-US" sz="1200">
                <a:solidFill>
                  <a:srgbClr val="000000"/>
                </a:solidFill>
                <a:cs typeface="Arial" charset="0"/>
              </a:rPr>
              <a:t>evidence it was done or timeline that it will be done.</a:t>
            </a:r>
          </a:p>
        </p:txBody>
      </p:sp>
      <p:sp>
        <p:nvSpPr>
          <p:cNvPr id="22535" name="TextBox 3"/>
          <p:cNvSpPr txBox="1">
            <a:spLocks noChangeArrowheads="1"/>
          </p:cNvSpPr>
          <p:nvPr/>
        </p:nvSpPr>
        <p:spPr bwMode="auto">
          <a:xfrm>
            <a:off x="4616450" y="3224213"/>
            <a:ext cx="268288" cy="277812"/>
          </a:xfrm>
          <a:prstGeom prst="rect">
            <a:avLst/>
          </a:prstGeom>
          <a:noFill/>
          <a:ln w="2857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r>
              <a:rPr lang="en-US" sz="1200">
                <a:solidFill>
                  <a:srgbClr val="000000"/>
                </a:solidFill>
                <a:cs typeface="Arial" charset="0"/>
              </a:rPr>
              <a:t>7</a:t>
            </a:r>
          </a:p>
        </p:txBody>
      </p:sp>
      <p:sp>
        <p:nvSpPr>
          <p:cNvPr id="22536" name="TextBox 4"/>
          <p:cNvSpPr txBox="1">
            <a:spLocks noChangeArrowheads="1"/>
          </p:cNvSpPr>
          <p:nvPr/>
        </p:nvSpPr>
        <p:spPr bwMode="auto">
          <a:xfrm>
            <a:off x="2735263" y="3222625"/>
            <a:ext cx="269875" cy="276225"/>
          </a:xfrm>
          <a:prstGeom prst="rect">
            <a:avLst/>
          </a:prstGeom>
          <a:noFill/>
          <a:ln w="28575">
            <a:solidFill>
              <a:srgbClr val="C7093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r>
              <a:rPr lang="en-US" sz="1200">
                <a:solidFill>
                  <a:srgbClr val="000000"/>
                </a:solidFill>
                <a:cs typeface="Arial" charset="0"/>
              </a:rPr>
              <a:t>7</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274638"/>
            <a:ext cx="8229600" cy="1325562"/>
          </a:xfrm>
        </p:spPr>
        <p:txBody>
          <a:bodyPr/>
          <a:lstStyle/>
          <a:p>
            <a:r>
              <a:rPr lang="en-US" smtClean="0">
                <a:latin typeface="Arial" charset="0"/>
                <a:ea typeface="Geneva" charset="0"/>
              </a:rPr>
              <a:t>Sample 2 -  CAR Needing Improvement</a:t>
            </a:r>
            <a:br>
              <a:rPr lang="en-US" smtClean="0">
                <a:latin typeface="Arial" charset="0"/>
                <a:ea typeface="Geneva" charset="0"/>
              </a:rPr>
            </a:br>
            <a:r>
              <a:rPr lang="en-US" smtClean="0">
                <a:latin typeface="Arial" charset="0"/>
                <a:ea typeface="Geneva" charset="0"/>
              </a:rPr>
              <a:t>CAR No. 11399377</a:t>
            </a:r>
            <a:br>
              <a:rPr lang="en-US" smtClean="0">
                <a:latin typeface="Arial" charset="0"/>
                <a:ea typeface="Geneva" charset="0"/>
              </a:rPr>
            </a:br>
            <a:r>
              <a:rPr lang="en-US" smtClean="0">
                <a:latin typeface="Arial" charset="0"/>
                <a:ea typeface="Geneva" charset="0"/>
              </a:rPr>
              <a:t>Discussion</a:t>
            </a:r>
            <a:br>
              <a:rPr lang="en-US" smtClean="0">
                <a:latin typeface="Arial" charset="0"/>
                <a:ea typeface="Geneva" charset="0"/>
              </a:rPr>
            </a:br>
            <a:endParaRPr lang="en-US" smtClean="0">
              <a:latin typeface="Arial" charset="0"/>
              <a:ea typeface="Geneva" charset="0"/>
            </a:endParaRPr>
          </a:p>
        </p:txBody>
      </p:sp>
      <p:sp>
        <p:nvSpPr>
          <p:cNvPr id="23555"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085ED3DC-AD0E-4562-B288-1B0E51D6E259}" type="slidenum">
              <a:rPr lang="en-US">
                <a:solidFill>
                  <a:srgbClr val="000000"/>
                </a:solidFill>
              </a:rPr>
              <a:pPr eaLnBrk="1" hangingPunct="1"/>
              <a:t>12</a:t>
            </a:fld>
            <a:endParaRPr lang="en-US">
              <a:solidFill>
                <a:srgbClr val="000000"/>
              </a:solidFill>
            </a:endParaRPr>
          </a:p>
        </p:txBody>
      </p:sp>
      <p:sp>
        <p:nvSpPr>
          <p:cNvPr id="23556" name="Content Placeholder 1"/>
          <p:cNvSpPr>
            <a:spLocks noGrp="1"/>
          </p:cNvSpPr>
          <p:nvPr>
            <p:ph idx="1"/>
          </p:nvPr>
        </p:nvSpPr>
        <p:spPr>
          <a:xfrm>
            <a:off x="457200" y="1751013"/>
            <a:ext cx="8229600" cy="4525962"/>
          </a:xfrm>
        </p:spPr>
        <p:txBody>
          <a:bodyPr/>
          <a:lstStyle/>
          <a:p>
            <a:pPr marL="457200" indent="-457200">
              <a:buFontTx/>
              <a:buAutoNum type="arabicPeriod"/>
            </a:pPr>
            <a:r>
              <a:rPr lang="en-US" sz="1700" smtClean="0">
                <a:latin typeface="Arial" charset="0"/>
                <a:ea typeface="Geneva" charset="0"/>
              </a:rPr>
              <a:t>Non-conformance : Didn’t clearly describe the non-complied area(s), just mentioned QMS wasn’t implemented.  Need to be more specific so that the CAR owner what to focus.</a:t>
            </a:r>
          </a:p>
          <a:p>
            <a:pPr marL="457200" indent="-457200"/>
            <a:r>
              <a:rPr lang="en-US" sz="1700" smtClean="0">
                <a:latin typeface="Arial" charset="0"/>
                <a:cs typeface="Arial" charset="0"/>
              </a:rPr>
              <a:t>2a	Analysis : Should ask “Why”? Due to no training, ineffective implementation ..? </a:t>
            </a:r>
          </a:p>
          <a:p>
            <a:pPr marL="457200" indent="-457200"/>
            <a:r>
              <a:rPr lang="en-US" sz="1700" smtClean="0">
                <a:latin typeface="Arial" charset="0"/>
                <a:cs typeface="Arial" charset="0"/>
              </a:rPr>
              <a:t>2b.	Analysis : Is online training the only means to train up the staff?  Any classroom / practical training not relying on laptop can be arranged earlier?</a:t>
            </a:r>
          </a:p>
          <a:p>
            <a:pPr marL="457200" indent="-457200" eaLnBrk="1" hangingPunct="1">
              <a:buFontTx/>
              <a:buAutoNum type="arabicPeriod" startAt="3"/>
            </a:pPr>
            <a:r>
              <a:rPr lang="en-US" sz="1700" smtClean="0">
                <a:latin typeface="Arial" charset="0"/>
                <a:cs typeface="Arial" charset="0"/>
              </a:rPr>
              <a:t>Root Cause Analysis : Analysis could not draw to the “Root Cause” statement. (Training and implementation didn’t include all staff and not for the whole company.)</a:t>
            </a:r>
          </a:p>
          <a:p>
            <a:pPr marL="457200" indent="-457200" eaLnBrk="1" hangingPunct="1">
              <a:buFontTx/>
              <a:buAutoNum type="arabicPeriod" startAt="3"/>
            </a:pPr>
            <a:r>
              <a:rPr lang="en-US" sz="1700" smtClean="0">
                <a:latin typeface="Arial" charset="0"/>
                <a:cs typeface="Arial" charset="0"/>
              </a:rPr>
              <a:t>Scope of Non-conformance : Best to mention which area(s) are not complied as mentioned in Non-compliance section that implementation of the quality system has been partially complied.</a:t>
            </a:r>
          </a:p>
          <a:p>
            <a:pPr marL="457200" indent="-457200" eaLnBrk="1" hangingPunct="1">
              <a:buFontTx/>
              <a:buAutoNum type="arabicPeriod" startAt="5"/>
            </a:pPr>
            <a:r>
              <a:rPr lang="en-US" sz="1700" smtClean="0">
                <a:latin typeface="Arial" charset="0"/>
                <a:cs typeface="Arial" charset="0"/>
              </a:rPr>
              <a:t>Corrective Action Plan : Containment action and verification haven’t been specified in the CAP. IQA can be one of the verification methods.</a:t>
            </a:r>
          </a:p>
          <a:p>
            <a:pPr marL="457200" indent="-457200" eaLnBrk="1" hangingPunct="1">
              <a:buFontTx/>
              <a:buAutoNum type="arabicPeriod" startAt="5"/>
            </a:pPr>
            <a:r>
              <a:rPr lang="en-US" sz="1700" smtClean="0">
                <a:latin typeface="Arial" charset="0"/>
                <a:cs typeface="Arial" charset="0"/>
              </a:rPr>
              <a:t>Verification Milestone : Get Final implementation approved – not a verification.</a:t>
            </a:r>
          </a:p>
          <a:p>
            <a:pPr marL="457200" indent="-457200"/>
            <a:r>
              <a:rPr lang="en-US" sz="1700" smtClean="0">
                <a:latin typeface="Arial" charset="0"/>
                <a:cs typeface="Arial" charset="0"/>
              </a:rPr>
              <a:t>7.	Verification Evidence : Don’t see where is the internal audit done? No </a:t>
            </a:r>
          </a:p>
          <a:p>
            <a:pPr marL="457200" indent="-457200"/>
            <a:r>
              <a:rPr lang="en-US" sz="1700" smtClean="0">
                <a:latin typeface="Arial" charset="0"/>
                <a:cs typeface="Arial" charset="0"/>
              </a:rPr>
              <a:t>evidence it was done or timeline that it will be done.</a:t>
            </a:r>
          </a:p>
          <a:p>
            <a:pPr marL="457200" indent="-457200" eaLnBrk="1" hangingPunct="1">
              <a:buFontTx/>
              <a:buAutoNum type="arabicPeriod" startAt="5"/>
            </a:pPr>
            <a:endParaRPr lang="en-US" sz="1700" smtClean="0">
              <a:latin typeface="Arial" charset="0"/>
              <a:cs typeface="Arial" charset="0"/>
            </a:endParaRPr>
          </a:p>
          <a:p>
            <a:pPr marL="457200" indent="-457200" eaLnBrk="1" hangingPunct="1">
              <a:buFontTx/>
              <a:buAutoNum type="arabicPeriod" startAt="5"/>
            </a:pPr>
            <a:endParaRPr lang="en-US" sz="1700" smtClean="0">
              <a:latin typeface="Arial" charset="0"/>
              <a:cs typeface="Arial" charset="0"/>
            </a:endParaRPr>
          </a:p>
          <a:p>
            <a:pPr marL="457200" indent="-457200" eaLnBrk="1" hangingPunct="1">
              <a:buFontTx/>
              <a:buAutoNum type="arabicPeriod" startAt="5"/>
            </a:pPr>
            <a:endParaRPr lang="en-US" sz="1700" smtClean="0">
              <a:latin typeface="Arial" charset="0"/>
              <a:cs typeface="Arial" charset="0"/>
            </a:endParaRPr>
          </a:p>
          <a:p>
            <a:pPr marL="457200" indent="-457200" eaLnBrk="1" hangingPunct="1">
              <a:buFontTx/>
              <a:buAutoNum type="arabicPeriod" startAt="3"/>
            </a:pPr>
            <a:endParaRPr lang="en-US" sz="1700" smtClean="0">
              <a:latin typeface="Arial" charset="0"/>
              <a:cs typeface="Arial" charset="0"/>
            </a:endParaRPr>
          </a:p>
          <a:p>
            <a:pPr marL="457200" indent="-457200" eaLnBrk="1" hangingPunct="1">
              <a:buFontTx/>
              <a:buAutoNum type="arabicPeriod" startAt="3"/>
            </a:pPr>
            <a:endParaRPr lang="en-US" sz="1700" smtClean="0">
              <a:latin typeface="Arial" charset="0"/>
              <a:cs typeface="Arial" charset="0"/>
            </a:endParaRPr>
          </a:p>
          <a:p>
            <a:pPr marL="457200" indent="-457200" eaLnBrk="1" hangingPunct="1">
              <a:buFontTx/>
              <a:buAutoNum type="arabicPeriod" startAt="3"/>
            </a:pPr>
            <a:endParaRPr lang="en-US" sz="1700" smtClean="0">
              <a:latin typeface="Arial" charset="0"/>
              <a:cs typeface="Arial" charset="0"/>
            </a:endParaRPr>
          </a:p>
          <a:p>
            <a:pPr marL="457200" indent="-457200"/>
            <a:endParaRPr lang="en-US" sz="1700" smtClean="0">
              <a:latin typeface="Arial" charset="0"/>
              <a:cs typeface="Arial" charset="0"/>
            </a:endParaRPr>
          </a:p>
          <a:p>
            <a:pPr marL="457200" indent="-457200">
              <a:buFontTx/>
              <a:buAutoNum type="arabicPeriod"/>
            </a:pPr>
            <a:endParaRPr lang="en-US" sz="1700" smtClean="0">
              <a:latin typeface="Arial" charset="0"/>
              <a:cs typeface="Arial" charset="0"/>
            </a:endParaRPr>
          </a:p>
          <a:p>
            <a:pPr marL="457200" indent="-457200">
              <a:buFontTx/>
              <a:buAutoNum type="arabicPeriod"/>
            </a:pPr>
            <a:endParaRPr lang="en-US" sz="1700" smtClean="0">
              <a:latin typeface="Arial" charset="0"/>
              <a:ea typeface="Geneva" charset="0"/>
            </a:endParaRPr>
          </a:p>
          <a:p>
            <a:pPr marL="457200" indent="-457200">
              <a:buFontTx/>
              <a:buChar char="•"/>
            </a:pPr>
            <a:endParaRPr lang="en-US" sz="1700" smtClean="0">
              <a:latin typeface="Arial" charset="0"/>
              <a:ea typeface="Geneva"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latin typeface="Arial" charset="0"/>
                <a:cs typeface="Arial" charset="0"/>
              </a:rPr>
              <a:t>Sample 3 Good CAR No. 113910033</a:t>
            </a:r>
            <a:endParaRPr lang="en-US" smtClean="0">
              <a:latin typeface="Arial" charset="0"/>
              <a:ea typeface="Geneva" charset="0"/>
            </a:endParaRPr>
          </a:p>
        </p:txBody>
      </p:sp>
      <p:sp>
        <p:nvSpPr>
          <p:cNvPr id="24579"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8D53729B-97F8-4CE4-946C-5E1E65CD78AA}" type="slidenum">
              <a:rPr lang="en-US"/>
              <a:pPr eaLnBrk="1" hangingPunct="1"/>
              <a:t>13</a:t>
            </a:fld>
            <a:endParaRPr lang="en-US"/>
          </a:p>
        </p:txBody>
      </p:sp>
      <p:pic>
        <p:nvPicPr>
          <p:cNvPr id="245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 y="1824038"/>
            <a:ext cx="8115300"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latin typeface="Arial" charset="0"/>
                <a:cs typeface="Arial" charset="0"/>
              </a:rPr>
              <a:t>Sample 3 Good CAR No. 113910033</a:t>
            </a:r>
            <a:endParaRPr lang="en-US" smtClean="0">
              <a:latin typeface="Arial" charset="0"/>
              <a:ea typeface="Geneva" charset="0"/>
            </a:endParaRPr>
          </a:p>
        </p:txBody>
      </p:sp>
      <p:sp>
        <p:nvSpPr>
          <p:cNvPr id="25603"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AED936F5-1086-4577-ACA4-4189B5D61E8B}" type="slidenum">
              <a:rPr lang="en-US"/>
              <a:pPr eaLnBrk="1" hangingPunct="1"/>
              <a:t>14</a:t>
            </a:fld>
            <a:endParaRPr lang="en-US"/>
          </a:p>
        </p:txBody>
      </p:sp>
      <p:pic>
        <p:nvPicPr>
          <p:cNvPr id="2560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066800"/>
            <a:ext cx="8353425"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latin typeface="Arial" charset="0"/>
                <a:cs typeface="Arial" charset="0"/>
              </a:rPr>
              <a:t>Sample 3 Good CAR No. 113910033</a:t>
            </a:r>
            <a:endParaRPr lang="en-US" smtClean="0">
              <a:latin typeface="Arial" charset="0"/>
              <a:ea typeface="Geneva" charset="0"/>
            </a:endParaRPr>
          </a:p>
        </p:txBody>
      </p:sp>
      <p:sp>
        <p:nvSpPr>
          <p:cNvPr id="26627"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6BBC6A57-7471-43C2-854B-E254E8D89515}" type="slidenum">
              <a:rPr lang="en-US"/>
              <a:pPr eaLnBrk="1" hangingPunct="1"/>
              <a:t>15</a:t>
            </a:fld>
            <a:endParaRPr lang="en-US"/>
          </a:p>
        </p:txBody>
      </p:sp>
      <p:pic>
        <p:nvPicPr>
          <p:cNvPr id="2662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17638"/>
            <a:ext cx="8229600"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latin typeface="Arial" charset="0"/>
                <a:cs typeface="Arial" charset="0"/>
              </a:rPr>
              <a:t>Sample 3 Good CAR No. 113910033</a:t>
            </a:r>
            <a:br>
              <a:rPr lang="en-US" smtClean="0">
                <a:latin typeface="Arial" charset="0"/>
                <a:cs typeface="Arial" charset="0"/>
              </a:rPr>
            </a:br>
            <a:r>
              <a:rPr lang="en-US" smtClean="0">
                <a:latin typeface="Arial" charset="0"/>
                <a:cs typeface="Arial" charset="0"/>
              </a:rPr>
              <a:t>Discussion</a:t>
            </a:r>
            <a:endParaRPr lang="en-US" smtClean="0">
              <a:latin typeface="Arial" charset="0"/>
              <a:ea typeface="Geneva" charset="0"/>
            </a:endParaRPr>
          </a:p>
        </p:txBody>
      </p:sp>
      <p:sp>
        <p:nvSpPr>
          <p:cNvPr id="3" name="Content Placeholder 2"/>
          <p:cNvSpPr>
            <a:spLocks noGrp="1"/>
          </p:cNvSpPr>
          <p:nvPr>
            <p:ph idx="1"/>
          </p:nvPr>
        </p:nvSpPr>
        <p:spPr>
          <a:xfrm>
            <a:off x="457200" y="1633538"/>
            <a:ext cx="8229600" cy="4492625"/>
          </a:xfrm>
        </p:spPr>
        <p:txBody>
          <a:bodyPr/>
          <a:lstStyle/>
          <a:p>
            <a:pPr marL="457200" indent="-457200">
              <a:buFont typeface="Arial" pitchFamily="34" charset="0"/>
              <a:buChar char="•"/>
              <a:defRPr/>
            </a:pPr>
            <a:r>
              <a:rPr lang="en-US" dirty="0" smtClean="0"/>
              <a:t>Very clear &amp; logical analysis. Staff can easily understand whole story in a very short time. (Compare to many other long analysis CARs, staff may need to read many times and still not clear what happened.)</a:t>
            </a:r>
          </a:p>
          <a:p>
            <a:pPr marL="457200" indent="-457200">
              <a:buFont typeface="Arial" pitchFamily="34" charset="0"/>
              <a:buChar char="•"/>
              <a:defRPr/>
            </a:pPr>
            <a:r>
              <a:rPr lang="en-US" dirty="0" smtClean="0"/>
              <a:t>Clear root cause that is concluded based on clear analysis</a:t>
            </a:r>
            <a:endParaRPr lang="en-US" dirty="0"/>
          </a:p>
        </p:txBody>
      </p:sp>
      <p:sp>
        <p:nvSpPr>
          <p:cNvPr id="2765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E03E4C6B-7E34-4DFC-8441-B733E0CE6054}" type="slidenum">
              <a:rPr lang="en-US"/>
              <a:pPr eaLnBrk="1" hangingPunct="1"/>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3"/>
          <p:cNvSpPr>
            <a:spLocks noGrp="1"/>
          </p:cNvSpPr>
          <p:nvPr>
            <p:ph type="title"/>
          </p:nvPr>
        </p:nvSpPr>
        <p:spPr/>
        <p:txBody>
          <a:bodyPr/>
          <a:lstStyle/>
          <a:p>
            <a:pPr eaLnBrk="1" hangingPunct="1"/>
            <a:r>
              <a:rPr lang="en-US" smtClean="0">
                <a:latin typeface="Arial" charset="0"/>
                <a:ea typeface="Geneva" charset="0"/>
              </a:rPr>
              <a:t>Sample 4 - </a:t>
            </a:r>
            <a:r>
              <a:rPr lang="en-US" smtClean="0">
                <a:latin typeface="Arial" charset="0"/>
                <a:cs typeface="Arial" charset="0"/>
              </a:rPr>
              <a:t>Good CAR </a:t>
            </a:r>
            <a:r>
              <a:rPr lang="en-US" smtClean="0">
                <a:latin typeface="Arial" charset="0"/>
                <a:ea typeface="Geneva" charset="0"/>
              </a:rPr>
              <a:t/>
            </a:r>
            <a:br>
              <a:rPr lang="en-US" smtClean="0">
                <a:latin typeface="Arial" charset="0"/>
                <a:ea typeface="Geneva" charset="0"/>
              </a:rPr>
            </a:br>
            <a:r>
              <a:rPr lang="en-US" smtClean="0">
                <a:latin typeface="Arial" charset="0"/>
                <a:ea typeface="Geneva" charset="0"/>
              </a:rPr>
              <a:t>CAR No. 11399204</a:t>
            </a:r>
          </a:p>
        </p:txBody>
      </p:sp>
      <p:sp>
        <p:nvSpPr>
          <p:cNvPr id="28675"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3A44EB08-CB41-4DFF-8C24-C166703EE234}" type="slidenum">
              <a:rPr lang="en-US"/>
              <a:pPr eaLnBrk="1" hangingPunct="1"/>
              <a:t>17</a:t>
            </a:fld>
            <a:endParaRPr lang="en-US"/>
          </a:p>
        </p:txBody>
      </p:sp>
      <p:pic>
        <p:nvPicPr>
          <p:cNvPr id="286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025" y="1279525"/>
            <a:ext cx="7435850" cy="531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latin typeface="Arial" charset="0"/>
                <a:ea typeface="Geneva" charset="0"/>
              </a:rPr>
              <a:t>Sample 4 - Good CAR </a:t>
            </a:r>
            <a:br>
              <a:rPr lang="en-US" smtClean="0">
                <a:latin typeface="Arial" charset="0"/>
                <a:ea typeface="Geneva" charset="0"/>
              </a:rPr>
            </a:br>
            <a:r>
              <a:rPr lang="en-US" smtClean="0">
                <a:latin typeface="Arial" charset="0"/>
                <a:ea typeface="Geneva" charset="0"/>
              </a:rPr>
              <a:t>CAR No. 11399204</a:t>
            </a:r>
          </a:p>
        </p:txBody>
      </p:sp>
      <p:sp>
        <p:nvSpPr>
          <p:cNvPr id="29699"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305EBFE9-DECE-47D4-B4CD-A029B83198EE}" type="slidenum">
              <a:rPr lang="en-US"/>
              <a:pPr eaLnBrk="1" hangingPunct="1"/>
              <a:t>18</a:t>
            </a:fld>
            <a:endParaRPr lang="en-US"/>
          </a:p>
        </p:txBody>
      </p:sp>
      <p:pic>
        <p:nvPicPr>
          <p:cNvPr id="2970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1535113"/>
            <a:ext cx="8743950" cy="418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latin typeface="Arial" charset="0"/>
                <a:ea typeface="Geneva" charset="0"/>
              </a:rPr>
              <a:t>Sample 4 - Good CAR </a:t>
            </a:r>
            <a:br>
              <a:rPr lang="en-US" smtClean="0">
                <a:latin typeface="Arial" charset="0"/>
                <a:ea typeface="Geneva" charset="0"/>
              </a:rPr>
            </a:br>
            <a:r>
              <a:rPr lang="en-US" smtClean="0">
                <a:latin typeface="Arial" charset="0"/>
                <a:ea typeface="Geneva" charset="0"/>
              </a:rPr>
              <a:t>CAR No. 11399204</a:t>
            </a:r>
          </a:p>
        </p:txBody>
      </p:sp>
      <p:sp>
        <p:nvSpPr>
          <p:cNvPr id="30723"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C9BF35C5-2F62-4427-97FF-6ACDE494C5B4}" type="slidenum">
              <a:rPr lang="en-US"/>
              <a:pPr eaLnBrk="1" hangingPunct="1"/>
              <a:t>19</a:t>
            </a:fld>
            <a:endParaRPr lang="en-US"/>
          </a:p>
        </p:txBody>
      </p:sp>
      <p:pic>
        <p:nvPicPr>
          <p:cNvPr id="3072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727200"/>
            <a:ext cx="7993063" cy="370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p:txBody>
          <a:bodyPr/>
          <a:lstStyle/>
          <a:p>
            <a:pPr eaLnBrk="1" hangingPunct="1"/>
            <a:r>
              <a:rPr lang="en-US" smtClean="0">
                <a:latin typeface="Arial" charset="0"/>
                <a:ea typeface="Geneva" charset="0"/>
              </a:rPr>
              <a:t>Agenda</a:t>
            </a:r>
          </a:p>
        </p:txBody>
      </p:sp>
      <p:sp>
        <p:nvSpPr>
          <p:cNvPr id="13315" name="Content Placeholder 4"/>
          <p:cNvSpPr>
            <a:spLocks noGrp="1"/>
          </p:cNvSpPr>
          <p:nvPr>
            <p:ph idx="1"/>
          </p:nvPr>
        </p:nvSpPr>
        <p:spPr>
          <a:xfrm>
            <a:off x="457200" y="1274763"/>
            <a:ext cx="8229600" cy="3425825"/>
          </a:xfrm>
        </p:spPr>
        <p:txBody>
          <a:bodyPr/>
          <a:lstStyle/>
          <a:p>
            <a:pPr marL="514350" indent="-514350" eaLnBrk="1" hangingPunct="1">
              <a:buFontTx/>
              <a:buAutoNum type="arabicPeriod"/>
            </a:pPr>
            <a:r>
              <a:rPr lang="en-US" smtClean="0">
                <a:solidFill>
                  <a:schemeClr val="accent1"/>
                </a:solidFill>
                <a:latin typeface="Arial" charset="0"/>
                <a:cs typeface="Arial" charset="0"/>
              </a:rPr>
              <a:t>Sample 1 CAR Needing Improvement  </a:t>
            </a:r>
          </a:p>
          <a:p>
            <a:pPr marL="514350" indent="-514350" eaLnBrk="1" hangingPunct="1"/>
            <a:r>
              <a:rPr lang="en-US" smtClean="0">
                <a:solidFill>
                  <a:schemeClr val="accent1"/>
                </a:solidFill>
                <a:latin typeface="Arial" charset="0"/>
                <a:cs typeface="Arial" charset="0"/>
              </a:rPr>
              <a:t>      CAR 1139850 Thomas </a:t>
            </a:r>
          </a:p>
          <a:p>
            <a:pPr marL="514350" indent="-514350" eaLnBrk="1" hangingPunct="1"/>
            <a:r>
              <a:rPr lang="en-US" smtClean="0">
                <a:solidFill>
                  <a:schemeClr val="accent1"/>
                </a:solidFill>
                <a:latin typeface="Arial" charset="0"/>
                <a:cs typeface="Arial" charset="0"/>
              </a:rPr>
              <a:t>2.   Sample 2 CAR Needing Improvement </a:t>
            </a:r>
          </a:p>
          <a:p>
            <a:pPr marL="514350" indent="-514350" eaLnBrk="1" hangingPunct="1"/>
            <a:r>
              <a:rPr lang="en-US" smtClean="0">
                <a:solidFill>
                  <a:schemeClr val="accent1"/>
                </a:solidFill>
                <a:latin typeface="Arial" charset="0"/>
                <a:cs typeface="Arial" charset="0"/>
              </a:rPr>
              <a:t>      CAR </a:t>
            </a:r>
            <a:r>
              <a:rPr lang="en-US" sz="2800" smtClean="0">
                <a:solidFill>
                  <a:srgbClr val="C70932"/>
                </a:solidFill>
                <a:latin typeface="Arial" charset="0"/>
                <a:cs typeface="Arial" charset="0"/>
              </a:rPr>
              <a:t>11399377 Simy</a:t>
            </a:r>
            <a:r>
              <a:rPr lang="en-US" smtClean="0">
                <a:solidFill>
                  <a:schemeClr val="accent1"/>
                </a:solidFill>
                <a:latin typeface="Arial" charset="0"/>
                <a:cs typeface="Arial" charset="0"/>
              </a:rPr>
              <a:t>  </a:t>
            </a:r>
          </a:p>
          <a:p>
            <a:pPr marL="514350" indent="-514350" eaLnBrk="1" hangingPunct="1"/>
            <a:r>
              <a:rPr lang="en-US" smtClean="0">
                <a:solidFill>
                  <a:schemeClr val="accent1"/>
                </a:solidFill>
                <a:latin typeface="Arial" charset="0"/>
                <a:cs typeface="Arial" charset="0"/>
              </a:rPr>
              <a:t>3.   Sample 3 Good CAR No. 113910033 JY </a:t>
            </a:r>
          </a:p>
          <a:p>
            <a:pPr marL="514350" indent="-514350" eaLnBrk="1" hangingPunct="1">
              <a:buFontTx/>
              <a:buAutoNum type="arabicPeriod" startAt="4"/>
            </a:pPr>
            <a:r>
              <a:rPr lang="en-US" smtClean="0">
                <a:solidFill>
                  <a:schemeClr val="accent1"/>
                </a:solidFill>
                <a:latin typeface="Arial" charset="0"/>
                <a:cs typeface="Arial" charset="0"/>
              </a:rPr>
              <a:t>Sample 4 Good CAR</a:t>
            </a:r>
          </a:p>
          <a:p>
            <a:pPr marL="519113" lvl="4" indent="-3175" eaLnBrk="1" hangingPunct="1"/>
            <a:r>
              <a:rPr lang="en-US" smtClean="0">
                <a:solidFill>
                  <a:schemeClr val="accent1"/>
                </a:solidFill>
                <a:latin typeface="Arial" charset="0"/>
                <a:cs typeface="Arial" charset="0"/>
              </a:rPr>
              <a:t>CAR 11399204 WeiBeng</a:t>
            </a:r>
          </a:p>
          <a:p>
            <a:pPr marL="514350" indent="-514350" eaLnBrk="1" hangingPunct="1"/>
            <a:endParaRPr lang="en-US" smtClean="0">
              <a:solidFill>
                <a:schemeClr val="accent1"/>
              </a:solidFill>
              <a:latin typeface="Arial" charset="0"/>
              <a:cs typeface="Arial" charset="0"/>
            </a:endParaRPr>
          </a:p>
        </p:txBody>
      </p:sp>
      <p:sp>
        <p:nvSpPr>
          <p:cNvPr id="13316"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3C06B93-3785-4548-9B83-58E6FE9B31A2}" type="slidenum">
              <a:rPr lang="en-US"/>
              <a:pPr eaLnBrk="1" hangingPunct="1"/>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mtClean="0">
                <a:latin typeface="Arial" charset="0"/>
                <a:ea typeface="Geneva" charset="0"/>
              </a:rPr>
              <a:t>Sample 4 - Good CAR </a:t>
            </a:r>
            <a:br>
              <a:rPr lang="en-US" smtClean="0">
                <a:latin typeface="Arial" charset="0"/>
                <a:ea typeface="Geneva" charset="0"/>
              </a:rPr>
            </a:br>
            <a:r>
              <a:rPr lang="en-US" smtClean="0">
                <a:latin typeface="Arial" charset="0"/>
                <a:ea typeface="Geneva" charset="0"/>
              </a:rPr>
              <a:t>CAR No. 11399204</a:t>
            </a:r>
          </a:p>
        </p:txBody>
      </p:sp>
      <p:sp>
        <p:nvSpPr>
          <p:cNvPr id="31747"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BA8DE05B-0AD0-4AC3-BA27-67D228D3A026}" type="slidenum">
              <a:rPr lang="en-US"/>
              <a:pPr eaLnBrk="1" hangingPunct="1"/>
              <a:t>20</a:t>
            </a:fld>
            <a:endParaRPr lang="en-US"/>
          </a:p>
        </p:txBody>
      </p:sp>
      <p:pic>
        <p:nvPicPr>
          <p:cNvPr id="317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8938" y="1131888"/>
            <a:ext cx="5029200"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0538" y="4443413"/>
            <a:ext cx="4914900"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274638"/>
            <a:ext cx="8229600" cy="1325562"/>
          </a:xfrm>
        </p:spPr>
        <p:txBody>
          <a:bodyPr/>
          <a:lstStyle/>
          <a:p>
            <a:r>
              <a:rPr lang="en-US" smtClean="0">
                <a:latin typeface="Arial" charset="0"/>
                <a:ea typeface="Geneva" charset="0"/>
              </a:rPr>
              <a:t>Sample 4 - Good CAR </a:t>
            </a:r>
            <a:br>
              <a:rPr lang="en-US" smtClean="0">
                <a:latin typeface="Arial" charset="0"/>
                <a:ea typeface="Geneva" charset="0"/>
              </a:rPr>
            </a:br>
            <a:r>
              <a:rPr lang="en-US" smtClean="0">
                <a:latin typeface="Arial" charset="0"/>
                <a:ea typeface="Geneva" charset="0"/>
              </a:rPr>
              <a:t>CAR No. 11399204</a:t>
            </a:r>
            <a:br>
              <a:rPr lang="en-US" smtClean="0">
                <a:latin typeface="Arial" charset="0"/>
                <a:ea typeface="Geneva" charset="0"/>
              </a:rPr>
            </a:br>
            <a:r>
              <a:rPr lang="en-US" smtClean="0">
                <a:latin typeface="Arial" charset="0"/>
                <a:ea typeface="Geneva" charset="0"/>
              </a:rPr>
              <a:t>Discussion</a:t>
            </a:r>
            <a:br>
              <a:rPr lang="en-US" smtClean="0">
                <a:latin typeface="Arial" charset="0"/>
                <a:ea typeface="Geneva" charset="0"/>
              </a:rPr>
            </a:br>
            <a:endParaRPr lang="en-US" smtClean="0">
              <a:latin typeface="Arial" charset="0"/>
              <a:ea typeface="Geneva" charset="0"/>
            </a:endParaRPr>
          </a:p>
        </p:txBody>
      </p:sp>
      <p:sp>
        <p:nvSpPr>
          <p:cNvPr id="32771" name="Content Placeholder 2"/>
          <p:cNvSpPr>
            <a:spLocks noGrp="1"/>
          </p:cNvSpPr>
          <p:nvPr>
            <p:ph idx="1"/>
          </p:nvPr>
        </p:nvSpPr>
        <p:spPr>
          <a:xfrm>
            <a:off x="457200" y="1681163"/>
            <a:ext cx="8229600" cy="4749800"/>
          </a:xfrm>
        </p:spPr>
        <p:txBody>
          <a:bodyPr/>
          <a:lstStyle/>
          <a:p>
            <a:pPr marL="396875">
              <a:buFontTx/>
              <a:buChar char="•"/>
            </a:pPr>
            <a:r>
              <a:rPr lang="en-US" smtClean="0">
                <a:latin typeface="Arial" charset="0"/>
                <a:ea typeface="Geneva" charset="0"/>
              </a:rPr>
              <a:t>The Analysis is clear and complete, leading to the root cause for missing Critical Consumables identification labeling.</a:t>
            </a:r>
          </a:p>
          <a:p>
            <a:pPr marL="396875">
              <a:buFontTx/>
              <a:buChar char="•"/>
            </a:pPr>
            <a:r>
              <a:rPr lang="en-US" smtClean="0">
                <a:latin typeface="Arial" charset="0"/>
                <a:ea typeface="Geneva" charset="0"/>
              </a:rPr>
              <a:t>The root cause is reasonably arrived at based on the analysis. The method used for putting the CC ID label on gas cylinders is correctly concluded as being not effective.</a:t>
            </a:r>
          </a:p>
          <a:p>
            <a:pPr marL="396875">
              <a:buFontTx/>
              <a:buChar char="•"/>
            </a:pPr>
            <a:r>
              <a:rPr lang="en-US" smtClean="0">
                <a:latin typeface="Arial" charset="0"/>
                <a:ea typeface="Geneva" charset="0"/>
              </a:rPr>
              <a:t>Scope of the nonconformance tells us that the problem is isolated to San Jose Lab.</a:t>
            </a:r>
          </a:p>
          <a:p>
            <a:pPr marL="396875">
              <a:buFontTx/>
              <a:buChar char="•"/>
            </a:pPr>
            <a:r>
              <a:rPr lang="en-US" smtClean="0">
                <a:latin typeface="Arial" charset="0"/>
                <a:ea typeface="Geneva" charset="0"/>
              </a:rPr>
              <a:t>Corrective Actions fixed the defects in the objective evidence by labeling the CC with missing ID; addressed the root cause by having removable collar and permanent label ID.</a:t>
            </a:r>
          </a:p>
          <a:p>
            <a:pPr marL="396875">
              <a:buFontTx/>
              <a:buChar char="•"/>
            </a:pPr>
            <a:r>
              <a:rPr lang="en-US" smtClean="0">
                <a:latin typeface="Arial" charset="0"/>
                <a:ea typeface="Geneva" charset="0"/>
              </a:rPr>
              <a:t>Milestones have a containment, verification and other milestones as described in CA</a:t>
            </a:r>
          </a:p>
          <a:p>
            <a:pPr marL="396875">
              <a:buFontTx/>
              <a:buChar char="•"/>
            </a:pPr>
            <a:r>
              <a:rPr lang="en-US" smtClean="0">
                <a:latin typeface="Arial" charset="0"/>
                <a:ea typeface="Geneva" charset="0"/>
              </a:rPr>
              <a:t>The effectiveness of the CA were verified by quality staff checking the CC ID three months after the CAR closure.</a:t>
            </a:r>
          </a:p>
          <a:p>
            <a:pPr marL="396875">
              <a:buFontTx/>
              <a:buChar char="•"/>
            </a:pPr>
            <a:endParaRPr lang="en-US" smtClean="0">
              <a:latin typeface="Arial" charset="0"/>
              <a:ea typeface="Geneva" charset="0"/>
            </a:endParaRPr>
          </a:p>
        </p:txBody>
      </p:sp>
      <p:sp>
        <p:nvSpPr>
          <p:cNvPr id="3277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88866E40-7D71-4EF3-84A1-809072A1B7CF}" type="slidenum">
              <a:rPr lang="en-US"/>
              <a:pPr eaLnBrk="1" hangingPunct="1"/>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4"/>
          <p:cNvSpPr>
            <a:spLocks noGrp="1"/>
          </p:cNvSpPr>
          <p:nvPr>
            <p:ph type="title"/>
          </p:nvPr>
        </p:nvSpPr>
        <p:spPr>
          <a:xfrm>
            <a:off x="457200" y="677863"/>
            <a:ext cx="5486400" cy="1600200"/>
          </a:xfrm>
        </p:spPr>
        <p:txBody>
          <a:bodyPr/>
          <a:lstStyle/>
          <a:p>
            <a:pPr eaLnBrk="1" hangingPunct="1"/>
            <a:r>
              <a:rPr lang="en-US" smtClean="0">
                <a:latin typeface="Arial" charset="0"/>
                <a:ea typeface="Geneva" charset="0"/>
              </a:rPr>
              <a:t>THANK YOU.</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3"/>
          <p:cNvSpPr>
            <a:spLocks noGrp="1"/>
          </p:cNvSpPr>
          <p:nvPr>
            <p:ph type="title"/>
          </p:nvPr>
        </p:nvSpPr>
        <p:spPr>
          <a:xfrm>
            <a:off x="552450" y="2962275"/>
            <a:ext cx="8196263" cy="1160463"/>
          </a:xfrm>
        </p:spPr>
        <p:txBody>
          <a:bodyPr/>
          <a:lstStyle/>
          <a:p>
            <a:pPr algn="ctr" eaLnBrk="1" hangingPunct="1"/>
            <a:r>
              <a:rPr lang="en-US" altLang="ko-KR" sz="3200" smtClean="0">
                <a:latin typeface="Arial" pitchFamily="34" charset="0"/>
                <a:ea typeface="Geneva"/>
                <a:cs typeface="Geneva"/>
              </a:rPr>
              <a:t>Case Study</a:t>
            </a:r>
            <a:endParaRPr lang="en-US" altLang="ko-KR" smtClean="0">
              <a:latin typeface="Arial" pitchFamily="34" charset="0"/>
              <a:ea typeface="Geneva"/>
              <a:cs typeface="Geneva"/>
            </a:endParaRPr>
          </a:p>
        </p:txBody>
      </p:sp>
      <p:sp>
        <p:nvSpPr>
          <p:cNvPr id="2" name="TextBox 1"/>
          <p:cNvSpPr txBox="1"/>
          <p:nvPr/>
        </p:nvSpPr>
        <p:spPr>
          <a:xfrm>
            <a:off x="4980487" y="685800"/>
            <a:ext cx="3903697" cy="646331"/>
          </a:xfrm>
          <a:prstGeom prst="rect">
            <a:avLst/>
          </a:prstGeom>
          <a:solidFill>
            <a:schemeClr val="bg1">
              <a:lumMod val="85000"/>
            </a:schemeClr>
          </a:solidFill>
          <a:ln w="12700">
            <a:solidFill>
              <a:schemeClr val="tx1"/>
            </a:solidFill>
          </a:ln>
        </p:spPr>
        <p:txBody>
          <a:bodyPr wrap="none" rtlCol="0">
            <a:spAutoFit/>
          </a:bodyPr>
          <a:lstStyle/>
          <a:p>
            <a:r>
              <a:rPr lang="en-US" dirty="0" smtClean="0">
                <a:latin typeface="Arial" pitchFamily="34" charset="0"/>
                <a:cs typeface="Arial" pitchFamily="34" charset="0"/>
              </a:rPr>
              <a:t>Team:  John Pallanti, Chris Nicastro,</a:t>
            </a:r>
          </a:p>
          <a:p>
            <a:r>
              <a:rPr lang="en-US" dirty="0" smtClean="0">
                <a:latin typeface="Arial" pitchFamily="34" charset="0"/>
                <a:cs typeface="Arial" pitchFamily="34" charset="0"/>
              </a:rPr>
              <a:t>Gary Gardell, Kathy Lindstrom</a:t>
            </a:r>
          </a:p>
        </p:txBody>
      </p:sp>
    </p:spTree>
    <p:extLst>
      <p:ext uri="{BB962C8B-B14F-4D97-AF65-F5344CB8AC3E}">
        <p14:creationId xmlns:p14="http://schemas.microsoft.com/office/powerpoint/2010/main" val="39340597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8A250CE4-6856-42E8-9494-321F2D51717E}" type="slidenum">
              <a:rPr lang="en-US" altLang="ko-KR"/>
              <a:pPr eaLnBrk="1" hangingPunct="1"/>
              <a:t>24</a:t>
            </a:fld>
            <a:endParaRPr lang="en-US" altLang="ko-KR"/>
          </a:p>
        </p:txBody>
      </p:sp>
      <p:sp>
        <p:nvSpPr>
          <p:cNvPr id="13315" name="Title 1"/>
          <p:cNvSpPr>
            <a:spLocks noGrp="1"/>
          </p:cNvSpPr>
          <p:nvPr>
            <p:ph type="title"/>
          </p:nvPr>
        </p:nvSpPr>
        <p:spPr>
          <a:xfrm>
            <a:off x="457200" y="171450"/>
            <a:ext cx="8229600" cy="1143000"/>
          </a:xfrm>
        </p:spPr>
        <p:txBody>
          <a:bodyPr/>
          <a:lstStyle/>
          <a:p>
            <a:r>
              <a:rPr lang="en-US" smtClean="0">
                <a:latin typeface="Arial" pitchFamily="34" charset="0"/>
                <a:ea typeface="Geneva"/>
                <a:cs typeface="Geneva"/>
              </a:rPr>
              <a:t>Good CAR – Sample 1 </a:t>
            </a:r>
          </a:p>
        </p:txBody>
      </p:sp>
      <p:sp>
        <p:nvSpPr>
          <p:cNvPr id="13316" name="TextBox 2"/>
          <p:cNvSpPr txBox="1">
            <a:spLocks noChangeArrowheads="1"/>
          </p:cNvSpPr>
          <p:nvPr/>
        </p:nvSpPr>
        <p:spPr bwMode="auto">
          <a:xfrm>
            <a:off x="476250" y="704850"/>
            <a:ext cx="418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dirty="0">
                <a:cs typeface="Arial" pitchFamily="34" charset="0"/>
              </a:rPr>
              <a:t>CAR Number</a:t>
            </a:r>
            <a:r>
              <a:rPr lang="en-US" dirty="0" smtClean="0">
                <a:cs typeface="Arial" pitchFamily="34" charset="0"/>
              </a:rPr>
              <a:t>: </a:t>
            </a:r>
            <a:r>
              <a:rPr lang="en-US" dirty="0"/>
              <a:t>11399735</a:t>
            </a:r>
            <a:endParaRPr lang="en-US" dirty="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758" y="1071233"/>
            <a:ext cx="6868484" cy="4715533"/>
          </a:xfrm>
          <a:prstGeom prst="rect">
            <a:avLst/>
          </a:prstGeom>
        </p:spPr>
      </p:pic>
    </p:spTree>
    <p:extLst>
      <p:ext uri="{BB962C8B-B14F-4D97-AF65-F5344CB8AC3E}">
        <p14:creationId xmlns:p14="http://schemas.microsoft.com/office/powerpoint/2010/main" val="177135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dirty="0" smtClean="0"/>
              <a:t>Good CAR Sample 1</a:t>
            </a:r>
            <a:endParaRPr lang="en-US" dirty="0"/>
          </a:p>
        </p:txBody>
      </p:sp>
      <p:sp>
        <p:nvSpPr>
          <p:cNvPr id="3" name="Content Placeholder 2"/>
          <p:cNvSpPr>
            <a:spLocks noGrp="1"/>
          </p:cNvSpPr>
          <p:nvPr>
            <p:ph idx="1"/>
          </p:nvPr>
        </p:nvSpPr>
        <p:spPr>
          <a:xfrm>
            <a:off x="609600" y="1122682"/>
            <a:ext cx="3180080" cy="472440"/>
          </a:xfrm>
        </p:spPr>
        <p:txBody>
          <a:bodyPr/>
          <a:lstStyle/>
          <a:p>
            <a:r>
              <a:rPr lang="en-US" dirty="0" smtClean="0"/>
              <a:t>CAR Number 11399735</a:t>
            </a:r>
            <a:endParaRPr lang="en-US" dirty="0"/>
          </a:p>
        </p:txBody>
      </p:sp>
      <p:sp>
        <p:nvSpPr>
          <p:cNvPr id="4" name="Slide Number Placeholder 3"/>
          <p:cNvSpPr>
            <a:spLocks noGrp="1"/>
          </p:cNvSpPr>
          <p:nvPr>
            <p:ph type="sldNum" sz="quarter" idx="10"/>
          </p:nvPr>
        </p:nvSpPr>
        <p:spPr/>
        <p:txBody>
          <a:bodyPr/>
          <a:lstStyle/>
          <a:p>
            <a:pPr>
              <a:defRPr/>
            </a:pPr>
            <a:fld id="{C754A591-F838-422B-8FD6-8829045D66D7}" type="slidenum">
              <a:rPr lang="en-US" smtClean="0"/>
              <a:pPr>
                <a:defRPr/>
              </a:pPr>
              <a:t>25</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403" y="1687234"/>
            <a:ext cx="6611273" cy="3991532"/>
          </a:xfrm>
          <a:prstGeom prst="rect">
            <a:avLst/>
          </a:prstGeom>
        </p:spPr>
      </p:pic>
    </p:spTree>
    <p:extLst>
      <p:ext uri="{BB962C8B-B14F-4D97-AF65-F5344CB8AC3E}">
        <p14:creationId xmlns:p14="http://schemas.microsoft.com/office/powerpoint/2010/main" val="328084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8AC97204-84DB-4B3E-B2F3-926730E1CED3}" type="slidenum">
              <a:rPr lang="en-US" altLang="ko-KR"/>
              <a:pPr eaLnBrk="1" hangingPunct="1"/>
              <a:t>26</a:t>
            </a:fld>
            <a:endParaRPr lang="en-US" altLang="ko-KR"/>
          </a:p>
        </p:txBody>
      </p:sp>
      <p:sp>
        <p:nvSpPr>
          <p:cNvPr id="14339" name="Title 1"/>
          <p:cNvSpPr>
            <a:spLocks noGrp="1"/>
          </p:cNvSpPr>
          <p:nvPr>
            <p:ph type="title"/>
          </p:nvPr>
        </p:nvSpPr>
        <p:spPr>
          <a:xfrm>
            <a:off x="457200" y="206375"/>
            <a:ext cx="8229600" cy="1143000"/>
          </a:xfrm>
        </p:spPr>
        <p:txBody>
          <a:bodyPr/>
          <a:lstStyle/>
          <a:p>
            <a:r>
              <a:rPr lang="en-US" dirty="0" smtClean="0">
                <a:latin typeface="Arial" pitchFamily="34" charset="0"/>
                <a:ea typeface="Geneva"/>
                <a:cs typeface="Geneva"/>
              </a:rPr>
              <a:t>Good CAR – Sample 1 </a:t>
            </a:r>
          </a:p>
        </p:txBody>
      </p:sp>
      <p:sp>
        <p:nvSpPr>
          <p:cNvPr id="14340" name="TextBox 2"/>
          <p:cNvSpPr txBox="1">
            <a:spLocks noChangeArrowheads="1"/>
          </p:cNvSpPr>
          <p:nvPr/>
        </p:nvSpPr>
        <p:spPr bwMode="auto">
          <a:xfrm>
            <a:off x="476250" y="773113"/>
            <a:ext cx="26938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dirty="0">
                <a:cs typeface="Arial" pitchFamily="34" charset="0"/>
              </a:rPr>
              <a:t>CAR Number: </a:t>
            </a:r>
            <a:r>
              <a:rPr lang="en-US" dirty="0"/>
              <a:t>11399735</a:t>
            </a:r>
            <a:endParaRPr lang="en-US" dirty="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679" y="1118865"/>
            <a:ext cx="6744642" cy="4620270"/>
          </a:xfrm>
          <a:prstGeom prst="rect">
            <a:avLst/>
          </a:prstGeom>
        </p:spPr>
      </p:pic>
    </p:spTree>
    <p:extLst>
      <p:ext uri="{BB962C8B-B14F-4D97-AF65-F5344CB8AC3E}">
        <p14:creationId xmlns:p14="http://schemas.microsoft.com/office/powerpoint/2010/main" val="3028318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C3243DDA-8713-4A5F-983C-A86CDEC1FD13}" type="slidenum">
              <a:rPr lang="en-US" altLang="ko-KR"/>
              <a:pPr eaLnBrk="1" hangingPunct="1"/>
              <a:t>27</a:t>
            </a:fld>
            <a:endParaRPr lang="en-US" altLang="ko-KR"/>
          </a:p>
        </p:txBody>
      </p:sp>
      <p:sp>
        <p:nvSpPr>
          <p:cNvPr id="15363" name="Title 1"/>
          <p:cNvSpPr>
            <a:spLocks noGrp="1"/>
          </p:cNvSpPr>
          <p:nvPr>
            <p:ph type="title"/>
          </p:nvPr>
        </p:nvSpPr>
        <p:spPr/>
        <p:txBody>
          <a:bodyPr/>
          <a:lstStyle/>
          <a:p>
            <a:r>
              <a:rPr lang="en-US" smtClean="0">
                <a:latin typeface="Arial" pitchFamily="34" charset="0"/>
                <a:ea typeface="Geneva"/>
                <a:cs typeface="Geneva"/>
              </a:rPr>
              <a:t>Good CAR – Sample 1 </a:t>
            </a:r>
          </a:p>
        </p:txBody>
      </p:sp>
      <p:sp>
        <p:nvSpPr>
          <p:cNvPr id="15364" name="TextBox 2"/>
          <p:cNvSpPr txBox="1">
            <a:spLocks noChangeArrowheads="1"/>
          </p:cNvSpPr>
          <p:nvPr/>
        </p:nvSpPr>
        <p:spPr bwMode="auto">
          <a:xfrm>
            <a:off x="476250" y="819150"/>
            <a:ext cx="33642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dirty="0">
                <a:cs typeface="Arial" pitchFamily="34" charset="0"/>
              </a:rPr>
              <a:t>CAR Number</a:t>
            </a:r>
            <a:r>
              <a:rPr lang="en-US" dirty="0" smtClean="0">
                <a:cs typeface="Arial" pitchFamily="34" charset="0"/>
              </a:rPr>
              <a:t>: 11399735</a:t>
            </a:r>
            <a:endParaRPr lang="en-US" dirty="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600" y="1342733"/>
            <a:ext cx="6620799" cy="4172533"/>
          </a:xfrm>
          <a:prstGeom prst="rect">
            <a:avLst/>
          </a:prstGeom>
        </p:spPr>
      </p:pic>
    </p:spTree>
    <p:extLst>
      <p:ext uri="{BB962C8B-B14F-4D97-AF65-F5344CB8AC3E}">
        <p14:creationId xmlns:p14="http://schemas.microsoft.com/office/powerpoint/2010/main" val="18909349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F5767CE0-5EC4-4E4D-92CB-8E34DE1AD910}" type="slidenum">
              <a:rPr lang="en-US" altLang="ko-KR"/>
              <a:pPr eaLnBrk="1" hangingPunct="1"/>
              <a:t>28</a:t>
            </a:fld>
            <a:endParaRPr lang="en-US" altLang="ko-KR"/>
          </a:p>
        </p:txBody>
      </p:sp>
      <p:sp>
        <p:nvSpPr>
          <p:cNvPr id="16387" name="Title 1"/>
          <p:cNvSpPr>
            <a:spLocks noGrp="1"/>
          </p:cNvSpPr>
          <p:nvPr>
            <p:ph type="title"/>
          </p:nvPr>
        </p:nvSpPr>
        <p:spPr>
          <a:xfrm>
            <a:off x="457200" y="138113"/>
            <a:ext cx="8229600" cy="1143000"/>
          </a:xfrm>
        </p:spPr>
        <p:txBody>
          <a:bodyPr/>
          <a:lstStyle/>
          <a:p>
            <a:r>
              <a:rPr lang="en-US" smtClean="0">
                <a:latin typeface="Arial" pitchFamily="34" charset="0"/>
                <a:ea typeface="Geneva"/>
                <a:cs typeface="Geneva"/>
              </a:rPr>
              <a:t>Good CAR – Sample 2 </a:t>
            </a:r>
          </a:p>
        </p:txBody>
      </p:sp>
      <p:sp>
        <p:nvSpPr>
          <p:cNvPr id="16388" name="TextBox 2"/>
          <p:cNvSpPr txBox="1">
            <a:spLocks noChangeArrowheads="1"/>
          </p:cNvSpPr>
          <p:nvPr/>
        </p:nvSpPr>
        <p:spPr bwMode="auto">
          <a:xfrm>
            <a:off x="476250" y="693738"/>
            <a:ext cx="27579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dirty="0">
                <a:cs typeface="Arial" pitchFamily="34" charset="0"/>
              </a:rPr>
              <a:t>CAR Number: </a:t>
            </a:r>
            <a:r>
              <a:rPr lang="en-US" dirty="0"/>
              <a:t>11399359</a:t>
            </a:r>
            <a:r>
              <a:rPr lang="en-US" dirty="0" smtClean="0"/>
              <a:t> </a:t>
            </a:r>
            <a:endParaRPr lang="en-US" dirty="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337" y="1071233"/>
            <a:ext cx="6811326" cy="4715533"/>
          </a:xfrm>
          <a:prstGeom prst="rect">
            <a:avLst/>
          </a:prstGeom>
        </p:spPr>
      </p:pic>
    </p:spTree>
    <p:extLst>
      <p:ext uri="{BB962C8B-B14F-4D97-AF65-F5344CB8AC3E}">
        <p14:creationId xmlns:p14="http://schemas.microsoft.com/office/powerpoint/2010/main" val="39008966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177EE726-69EB-49FE-8504-2E8EE80EA706}" type="slidenum">
              <a:rPr lang="en-US" altLang="ko-KR"/>
              <a:pPr eaLnBrk="1" hangingPunct="1"/>
              <a:t>29</a:t>
            </a:fld>
            <a:endParaRPr lang="en-US" altLang="ko-KR"/>
          </a:p>
        </p:txBody>
      </p:sp>
      <p:sp>
        <p:nvSpPr>
          <p:cNvPr id="17411" name="Title 1"/>
          <p:cNvSpPr>
            <a:spLocks noGrp="1"/>
          </p:cNvSpPr>
          <p:nvPr>
            <p:ph type="title"/>
          </p:nvPr>
        </p:nvSpPr>
        <p:spPr>
          <a:xfrm>
            <a:off x="457200" y="206375"/>
            <a:ext cx="8229600" cy="1143000"/>
          </a:xfrm>
        </p:spPr>
        <p:txBody>
          <a:bodyPr/>
          <a:lstStyle/>
          <a:p>
            <a:r>
              <a:rPr lang="en-US" smtClean="0">
                <a:latin typeface="Arial" pitchFamily="34" charset="0"/>
                <a:ea typeface="Geneva"/>
                <a:cs typeface="Geneva"/>
              </a:rPr>
              <a:t>Good CAR – Sample 2 </a:t>
            </a:r>
          </a:p>
        </p:txBody>
      </p:sp>
      <p:sp>
        <p:nvSpPr>
          <p:cNvPr id="17412" name="TextBox 2"/>
          <p:cNvSpPr txBox="1">
            <a:spLocks noChangeArrowheads="1"/>
          </p:cNvSpPr>
          <p:nvPr/>
        </p:nvSpPr>
        <p:spPr bwMode="auto">
          <a:xfrm>
            <a:off x="476250" y="727075"/>
            <a:ext cx="26938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dirty="0">
                <a:cs typeface="Arial" pitchFamily="34" charset="0"/>
              </a:rPr>
              <a:t>CAR Number: </a:t>
            </a:r>
            <a:r>
              <a:rPr lang="en-US" dirty="0"/>
              <a:t>11399359</a:t>
            </a:r>
            <a:endParaRPr lang="en-US" dirty="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732" y="1171259"/>
            <a:ext cx="6706536" cy="4515481"/>
          </a:xfrm>
          <a:prstGeom prst="rect">
            <a:avLst/>
          </a:prstGeom>
        </p:spPr>
      </p:pic>
    </p:spTree>
    <p:extLst>
      <p:ext uri="{BB962C8B-B14F-4D97-AF65-F5344CB8AC3E}">
        <p14:creationId xmlns:p14="http://schemas.microsoft.com/office/powerpoint/2010/main" val="28657909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p:txBody>
          <a:bodyPr/>
          <a:lstStyle/>
          <a:p>
            <a:pPr eaLnBrk="1" hangingPunct="1"/>
            <a:r>
              <a:rPr lang="en-US" smtClean="0">
                <a:latin typeface="Arial" charset="0"/>
                <a:ea typeface="Geneva" charset="0"/>
              </a:rPr>
              <a:t>Sample 1 -  CAR Needing Improvement</a:t>
            </a:r>
            <a:br>
              <a:rPr lang="en-US" smtClean="0">
                <a:latin typeface="Arial" charset="0"/>
                <a:ea typeface="Geneva" charset="0"/>
              </a:rPr>
            </a:br>
            <a:r>
              <a:rPr lang="en-US" smtClean="0">
                <a:latin typeface="Arial" charset="0"/>
                <a:ea typeface="Geneva" charset="0"/>
              </a:rPr>
              <a:t>CAR No. 11399850</a:t>
            </a:r>
          </a:p>
        </p:txBody>
      </p:sp>
      <p:sp>
        <p:nvSpPr>
          <p:cNvPr id="14339" name="Content Placeholder 4"/>
          <p:cNvSpPr>
            <a:spLocks noGrp="1"/>
          </p:cNvSpPr>
          <p:nvPr>
            <p:ph idx="1"/>
          </p:nvPr>
        </p:nvSpPr>
        <p:spPr/>
        <p:txBody>
          <a:bodyPr/>
          <a:lstStyle/>
          <a:p>
            <a:pPr marL="0" indent="0" defTabSz="914400" eaLnBrk="1" hangingPunct="1">
              <a:spcAft>
                <a:spcPct val="30000"/>
              </a:spcAft>
            </a:pPr>
            <a:r>
              <a:rPr lang="en-US" smtClean="0">
                <a:latin typeface="Arial" charset="0"/>
                <a:cs typeface="Arial" charset="0"/>
              </a:rPr>
              <a:t>Main Copy Arial 20 pt. This study was conducted in two phases: a qualitative exploratory phase followed by a quantitative survey.  The first phase consisted of a series of focus groups with U.S. consumers. </a:t>
            </a:r>
          </a:p>
          <a:p>
            <a:pPr lvl="1" defTabSz="914400" eaLnBrk="1" hangingPunct="1"/>
            <a:r>
              <a:rPr lang="en-US" smtClean="0">
                <a:latin typeface="Arial" charset="0"/>
                <a:cs typeface="Arial Unicode MS" charset="0"/>
              </a:rPr>
              <a:t>Indent 1 Arial 18 pt. + 10 pts before paragraph</a:t>
            </a:r>
          </a:p>
          <a:p>
            <a:pPr lvl="1" defTabSz="914400" eaLnBrk="1" hangingPunct="1"/>
            <a:r>
              <a:rPr lang="en-US" smtClean="0">
                <a:solidFill>
                  <a:srgbClr val="000000"/>
                </a:solidFill>
                <a:latin typeface="Arial" charset="0"/>
                <a:cs typeface="Arial" charset="0"/>
              </a:rPr>
              <a:t>The focus groups were conducted across a broad range of life-stage segments and key product purchaser segments to ensure that the complete range of consumers’ safety attitudes, motivations and behaviors were identified. </a:t>
            </a:r>
          </a:p>
          <a:p>
            <a:pPr lvl="2" defTabSz="914400" eaLnBrk="1" hangingPunct="1">
              <a:buFont typeface="Arial" charset="0"/>
              <a:buNone/>
            </a:pPr>
            <a:r>
              <a:rPr lang="en-US" smtClean="0">
                <a:solidFill>
                  <a:srgbClr val="000000"/>
                </a:solidFill>
                <a:latin typeface="Arial" charset="0"/>
                <a:cs typeface="Arial Unicode MS" charset="0"/>
              </a:rPr>
              <a:t>	– Indent 2 Arial 16 pt. + 6pts before paragraph</a:t>
            </a:r>
            <a:br>
              <a:rPr lang="en-US" smtClean="0">
                <a:solidFill>
                  <a:srgbClr val="000000"/>
                </a:solidFill>
                <a:latin typeface="Arial" charset="0"/>
                <a:cs typeface="Arial Unicode MS" charset="0"/>
              </a:rPr>
            </a:br>
            <a:r>
              <a:rPr lang="en-US" smtClean="0">
                <a:solidFill>
                  <a:srgbClr val="000000"/>
                </a:solidFill>
                <a:latin typeface="Arial" charset="0"/>
                <a:cs typeface="Arial Unicode MS" charset="0"/>
              </a:rPr>
              <a:t>– Young singles, adults age 21-34, living outside their parents’ home </a:t>
            </a:r>
            <a:br>
              <a:rPr lang="en-US" smtClean="0">
                <a:solidFill>
                  <a:srgbClr val="000000"/>
                </a:solidFill>
                <a:latin typeface="Arial" charset="0"/>
                <a:cs typeface="Arial Unicode MS" charset="0"/>
              </a:rPr>
            </a:br>
            <a:r>
              <a:rPr lang="en-US" smtClean="0">
                <a:solidFill>
                  <a:srgbClr val="000000"/>
                </a:solidFill>
                <a:latin typeface="Arial" charset="0"/>
                <a:cs typeface="Arial Unicode MS" charset="0"/>
              </a:rPr>
              <a:t>– Parents with younger children (&lt; 6), and no children &gt;6 years of age  </a:t>
            </a:r>
            <a:br>
              <a:rPr lang="en-US" smtClean="0">
                <a:solidFill>
                  <a:srgbClr val="000000"/>
                </a:solidFill>
                <a:latin typeface="Arial" charset="0"/>
                <a:cs typeface="Arial Unicode MS" charset="0"/>
              </a:rPr>
            </a:br>
            <a:r>
              <a:rPr lang="en-US" smtClean="0">
                <a:solidFill>
                  <a:srgbClr val="000000"/>
                </a:solidFill>
                <a:latin typeface="Arial" charset="0"/>
                <a:cs typeface="Arial Unicode MS" charset="0"/>
              </a:rPr>
              <a:t>– Parents with older children (divided evenly between 6-12 and 13-17)</a:t>
            </a:r>
            <a:br>
              <a:rPr lang="en-US" smtClean="0">
                <a:solidFill>
                  <a:srgbClr val="000000"/>
                </a:solidFill>
                <a:latin typeface="Arial" charset="0"/>
                <a:cs typeface="Arial Unicode MS" charset="0"/>
              </a:rPr>
            </a:br>
            <a:r>
              <a:rPr lang="en-US" smtClean="0">
                <a:solidFill>
                  <a:srgbClr val="000000"/>
                </a:solidFill>
                <a:latin typeface="Arial" charset="0"/>
                <a:cs typeface="Arial Unicode MS" charset="0"/>
              </a:rPr>
              <a:t>– Adults 25 – 54 without children</a:t>
            </a:r>
            <a:br>
              <a:rPr lang="en-US" smtClean="0">
                <a:solidFill>
                  <a:srgbClr val="000000"/>
                </a:solidFill>
                <a:latin typeface="Arial" charset="0"/>
                <a:cs typeface="Arial Unicode MS" charset="0"/>
              </a:rPr>
            </a:br>
            <a:r>
              <a:rPr lang="en-US" smtClean="0">
                <a:solidFill>
                  <a:srgbClr val="000000"/>
                </a:solidFill>
                <a:latin typeface="Arial" charset="0"/>
                <a:cs typeface="Arial Unicode MS" charset="0"/>
              </a:rPr>
              <a:t>– Empty Nesters, adults age 45 – 64</a:t>
            </a:r>
          </a:p>
          <a:p>
            <a:pPr marL="0" indent="0" defTabSz="914400" eaLnBrk="1" hangingPunct="1"/>
            <a:endParaRPr lang="en-US" smtClean="0">
              <a:latin typeface="Arial" charset="0"/>
              <a:ea typeface="Geneva" charset="0"/>
            </a:endParaRPr>
          </a:p>
          <a:p>
            <a:pPr lvl="2" defTabSz="914400" eaLnBrk="1" hangingPunct="1"/>
            <a:endParaRPr lang="en-US" smtClean="0">
              <a:latin typeface="Arial" charset="0"/>
              <a:cs typeface="Arial Unicode MS"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pPr eaLnBrk="1" hangingPunct="1"/>
              <a:t>3</a:t>
            </a:fld>
            <a:endParaRPr lang="en-US"/>
          </a:p>
        </p:txBody>
      </p:sp>
      <p:pic>
        <p:nvPicPr>
          <p:cNvPr id="143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13" y="1258888"/>
            <a:ext cx="8029575" cy="486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A26FA43B-F65A-467D-8695-235B39981608}" type="slidenum">
              <a:rPr lang="en-US" altLang="ko-KR"/>
              <a:pPr eaLnBrk="1" hangingPunct="1"/>
              <a:t>30</a:t>
            </a:fld>
            <a:endParaRPr lang="en-US" altLang="ko-KR"/>
          </a:p>
        </p:txBody>
      </p:sp>
      <p:sp>
        <p:nvSpPr>
          <p:cNvPr id="18435" name="Title 1"/>
          <p:cNvSpPr>
            <a:spLocks noGrp="1"/>
          </p:cNvSpPr>
          <p:nvPr>
            <p:ph type="title"/>
          </p:nvPr>
        </p:nvSpPr>
        <p:spPr/>
        <p:txBody>
          <a:bodyPr/>
          <a:lstStyle/>
          <a:p>
            <a:r>
              <a:rPr lang="en-US" smtClean="0">
                <a:latin typeface="Arial" pitchFamily="34" charset="0"/>
                <a:ea typeface="Geneva"/>
                <a:cs typeface="Geneva"/>
              </a:rPr>
              <a:t>CAR Needing Improvement - Sample 1</a:t>
            </a:r>
          </a:p>
        </p:txBody>
      </p:sp>
      <p:sp>
        <p:nvSpPr>
          <p:cNvPr id="18436" name="TextBox 2"/>
          <p:cNvSpPr txBox="1">
            <a:spLocks noChangeArrowheads="1"/>
          </p:cNvSpPr>
          <p:nvPr/>
        </p:nvSpPr>
        <p:spPr bwMode="auto">
          <a:xfrm>
            <a:off x="476250" y="933450"/>
            <a:ext cx="2711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dirty="0">
                <a:cs typeface="Arial" pitchFamily="34" charset="0"/>
              </a:rPr>
              <a:t>CAR Number: </a:t>
            </a:r>
            <a:r>
              <a:rPr lang="en-US" dirty="0"/>
              <a:t>11399465</a:t>
            </a:r>
            <a:endParaRPr lang="en-US" dirty="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6344" y="1417638"/>
            <a:ext cx="6668431" cy="4620270"/>
          </a:xfrm>
          <a:prstGeom prst="rect">
            <a:avLst/>
          </a:prstGeom>
        </p:spPr>
      </p:pic>
    </p:spTree>
    <p:extLst>
      <p:ext uri="{BB962C8B-B14F-4D97-AF65-F5344CB8AC3E}">
        <p14:creationId xmlns:p14="http://schemas.microsoft.com/office/powerpoint/2010/main" val="32558861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786E1C24-8B00-4B3B-89AA-15286DC0BB65}" type="slidenum">
              <a:rPr lang="en-US" altLang="ko-KR"/>
              <a:pPr eaLnBrk="1" hangingPunct="1"/>
              <a:t>31</a:t>
            </a:fld>
            <a:endParaRPr lang="en-US" altLang="ko-KR"/>
          </a:p>
        </p:txBody>
      </p:sp>
      <p:sp>
        <p:nvSpPr>
          <p:cNvPr id="19459" name="Title 1"/>
          <p:cNvSpPr>
            <a:spLocks noGrp="1"/>
          </p:cNvSpPr>
          <p:nvPr>
            <p:ph type="title"/>
          </p:nvPr>
        </p:nvSpPr>
        <p:spPr>
          <a:xfrm>
            <a:off x="457199" y="274638"/>
            <a:ext cx="8229600" cy="1143000"/>
          </a:xfrm>
        </p:spPr>
        <p:txBody>
          <a:bodyPr/>
          <a:lstStyle/>
          <a:p>
            <a:r>
              <a:rPr lang="en-US" dirty="0" smtClean="0">
                <a:latin typeface="Arial" pitchFamily="34" charset="0"/>
                <a:ea typeface="Geneva"/>
                <a:cs typeface="Geneva"/>
              </a:rPr>
              <a:t>CAR Needing Improvement - Sample 1</a:t>
            </a:r>
            <a:br>
              <a:rPr lang="en-US" dirty="0" smtClean="0">
                <a:latin typeface="Arial" pitchFamily="34" charset="0"/>
                <a:ea typeface="Geneva"/>
                <a:cs typeface="Geneva"/>
              </a:rPr>
            </a:br>
            <a:endParaRPr lang="en-US" dirty="0" smtClean="0">
              <a:latin typeface="Arial" pitchFamily="34" charset="0"/>
              <a:ea typeface="Geneva"/>
              <a:cs typeface="Geneva"/>
            </a:endParaRPr>
          </a:p>
        </p:txBody>
      </p:sp>
      <p:sp>
        <p:nvSpPr>
          <p:cNvPr id="19460" name="TextBox 2"/>
          <p:cNvSpPr txBox="1">
            <a:spLocks noChangeArrowheads="1"/>
          </p:cNvSpPr>
          <p:nvPr/>
        </p:nvSpPr>
        <p:spPr bwMode="auto">
          <a:xfrm>
            <a:off x="414655" y="954286"/>
            <a:ext cx="29883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dirty="0">
                <a:cs typeface="Arial" pitchFamily="34" charset="0"/>
              </a:rPr>
              <a:t>CAR Number</a:t>
            </a:r>
            <a:r>
              <a:rPr lang="en-US" dirty="0" smtClean="0">
                <a:cs typeface="Arial" pitchFamily="34" charset="0"/>
              </a:rPr>
              <a:t>: 11399465</a:t>
            </a:r>
            <a:endParaRPr lang="en-US" dirty="0">
              <a:cs typeface="Arial" pitchFamily="34" charset="0"/>
            </a:endParaRPr>
          </a:p>
        </p:txBody>
      </p:sp>
      <p:sp>
        <p:nvSpPr>
          <p:cNvPr id="2" name="Oval 1"/>
          <p:cNvSpPr/>
          <p:nvPr/>
        </p:nvSpPr>
        <p:spPr>
          <a:xfrm>
            <a:off x="4183063" y="3051175"/>
            <a:ext cx="3668712" cy="298450"/>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a typeface="Geneva"/>
              <a:cs typeface="Arial"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047" y="1480865"/>
            <a:ext cx="6477905" cy="3896269"/>
          </a:xfrm>
          <a:prstGeom prst="rect">
            <a:avLst/>
          </a:prstGeom>
        </p:spPr>
      </p:pic>
    </p:spTree>
    <p:extLst>
      <p:ext uri="{BB962C8B-B14F-4D97-AF65-F5344CB8AC3E}">
        <p14:creationId xmlns:p14="http://schemas.microsoft.com/office/powerpoint/2010/main" val="15185247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746240" cy="649922"/>
          </a:xfrm>
        </p:spPr>
        <p:txBody>
          <a:bodyPr/>
          <a:lstStyle/>
          <a:p>
            <a:r>
              <a:rPr lang="en-US" dirty="0">
                <a:latin typeface="Arial" pitchFamily="34" charset="0"/>
                <a:ea typeface="Geneva"/>
                <a:cs typeface="Geneva"/>
              </a:rPr>
              <a:t>CAR Needing Improvement - Sample 1</a:t>
            </a:r>
            <a:endParaRPr lang="en-US" dirty="0"/>
          </a:p>
        </p:txBody>
      </p:sp>
      <p:sp>
        <p:nvSpPr>
          <p:cNvPr id="3" name="Content Placeholder 2"/>
          <p:cNvSpPr>
            <a:spLocks noGrp="1"/>
          </p:cNvSpPr>
          <p:nvPr>
            <p:ph idx="1"/>
          </p:nvPr>
        </p:nvSpPr>
        <p:spPr>
          <a:xfrm>
            <a:off x="355600" y="924560"/>
            <a:ext cx="3677920" cy="391160"/>
          </a:xfrm>
        </p:spPr>
        <p:txBody>
          <a:bodyPr/>
          <a:lstStyle/>
          <a:p>
            <a:r>
              <a:rPr lang="en-US" dirty="0">
                <a:cs typeface="Arial" pitchFamily="34" charset="0"/>
              </a:rPr>
              <a:t>CAR Number: 11399465</a:t>
            </a:r>
          </a:p>
          <a:p>
            <a:endParaRPr lang="en-US" dirty="0"/>
          </a:p>
        </p:txBody>
      </p:sp>
      <p:sp>
        <p:nvSpPr>
          <p:cNvPr id="4" name="Slide Number Placeholder 3"/>
          <p:cNvSpPr>
            <a:spLocks noGrp="1"/>
          </p:cNvSpPr>
          <p:nvPr>
            <p:ph type="sldNum" sz="quarter" idx="10"/>
          </p:nvPr>
        </p:nvSpPr>
        <p:spPr/>
        <p:txBody>
          <a:bodyPr/>
          <a:lstStyle/>
          <a:p>
            <a:pPr>
              <a:defRPr/>
            </a:pPr>
            <a:fld id="{C754A591-F838-422B-8FD6-8829045D66D7}" type="slidenum">
              <a:rPr lang="en-US" smtClean="0"/>
              <a:pPr>
                <a:defRPr/>
              </a:pPr>
              <a:t>32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422" y="1534161"/>
            <a:ext cx="6792273" cy="4572638"/>
          </a:xfrm>
          <a:prstGeom prst="rect">
            <a:avLst/>
          </a:prstGeom>
        </p:spPr>
      </p:pic>
    </p:spTree>
    <p:extLst>
      <p:ext uri="{BB962C8B-B14F-4D97-AF65-F5344CB8AC3E}">
        <p14:creationId xmlns:p14="http://schemas.microsoft.com/office/powerpoint/2010/main" val="27542183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807200" cy="588962"/>
          </a:xfrm>
        </p:spPr>
        <p:txBody>
          <a:bodyPr/>
          <a:lstStyle/>
          <a:p>
            <a:r>
              <a:rPr lang="en-US" dirty="0">
                <a:latin typeface="Arial" pitchFamily="34" charset="0"/>
                <a:ea typeface="Geneva"/>
                <a:cs typeface="Geneva"/>
              </a:rPr>
              <a:t>CAR Needing Improvement - Sample 1</a:t>
            </a:r>
            <a:endParaRPr lang="en-US" dirty="0"/>
          </a:p>
        </p:txBody>
      </p:sp>
      <p:sp>
        <p:nvSpPr>
          <p:cNvPr id="3" name="Content Placeholder 2"/>
          <p:cNvSpPr>
            <a:spLocks noGrp="1"/>
          </p:cNvSpPr>
          <p:nvPr>
            <p:ph idx="1"/>
          </p:nvPr>
        </p:nvSpPr>
        <p:spPr>
          <a:xfrm>
            <a:off x="538480" y="863600"/>
            <a:ext cx="3261360" cy="441960"/>
          </a:xfrm>
        </p:spPr>
        <p:txBody>
          <a:bodyPr/>
          <a:lstStyle/>
          <a:p>
            <a:r>
              <a:rPr lang="en-US" dirty="0">
                <a:cs typeface="Arial" pitchFamily="34" charset="0"/>
              </a:rPr>
              <a:t>CAR Number: 11399465</a:t>
            </a:r>
          </a:p>
          <a:p>
            <a:endParaRPr lang="en-US" dirty="0"/>
          </a:p>
        </p:txBody>
      </p:sp>
      <p:sp>
        <p:nvSpPr>
          <p:cNvPr id="4" name="Slide Number Placeholder 3"/>
          <p:cNvSpPr>
            <a:spLocks noGrp="1"/>
          </p:cNvSpPr>
          <p:nvPr>
            <p:ph type="sldNum" sz="quarter" idx="10"/>
          </p:nvPr>
        </p:nvSpPr>
        <p:spPr/>
        <p:txBody>
          <a:bodyPr/>
          <a:lstStyle/>
          <a:p>
            <a:pPr>
              <a:defRPr/>
            </a:pPr>
            <a:fld id="{C754A591-F838-422B-8FD6-8829045D66D7}" type="slidenum">
              <a:rPr lang="en-US" smtClean="0"/>
              <a:pPr>
                <a:defRPr/>
              </a:pPr>
              <a:t>33</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538" y="1291418"/>
            <a:ext cx="6620799" cy="247684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959" y="3041147"/>
            <a:ext cx="6649378" cy="3600953"/>
          </a:xfrm>
          <a:prstGeom prst="rect">
            <a:avLst/>
          </a:prstGeom>
        </p:spPr>
      </p:pic>
    </p:spTree>
    <p:extLst>
      <p:ext uri="{BB962C8B-B14F-4D97-AF65-F5344CB8AC3E}">
        <p14:creationId xmlns:p14="http://schemas.microsoft.com/office/powerpoint/2010/main" val="31263062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440" y="244158"/>
            <a:ext cx="7588250" cy="578802"/>
          </a:xfrm>
        </p:spPr>
        <p:txBody>
          <a:bodyPr/>
          <a:lstStyle/>
          <a:p>
            <a:r>
              <a:rPr lang="en-US" dirty="0">
                <a:latin typeface="Arial" pitchFamily="34" charset="0"/>
                <a:ea typeface="Geneva"/>
                <a:cs typeface="Geneva"/>
              </a:rPr>
              <a:t>CAR Needing Improvement - Sample 1</a:t>
            </a:r>
            <a:endParaRPr lang="en-US" dirty="0"/>
          </a:p>
        </p:txBody>
      </p:sp>
      <p:sp>
        <p:nvSpPr>
          <p:cNvPr id="3" name="Content Placeholder 2"/>
          <p:cNvSpPr>
            <a:spLocks noGrp="1"/>
          </p:cNvSpPr>
          <p:nvPr>
            <p:ph idx="1"/>
          </p:nvPr>
        </p:nvSpPr>
        <p:spPr>
          <a:xfrm>
            <a:off x="345440" y="853440"/>
            <a:ext cx="3810000" cy="431800"/>
          </a:xfrm>
        </p:spPr>
        <p:txBody>
          <a:bodyPr/>
          <a:lstStyle/>
          <a:p>
            <a:r>
              <a:rPr lang="en-US" dirty="0">
                <a:cs typeface="Arial" pitchFamily="34" charset="0"/>
              </a:rPr>
              <a:t>CAR Number: 11399465</a:t>
            </a:r>
          </a:p>
          <a:p>
            <a:endParaRPr lang="en-US" dirty="0"/>
          </a:p>
        </p:txBody>
      </p:sp>
      <p:sp>
        <p:nvSpPr>
          <p:cNvPr id="4" name="Slide Number Placeholder 3"/>
          <p:cNvSpPr>
            <a:spLocks noGrp="1"/>
          </p:cNvSpPr>
          <p:nvPr>
            <p:ph type="sldNum" sz="quarter" idx="10"/>
          </p:nvPr>
        </p:nvSpPr>
        <p:spPr/>
        <p:txBody>
          <a:bodyPr/>
          <a:lstStyle/>
          <a:p>
            <a:pPr>
              <a:defRPr/>
            </a:pPr>
            <a:fld id="{C754A591-F838-422B-8FD6-8829045D66D7}" type="slidenum">
              <a:rPr lang="en-US" smtClean="0"/>
              <a:pPr>
                <a:defRPr/>
              </a:pPr>
              <a:t>34</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492" y="1402618"/>
            <a:ext cx="7039958" cy="5239482"/>
          </a:xfrm>
          <a:prstGeom prst="rect">
            <a:avLst/>
          </a:prstGeom>
        </p:spPr>
      </p:pic>
    </p:spTree>
    <p:extLst>
      <p:ext uri="{BB962C8B-B14F-4D97-AF65-F5344CB8AC3E}">
        <p14:creationId xmlns:p14="http://schemas.microsoft.com/office/powerpoint/2010/main" val="6660676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93A37FB1-36F6-4CB0-AD2E-7349BFD9ADEA}" type="slidenum">
              <a:rPr lang="en-US" altLang="ko-KR"/>
              <a:pPr eaLnBrk="1" hangingPunct="1"/>
              <a:t>35</a:t>
            </a:fld>
            <a:endParaRPr lang="en-US" altLang="ko-KR"/>
          </a:p>
        </p:txBody>
      </p:sp>
      <p:sp>
        <p:nvSpPr>
          <p:cNvPr id="20483" name="Title 1"/>
          <p:cNvSpPr>
            <a:spLocks noGrp="1"/>
          </p:cNvSpPr>
          <p:nvPr>
            <p:ph type="title"/>
          </p:nvPr>
        </p:nvSpPr>
        <p:spPr/>
        <p:txBody>
          <a:bodyPr/>
          <a:lstStyle/>
          <a:p>
            <a:r>
              <a:rPr lang="en-US" smtClean="0">
                <a:latin typeface="Arial" pitchFamily="34" charset="0"/>
                <a:ea typeface="Geneva"/>
                <a:cs typeface="Geneva"/>
              </a:rPr>
              <a:t>CAR Needing Improvement - Sample 1</a:t>
            </a:r>
          </a:p>
        </p:txBody>
      </p:sp>
      <p:sp>
        <p:nvSpPr>
          <p:cNvPr id="20484" name="TextBox 2"/>
          <p:cNvSpPr txBox="1">
            <a:spLocks noChangeArrowheads="1"/>
          </p:cNvSpPr>
          <p:nvPr/>
        </p:nvSpPr>
        <p:spPr bwMode="auto">
          <a:xfrm>
            <a:off x="476250" y="933450"/>
            <a:ext cx="26938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dirty="0">
                <a:cs typeface="Arial" pitchFamily="34" charset="0"/>
              </a:rPr>
              <a:t>CAR Number: </a:t>
            </a:r>
            <a:r>
              <a:rPr lang="en-US" dirty="0" smtClean="0"/>
              <a:t>11399465</a:t>
            </a:r>
            <a:endParaRPr lang="en-US" dirty="0">
              <a:cs typeface="Arial" pitchFamily="34" charset="0"/>
            </a:endParaRPr>
          </a:p>
        </p:txBody>
      </p:sp>
      <p:sp>
        <p:nvSpPr>
          <p:cNvPr id="2" name="Rectangle 1"/>
          <p:cNvSpPr/>
          <p:nvPr/>
        </p:nvSpPr>
        <p:spPr>
          <a:xfrm>
            <a:off x="708025" y="1720850"/>
            <a:ext cx="7978775" cy="4524315"/>
          </a:xfrm>
          <a:prstGeom prst="rect">
            <a:avLst/>
          </a:prstGeom>
        </p:spPr>
        <p:txBody>
          <a:bodyPr>
            <a:spAutoFit/>
          </a:bodyPr>
          <a:lstStyle/>
          <a:p>
            <a:r>
              <a:rPr lang="en-US" dirty="0">
                <a:cs typeface="Arial" pitchFamily="34" charset="0"/>
              </a:rPr>
              <a:t>Concerns:</a:t>
            </a:r>
          </a:p>
          <a:p>
            <a:endParaRPr lang="en-US" dirty="0"/>
          </a:p>
          <a:p>
            <a:pPr marL="342900" indent="-342900">
              <a:buAutoNum type="arabicPeriod"/>
            </a:pPr>
            <a:r>
              <a:rPr lang="en-US" dirty="0" smtClean="0"/>
              <a:t>The analysis says that other projects were reviewed and this is an isolated incident – those project numbers are not listed and should be. Analysis does not seem complete and does not flow into the root cause – how did they get from the analysis to the root cause? Root cause is unclear – why did staff not know about table 1? Training is given as the next why, but are there any other reasons?</a:t>
            </a:r>
          </a:p>
          <a:p>
            <a:pPr marL="342900" indent="-342900">
              <a:buAutoNum type="arabicPeriod"/>
            </a:pPr>
            <a:r>
              <a:rPr lang="en-US" dirty="0" smtClean="0"/>
              <a:t>In containment milestone, they have a training record (2</a:t>
            </a:r>
            <a:r>
              <a:rPr lang="en-US" baseline="30000" dirty="0" smtClean="0"/>
              <a:t>nd</a:t>
            </a:r>
            <a:r>
              <a:rPr lang="en-US" dirty="0" smtClean="0"/>
              <a:t> attachment) that shows 11 names, but only 3 people signed it. So 8 people didn’t get the training. They could have done an additional step such as an e-mail with confirmation, etc. There’s a note that says people were on the phone, but the training sheet isn’t clear since there’s nothing in the signature space. </a:t>
            </a:r>
          </a:p>
          <a:p>
            <a:pPr marL="342900" indent="-342900">
              <a:buAutoNum type="arabicPeriod"/>
            </a:pPr>
            <a:endParaRPr lang="en-US" dirty="0" smtClean="0"/>
          </a:p>
          <a:p>
            <a:r>
              <a:rPr lang="en-US" dirty="0" smtClean="0"/>
              <a:t>Good note: Verification evidence is very complete with project numbers, etc. </a:t>
            </a:r>
            <a:endParaRPr lang="en-US" dirty="0"/>
          </a:p>
        </p:txBody>
      </p:sp>
    </p:spTree>
    <p:extLst>
      <p:ext uri="{BB962C8B-B14F-4D97-AF65-F5344CB8AC3E}">
        <p14:creationId xmlns:p14="http://schemas.microsoft.com/office/powerpoint/2010/main" val="21850339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5356C661-8AD9-463A-B955-D880C1372E75}" type="slidenum">
              <a:rPr lang="en-US" altLang="ko-KR"/>
              <a:pPr eaLnBrk="1" hangingPunct="1"/>
              <a:t>36</a:t>
            </a:fld>
            <a:endParaRPr lang="en-US" altLang="ko-KR"/>
          </a:p>
        </p:txBody>
      </p:sp>
      <p:sp>
        <p:nvSpPr>
          <p:cNvPr id="21507" name="Title 1"/>
          <p:cNvSpPr>
            <a:spLocks noGrp="1"/>
          </p:cNvSpPr>
          <p:nvPr>
            <p:ph type="title"/>
          </p:nvPr>
        </p:nvSpPr>
        <p:spPr/>
        <p:txBody>
          <a:bodyPr/>
          <a:lstStyle/>
          <a:p>
            <a:r>
              <a:rPr lang="en-US" smtClean="0">
                <a:latin typeface="Arial" pitchFamily="34" charset="0"/>
                <a:ea typeface="Geneva"/>
                <a:cs typeface="Geneva"/>
              </a:rPr>
              <a:t>CAR Needing Improvement - Sample 2</a:t>
            </a:r>
          </a:p>
        </p:txBody>
      </p:sp>
      <p:sp>
        <p:nvSpPr>
          <p:cNvPr id="21508" name="TextBox 2"/>
          <p:cNvSpPr txBox="1">
            <a:spLocks noChangeArrowheads="1"/>
          </p:cNvSpPr>
          <p:nvPr/>
        </p:nvSpPr>
        <p:spPr bwMode="auto">
          <a:xfrm>
            <a:off x="476250" y="933450"/>
            <a:ext cx="26938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dirty="0">
                <a:cs typeface="Arial" pitchFamily="34" charset="0"/>
              </a:rPr>
              <a:t>CAR Number: </a:t>
            </a:r>
            <a:r>
              <a:rPr lang="en-US" dirty="0" smtClean="0">
                <a:cs typeface="Arial" pitchFamily="34" charset="0"/>
              </a:rPr>
              <a:t>11399465</a:t>
            </a:r>
            <a:endParaRPr lang="en-US" dirty="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862" y="1417638"/>
            <a:ext cx="6792273" cy="4658375"/>
          </a:xfrm>
          <a:prstGeom prst="rect">
            <a:avLst/>
          </a:prstGeom>
        </p:spPr>
      </p:pic>
    </p:spTree>
    <p:extLst>
      <p:ext uri="{BB962C8B-B14F-4D97-AF65-F5344CB8AC3E}">
        <p14:creationId xmlns:p14="http://schemas.microsoft.com/office/powerpoint/2010/main" val="38074162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63F9B5B5-5073-4328-AD00-BC8BE700E614}" type="slidenum">
              <a:rPr lang="en-US" altLang="ko-KR"/>
              <a:pPr eaLnBrk="1" hangingPunct="1"/>
              <a:t>37</a:t>
            </a:fld>
            <a:endParaRPr lang="en-US" altLang="ko-KR"/>
          </a:p>
        </p:txBody>
      </p:sp>
      <p:sp>
        <p:nvSpPr>
          <p:cNvPr id="22531" name="Title 1"/>
          <p:cNvSpPr>
            <a:spLocks noGrp="1"/>
          </p:cNvSpPr>
          <p:nvPr>
            <p:ph type="title"/>
          </p:nvPr>
        </p:nvSpPr>
        <p:spPr/>
        <p:txBody>
          <a:bodyPr/>
          <a:lstStyle/>
          <a:p>
            <a:r>
              <a:rPr lang="en-US" dirty="0" smtClean="0">
                <a:latin typeface="Arial" pitchFamily="34" charset="0"/>
                <a:ea typeface="Geneva"/>
                <a:cs typeface="Geneva"/>
              </a:rPr>
              <a:t>CAR Needing Improvement - Sample 2</a:t>
            </a:r>
          </a:p>
        </p:txBody>
      </p:sp>
      <p:sp>
        <p:nvSpPr>
          <p:cNvPr id="22532" name="TextBox 2"/>
          <p:cNvSpPr txBox="1">
            <a:spLocks noChangeArrowheads="1"/>
          </p:cNvSpPr>
          <p:nvPr/>
        </p:nvSpPr>
        <p:spPr bwMode="auto">
          <a:xfrm>
            <a:off x="476250" y="769938"/>
            <a:ext cx="28392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dirty="0">
                <a:cs typeface="Arial" pitchFamily="34" charset="0"/>
              </a:rPr>
              <a:t>CAR Number: </a:t>
            </a:r>
            <a:r>
              <a:rPr lang="en-US" dirty="0" smtClean="0"/>
              <a:t>123910107</a:t>
            </a:r>
            <a:endParaRPr lang="en-US" dirty="0">
              <a:cs typeface="Arial" pitchFamily="34" charset="0"/>
            </a:endParaRPr>
          </a:p>
        </p:txBody>
      </p:sp>
      <p:sp>
        <p:nvSpPr>
          <p:cNvPr id="9" name="Oval 8"/>
          <p:cNvSpPr/>
          <p:nvPr/>
        </p:nvSpPr>
        <p:spPr>
          <a:xfrm>
            <a:off x="4559300" y="3795713"/>
            <a:ext cx="312738" cy="287337"/>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cs typeface="Arial" pitchFamily="34" charset="0"/>
              </a:rPr>
              <a:t>1</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7311" y="1199838"/>
            <a:ext cx="6649378" cy="4458323"/>
          </a:xfrm>
          <a:prstGeom prst="rect">
            <a:avLst/>
          </a:prstGeom>
        </p:spPr>
      </p:pic>
    </p:spTree>
    <p:extLst>
      <p:ext uri="{BB962C8B-B14F-4D97-AF65-F5344CB8AC3E}">
        <p14:creationId xmlns:p14="http://schemas.microsoft.com/office/powerpoint/2010/main" val="15876625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63F9B5B5-5073-4328-AD00-BC8BE700E614}" type="slidenum">
              <a:rPr lang="en-US" altLang="ko-KR"/>
              <a:pPr eaLnBrk="1" hangingPunct="1"/>
              <a:t>38</a:t>
            </a:fld>
            <a:endParaRPr lang="en-US" altLang="ko-KR"/>
          </a:p>
        </p:txBody>
      </p:sp>
      <p:sp>
        <p:nvSpPr>
          <p:cNvPr id="22531" name="Title 1"/>
          <p:cNvSpPr>
            <a:spLocks noGrp="1"/>
          </p:cNvSpPr>
          <p:nvPr>
            <p:ph type="title"/>
          </p:nvPr>
        </p:nvSpPr>
        <p:spPr/>
        <p:txBody>
          <a:bodyPr/>
          <a:lstStyle/>
          <a:p>
            <a:r>
              <a:rPr lang="en-US" dirty="0" smtClean="0">
                <a:latin typeface="Arial" pitchFamily="34" charset="0"/>
                <a:ea typeface="Geneva"/>
                <a:cs typeface="Geneva"/>
              </a:rPr>
              <a:t>CAR Needing Improvement - Sample 2</a:t>
            </a:r>
          </a:p>
        </p:txBody>
      </p:sp>
      <p:sp>
        <p:nvSpPr>
          <p:cNvPr id="22532" name="TextBox 2"/>
          <p:cNvSpPr txBox="1">
            <a:spLocks noChangeArrowheads="1"/>
          </p:cNvSpPr>
          <p:nvPr/>
        </p:nvSpPr>
        <p:spPr bwMode="auto">
          <a:xfrm>
            <a:off x="476250" y="769938"/>
            <a:ext cx="28392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dirty="0">
                <a:cs typeface="Arial" pitchFamily="34" charset="0"/>
              </a:rPr>
              <a:t>CAR Number: </a:t>
            </a:r>
            <a:r>
              <a:rPr lang="en-US" dirty="0" smtClean="0"/>
              <a:t>123910107</a:t>
            </a:r>
            <a:endParaRPr lang="en-US" dirty="0">
              <a:cs typeface="Arial" pitchFamily="34" charset="0"/>
            </a:endParaRPr>
          </a:p>
        </p:txBody>
      </p:sp>
      <p:sp>
        <p:nvSpPr>
          <p:cNvPr id="9" name="Oval 8"/>
          <p:cNvSpPr/>
          <p:nvPr/>
        </p:nvSpPr>
        <p:spPr>
          <a:xfrm>
            <a:off x="4559300" y="3795713"/>
            <a:ext cx="312738" cy="287337"/>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cs typeface="Arial" pitchFamily="34" charset="0"/>
              </a:rPr>
              <a:t>1</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574" y="1342733"/>
            <a:ext cx="6820852" cy="4172533"/>
          </a:xfrm>
          <a:prstGeom prst="rect">
            <a:avLst/>
          </a:prstGeom>
        </p:spPr>
      </p:pic>
    </p:spTree>
    <p:extLst>
      <p:ext uri="{BB962C8B-B14F-4D97-AF65-F5344CB8AC3E}">
        <p14:creationId xmlns:p14="http://schemas.microsoft.com/office/powerpoint/2010/main" val="22312073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63F9B5B5-5073-4328-AD00-BC8BE700E614}" type="slidenum">
              <a:rPr lang="en-US" altLang="ko-KR"/>
              <a:pPr eaLnBrk="1" hangingPunct="1"/>
              <a:t>39</a:t>
            </a:fld>
            <a:endParaRPr lang="en-US" altLang="ko-KR"/>
          </a:p>
        </p:txBody>
      </p:sp>
      <p:sp>
        <p:nvSpPr>
          <p:cNvPr id="22531" name="Title 1"/>
          <p:cNvSpPr>
            <a:spLocks noGrp="1"/>
          </p:cNvSpPr>
          <p:nvPr>
            <p:ph type="title"/>
          </p:nvPr>
        </p:nvSpPr>
        <p:spPr/>
        <p:txBody>
          <a:bodyPr/>
          <a:lstStyle/>
          <a:p>
            <a:r>
              <a:rPr lang="en-US" dirty="0" smtClean="0">
                <a:latin typeface="Arial" pitchFamily="34" charset="0"/>
                <a:ea typeface="Geneva"/>
                <a:cs typeface="Geneva"/>
              </a:rPr>
              <a:t>CAR Needing Improvement - Sample 2</a:t>
            </a:r>
          </a:p>
        </p:txBody>
      </p:sp>
      <p:sp>
        <p:nvSpPr>
          <p:cNvPr id="22532" name="TextBox 2"/>
          <p:cNvSpPr txBox="1">
            <a:spLocks noChangeArrowheads="1"/>
          </p:cNvSpPr>
          <p:nvPr/>
        </p:nvSpPr>
        <p:spPr bwMode="auto">
          <a:xfrm>
            <a:off x="476250" y="769938"/>
            <a:ext cx="28392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dirty="0">
                <a:cs typeface="Arial" pitchFamily="34" charset="0"/>
              </a:rPr>
              <a:t>CAR Number: </a:t>
            </a:r>
            <a:r>
              <a:rPr lang="en-US" dirty="0" smtClean="0"/>
              <a:t>123910107</a:t>
            </a:r>
            <a:endParaRPr lang="en-US" dirty="0">
              <a:cs typeface="Arial" pitchFamily="34" charset="0"/>
            </a:endParaRPr>
          </a:p>
        </p:txBody>
      </p:sp>
      <p:sp>
        <p:nvSpPr>
          <p:cNvPr id="9" name="Oval 8"/>
          <p:cNvSpPr/>
          <p:nvPr/>
        </p:nvSpPr>
        <p:spPr>
          <a:xfrm>
            <a:off x="4559300" y="3795713"/>
            <a:ext cx="312738" cy="287337"/>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cs typeface="Arial" pitchFamily="34" charset="0"/>
              </a:rPr>
              <a:t>1</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600" y="1342733"/>
            <a:ext cx="6620799" cy="4172533"/>
          </a:xfrm>
          <a:prstGeom prst="rect">
            <a:avLst/>
          </a:prstGeom>
        </p:spPr>
      </p:pic>
    </p:spTree>
    <p:extLst>
      <p:ext uri="{BB962C8B-B14F-4D97-AF65-F5344CB8AC3E}">
        <p14:creationId xmlns:p14="http://schemas.microsoft.com/office/powerpoint/2010/main" val="20768979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latin typeface="Arial" charset="0"/>
                <a:ea typeface="Geneva" charset="0"/>
              </a:rPr>
              <a:t>Sample 1 -  CAR Needing Improvement</a:t>
            </a:r>
            <a:br>
              <a:rPr lang="en-US" smtClean="0">
                <a:latin typeface="Arial" charset="0"/>
                <a:ea typeface="Geneva" charset="0"/>
              </a:rPr>
            </a:br>
            <a:r>
              <a:rPr lang="en-US" smtClean="0">
                <a:latin typeface="Arial" charset="0"/>
                <a:ea typeface="Geneva" charset="0"/>
              </a:rPr>
              <a:t>CAR No. 11399850</a:t>
            </a:r>
          </a:p>
        </p:txBody>
      </p:sp>
      <p:sp>
        <p:nvSpPr>
          <p:cNvPr id="15363"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D8F601E0-8679-4233-8D0A-8DA9A66787BC}" type="slidenum">
              <a:rPr lang="en-US"/>
              <a:pPr eaLnBrk="1" hangingPunct="1"/>
              <a:t>4</a:t>
            </a:fld>
            <a:endParaRPr lang="en-US"/>
          </a:p>
        </p:txBody>
      </p:sp>
      <p:sp>
        <p:nvSpPr>
          <p:cNvPr id="15364" name="Content Placeholder 4"/>
          <p:cNvSpPr>
            <a:spLocks noGrp="1"/>
          </p:cNvSpPr>
          <p:nvPr>
            <p:ph idx="1"/>
          </p:nvPr>
        </p:nvSpPr>
        <p:spPr/>
        <p:txBody>
          <a:bodyPr/>
          <a:lstStyle/>
          <a:p>
            <a:endParaRPr lang="en-US" smtClean="0">
              <a:latin typeface="Arial" charset="0"/>
              <a:ea typeface="Geneva" charset="0"/>
            </a:endParaRPr>
          </a:p>
        </p:txBody>
      </p:sp>
      <p:pic>
        <p:nvPicPr>
          <p:cNvPr id="1536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791527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6"/>
          <p:cNvSpPr>
            <a:spLocks noGrp="1"/>
          </p:cNvSpPr>
          <p:nvPr>
            <p:ph type="sldNum" sz="quarter" idx="10"/>
          </p:nvPr>
        </p:nvSpPr>
        <p:spPr bwMode="auto">
          <a:xfrm>
            <a:off x="8418513" y="6459538"/>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fld id="{F1FCCCF5-97B0-4AD6-8BB0-92740EA24D7A}" type="slidenum">
              <a:rPr lang="en-US" altLang="ko-KR"/>
              <a:pPr eaLnBrk="1" hangingPunct="1"/>
              <a:t>40</a:t>
            </a:fld>
            <a:endParaRPr lang="en-US" altLang="ko-KR"/>
          </a:p>
        </p:txBody>
      </p:sp>
      <p:sp>
        <p:nvSpPr>
          <p:cNvPr id="23555" name="Title 1"/>
          <p:cNvSpPr>
            <a:spLocks noGrp="1"/>
          </p:cNvSpPr>
          <p:nvPr>
            <p:ph type="title"/>
          </p:nvPr>
        </p:nvSpPr>
        <p:spPr/>
        <p:txBody>
          <a:bodyPr/>
          <a:lstStyle/>
          <a:p>
            <a:r>
              <a:rPr lang="en-US" dirty="0" smtClean="0">
                <a:latin typeface="Arial" pitchFamily="34" charset="0"/>
                <a:ea typeface="Geneva"/>
                <a:cs typeface="Geneva"/>
              </a:rPr>
              <a:t>CAR Needing Improvement - Sample 2</a:t>
            </a:r>
          </a:p>
        </p:txBody>
      </p:sp>
      <p:sp>
        <p:nvSpPr>
          <p:cNvPr id="23556" name="TextBox 2"/>
          <p:cNvSpPr txBox="1">
            <a:spLocks noChangeArrowheads="1"/>
          </p:cNvSpPr>
          <p:nvPr/>
        </p:nvSpPr>
        <p:spPr bwMode="auto">
          <a:xfrm>
            <a:off x="457200" y="933450"/>
            <a:ext cx="34150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dirty="0">
                <a:cs typeface="Arial" pitchFamily="34" charset="0"/>
              </a:rPr>
              <a:t>CAR </a:t>
            </a:r>
            <a:r>
              <a:rPr lang="en-US" dirty="0" smtClean="0">
                <a:cs typeface="Arial" pitchFamily="34" charset="0"/>
              </a:rPr>
              <a:t>Number: </a:t>
            </a:r>
            <a:r>
              <a:rPr lang="en-US" dirty="0"/>
              <a:t>123910107</a:t>
            </a:r>
            <a:endParaRPr lang="en-US" dirty="0">
              <a:cs typeface="Arial" pitchFamily="34" charset="0"/>
            </a:endParaRPr>
          </a:p>
        </p:txBody>
      </p:sp>
      <p:sp>
        <p:nvSpPr>
          <p:cNvPr id="4" name="TextBox 3"/>
          <p:cNvSpPr txBox="1"/>
          <p:nvPr/>
        </p:nvSpPr>
        <p:spPr>
          <a:xfrm>
            <a:off x="627063" y="1690688"/>
            <a:ext cx="7451725" cy="5016758"/>
          </a:xfrm>
          <a:prstGeom prst="rect">
            <a:avLst/>
          </a:prstGeom>
          <a:noFill/>
        </p:spPr>
        <p:txBody>
          <a:bodyPr>
            <a:spAutoFit/>
          </a:bodyPr>
          <a:lstStyle>
            <a:lvl1pPr eaLnBrk="0" hangingPunct="0">
              <a:defRPr>
                <a:solidFill>
                  <a:schemeClr val="tx1"/>
                </a:solidFill>
                <a:latin typeface="Arial" pitchFamily="34" charset="0"/>
                <a:ea typeface="Geneva"/>
                <a:cs typeface="Geneva"/>
              </a:defRPr>
            </a:lvl1pPr>
            <a:lvl2pPr marL="742950" indent="-285750" eaLnBrk="0" hangingPunct="0">
              <a:defRPr>
                <a:solidFill>
                  <a:schemeClr val="tx1"/>
                </a:solidFill>
                <a:latin typeface="Arial" pitchFamily="34" charset="0"/>
                <a:ea typeface="Geneva"/>
                <a:cs typeface="Geneva"/>
              </a:defRPr>
            </a:lvl2pPr>
            <a:lvl3pPr marL="1143000" indent="-228600" eaLnBrk="0" hangingPunct="0">
              <a:defRPr>
                <a:solidFill>
                  <a:schemeClr val="tx1"/>
                </a:solidFill>
                <a:latin typeface="Arial" pitchFamily="34" charset="0"/>
                <a:ea typeface="Geneva"/>
                <a:cs typeface="Geneva"/>
              </a:defRPr>
            </a:lvl3pPr>
            <a:lvl4pPr marL="1600200" indent="-228600" eaLnBrk="0" hangingPunct="0">
              <a:defRPr>
                <a:solidFill>
                  <a:schemeClr val="tx1"/>
                </a:solidFill>
                <a:latin typeface="Arial" pitchFamily="34" charset="0"/>
                <a:ea typeface="Geneva"/>
                <a:cs typeface="Geneva"/>
              </a:defRPr>
            </a:lvl4pPr>
            <a:lvl5pPr marL="2057400" indent="-228600" eaLnBrk="0" hangingPunct="0">
              <a:defRPr>
                <a:solidFill>
                  <a:schemeClr val="tx1"/>
                </a:solidFill>
                <a:latin typeface="Arial" pitchFamily="34" charset="0"/>
                <a:ea typeface="Geneva"/>
                <a:cs typeface="Geneva"/>
              </a:defRPr>
            </a:lvl5pPr>
            <a:lvl6pPr marL="2514600" indent="-228600" defTabSz="457200" eaLnBrk="0" fontAlgn="base" hangingPunct="0">
              <a:spcBef>
                <a:spcPct val="0"/>
              </a:spcBef>
              <a:spcAft>
                <a:spcPct val="0"/>
              </a:spcAft>
              <a:defRPr>
                <a:solidFill>
                  <a:schemeClr val="tx1"/>
                </a:solidFill>
                <a:latin typeface="Arial" pitchFamily="34" charset="0"/>
                <a:ea typeface="Geneva"/>
                <a:cs typeface="Geneva"/>
              </a:defRPr>
            </a:lvl6pPr>
            <a:lvl7pPr marL="2971800" indent="-228600" defTabSz="457200" eaLnBrk="0" fontAlgn="base" hangingPunct="0">
              <a:spcBef>
                <a:spcPct val="0"/>
              </a:spcBef>
              <a:spcAft>
                <a:spcPct val="0"/>
              </a:spcAft>
              <a:defRPr>
                <a:solidFill>
                  <a:schemeClr val="tx1"/>
                </a:solidFill>
                <a:latin typeface="Arial" pitchFamily="34" charset="0"/>
                <a:ea typeface="Geneva"/>
                <a:cs typeface="Geneva"/>
              </a:defRPr>
            </a:lvl7pPr>
            <a:lvl8pPr marL="3429000" indent="-228600" defTabSz="457200" eaLnBrk="0" fontAlgn="base" hangingPunct="0">
              <a:spcBef>
                <a:spcPct val="0"/>
              </a:spcBef>
              <a:spcAft>
                <a:spcPct val="0"/>
              </a:spcAft>
              <a:defRPr>
                <a:solidFill>
                  <a:schemeClr val="tx1"/>
                </a:solidFill>
                <a:latin typeface="Arial" pitchFamily="34" charset="0"/>
                <a:ea typeface="Geneva"/>
                <a:cs typeface="Geneva"/>
              </a:defRPr>
            </a:lvl8pPr>
            <a:lvl9pPr marL="3886200" indent="-228600" defTabSz="457200" eaLnBrk="0" fontAlgn="base" hangingPunct="0">
              <a:spcBef>
                <a:spcPct val="0"/>
              </a:spcBef>
              <a:spcAft>
                <a:spcPct val="0"/>
              </a:spcAft>
              <a:defRPr>
                <a:solidFill>
                  <a:schemeClr val="tx1"/>
                </a:solidFill>
                <a:latin typeface="Arial" pitchFamily="34" charset="0"/>
                <a:ea typeface="Geneva"/>
                <a:cs typeface="Geneva"/>
              </a:defRPr>
            </a:lvl9pPr>
          </a:lstStyle>
          <a:p>
            <a:pPr eaLnBrk="1" hangingPunct="1"/>
            <a:r>
              <a:rPr lang="en-US" dirty="0">
                <a:cs typeface="Arial" pitchFamily="34" charset="0"/>
              </a:rPr>
              <a:t>Concerns</a:t>
            </a:r>
            <a:r>
              <a:rPr lang="en-US" dirty="0" smtClean="0">
                <a:cs typeface="Arial" pitchFamily="34" charset="0"/>
              </a:rPr>
              <a:t>:</a:t>
            </a:r>
          </a:p>
          <a:p>
            <a:pPr lvl="0"/>
            <a:r>
              <a:rPr lang="en-US" dirty="0" smtClean="0"/>
              <a:t>1.  The </a:t>
            </a:r>
            <a:r>
              <a:rPr lang="en-US" dirty="0"/>
              <a:t>Analysis for Items (1) and (2) doesn’t go deep enough to get to the true root cause.  They didn’t ask: “Why did the technicians have original techniques for these tests?”;  “Why was there not a uniform lab test method among the technicians?”;  “Why didn’t they share techniques among them?”; “Are there other areas where there is not a uniform lab test method among the technicians?”.  They developed procedures to fix the issues identified, but didn’t address if there are other areas where different techniques are being used and not shared.</a:t>
            </a:r>
          </a:p>
          <a:p>
            <a:r>
              <a:rPr lang="en-US" dirty="0"/>
              <a:t> </a:t>
            </a:r>
          </a:p>
          <a:p>
            <a:r>
              <a:rPr lang="en-US" dirty="0"/>
              <a:t>      The Analysis for Item (3) also doesn’t go deep enough and ask more “Whys”.  The analysis appears to be a series of disjointed statements.</a:t>
            </a:r>
          </a:p>
          <a:p>
            <a:r>
              <a:rPr lang="en-US" dirty="0"/>
              <a:t> </a:t>
            </a:r>
          </a:p>
          <a:p>
            <a:pPr lvl="0"/>
            <a:r>
              <a:rPr lang="en-US" dirty="0" smtClean="0"/>
              <a:t>2. The </a:t>
            </a:r>
            <a:r>
              <a:rPr lang="en-US" dirty="0"/>
              <a:t>Root Cause for Item (3) comes from the starting point of the Analysis and ignores the rest of it.</a:t>
            </a:r>
          </a:p>
          <a:p>
            <a:r>
              <a:rPr lang="en-US" dirty="0"/>
              <a:t> </a:t>
            </a:r>
            <a:endParaRPr lang="en-US" dirty="0">
              <a:cs typeface="Arial" pitchFamily="34" charset="0"/>
            </a:endParaRPr>
          </a:p>
          <a:p>
            <a:pPr eaLnBrk="1" hangingPunct="1"/>
            <a:endParaRPr lang="en-US" sz="1400" dirty="0">
              <a:cs typeface="Arial" pitchFamily="34" charset="0"/>
            </a:endParaRPr>
          </a:p>
        </p:txBody>
      </p:sp>
    </p:spTree>
    <p:extLst>
      <p:ext uri="{BB962C8B-B14F-4D97-AF65-F5344CB8AC3E}">
        <p14:creationId xmlns:p14="http://schemas.microsoft.com/office/powerpoint/2010/main" val="41313210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8638"/>
            <a:ext cx="8229600" cy="761682"/>
          </a:xfrm>
        </p:spPr>
        <p:txBody>
          <a:bodyPr/>
          <a:lstStyle/>
          <a:p>
            <a:r>
              <a:rPr lang="en-US" dirty="0">
                <a:latin typeface="Arial" pitchFamily="34" charset="0"/>
                <a:ea typeface="Geneva"/>
                <a:cs typeface="Geneva"/>
              </a:rPr>
              <a:t>CAR Needing Improvement - Sample 2</a:t>
            </a:r>
            <a:endParaRPr lang="en-US" dirty="0"/>
          </a:p>
        </p:txBody>
      </p:sp>
      <p:sp>
        <p:nvSpPr>
          <p:cNvPr id="3" name="Content Placeholder 2"/>
          <p:cNvSpPr>
            <a:spLocks noGrp="1"/>
          </p:cNvSpPr>
          <p:nvPr>
            <p:ph idx="1"/>
          </p:nvPr>
        </p:nvSpPr>
        <p:spPr>
          <a:xfrm>
            <a:off x="457200" y="1117600"/>
            <a:ext cx="8229600" cy="5008563"/>
          </a:xfrm>
        </p:spPr>
        <p:txBody>
          <a:bodyPr/>
          <a:lstStyle/>
          <a:p>
            <a:r>
              <a:rPr lang="en-US" dirty="0">
                <a:cs typeface="Arial" pitchFamily="34" charset="0"/>
              </a:rPr>
              <a:t>CAR Number: </a:t>
            </a:r>
            <a:r>
              <a:rPr lang="en-US" dirty="0" smtClean="0"/>
              <a:t>123910107</a:t>
            </a:r>
          </a:p>
          <a:p>
            <a:endParaRPr lang="en-US" dirty="0">
              <a:cs typeface="Arial" pitchFamily="34" charset="0"/>
            </a:endParaRPr>
          </a:p>
          <a:p>
            <a:r>
              <a:rPr lang="en-US" sz="1800" dirty="0" smtClean="0"/>
              <a:t>Concerns:</a:t>
            </a:r>
            <a:endParaRPr lang="en-US" sz="1800" dirty="0"/>
          </a:p>
          <a:p>
            <a:pPr lvl="0"/>
            <a:r>
              <a:rPr lang="en-US" sz="1800" dirty="0"/>
              <a:t>3. The Corrective Action Plan for Item (3) includes training, but the need for training doesn’t flow from the Root Cause.</a:t>
            </a:r>
          </a:p>
          <a:p>
            <a:pPr eaLnBrk="1" hangingPunct="1"/>
            <a:endParaRPr lang="en-US" sz="1800" dirty="0" smtClean="0">
              <a:cs typeface="Arial" pitchFamily="34" charset="0"/>
            </a:endParaRPr>
          </a:p>
          <a:p>
            <a:pPr eaLnBrk="1" hangingPunct="1"/>
            <a:r>
              <a:rPr lang="en-US" sz="1800" dirty="0" smtClean="0">
                <a:cs typeface="Arial" pitchFamily="34" charset="0"/>
              </a:rPr>
              <a:t>4</a:t>
            </a:r>
            <a:r>
              <a:rPr lang="en-US" sz="1800" dirty="0">
                <a:cs typeface="Arial" pitchFamily="34" charset="0"/>
              </a:rPr>
              <a:t>.  Objective evidence for milestone 2 has 3 SOPs on how to conduct the test, but they do not show any evidence of document control. </a:t>
            </a:r>
          </a:p>
          <a:p>
            <a:pPr eaLnBrk="1" hangingPunct="1"/>
            <a:endParaRPr lang="en-US" sz="1800" dirty="0">
              <a:cs typeface="Arial" pitchFamily="34" charset="0"/>
            </a:endParaRPr>
          </a:p>
          <a:p>
            <a:pPr marL="0" indent="0" eaLnBrk="1" hangingPunct="1"/>
            <a:r>
              <a:rPr lang="en-US" sz="1800" dirty="0" smtClean="0">
                <a:cs typeface="Arial" pitchFamily="34" charset="0"/>
              </a:rPr>
              <a:t>5. Objective </a:t>
            </a:r>
            <a:r>
              <a:rPr lang="en-US" sz="1800" dirty="0">
                <a:cs typeface="Arial" pitchFamily="34" charset="0"/>
              </a:rPr>
              <a:t>evidence for Verification was pictures of the test being </a:t>
            </a:r>
            <a:r>
              <a:rPr lang="en-US" sz="1800" dirty="0" smtClean="0">
                <a:cs typeface="Arial" pitchFamily="34" charset="0"/>
              </a:rPr>
              <a:t>conducted </a:t>
            </a:r>
            <a:r>
              <a:rPr lang="en-US" sz="1800" dirty="0">
                <a:cs typeface="Arial" pitchFamily="34" charset="0"/>
              </a:rPr>
              <a:t>correctly and a datasheet. However, the tests were all conducted by the same technician. Since the analysis said that different techs had different methods, we would have expected to see more than just one name performing the tests.</a:t>
            </a:r>
            <a:endParaRPr lang="en-US" sz="1800" dirty="0"/>
          </a:p>
        </p:txBody>
      </p:sp>
      <p:sp>
        <p:nvSpPr>
          <p:cNvPr id="4" name="Slide Number Placeholder 3"/>
          <p:cNvSpPr>
            <a:spLocks noGrp="1"/>
          </p:cNvSpPr>
          <p:nvPr>
            <p:ph type="sldNum" sz="quarter" idx="10"/>
          </p:nvPr>
        </p:nvSpPr>
        <p:spPr/>
        <p:txBody>
          <a:bodyPr/>
          <a:lstStyle/>
          <a:p>
            <a:pPr>
              <a:defRPr/>
            </a:pPr>
            <a:fld id="{C754A591-F838-422B-8FD6-8829045D66D7}" type="slidenum">
              <a:rPr lang="en-US" smtClean="0"/>
              <a:pPr>
                <a:defRPr/>
              </a:pPr>
              <a:t>41</a:t>
            </a:fld>
            <a:endParaRPr lang="en-US" dirty="0"/>
          </a:p>
        </p:txBody>
      </p:sp>
    </p:spTree>
    <p:extLst>
      <p:ext uri="{BB962C8B-B14F-4D97-AF65-F5344CB8AC3E}">
        <p14:creationId xmlns:p14="http://schemas.microsoft.com/office/powerpoint/2010/main" val="6891766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346364" y="1952357"/>
            <a:ext cx="5555894" cy="1399032"/>
          </a:xfrm>
        </p:spPr>
        <p:txBody>
          <a:bodyPr/>
          <a:lstStyle/>
          <a:p>
            <a:pPr algn="ctr"/>
            <a:r>
              <a:rPr lang="en-US" dirty="0" smtClean="0"/>
              <a:t>2012 Q2 </a:t>
            </a:r>
            <a:br>
              <a:rPr lang="en-US" dirty="0" smtClean="0"/>
            </a:br>
            <a:r>
              <a:rPr lang="en-US" dirty="0" smtClean="0"/>
              <a:t>CAR Administration Calibration Meeting </a:t>
            </a:r>
            <a:endParaRPr lang="en-US" dirty="0"/>
          </a:p>
        </p:txBody>
      </p:sp>
      <p:sp>
        <p:nvSpPr>
          <p:cNvPr id="14339" name="Subtitle 2"/>
          <p:cNvSpPr>
            <a:spLocks noGrp="1"/>
          </p:cNvSpPr>
          <p:nvPr>
            <p:ph type="subTitle" idx="1"/>
          </p:nvPr>
        </p:nvSpPr>
        <p:spPr/>
        <p:txBody>
          <a:bodyPr>
            <a:normAutofit lnSpcReduction="10000"/>
          </a:bodyPr>
          <a:lstStyle/>
          <a:p>
            <a:r>
              <a:rPr lang="en-US" sz="2200" dirty="0" smtClean="0"/>
              <a:t>Team B – Good CAR / Bad CAR Review</a:t>
            </a:r>
          </a:p>
          <a:p>
            <a:r>
              <a:rPr lang="en-US" dirty="0" smtClean="0"/>
              <a:t> </a:t>
            </a:r>
            <a:endParaRPr lang="en-US" dirty="0"/>
          </a:p>
          <a:p>
            <a:endParaRPr lang="en-US" dirty="0" smtClean="0"/>
          </a:p>
          <a:p>
            <a:r>
              <a:rPr lang="en-US" dirty="0" smtClean="0"/>
              <a:t>Rebecca Navarrete</a:t>
            </a:r>
          </a:p>
          <a:p>
            <a:r>
              <a:rPr lang="en-US" dirty="0" smtClean="0"/>
              <a:t>Dale Piechocki</a:t>
            </a:r>
          </a:p>
          <a:p>
            <a:r>
              <a:rPr lang="en-US" dirty="0" smtClean="0"/>
              <a:t>Bill Costello</a:t>
            </a:r>
            <a:endParaRPr lang="en-US" dirty="0"/>
          </a:p>
        </p:txBody>
      </p:sp>
    </p:spTree>
    <p:extLst>
      <p:ext uri="{BB962C8B-B14F-4D97-AF65-F5344CB8AC3E}">
        <p14:creationId xmlns:p14="http://schemas.microsoft.com/office/powerpoint/2010/main" val="42085956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4275" y="828675"/>
            <a:ext cx="6867525" cy="561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1" name="Title 25"/>
          <p:cNvSpPr>
            <a:spLocks noGrp="1"/>
          </p:cNvSpPr>
          <p:nvPr>
            <p:ph type="title"/>
          </p:nvPr>
        </p:nvSpPr>
        <p:spPr>
          <a:xfrm>
            <a:off x="420688" y="274638"/>
            <a:ext cx="8229600" cy="600075"/>
          </a:xfrm>
        </p:spPr>
        <p:txBody>
          <a:bodyPr/>
          <a:lstStyle/>
          <a:p>
            <a:pPr eaLnBrk="1" hangingPunct="1"/>
            <a:r>
              <a:rPr lang="es-MX" smtClean="0">
                <a:latin typeface="Arial" charset="0"/>
                <a:ea typeface="Geneva" charset="0"/>
              </a:rPr>
              <a:t>Good CAR</a:t>
            </a:r>
            <a:r>
              <a:rPr lang="en-US" smtClean="0">
                <a:latin typeface="Arial" charset="0"/>
                <a:ea typeface="Geneva" charset="0"/>
              </a:rPr>
              <a:t> (11398960)</a:t>
            </a:r>
          </a:p>
        </p:txBody>
      </p:sp>
      <p:sp>
        <p:nvSpPr>
          <p:cNvPr id="12292"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AA46BA83-1273-4F37-B27D-FD4440D17CBB}" type="slidenum">
              <a:rPr lang="en-US" smtClean="0"/>
              <a:pPr eaLnBrk="1" hangingPunct="1"/>
              <a:t>43</a:t>
            </a:fld>
            <a:endParaRPr lang="en-US" smtClean="0"/>
          </a:p>
        </p:txBody>
      </p:sp>
      <p:cxnSp>
        <p:nvCxnSpPr>
          <p:cNvPr id="5" name="Straight Arrow Connector 4"/>
          <p:cNvCxnSpPr/>
          <p:nvPr/>
        </p:nvCxnSpPr>
        <p:spPr>
          <a:xfrm flipH="1">
            <a:off x="7788275" y="4732338"/>
            <a:ext cx="393700" cy="2635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294" name="TextBox 19"/>
          <p:cNvSpPr txBox="1">
            <a:spLocks noChangeArrowheads="1"/>
          </p:cNvSpPr>
          <p:nvPr/>
        </p:nvSpPr>
        <p:spPr bwMode="auto">
          <a:xfrm>
            <a:off x="215900" y="4244975"/>
            <a:ext cx="1755775" cy="600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r>
              <a:rPr lang="es-MX" sz="1100">
                <a:solidFill>
                  <a:srgbClr val="FF0000"/>
                </a:solidFill>
                <a:cs typeface="Arial" charset="0"/>
              </a:rPr>
              <a:t>Evidence to support non-conformance.statement is clear</a:t>
            </a:r>
            <a:endParaRPr lang="en-US" sz="1100">
              <a:solidFill>
                <a:srgbClr val="FF0000"/>
              </a:solidFill>
              <a:cs typeface="Arial" charset="0"/>
            </a:endParaRPr>
          </a:p>
        </p:txBody>
      </p:sp>
      <p:cxnSp>
        <p:nvCxnSpPr>
          <p:cNvPr id="7" name="Curved Connector 6"/>
          <p:cNvCxnSpPr>
            <a:stCxn id="12294" idx="2"/>
          </p:cNvCxnSpPr>
          <p:nvPr/>
        </p:nvCxnSpPr>
        <p:spPr>
          <a:xfrm rot="16200000" flipH="1">
            <a:off x="664369" y="5274469"/>
            <a:ext cx="1308100" cy="449262"/>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H="1" flipV="1">
            <a:off x="7788275" y="3743325"/>
            <a:ext cx="393700" cy="1762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297" name="TextBox 44"/>
          <p:cNvSpPr txBox="1">
            <a:spLocks noChangeArrowheads="1"/>
          </p:cNvSpPr>
          <p:nvPr/>
        </p:nvSpPr>
        <p:spPr bwMode="auto">
          <a:xfrm>
            <a:off x="8045450" y="3757613"/>
            <a:ext cx="1098550" cy="938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r>
              <a:rPr lang="es-MX" sz="1100">
                <a:solidFill>
                  <a:srgbClr val="FF0000"/>
                </a:solidFill>
                <a:cs typeface="Arial" charset="0"/>
              </a:rPr>
              <a:t>Non-conformance relates to UL requirement (SOP)</a:t>
            </a:r>
            <a:endParaRPr lang="en-US" sz="1100">
              <a:solidFill>
                <a:srgbClr val="FF0000"/>
              </a:solidFill>
              <a:cs typeface="Arial" charset="0"/>
            </a:endParaRPr>
          </a:p>
        </p:txBody>
      </p:sp>
      <p:pic>
        <p:nvPicPr>
          <p:cNvPr id="1229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8525" y="5614988"/>
            <a:ext cx="226695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Connector 2"/>
          <p:cNvCxnSpPr/>
          <p:nvPr/>
        </p:nvCxnSpPr>
        <p:spPr>
          <a:xfrm flipV="1">
            <a:off x="2514600" y="5614988"/>
            <a:ext cx="923925" cy="290512"/>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2514600" y="6381750"/>
            <a:ext cx="923925" cy="157163"/>
          </a:xfrm>
          <a:prstGeom prst="line">
            <a:avLst/>
          </a:prstGeom>
        </p:spPr>
        <p:style>
          <a:lnRef idx="2">
            <a:schemeClr val="accent1"/>
          </a:lnRef>
          <a:fillRef idx="0">
            <a:schemeClr val="accent1"/>
          </a:fillRef>
          <a:effectRef idx="1">
            <a:schemeClr val="accent1"/>
          </a:effectRef>
          <a:fontRef idx="minor">
            <a:schemeClr val="tx1"/>
          </a:fontRef>
        </p:style>
      </p:cxnSp>
      <p:pic>
        <p:nvPicPr>
          <p:cNvPr id="12301" name="Picture 11" descr="C:\Users\90808\AppData\Local\Microsoft\Windows\Temporary Internet Files\Content.IE5\QO6J3XCU\MC900442167[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8900" y="5765800"/>
            <a:ext cx="695325"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66165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D151C9F5-3A79-48B1-BA9D-C2C229D8E4E4}" type="slidenum">
              <a:rPr lang="en-US" smtClean="0"/>
              <a:pPr eaLnBrk="1" hangingPunct="1"/>
              <a:t>44</a:t>
            </a:fld>
            <a:endParaRPr lang="en-US" smtClean="0"/>
          </a:p>
        </p:txBody>
      </p:sp>
      <p:sp>
        <p:nvSpPr>
          <p:cNvPr id="13315" name="Title 3"/>
          <p:cNvSpPr>
            <a:spLocks noGrp="1"/>
          </p:cNvSpPr>
          <p:nvPr>
            <p:ph type="title"/>
          </p:nvPr>
        </p:nvSpPr>
        <p:spPr>
          <a:xfrm>
            <a:off x="457200" y="274638"/>
            <a:ext cx="8229600" cy="525462"/>
          </a:xfrm>
        </p:spPr>
        <p:txBody>
          <a:bodyPr/>
          <a:lstStyle/>
          <a:p>
            <a:pPr eaLnBrk="1" hangingPunct="1"/>
            <a:r>
              <a:rPr lang="en-US" smtClean="0">
                <a:latin typeface="Arial" charset="0"/>
                <a:ea typeface="Geneva" charset="0"/>
              </a:rPr>
              <a:t>Good CAR (11398960)</a:t>
            </a:r>
          </a:p>
        </p:txBody>
      </p:sp>
      <p:pic>
        <p:nvPicPr>
          <p:cNvPr id="13316" name="Picture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275" y="866775"/>
            <a:ext cx="6229350" cy="575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7" name="TextBox 1"/>
          <p:cNvSpPr txBox="1">
            <a:spLocks noChangeArrowheads="1"/>
          </p:cNvSpPr>
          <p:nvPr/>
        </p:nvSpPr>
        <p:spPr bwMode="auto">
          <a:xfrm>
            <a:off x="7408863" y="695325"/>
            <a:ext cx="10223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r>
              <a:rPr lang="es-MX" sz="1000">
                <a:cs typeface="Arial" charset="0"/>
              </a:rPr>
              <a:t>Stakeholders involved and named</a:t>
            </a:r>
            <a:endParaRPr lang="en-US" sz="1000">
              <a:cs typeface="Arial" charset="0"/>
            </a:endParaRPr>
          </a:p>
        </p:txBody>
      </p:sp>
      <p:cxnSp>
        <p:nvCxnSpPr>
          <p:cNvPr id="4" name="Straight Arrow Connector 3"/>
          <p:cNvCxnSpPr/>
          <p:nvPr/>
        </p:nvCxnSpPr>
        <p:spPr>
          <a:xfrm flipH="1">
            <a:off x="7164388" y="971550"/>
            <a:ext cx="244475" cy="1333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319" name="TextBox 4"/>
          <p:cNvSpPr txBox="1">
            <a:spLocks noChangeArrowheads="1"/>
          </p:cNvSpPr>
          <p:nvPr/>
        </p:nvSpPr>
        <p:spPr bwMode="auto">
          <a:xfrm>
            <a:off x="7505700" y="2833688"/>
            <a:ext cx="11811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r>
              <a:rPr lang="es-MX" sz="1000">
                <a:cs typeface="Arial" charset="0"/>
              </a:rPr>
              <a:t>Thought process clear and complete</a:t>
            </a:r>
            <a:endParaRPr lang="en-US" sz="1000">
              <a:cs typeface="Arial" charset="0"/>
            </a:endParaRPr>
          </a:p>
        </p:txBody>
      </p:sp>
      <p:sp>
        <p:nvSpPr>
          <p:cNvPr id="6" name="Right Brace 5"/>
          <p:cNvSpPr/>
          <p:nvPr/>
        </p:nvSpPr>
        <p:spPr>
          <a:xfrm>
            <a:off x="7286625" y="1457325"/>
            <a:ext cx="209550" cy="3305175"/>
          </a:xfrm>
          <a:prstGeom prst="rightBrace">
            <a:avLst/>
          </a:prstGeom>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13321" name="TextBox 6"/>
          <p:cNvSpPr txBox="1">
            <a:spLocks noChangeArrowheads="1"/>
          </p:cNvSpPr>
          <p:nvPr/>
        </p:nvSpPr>
        <p:spPr bwMode="auto">
          <a:xfrm>
            <a:off x="7505700" y="5019675"/>
            <a:ext cx="1295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r>
              <a:rPr lang="es-MX" sz="1000">
                <a:cs typeface="Arial" charset="0"/>
              </a:rPr>
              <a:t>Short and linked to the NC</a:t>
            </a:r>
            <a:endParaRPr lang="en-US" sz="1000">
              <a:cs typeface="Arial" charset="0"/>
            </a:endParaRPr>
          </a:p>
        </p:txBody>
      </p:sp>
      <p:cxnSp>
        <p:nvCxnSpPr>
          <p:cNvPr id="9" name="Straight Arrow Connector 8"/>
          <p:cNvCxnSpPr>
            <a:stCxn id="13321" idx="1"/>
          </p:cNvCxnSpPr>
          <p:nvPr/>
        </p:nvCxnSpPr>
        <p:spPr>
          <a:xfrm flipH="1" flipV="1">
            <a:off x="6715125" y="5019675"/>
            <a:ext cx="790575" cy="2000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323" name="TextBox 9"/>
          <p:cNvSpPr txBox="1">
            <a:spLocks noChangeArrowheads="1"/>
          </p:cNvSpPr>
          <p:nvPr/>
        </p:nvSpPr>
        <p:spPr bwMode="auto">
          <a:xfrm>
            <a:off x="5791200" y="5419725"/>
            <a:ext cx="2047875" cy="554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r>
              <a:rPr lang="es-MX" sz="1000">
                <a:cs typeface="Arial" charset="0"/>
              </a:rPr>
              <a:t>Indicates how widespread and what areas and location have the problem</a:t>
            </a:r>
            <a:endParaRPr lang="en-US" sz="1000">
              <a:cs typeface="Arial" charset="0"/>
            </a:endParaRPr>
          </a:p>
        </p:txBody>
      </p:sp>
      <p:cxnSp>
        <p:nvCxnSpPr>
          <p:cNvPr id="12" name="Straight Arrow Connector 11"/>
          <p:cNvCxnSpPr/>
          <p:nvPr/>
        </p:nvCxnSpPr>
        <p:spPr>
          <a:xfrm flipH="1" flipV="1">
            <a:off x="5381625" y="5581650"/>
            <a:ext cx="409575" cy="1158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4690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457200" y="274638"/>
            <a:ext cx="8229600" cy="525462"/>
          </a:xfrm>
        </p:spPr>
        <p:txBody>
          <a:bodyPr/>
          <a:lstStyle/>
          <a:p>
            <a:pPr eaLnBrk="1" hangingPunct="1"/>
            <a:r>
              <a:rPr lang="en-US" smtClean="0">
                <a:latin typeface="Arial" charset="0"/>
                <a:ea typeface="Geneva" charset="0"/>
              </a:rPr>
              <a:t>Good CAR (11398960)</a:t>
            </a:r>
          </a:p>
        </p:txBody>
      </p:sp>
      <p:sp>
        <p:nvSpPr>
          <p:cNvPr id="14339"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74D73807-12A8-4F72-BE62-97CD1102C15F}" type="slidenum">
              <a:rPr lang="en-US" smtClean="0"/>
              <a:pPr eaLnBrk="1" hangingPunct="1"/>
              <a:t>45</a:t>
            </a:fld>
            <a:endParaRPr lang="en-US" smtClean="0"/>
          </a:p>
        </p:txBody>
      </p:sp>
      <p:pic>
        <p:nvPicPr>
          <p:cNvPr id="1434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63" y="1004888"/>
            <a:ext cx="6734175"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ight Brace 1"/>
          <p:cNvSpPr/>
          <p:nvPr/>
        </p:nvSpPr>
        <p:spPr>
          <a:xfrm>
            <a:off x="7081838" y="1004888"/>
            <a:ext cx="328612" cy="5172075"/>
          </a:xfrm>
          <a:prstGeom prst="rightBrace">
            <a:avLst/>
          </a:prstGeom>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3" name="TextBox 2"/>
          <p:cNvSpPr txBox="1"/>
          <p:nvPr/>
        </p:nvSpPr>
        <p:spPr>
          <a:xfrm>
            <a:off x="7407275" y="1620838"/>
            <a:ext cx="1543050" cy="3940175"/>
          </a:xfrm>
          <a:prstGeom prst="rect">
            <a:avLst/>
          </a:prstGeom>
          <a:noFill/>
        </p:spPr>
        <p:txBody>
          <a:bodyPr>
            <a:spAutoFit/>
          </a:bodyPr>
          <a:lstStyle/>
          <a:p>
            <a:pPr marL="171450" indent="-171450">
              <a:buFontTx/>
              <a:buChar char="-"/>
              <a:defRPr/>
            </a:pPr>
            <a:r>
              <a:rPr lang="es-MX" sz="1000" dirty="0" err="1">
                <a:latin typeface="Arial" pitchFamily="34" charset="0"/>
                <a:cs typeface="Arial" pitchFamily="34" charset="0"/>
              </a:rPr>
              <a:t>Include</a:t>
            </a:r>
            <a:r>
              <a:rPr lang="es-MX" sz="1000" dirty="0">
                <a:latin typeface="Arial" pitchFamily="34" charset="0"/>
                <a:cs typeface="Arial" pitchFamily="34" charset="0"/>
              </a:rPr>
              <a:t> </a:t>
            </a:r>
            <a:r>
              <a:rPr lang="es-MX" sz="1000" dirty="0" err="1">
                <a:latin typeface="Arial" pitchFamily="34" charset="0"/>
                <a:cs typeface="Arial" pitchFamily="34" charset="0"/>
              </a:rPr>
              <a:t>containment</a:t>
            </a:r>
            <a:r>
              <a:rPr lang="es-MX" sz="1000" dirty="0">
                <a:latin typeface="Arial" pitchFamily="34" charset="0"/>
                <a:cs typeface="Arial" pitchFamily="34" charset="0"/>
              </a:rPr>
              <a:t>, short and </a:t>
            </a:r>
            <a:r>
              <a:rPr lang="es-MX" sz="1000" dirty="0" err="1">
                <a:latin typeface="Arial" pitchFamily="34" charset="0"/>
                <a:cs typeface="Arial" pitchFamily="34" charset="0"/>
              </a:rPr>
              <a:t>long</a:t>
            </a:r>
            <a:r>
              <a:rPr lang="es-MX" sz="1000" dirty="0">
                <a:latin typeface="Arial" pitchFamily="34" charset="0"/>
                <a:cs typeface="Arial" pitchFamily="34" charset="0"/>
              </a:rPr>
              <a:t> </a:t>
            </a:r>
            <a:r>
              <a:rPr lang="es-MX" sz="1000" dirty="0" err="1">
                <a:latin typeface="Arial" pitchFamily="34" charset="0"/>
                <a:cs typeface="Arial" pitchFamily="34" charset="0"/>
              </a:rPr>
              <a:t>term</a:t>
            </a:r>
            <a:r>
              <a:rPr lang="es-MX" sz="1000" dirty="0">
                <a:latin typeface="Arial" pitchFamily="34" charset="0"/>
                <a:cs typeface="Arial" pitchFamily="34" charset="0"/>
              </a:rPr>
              <a:t> </a:t>
            </a:r>
            <a:r>
              <a:rPr lang="es-MX" sz="1000" dirty="0" err="1">
                <a:latin typeface="Arial" pitchFamily="34" charset="0"/>
                <a:cs typeface="Arial" pitchFamily="34" charset="0"/>
              </a:rPr>
              <a:t>actions</a:t>
            </a:r>
            <a:r>
              <a:rPr lang="es-MX" sz="1000" dirty="0">
                <a:latin typeface="Arial" pitchFamily="34" charset="0"/>
                <a:cs typeface="Arial" pitchFamily="34" charset="0"/>
              </a:rPr>
              <a:t> and </a:t>
            </a:r>
            <a:r>
              <a:rPr lang="es-MX" sz="1000" dirty="0" err="1">
                <a:latin typeface="Arial" pitchFamily="34" charset="0"/>
                <a:cs typeface="Arial" pitchFamily="34" charset="0"/>
              </a:rPr>
              <a:t>verification</a:t>
            </a:r>
            <a:r>
              <a:rPr lang="es-MX" sz="1000" dirty="0">
                <a:latin typeface="Arial" pitchFamily="34" charset="0"/>
                <a:cs typeface="Arial" pitchFamily="34" charset="0"/>
              </a:rPr>
              <a:t>.</a:t>
            </a:r>
          </a:p>
          <a:p>
            <a:pPr>
              <a:defRPr/>
            </a:pPr>
            <a:endParaRPr lang="es-MX" sz="1000" dirty="0">
              <a:latin typeface="Arial" pitchFamily="34" charset="0"/>
              <a:cs typeface="Arial" pitchFamily="34" charset="0"/>
            </a:endParaRPr>
          </a:p>
          <a:p>
            <a:pPr marL="171450" indent="-171450">
              <a:buFontTx/>
              <a:buChar char="-"/>
              <a:defRPr/>
            </a:pPr>
            <a:r>
              <a:rPr lang="es-MX" sz="1000" dirty="0">
                <a:latin typeface="Arial" pitchFamily="34" charset="0"/>
                <a:cs typeface="Arial" pitchFamily="34" charset="0"/>
              </a:rPr>
              <a:t>Short </a:t>
            </a:r>
            <a:r>
              <a:rPr lang="es-MX" sz="1000" dirty="0" err="1">
                <a:latin typeface="Arial" pitchFamily="34" charset="0"/>
                <a:cs typeface="Arial" pitchFamily="34" charset="0"/>
              </a:rPr>
              <a:t>term</a:t>
            </a:r>
            <a:r>
              <a:rPr lang="es-MX" sz="1000" dirty="0">
                <a:latin typeface="Arial" pitchFamily="34" charset="0"/>
                <a:cs typeface="Arial" pitchFamily="34" charset="0"/>
              </a:rPr>
              <a:t> </a:t>
            </a:r>
            <a:r>
              <a:rPr lang="es-MX" sz="1000" dirty="0" err="1">
                <a:latin typeface="Arial" pitchFamily="34" charset="0"/>
                <a:cs typeface="Arial" pitchFamily="34" charset="0"/>
              </a:rPr>
              <a:t>actions</a:t>
            </a:r>
            <a:r>
              <a:rPr lang="es-MX" sz="1000" dirty="0">
                <a:latin typeface="Arial" pitchFamily="34" charset="0"/>
                <a:cs typeface="Arial" pitchFamily="34" charset="0"/>
              </a:rPr>
              <a:t> </a:t>
            </a:r>
            <a:r>
              <a:rPr lang="es-MX" sz="1000" dirty="0" err="1">
                <a:latin typeface="Arial" pitchFamily="34" charset="0"/>
                <a:cs typeface="Arial" pitchFamily="34" charset="0"/>
              </a:rPr>
              <a:t>address</a:t>
            </a:r>
            <a:r>
              <a:rPr lang="es-MX" sz="1000" dirty="0">
                <a:latin typeface="Arial" pitchFamily="34" charset="0"/>
                <a:cs typeface="Arial" pitchFamily="34" charset="0"/>
              </a:rPr>
              <a:t> </a:t>
            </a:r>
            <a:r>
              <a:rPr lang="es-MX" sz="1000" dirty="0" err="1">
                <a:latin typeface="Arial" pitchFamily="34" charset="0"/>
                <a:cs typeface="Arial" pitchFamily="34" charset="0"/>
              </a:rPr>
              <a:t>the</a:t>
            </a:r>
            <a:r>
              <a:rPr lang="es-MX" sz="1000" dirty="0">
                <a:latin typeface="Arial" pitchFamily="34" charset="0"/>
                <a:cs typeface="Arial" pitchFamily="34" charset="0"/>
              </a:rPr>
              <a:t> </a:t>
            </a:r>
            <a:r>
              <a:rPr lang="es-MX" sz="1000" dirty="0" err="1">
                <a:latin typeface="Arial" pitchFamily="34" charset="0"/>
                <a:cs typeface="Arial" pitchFamily="34" charset="0"/>
              </a:rPr>
              <a:t>symptoms</a:t>
            </a:r>
            <a:r>
              <a:rPr lang="es-MX" sz="1000" dirty="0">
                <a:latin typeface="Arial" pitchFamily="34" charset="0"/>
                <a:cs typeface="Arial" pitchFamily="34" charset="0"/>
              </a:rPr>
              <a:t> and </a:t>
            </a:r>
            <a:r>
              <a:rPr lang="es-MX" sz="1000" dirty="0" err="1">
                <a:latin typeface="Arial" pitchFamily="34" charset="0"/>
                <a:cs typeface="Arial" pitchFamily="34" charset="0"/>
              </a:rPr>
              <a:t>long</a:t>
            </a:r>
            <a:r>
              <a:rPr lang="es-MX" sz="1000" dirty="0">
                <a:latin typeface="Arial" pitchFamily="34" charset="0"/>
                <a:cs typeface="Arial" pitchFamily="34" charset="0"/>
              </a:rPr>
              <a:t> </a:t>
            </a:r>
            <a:r>
              <a:rPr lang="es-MX" sz="1000" dirty="0" err="1">
                <a:latin typeface="Arial" pitchFamily="34" charset="0"/>
                <a:cs typeface="Arial" pitchFamily="34" charset="0"/>
              </a:rPr>
              <a:t>term</a:t>
            </a:r>
            <a:r>
              <a:rPr lang="es-MX" sz="1000" dirty="0">
                <a:latin typeface="Arial" pitchFamily="34" charset="0"/>
                <a:cs typeface="Arial" pitchFamily="34" charset="0"/>
              </a:rPr>
              <a:t> </a:t>
            </a:r>
            <a:r>
              <a:rPr lang="es-MX" sz="1000" dirty="0" err="1">
                <a:latin typeface="Arial" pitchFamily="34" charset="0"/>
                <a:cs typeface="Arial" pitchFamily="34" charset="0"/>
              </a:rPr>
              <a:t>address</a:t>
            </a:r>
            <a:r>
              <a:rPr lang="es-MX" sz="1000" dirty="0">
                <a:latin typeface="Arial" pitchFamily="34" charset="0"/>
                <a:cs typeface="Arial" pitchFamily="34" charset="0"/>
              </a:rPr>
              <a:t> </a:t>
            </a:r>
            <a:r>
              <a:rPr lang="es-MX" sz="1000" dirty="0" err="1">
                <a:latin typeface="Arial" pitchFamily="34" charset="0"/>
                <a:cs typeface="Arial" pitchFamily="34" charset="0"/>
              </a:rPr>
              <a:t>the</a:t>
            </a:r>
            <a:r>
              <a:rPr lang="es-MX" sz="1000" dirty="0">
                <a:latin typeface="Arial" pitchFamily="34" charset="0"/>
                <a:cs typeface="Arial" pitchFamily="34" charset="0"/>
              </a:rPr>
              <a:t> </a:t>
            </a:r>
            <a:r>
              <a:rPr lang="es-MX" sz="1000" dirty="0" err="1">
                <a:latin typeface="Arial" pitchFamily="34" charset="0"/>
                <a:cs typeface="Arial" pitchFamily="34" charset="0"/>
              </a:rPr>
              <a:t>root</a:t>
            </a:r>
            <a:r>
              <a:rPr lang="es-MX" sz="1000" dirty="0">
                <a:latin typeface="Arial" pitchFamily="34" charset="0"/>
                <a:cs typeface="Arial" pitchFamily="34" charset="0"/>
              </a:rPr>
              <a:t> cause.</a:t>
            </a:r>
          </a:p>
          <a:p>
            <a:pPr marL="171450" indent="-171450">
              <a:buFontTx/>
              <a:buChar char="-"/>
              <a:defRPr/>
            </a:pPr>
            <a:r>
              <a:rPr lang="es-MX" sz="1000" dirty="0" err="1">
                <a:latin typeface="Arial" pitchFamily="34" charset="0"/>
                <a:cs typeface="Arial" pitchFamily="34" charset="0"/>
              </a:rPr>
              <a:t>Logical</a:t>
            </a:r>
            <a:r>
              <a:rPr lang="es-MX" sz="1000" dirty="0">
                <a:latin typeface="Arial" pitchFamily="34" charset="0"/>
                <a:cs typeface="Arial" pitchFamily="34" charset="0"/>
              </a:rPr>
              <a:t> </a:t>
            </a:r>
            <a:r>
              <a:rPr lang="es-MX" sz="1000" dirty="0" err="1">
                <a:latin typeface="Arial" pitchFamily="34" charset="0"/>
                <a:cs typeface="Arial" pitchFamily="34" charset="0"/>
              </a:rPr>
              <a:t>connection</a:t>
            </a:r>
            <a:r>
              <a:rPr lang="es-MX" sz="1000" dirty="0">
                <a:latin typeface="Arial" pitchFamily="34" charset="0"/>
                <a:cs typeface="Arial" pitchFamily="34" charset="0"/>
              </a:rPr>
              <a:t> </a:t>
            </a:r>
            <a:r>
              <a:rPr lang="es-MX" sz="1000" dirty="0" err="1">
                <a:latin typeface="Arial" pitchFamily="34" charset="0"/>
                <a:cs typeface="Arial" pitchFamily="34" charset="0"/>
              </a:rPr>
              <a:t>between</a:t>
            </a:r>
            <a:r>
              <a:rPr lang="es-MX" sz="1000" dirty="0">
                <a:latin typeface="Arial" pitchFamily="34" charset="0"/>
                <a:cs typeface="Arial" pitchFamily="34" charset="0"/>
              </a:rPr>
              <a:t> CAP-RC-</a:t>
            </a:r>
            <a:r>
              <a:rPr lang="es-MX" sz="1000" dirty="0" err="1">
                <a:latin typeface="Arial" pitchFamily="34" charset="0"/>
                <a:cs typeface="Arial" pitchFamily="34" charset="0"/>
              </a:rPr>
              <a:t>Requirement</a:t>
            </a:r>
            <a:endParaRPr lang="es-MX" sz="1000" dirty="0">
              <a:latin typeface="Arial" pitchFamily="34" charset="0"/>
              <a:cs typeface="Arial" pitchFamily="34" charset="0"/>
            </a:endParaRPr>
          </a:p>
          <a:p>
            <a:pPr marL="171450" indent="-171450">
              <a:buFontTx/>
              <a:buChar char="-"/>
              <a:defRPr/>
            </a:pPr>
            <a:endParaRPr lang="es-MX" sz="1000" dirty="0">
              <a:latin typeface="Arial" pitchFamily="34" charset="0"/>
              <a:cs typeface="Arial" pitchFamily="34" charset="0"/>
            </a:endParaRPr>
          </a:p>
          <a:p>
            <a:pPr marL="171450" indent="-171450">
              <a:buFontTx/>
              <a:buChar char="-"/>
              <a:defRPr/>
            </a:pPr>
            <a:r>
              <a:rPr lang="es-MX" sz="1000" dirty="0">
                <a:latin typeface="Arial" pitchFamily="34" charset="0"/>
                <a:cs typeface="Arial" pitchFamily="34" charset="0"/>
              </a:rPr>
              <a:t> </a:t>
            </a:r>
            <a:r>
              <a:rPr lang="es-MX" sz="1000" dirty="0" err="1">
                <a:latin typeface="Arial" pitchFamily="34" charset="0"/>
                <a:cs typeface="Arial" pitchFamily="34" charset="0"/>
              </a:rPr>
              <a:t>Include</a:t>
            </a:r>
            <a:r>
              <a:rPr lang="es-MX" sz="1000" dirty="0">
                <a:latin typeface="Arial" pitchFamily="34" charset="0"/>
                <a:cs typeface="Arial" pitchFamily="34" charset="0"/>
              </a:rPr>
              <a:t> </a:t>
            </a:r>
            <a:r>
              <a:rPr lang="es-MX" sz="1000" dirty="0" err="1">
                <a:latin typeface="Arial" pitchFamily="34" charset="0"/>
                <a:cs typeface="Arial" pitchFamily="34" charset="0"/>
              </a:rPr>
              <a:t>actions</a:t>
            </a:r>
            <a:r>
              <a:rPr lang="es-MX" sz="1000" dirty="0">
                <a:latin typeface="Arial" pitchFamily="34" charset="0"/>
                <a:cs typeface="Arial" pitchFamily="34" charset="0"/>
              </a:rPr>
              <a:t> </a:t>
            </a:r>
            <a:r>
              <a:rPr lang="es-MX" sz="1000" dirty="0" err="1">
                <a:latin typeface="Arial" pitchFamily="34" charset="0"/>
                <a:cs typeface="Arial" pitchFamily="34" charset="0"/>
              </a:rPr>
              <a:t>looking</a:t>
            </a:r>
            <a:r>
              <a:rPr lang="es-MX" sz="1000" dirty="0">
                <a:latin typeface="Arial" pitchFamily="34" charset="0"/>
                <a:cs typeface="Arial" pitchFamily="34" charset="0"/>
              </a:rPr>
              <a:t> </a:t>
            </a:r>
            <a:r>
              <a:rPr lang="es-MX" sz="1000" dirty="0" err="1">
                <a:latin typeface="Arial" pitchFamily="34" charset="0"/>
                <a:cs typeface="Arial" pitchFamily="34" charset="0"/>
              </a:rPr>
              <a:t>to</a:t>
            </a:r>
            <a:r>
              <a:rPr lang="es-MX" sz="1000" dirty="0">
                <a:latin typeface="Arial" pitchFamily="34" charset="0"/>
                <a:cs typeface="Arial" pitchFamily="34" charset="0"/>
              </a:rPr>
              <a:t> </a:t>
            </a:r>
            <a:r>
              <a:rPr lang="es-MX" sz="1000" dirty="0" err="1">
                <a:latin typeface="Arial" pitchFamily="34" charset="0"/>
                <a:cs typeface="Arial" pitchFamily="34" charset="0"/>
              </a:rPr>
              <a:t>eliminate</a:t>
            </a:r>
            <a:r>
              <a:rPr lang="es-MX" sz="1000" dirty="0">
                <a:latin typeface="Arial" pitchFamily="34" charset="0"/>
                <a:cs typeface="Arial" pitchFamily="34" charset="0"/>
              </a:rPr>
              <a:t> </a:t>
            </a:r>
            <a:r>
              <a:rPr lang="es-MX" sz="1000" dirty="0" err="1">
                <a:latin typeface="Arial" pitchFamily="34" charset="0"/>
                <a:cs typeface="Arial" pitchFamily="34" charset="0"/>
              </a:rPr>
              <a:t>the</a:t>
            </a:r>
            <a:r>
              <a:rPr lang="es-MX" sz="1000" dirty="0">
                <a:latin typeface="Arial" pitchFamily="34" charset="0"/>
                <a:cs typeface="Arial" pitchFamily="34" charset="0"/>
              </a:rPr>
              <a:t> manual </a:t>
            </a:r>
            <a:r>
              <a:rPr lang="es-MX" sz="1000" dirty="0" err="1">
                <a:latin typeface="Arial" pitchFamily="34" charset="0"/>
                <a:cs typeface="Arial" pitchFamily="34" charset="0"/>
              </a:rPr>
              <a:t>entries</a:t>
            </a:r>
            <a:r>
              <a:rPr lang="es-MX" sz="1000" dirty="0">
                <a:latin typeface="Arial" pitchFamily="34" charset="0"/>
                <a:cs typeface="Arial" pitchFamily="34" charset="0"/>
              </a:rPr>
              <a:t> </a:t>
            </a:r>
            <a:r>
              <a:rPr lang="es-MX" sz="1000" dirty="0" err="1">
                <a:latin typeface="Arial" pitchFamily="34" charset="0"/>
                <a:cs typeface="Arial" pitchFamily="34" charset="0"/>
              </a:rPr>
              <a:t>process</a:t>
            </a:r>
            <a:r>
              <a:rPr lang="es-MX" sz="1000" dirty="0">
                <a:latin typeface="Arial" pitchFamily="34" charset="0"/>
                <a:cs typeface="Arial" pitchFamily="34" charset="0"/>
              </a:rPr>
              <a:t> (</a:t>
            </a:r>
            <a:r>
              <a:rPr lang="es-MX" sz="1000" dirty="0" err="1">
                <a:latin typeface="Arial" pitchFamily="34" charset="0"/>
                <a:cs typeface="Arial" pitchFamily="34" charset="0"/>
              </a:rPr>
              <a:t>mistake-proof</a:t>
            </a:r>
            <a:r>
              <a:rPr lang="es-MX" sz="1000" dirty="0">
                <a:latin typeface="Arial" pitchFamily="34" charset="0"/>
                <a:cs typeface="Arial" pitchFamily="34" charset="0"/>
              </a:rPr>
              <a:t> </a:t>
            </a:r>
            <a:r>
              <a:rPr lang="es-MX" sz="1000" dirty="0" err="1">
                <a:latin typeface="Arial" pitchFamily="34" charset="0"/>
                <a:cs typeface="Arial" pitchFamily="34" charset="0"/>
              </a:rPr>
              <a:t>method</a:t>
            </a:r>
            <a:r>
              <a:rPr lang="es-MX" sz="1000" dirty="0">
                <a:latin typeface="Arial" pitchFamily="34" charset="0"/>
                <a:cs typeface="Arial" pitchFamily="34" charset="0"/>
              </a:rPr>
              <a:t>)</a:t>
            </a:r>
          </a:p>
          <a:p>
            <a:pPr>
              <a:defRPr/>
            </a:pPr>
            <a:endParaRPr lang="es-MX" sz="1000" dirty="0">
              <a:latin typeface="Arial" pitchFamily="34" charset="0"/>
              <a:cs typeface="Arial" pitchFamily="34" charset="0"/>
            </a:endParaRPr>
          </a:p>
          <a:p>
            <a:pPr marL="171450" indent="-171450">
              <a:buFontTx/>
              <a:buChar char="-"/>
              <a:defRPr/>
            </a:pPr>
            <a:r>
              <a:rPr lang="es-MX" sz="1000" dirty="0">
                <a:latin typeface="Arial" pitchFamily="34" charset="0"/>
                <a:cs typeface="Arial" pitchFamily="34" charset="0"/>
              </a:rPr>
              <a:t>Plan </a:t>
            </a:r>
            <a:r>
              <a:rPr lang="es-MX" sz="1000" dirty="0" err="1">
                <a:latin typeface="Arial" pitchFamily="34" charset="0"/>
                <a:cs typeface="Arial" pitchFamily="34" charset="0"/>
              </a:rPr>
              <a:t>consider</a:t>
            </a:r>
            <a:r>
              <a:rPr lang="es-MX" sz="1000" dirty="0">
                <a:latin typeface="Arial" pitchFamily="34" charset="0"/>
                <a:cs typeface="Arial" pitchFamily="34" charset="0"/>
              </a:rPr>
              <a:t> </a:t>
            </a:r>
            <a:r>
              <a:rPr lang="es-MX" sz="1000" dirty="0" err="1">
                <a:latin typeface="Arial" pitchFamily="34" charset="0"/>
                <a:cs typeface="Arial" pitchFamily="34" charset="0"/>
              </a:rPr>
              <a:t>the</a:t>
            </a:r>
            <a:r>
              <a:rPr lang="es-MX" sz="1000" dirty="0">
                <a:latin typeface="Arial" pitchFamily="34" charset="0"/>
                <a:cs typeface="Arial" pitchFamily="34" charset="0"/>
              </a:rPr>
              <a:t> </a:t>
            </a:r>
            <a:r>
              <a:rPr lang="es-MX" sz="1000" dirty="0" err="1">
                <a:latin typeface="Arial" pitchFamily="34" charset="0"/>
                <a:cs typeface="Arial" pitchFamily="34" charset="0"/>
              </a:rPr>
              <a:t>implementation</a:t>
            </a:r>
            <a:r>
              <a:rPr lang="es-MX" sz="1000" dirty="0">
                <a:latin typeface="Arial" pitchFamily="34" charset="0"/>
                <a:cs typeface="Arial" pitchFamily="34" charset="0"/>
              </a:rPr>
              <a:t> of Agile as a</a:t>
            </a:r>
          </a:p>
          <a:p>
            <a:pPr marL="171450" indent="-171450">
              <a:buFontTx/>
              <a:buChar char="-"/>
              <a:defRPr/>
            </a:pPr>
            <a:r>
              <a:rPr lang="es-MX" sz="1000" dirty="0" err="1">
                <a:latin typeface="Arial" pitchFamily="34" charset="0"/>
                <a:cs typeface="Arial" pitchFamily="34" charset="0"/>
              </a:rPr>
              <a:t>Milestone</a:t>
            </a:r>
            <a:r>
              <a:rPr lang="es-MX" sz="1000" dirty="0">
                <a:latin typeface="Arial" pitchFamily="34" charset="0"/>
                <a:cs typeface="Arial" pitchFamily="34" charset="0"/>
              </a:rPr>
              <a:t> </a:t>
            </a:r>
            <a:r>
              <a:rPr lang="es-MX" sz="1000" dirty="0" err="1">
                <a:latin typeface="Arial" pitchFamily="34" charset="0"/>
                <a:cs typeface="Arial" pitchFamily="34" charset="0"/>
              </a:rPr>
              <a:t>due</a:t>
            </a:r>
            <a:r>
              <a:rPr lang="es-MX" sz="1000" dirty="0">
                <a:latin typeface="Arial" pitchFamily="34" charset="0"/>
                <a:cs typeface="Arial" pitchFamily="34" charset="0"/>
              </a:rPr>
              <a:t> dates are </a:t>
            </a:r>
            <a:r>
              <a:rPr lang="es-MX" sz="1000" dirty="0" err="1">
                <a:latin typeface="Arial" pitchFamily="34" charset="0"/>
                <a:cs typeface="Arial" pitchFamily="34" charset="0"/>
              </a:rPr>
              <a:t>not</a:t>
            </a:r>
            <a:r>
              <a:rPr lang="es-MX" sz="1000" dirty="0">
                <a:latin typeface="Arial" pitchFamily="34" charset="0"/>
                <a:cs typeface="Arial" pitchFamily="34" charset="0"/>
              </a:rPr>
              <a:t> </a:t>
            </a:r>
            <a:r>
              <a:rPr lang="es-MX" sz="1000" dirty="0" err="1">
                <a:latin typeface="Arial" pitchFamily="34" charset="0"/>
                <a:cs typeface="Arial" pitchFamily="34" charset="0"/>
              </a:rPr>
              <a:t>the</a:t>
            </a:r>
            <a:r>
              <a:rPr lang="es-MX" sz="1000" dirty="0">
                <a:latin typeface="Arial" pitchFamily="34" charset="0"/>
                <a:cs typeface="Arial" pitchFamily="34" charset="0"/>
              </a:rPr>
              <a:t> </a:t>
            </a:r>
            <a:r>
              <a:rPr lang="es-MX" sz="1000" dirty="0" err="1">
                <a:latin typeface="Arial" pitchFamily="34" charset="0"/>
                <a:cs typeface="Arial" pitchFamily="34" charset="0"/>
              </a:rPr>
              <a:t>same</a:t>
            </a:r>
            <a:endParaRPr lang="en-US" sz="1000" dirty="0" err="1">
              <a:latin typeface="Arial" pitchFamily="34" charset="0"/>
              <a:cs typeface="Arial" pitchFamily="34" charset="0"/>
            </a:endParaRPr>
          </a:p>
        </p:txBody>
      </p:sp>
    </p:spTree>
    <p:extLst>
      <p:ext uri="{BB962C8B-B14F-4D97-AF65-F5344CB8AC3E}">
        <p14:creationId xmlns:p14="http://schemas.microsoft.com/office/powerpoint/2010/main" val="407098225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457200" y="274638"/>
            <a:ext cx="8229600" cy="525462"/>
          </a:xfrm>
        </p:spPr>
        <p:txBody>
          <a:bodyPr/>
          <a:lstStyle/>
          <a:p>
            <a:pPr eaLnBrk="1" hangingPunct="1"/>
            <a:r>
              <a:rPr lang="en-US" smtClean="0">
                <a:latin typeface="Arial" charset="0"/>
                <a:ea typeface="Geneva" charset="0"/>
              </a:rPr>
              <a:t>Good CAR (11399635)</a:t>
            </a:r>
          </a:p>
        </p:txBody>
      </p:sp>
      <p:sp>
        <p:nvSpPr>
          <p:cNvPr id="15363"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87DE17D3-07B0-471F-9C06-BD371EDC8AD1}" type="slidenum">
              <a:rPr lang="en-US" smtClean="0"/>
              <a:pPr eaLnBrk="1" hangingPunct="1"/>
              <a:t>46</a:t>
            </a:fld>
            <a:endParaRPr lang="en-US" smtClean="0"/>
          </a:p>
        </p:txBody>
      </p:sp>
      <p:pic>
        <p:nvPicPr>
          <p:cNvPr id="1536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038" y="800100"/>
            <a:ext cx="7962900" cy="531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40202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p:cNvSpPr>
            <a:spLocks noGrp="1"/>
          </p:cNvSpPr>
          <p:nvPr>
            <p:ph type="title"/>
          </p:nvPr>
        </p:nvSpPr>
        <p:spPr>
          <a:xfrm>
            <a:off x="457200" y="274638"/>
            <a:ext cx="8229600" cy="525462"/>
          </a:xfrm>
        </p:spPr>
        <p:txBody>
          <a:bodyPr/>
          <a:lstStyle/>
          <a:p>
            <a:pPr eaLnBrk="1" hangingPunct="1"/>
            <a:r>
              <a:rPr lang="en-US" smtClean="0">
                <a:latin typeface="Arial" charset="0"/>
                <a:ea typeface="Geneva" charset="0"/>
              </a:rPr>
              <a:t>Good CAR (11399635)</a:t>
            </a:r>
          </a:p>
        </p:txBody>
      </p:sp>
      <p:sp>
        <p:nvSpPr>
          <p:cNvPr id="16387" name="Slide Number Placeholder 6"/>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84CEDAE4-417F-4811-853B-C7631552BE63}" type="slidenum">
              <a:rPr lang="en-US" smtClean="0"/>
              <a:pPr eaLnBrk="1" hangingPunct="1"/>
              <a:t>47</a:t>
            </a:fld>
            <a:endParaRPr lang="en-US" smtClean="0"/>
          </a:p>
        </p:txBody>
      </p:sp>
      <p:pic>
        <p:nvPicPr>
          <p:cNvPr id="1638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 y="800100"/>
            <a:ext cx="7710488" cy="547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636276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25"/>
          <p:cNvSpPr>
            <a:spLocks noGrp="1"/>
          </p:cNvSpPr>
          <p:nvPr>
            <p:ph type="title"/>
          </p:nvPr>
        </p:nvSpPr>
        <p:spPr>
          <a:xfrm>
            <a:off x="446088" y="290513"/>
            <a:ext cx="8229600" cy="600075"/>
          </a:xfrm>
        </p:spPr>
        <p:txBody>
          <a:bodyPr/>
          <a:lstStyle/>
          <a:p>
            <a:pPr eaLnBrk="1" hangingPunct="1"/>
            <a:r>
              <a:rPr lang="es-MX" smtClean="0">
                <a:latin typeface="Arial" charset="0"/>
                <a:ea typeface="Geneva" charset="0"/>
              </a:rPr>
              <a:t>Bad CAR (11399426)</a:t>
            </a:r>
            <a:endParaRPr lang="en-US" smtClean="0">
              <a:latin typeface="Arial" charset="0"/>
              <a:ea typeface="Geneva" charset="0"/>
            </a:endParaRPr>
          </a:p>
        </p:txBody>
      </p:sp>
      <p:sp>
        <p:nvSpPr>
          <p:cNvPr id="17411"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78083752-B1BE-4557-89CE-65361CEEF267}" type="slidenum">
              <a:rPr lang="en-US" smtClean="0"/>
              <a:pPr eaLnBrk="1" hangingPunct="1"/>
              <a:t>48</a:t>
            </a:fld>
            <a:endParaRPr lang="en-US" smtClean="0"/>
          </a:p>
        </p:txBody>
      </p:sp>
      <p:pic>
        <p:nvPicPr>
          <p:cNvPr id="1741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088" y="890588"/>
            <a:ext cx="6867525" cy="522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3" name="TextBox 2"/>
          <p:cNvSpPr txBox="1">
            <a:spLocks noChangeArrowheads="1"/>
          </p:cNvSpPr>
          <p:nvPr/>
        </p:nvSpPr>
        <p:spPr bwMode="auto">
          <a:xfrm>
            <a:off x="5962650" y="4333875"/>
            <a:ext cx="2925763" cy="8620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r>
              <a:rPr lang="en-US" sz="1000">
                <a:cs typeface="Arial" charset="0"/>
              </a:rPr>
              <a:t>Infomation in the Objective Evidence field is part of the CAR written by the Auditor instead of provide the data of the equipment in which the test was performed even when it is available in the document attached.</a:t>
            </a:r>
          </a:p>
        </p:txBody>
      </p:sp>
      <p:cxnSp>
        <p:nvCxnSpPr>
          <p:cNvPr id="5" name="Straight Arrow Connector 4"/>
          <p:cNvCxnSpPr/>
          <p:nvPr/>
        </p:nvCxnSpPr>
        <p:spPr>
          <a:xfrm flipH="1">
            <a:off x="2905125" y="4764088"/>
            <a:ext cx="3057525" cy="1317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flipV="1">
            <a:off x="5810250" y="4314825"/>
            <a:ext cx="152400" cy="2000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416" name="TextBox 7"/>
          <p:cNvSpPr txBox="1">
            <a:spLocks noChangeArrowheads="1"/>
          </p:cNvSpPr>
          <p:nvPr/>
        </p:nvSpPr>
        <p:spPr bwMode="auto">
          <a:xfrm>
            <a:off x="7183438" y="1962150"/>
            <a:ext cx="1704975" cy="554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r>
              <a:rPr lang="en-US" sz="1000">
                <a:cs typeface="Arial" charset="0"/>
              </a:rPr>
              <a:t>Data of applicable clause is incomplete (430 missed at the end of the field)</a:t>
            </a:r>
          </a:p>
        </p:txBody>
      </p:sp>
      <p:cxnSp>
        <p:nvCxnSpPr>
          <p:cNvPr id="10" name="Straight Arrow Connector 9"/>
          <p:cNvCxnSpPr/>
          <p:nvPr/>
        </p:nvCxnSpPr>
        <p:spPr>
          <a:xfrm flipH="1" flipV="1">
            <a:off x="6619875" y="2038350"/>
            <a:ext cx="657225" cy="215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5139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25"/>
          <p:cNvSpPr>
            <a:spLocks noGrp="1"/>
          </p:cNvSpPr>
          <p:nvPr>
            <p:ph type="title"/>
          </p:nvPr>
        </p:nvSpPr>
        <p:spPr>
          <a:xfrm>
            <a:off x="403225" y="274638"/>
            <a:ext cx="8229600" cy="600075"/>
          </a:xfrm>
        </p:spPr>
        <p:txBody>
          <a:bodyPr/>
          <a:lstStyle/>
          <a:p>
            <a:pPr eaLnBrk="1" hangingPunct="1"/>
            <a:r>
              <a:rPr lang="es-MX" smtClean="0">
                <a:latin typeface="Arial" charset="0"/>
                <a:ea typeface="Geneva" charset="0"/>
              </a:rPr>
              <a:t>Bad CAR (11399426)</a:t>
            </a:r>
            <a:endParaRPr lang="en-US" smtClean="0">
              <a:latin typeface="Arial" charset="0"/>
              <a:ea typeface="Geneva" charset="0"/>
            </a:endParaRPr>
          </a:p>
        </p:txBody>
      </p:sp>
      <p:sp>
        <p:nvSpPr>
          <p:cNvPr id="18435"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42A0F3CC-EB1F-40CD-9C5C-9801AC2F3798}" type="slidenum">
              <a:rPr lang="en-US" smtClean="0"/>
              <a:pPr eaLnBrk="1" hangingPunct="1"/>
              <a:t>49</a:t>
            </a:fld>
            <a:endParaRPr lang="en-US" smtClean="0"/>
          </a:p>
        </p:txBody>
      </p:sp>
      <p:pic>
        <p:nvPicPr>
          <p:cNvPr id="1843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113" y="847725"/>
            <a:ext cx="6877050" cy="535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7" name="TextBox 1"/>
          <p:cNvSpPr txBox="1">
            <a:spLocks noChangeArrowheads="1"/>
          </p:cNvSpPr>
          <p:nvPr/>
        </p:nvSpPr>
        <p:spPr bwMode="auto">
          <a:xfrm>
            <a:off x="4867275" y="212725"/>
            <a:ext cx="4076700" cy="1323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r>
              <a:rPr lang="en-US" sz="1000">
                <a:cs typeface="Arial" charset="0"/>
              </a:rPr>
              <a:t>NC is related with the execution of a test without use the required materials but analysis is directed to the reception of the energy test cloth. </a:t>
            </a:r>
          </a:p>
          <a:p>
            <a:pPr eaLnBrk="1" hangingPunct="1"/>
            <a:r>
              <a:rPr lang="en-US" sz="1000">
                <a:cs typeface="Arial" charset="0"/>
              </a:rPr>
              <a:t>What about the detergent? </a:t>
            </a:r>
          </a:p>
          <a:p>
            <a:pPr eaLnBrk="1" hangingPunct="1"/>
            <a:r>
              <a:rPr lang="en-US" sz="1000">
                <a:cs typeface="Arial" charset="0"/>
              </a:rPr>
              <a:t>Why the test was performed even when the materials required to perform it were not available?</a:t>
            </a:r>
          </a:p>
          <a:p>
            <a:pPr eaLnBrk="1" hangingPunct="1"/>
            <a:r>
              <a:rPr lang="en-US" sz="1000">
                <a:cs typeface="Arial" charset="0"/>
              </a:rPr>
              <a:t>NOTE: Auditor CAR directs to work about consumables reception more than evaluate why the test was performed out of specifications.</a:t>
            </a:r>
          </a:p>
        </p:txBody>
      </p:sp>
      <p:cxnSp>
        <p:nvCxnSpPr>
          <p:cNvPr id="4" name="Straight Arrow Connector 3"/>
          <p:cNvCxnSpPr>
            <a:stCxn id="18437" idx="1"/>
          </p:cNvCxnSpPr>
          <p:nvPr/>
        </p:nvCxnSpPr>
        <p:spPr>
          <a:xfrm flipH="1">
            <a:off x="4533900" y="874713"/>
            <a:ext cx="333375" cy="6619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439" name="TextBox 5"/>
          <p:cNvSpPr txBox="1">
            <a:spLocks noChangeArrowheads="1"/>
          </p:cNvSpPr>
          <p:nvPr/>
        </p:nvSpPr>
        <p:spPr bwMode="auto">
          <a:xfrm>
            <a:off x="7650163" y="5410200"/>
            <a:ext cx="1493837"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r>
              <a:rPr lang="es-MX" sz="1000">
                <a:cs typeface="Arial" charset="0"/>
              </a:rPr>
              <a:t>No action to verify the effectiveness of actions taken.</a:t>
            </a:r>
            <a:endParaRPr lang="en-US" sz="1000">
              <a:cs typeface="Arial" charset="0"/>
            </a:endParaRPr>
          </a:p>
        </p:txBody>
      </p:sp>
      <p:cxnSp>
        <p:nvCxnSpPr>
          <p:cNvPr id="8" name="Straight Arrow Connector 7"/>
          <p:cNvCxnSpPr>
            <a:stCxn id="18439" idx="1"/>
          </p:cNvCxnSpPr>
          <p:nvPr/>
        </p:nvCxnSpPr>
        <p:spPr>
          <a:xfrm flipH="1" flipV="1">
            <a:off x="6353175" y="5619750"/>
            <a:ext cx="1296988" cy="666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23532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latin typeface="Arial" charset="0"/>
                <a:ea typeface="Geneva" charset="0"/>
              </a:rPr>
              <a:t>Sample 1 -  CAR Needing Improvement</a:t>
            </a:r>
            <a:br>
              <a:rPr lang="en-US" smtClean="0">
                <a:latin typeface="Arial" charset="0"/>
                <a:ea typeface="Geneva" charset="0"/>
              </a:rPr>
            </a:br>
            <a:r>
              <a:rPr lang="en-US" smtClean="0">
                <a:latin typeface="Arial" charset="0"/>
                <a:ea typeface="Geneva" charset="0"/>
              </a:rPr>
              <a:t>CAR No. 11399850</a:t>
            </a:r>
          </a:p>
        </p:txBody>
      </p:sp>
      <p:sp>
        <p:nvSpPr>
          <p:cNvPr id="16387" name="Content Placeholder 2"/>
          <p:cNvSpPr>
            <a:spLocks noGrp="1"/>
          </p:cNvSpPr>
          <p:nvPr>
            <p:ph idx="1"/>
          </p:nvPr>
        </p:nvSpPr>
        <p:spPr/>
        <p:txBody>
          <a:bodyPr/>
          <a:lstStyle/>
          <a:p>
            <a:endParaRPr lang="en-US" smtClean="0">
              <a:latin typeface="Arial" charset="0"/>
              <a:ea typeface="Geneva" charset="0"/>
            </a:endParaRPr>
          </a:p>
        </p:txBody>
      </p:sp>
      <p:sp>
        <p:nvSpPr>
          <p:cNvPr id="1638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F4D095AA-501E-4593-B643-AA15252FDA17}" type="slidenum">
              <a:rPr lang="en-US"/>
              <a:pPr eaLnBrk="1" hangingPunct="1"/>
              <a:t>5</a:t>
            </a:fld>
            <a:endParaRPr lang="en-US"/>
          </a:p>
        </p:txBody>
      </p:sp>
      <p:pic>
        <p:nvPicPr>
          <p:cNvPr id="1638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 y="1166813"/>
            <a:ext cx="8162925" cy="52863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eft Brace 4"/>
          <p:cNvSpPr/>
          <p:nvPr/>
        </p:nvSpPr>
        <p:spPr>
          <a:xfrm>
            <a:off x="2057400" y="4154488"/>
            <a:ext cx="434975" cy="1600200"/>
          </a:xfrm>
          <a:prstGeom prst="leftBrace">
            <a:avLst/>
          </a:prstGeom>
        </p:spPr>
        <p:style>
          <a:lnRef idx="2">
            <a:schemeClr val="accent1"/>
          </a:lnRef>
          <a:fillRef idx="0">
            <a:schemeClr val="accent1"/>
          </a:fillRef>
          <a:effectRef idx="1">
            <a:schemeClr val="accent1"/>
          </a:effectRef>
          <a:fontRef idx="minor">
            <a:schemeClr val="tx1"/>
          </a:fontRef>
        </p:style>
        <p:txBody>
          <a:bodyPr anchor="ctr"/>
          <a:lstStyle/>
          <a:p>
            <a:pPr algn="ctr"/>
            <a:endParaRPr lang="en-US">
              <a:ea typeface="Geneva" charset="0"/>
              <a:cs typeface="Geneva"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25"/>
          <p:cNvSpPr>
            <a:spLocks noGrp="1"/>
          </p:cNvSpPr>
          <p:nvPr>
            <p:ph type="title"/>
          </p:nvPr>
        </p:nvSpPr>
        <p:spPr>
          <a:xfrm>
            <a:off x="403225" y="274638"/>
            <a:ext cx="8229600" cy="600075"/>
          </a:xfrm>
        </p:spPr>
        <p:txBody>
          <a:bodyPr/>
          <a:lstStyle/>
          <a:p>
            <a:pPr eaLnBrk="1" hangingPunct="1"/>
            <a:r>
              <a:rPr lang="es-MX" smtClean="0">
                <a:latin typeface="Arial" charset="0"/>
                <a:ea typeface="Geneva" charset="0"/>
              </a:rPr>
              <a:t>Bad CAR</a:t>
            </a:r>
            <a:endParaRPr lang="en-US" smtClean="0">
              <a:latin typeface="Arial" charset="0"/>
              <a:ea typeface="Geneva" charset="0"/>
            </a:endParaRPr>
          </a:p>
        </p:txBody>
      </p:sp>
      <p:sp>
        <p:nvSpPr>
          <p:cNvPr id="19459"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FF39EB0-BEF5-48A4-9E22-CBAE5DC8834F}" type="slidenum">
              <a:rPr lang="en-US" smtClean="0"/>
              <a:pPr eaLnBrk="1" hangingPunct="1"/>
              <a:t>50</a:t>
            </a:fld>
            <a:endParaRPr lang="en-US" smtClean="0"/>
          </a:p>
        </p:txBody>
      </p:sp>
      <p:pic>
        <p:nvPicPr>
          <p:cNvPr id="1946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874713"/>
            <a:ext cx="7237412"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86980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25"/>
          <p:cNvSpPr>
            <a:spLocks noGrp="1"/>
          </p:cNvSpPr>
          <p:nvPr>
            <p:ph type="title"/>
          </p:nvPr>
        </p:nvSpPr>
        <p:spPr>
          <a:xfrm>
            <a:off x="446088" y="290513"/>
            <a:ext cx="8229600" cy="600075"/>
          </a:xfrm>
        </p:spPr>
        <p:txBody>
          <a:bodyPr/>
          <a:lstStyle/>
          <a:p>
            <a:pPr eaLnBrk="1" hangingPunct="1"/>
            <a:r>
              <a:rPr lang="es-MX" smtClean="0">
                <a:latin typeface="Arial" charset="0"/>
                <a:ea typeface="Geneva" charset="0"/>
              </a:rPr>
              <a:t>Bad CAR</a:t>
            </a:r>
            <a:endParaRPr lang="en-US" smtClean="0">
              <a:latin typeface="Arial" charset="0"/>
              <a:ea typeface="Geneva" charset="0"/>
            </a:endParaRPr>
          </a:p>
        </p:txBody>
      </p:sp>
      <p:sp>
        <p:nvSpPr>
          <p:cNvPr id="20483"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A2D70A46-9F0C-446C-A6C3-A7C7F7A2B924}" type="slidenum">
              <a:rPr lang="en-US" smtClean="0"/>
              <a:pPr eaLnBrk="1" hangingPunct="1"/>
              <a:t>51</a:t>
            </a:fld>
            <a:endParaRPr lang="en-US" smtClean="0"/>
          </a:p>
        </p:txBody>
      </p:sp>
      <p:pic>
        <p:nvPicPr>
          <p:cNvPr id="204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550" y="806450"/>
            <a:ext cx="8215313" cy="524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839213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25"/>
          <p:cNvSpPr>
            <a:spLocks noGrp="1"/>
          </p:cNvSpPr>
          <p:nvPr>
            <p:ph type="title"/>
          </p:nvPr>
        </p:nvSpPr>
        <p:spPr>
          <a:xfrm>
            <a:off x="446088" y="290513"/>
            <a:ext cx="8229600" cy="600075"/>
          </a:xfrm>
        </p:spPr>
        <p:txBody>
          <a:bodyPr/>
          <a:lstStyle/>
          <a:p>
            <a:pPr eaLnBrk="1" hangingPunct="1"/>
            <a:r>
              <a:rPr lang="es-MX" smtClean="0">
                <a:latin typeface="Arial" charset="0"/>
                <a:ea typeface="Geneva" charset="0"/>
              </a:rPr>
              <a:t>Bad CAR</a:t>
            </a:r>
            <a:endParaRPr lang="en-US" smtClean="0">
              <a:latin typeface="Arial" charset="0"/>
              <a:ea typeface="Geneva" charset="0"/>
            </a:endParaRPr>
          </a:p>
        </p:txBody>
      </p:sp>
      <p:sp>
        <p:nvSpPr>
          <p:cNvPr id="21507"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B68CB369-91BA-4F23-BE70-4B21994E7B4E}" type="slidenum">
              <a:rPr lang="en-US" smtClean="0"/>
              <a:pPr eaLnBrk="1" hangingPunct="1"/>
              <a:t>52</a:t>
            </a:fld>
            <a:endParaRPr lang="en-US" smtClean="0"/>
          </a:p>
        </p:txBody>
      </p:sp>
      <p:pic>
        <p:nvPicPr>
          <p:cNvPr id="215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25" y="803275"/>
            <a:ext cx="8461375" cy="538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69349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A9113ED1-09E1-4439-B615-8D975773F6F8}" type="slidenum">
              <a:rPr lang="en-US" smtClean="0"/>
              <a:pPr eaLnBrk="1" hangingPunct="1"/>
              <a:t>53</a:t>
            </a:fld>
            <a:endParaRPr lang="en-US" smtClean="0"/>
          </a:p>
        </p:txBody>
      </p:sp>
      <p:sp>
        <p:nvSpPr>
          <p:cNvPr id="22531" name="Rectangle 25"/>
          <p:cNvSpPr>
            <a:spLocks noChangeArrowheads="1"/>
          </p:cNvSpPr>
          <p:nvPr/>
        </p:nvSpPr>
        <p:spPr bwMode="auto">
          <a:xfrm>
            <a:off x="457200" y="1343025"/>
            <a:ext cx="83089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endParaRPr lang="en-US">
              <a:solidFill>
                <a:srgbClr val="000000"/>
              </a:solidFill>
              <a:cs typeface="Arial" charset="0"/>
            </a:endParaRPr>
          </a:p>
        </p:txBody>
      </p:sp>
      <p:pic>
        <p:nvPicPr>
          <p:cNvPr id="22532" name="Picture 29" descr="C:\Users\90808\AppData\Local\Microsoft\Windows\Temporary Internet Files\Content.IE5\FE3F4KXG\MM900174020[1].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619500" y="2166938"/>
            <a:ext cx="2209800"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474882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4"/>
          <p:cNvSpPr>
            <a:spLocks noGrp="1"/>
          </p:cNvSpPr>
          <p:nvPr>
            <p:ph type="title"/>
          </p:nvPr>
        </p:nvSpPr>
        <p:spPr/>
        <p:txBody>
          <a:bodyPr/>
          <a:lstStyle/>
          <a:p>
            <a:pPr eaLnBrk="1" hangingPunct="1"/>
            <a:r>
              <a:rPr lang="en-US" dirty="0">
                <a:latin typeface="Arial" charset="0"/>
                <a:ea typeface="Geneva" charset="0"/>
              </a:rPr>
              <a:t>THANK </a:t>
            </a:r>
            <a:r>
              <a:rPr lang="en-US" dirty="0" smtClean="0">
                <a:latin typeface="Arial" charset="0"/>
                <a:ea typeface="Geneva" charset="0"/>
              </a:rPr>
              <a:t>YOU !</a:t>
            </a:r>
            <a:endParaRPr lang="en-US" dirty="0">
              <a:latin typeface="Arial" charset="0"/>
              <a:ea typeface="Geneva" charset="0"/>
            </a:endParaRPr>
          </a:p>
        </p:txBody>
      </p:sp>
    </p:spTree>
    <p:extLst>
      <p:ext uri="{BB962C8B-B14F-4D97-AF65-F5344CB8AC3E}">
        <p14:creationId xmlns:p14="http://schemas.microsoft.com/office/powerpoint/2010/main" val="2686748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latin typeface="Arial" charset="0"/>
                <a:ea typeface="Geneva" charset="0"/>
              </a:rPr>
              <a:t>Sample 1 -  CAR Needing Improvement</a:t>
            </a:r>
            <a:br>
              <a:rPr lang="en-US" smtClean="0">
                <a:latin typeface="Arial" charset="0"/>
                <a:ea typeface="Geneva" charset="0"/>
              </a:rPr>
            </a:br>
            <a:r>
              <a:rPr lang="en-US" smtClean="0">
                <a:latin typeface="Arial" charset="0"/>
                <a:ea typeface="Geneva" charset="0"/>
              </a:rPr>
              <a:t>CAR No. 11399850</a:t>
            </a:r>
          </a:p>
        </p:txBody>
      </p:sp>
      <p:sp>
        <p:nvSpPr>
          <p:cNvPr id="17411" name="Content Placeholder 2"/>
          <p:cNvSpPr>
            <a:spLocks noGrp="1"/>
          </p:cNvSpPr>
          <p:nvPr>
            <p:ph idx="1"/>
          </p:nvPr>
        </p:nvSpPr>
        <p:spPr/>
        <p:txBody>
          <a:bodyPr/>
          <a:lstStyle/>
          <a:p>
            <a:endParaRPr lang="en-US" smtClean="0">
              <a:latin typeface="Arial" charset="0"/>
              <a:ea typeface="Geneva" charset="0"/>
            </a:endParaRPr>
          </a:p>
        </p:txBody>
      </p:sp>
      <p:sp>
        <p:nvSpPr>
          <p:cNvPr id="1741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0111695C-DA66-486A-8D6A-8877098759E9}" type="slidenum">
              <a:rPr lang="en-US"/>
              <a:pPr eaLnBrk="1" hangingPunct="1"/>
              <a:t>6</a:t>
            </a:fld>
            <a:endParaRPr lang="en-US"/>
          </a:p>
        </p:txBody>
      </p:sp>
      <p:pic>
        <p:nvPicPr>
          <p:cNvPr id="174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 y="1290638"/>
            <a:ext cx="8058150" cy="523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274638"/>
            <a:ext cx="8229600" cy="1325562"/>
          </a:xfrm>
        </p:spPr>
        <p:txBody>
          <a:bodyPr/>
          <a:lstStyle/>
          <a:p>
            <a:r>
              <a:rPr lang="en-US" dirty="0" smtClean="0">
                <a:latin typeface="Arial" charset="0"/>
                <a:ea typeface="Geneva" charset="0"/>
              </a:rPr>
              <a:t>Sample 1 -  CAR Needing Improvement</a:t>
            </a:r>
            <a:br>
              <a:rPr lang="en-US" dirty="0" smtClean="0">
                <a:latin typeface="Arial" charset="0"/>
                <a:ea typeface="Geneva" charset="0"/>
              </a:rPr>
            </a:br>
            <a:r>
              <a:rPr lang="en-US" dirty="0" smtClean="0">
                <a:latin typeface="Arial" charset="0"/>
                <a:ea typeface="Geneva" charset="0"/>
              </a:rPr>
              <a:t>CAR No. 11399850</a:t>
            </a:r>
            <a:br>
              <a:rPr lang="en-US" dirty="0" smtClean="0">
                <a:latin typeface="Arial" charset="0"/>
                <a:ea typeface="Geneva" charset="0"/>
              </a:rPr>
            </a:br>
            <a:r>
              <a:rPr lang="en-US" dirty="0" smtClean="0">
                <a:latin typeface="Arial" charset="0"/>
                <a:ea typeface="Geneva" charset="0"/>
              </a:rPr>
              <a:t>Discussion</a:t>
            </a:r>
            <a:br>
              <a:rPr lang="en-US" dirty="0" smtClean="0">
                <a:latin typeface="Arial" charset="0"/>
                <a:ea typeface="Geneva" charset="0"/>
              </a:rPr>
            </a:br>
            <a:endParaRPr lang="en-US" dirty="0" smtClean="0">
              <a:latin typeface="Arial" charset="0"/>
              <a:ea typeface="Geneva" charset="0"/>
            </a:endParaRPr>
          </a:p>
        </p:txBody>
      </p:sp>
      <p:sp>
        <p:nvSpPr>
          <p:cNvPr id="18435" name="Content Placeholder 2"/>
          <p:cNvSpPr>
            <a:spLocks noGrp="1"/>
          </p:cNvSpPr>
          <p:nvPr>
            <p:ph idx="1"/>
          </p:nvPr>
        </p:nvSpPr>
        <p:spPr>
          <a:xfrm>
            <a:off x="457200" y="1936750"/>
            <a:ext cx="8229600" cy="4189413"/>
          </a:xfrm>
        </p:spPr>
        <p:txBody>
          <a:bodyPr/>
          <a:lstStyle/>
          <a:p>
            <a:pPr marL="53975" indent="295275"/>
            <a:r>
              <a:rPr lang="en-US" smtClean="0">
                <a:latin typeface="Arial" charset="0"/>
                <a:ea typeface="Geneva" charset="0"/>
              </a:rPr>
              <a:t>The analysis is good.  </a:t>
            </a:r>
          </a:p>
          <a:p>
            <a:pPr marL="53975" indent="295275"/>
            <a:r>
              <a:rPr lang="en-US" smtClean="0">
                <a:latin typeface="Arial" charset="0"/>
                <a:ea typeface="Geneva" charset="0"/>
              </a:rPr>
              <a:t>However the root cause, which states that the FR did not proof the report before it was submitted, is not sufficient.  </a:t>
            </a:r>
          </a:p>
          <a:p>
            <a:pPr marL="53975" indent="295275"/>
            <a:r>
              <a:rPr lang="en-US" smtClean="0">
                <a:latin typeface="Arial" charset="0"/>
                <a:ea typeface="Geneva" charset="0"/>
              </a:rPr>
              <a:t>Lack of inspection, in my opinion, is not the root cause.  </a:t>
            </a:r>
          </a:p>
          <a:p>
            <a:pPr marL="53975" indent="295275"/>
            <a:r>
              <a:rPr lang="en-US" smtClean="0">
                <a:latin typeface="Arial" charset="0"/>
                <a:ea typeface="Geneva" charset="0"/>
              </a:rPr>
              <a:t>The question that needs to be answered, is why Devi (whether he be a trainee or senior FR) was not able to complete the report with the correct response.  </a:t>
            </a:r>
          </a:p>
          <a:p>
            <a:pPr marL="53975" indent="295275"/>
            <a:r>
              <a:rPr lang="en-US" smtClean="0">
                <a:latin typeface="Arial" charset="0"/>
                <a:ea typeface="Geneva" charset="0"/>
              </a:rPr>
              <a:t>The practice of writing reports on behalf of other FRs was stopped, but Devi’s own reports may be at fault, even today.</a:t>
            </a:r>
          </a:p>
        </p:txBody>
      </p:sp>
      <p:sp>
        <p:nvSpPr>
          <p:cNvPr id="1843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E39A143C-1D96-42A9-B4D2-559499A58B1A}" type="slidenum">
              <a:rPr lang="en-US"/>
              <a:pPr eaLnBrk="1" hangingPunct="1"/>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274638"/>
            <a:ext cx="8229600" cy="1325562"/>
          </a:xfrm>
        </p:spPr>
        <p:txBody>
          <a:bodyPr/>
          <a:lstStyle/>
          <a:p>
            <a:r>
              <a:rPr lang="en-US" dirty="0" smtClean="0">
                <a:latin typeface="Arial" charset="0"/>
                <a:ea typeface="Geneva" charset="0"/>
              </a:rPr>
              <a:t>Sample 1 -  CAR Needing Improvement</a:t>
            </a:r>
            <a:br>
              <a:rPr lang="en-US" dirty="0" smtClean="0">
                <a:latin typeface="Arial" charset="0"/>
                <a:ea typeface="Geneva" charset="0"/>
              </a:rPr>
            </a:br>
            <a:r>
              <a:rPr lang="en-US" dirty="0" smtClean="0">
                <a:latin typeface="Arial" charset="0"/>
                <a:ea typeface="Geneva" charset="0"/>
              </a:rPr>
              <a:t>CAR No. 11399850</a:t>
            </a:r>
            <a:br>
              <a:rPr lang="en-US" dirty="0" smtClean="0">
                <a:latin typeface="Arial" charset="0"/>
                <a:ea typeface="Geneva" charset="0"/>
              </a:rPr>
            </a:br>
            <a:r>
              <a:rPr lang="en-US" dirty="0" smtClean="0">
                <a:latin typeface="Arial" charset="0"/>
                <a:ea typeface="Geneva" charset="0"/>
              </a:rPr>
              <a:t>Discussion</a:t>
            </a:r>
            <a:br>
              <a:rPr lang="en-US" dirty="0" smtClean="0">
                <a:latin typeface="Arial" charset="0"/>
                <a:ea typeface="Geneva" charset="0"/>
              </a:rPr>
            </a:br>
            <a:endParaRPr lang="en-US" dirty="0" smtClean="0">
              <a:latin typeface="Arial" charset="0"/>
              <a:ea typeface="Geneva" charset="0"/>
            </a:endParaRPr>
          </a:p>
        </p:txBody>
      </p:sp>
      <p:sp>
        <p:nvSpPr>
          <p:cNvPr id="19459" name="Content Placeholder 2"/>
          <p:cNvSpPr>
            <a:spLocks noGrp="1"/>
          </p:cNvSpPr>
          <p:nvPr>
            <p:ph idx="1"/>
          </p:nvPr>
        </p:nvSpPr>
        <p:spPr>
          <a:xfrm>
            <a:off x="457200" y="1936750"/>
            <a:ext cx="8229600" cy="4189413"/>
          </a:xfrm>
        </p:spPr>
        <p:txBody>
          <a:bodyPr/>
          <a:lstStyle/>
          <a:p>
            <a:pPr marL="53975" indent="295275"/>
            <a:r>
              <a:rPr lang="en-US" smtClean="0">
                <a:latin typeface="Arial" charset="0"/>
                <a:ea typeface="Geneva" charset="0"/>
              </a:rPr>
              <a:t>The analysis is good.  </a:t>
            </a:r>
          </a:p>
          <a:p>
            <a:pPr marL="53975" indent="295275"/>
            <a:r>
              <a:rPr lang="en-US" smtClean="0">
                <a:latin typeface="Arial" charset="0"/>
                <a:ea typeface="Geneva" charset="0"/>
              </a:rPr>
              <a:t>However the root cause, which states that the FR did not proof the report before it was submitted, is not sufficient.  </a:t>
            </a:r>
          </a:p>
          <a:p>
            <a:pPr marL="53975" indent="295275"/>
            <a:r>
              <a:rPr lang="en-US" smtClean="0">
                <a:latin typeface="Arial" charset="0"/>
                <a:ea typeface="Geneva" charset="0"/>
              </a:rPr>
              <a:t>Lack of inspection, in my opinion, is not the root cause.  </a:t>
            </a:r>
          </a:p>
          <a:p>
            <a:pPr marL="53975" indent="295275"/>
            <a:r>
              <a:rPr lang="en-US" smtClean="0">
                <a:latin typeface="Arial" charset="0"/>
                <a:ea typeface="Geneva" charset="0"/>
              </a:rPr>
              <a:t>The question that needs to be answered, is why Devi (whether he be a trainee or senior FR) was not able to complete the report with the correct response.  </a:t>
            </a:r>
          </a:p>
          <a:p>
            <a:pPr marL="53975" indent="295275"/>
            <a:r>
              <a:rPr lang="en-US" smtClean="0">
                <a:latin typeface="Arial" charset="0"/>
                <a:ea typeface="Geneva" charset="0"/>
              </a:rPr>
              <a:t>The practice of writing reports on behalf of other FRs was stopped, but Devi’s own reports may be at fault, even today.</a:t>
            </a:r>
          </a:p>
        </p:txBody>
      </p:sp>
      <p:sp>
        <p:nvSpPr>
          <p:cNvPr id="1946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FEAB2461-4EE4-4BCB-ABB7-CB428C9B4DB5}" type="slidenum">
              <a:rPr lang="en-US">
                <a:solidFill>
                  <a:srgbClr val="000000"/>
                </a:solidFill>
              </a:rPr>
              <a:pPr eaLnBrk="1" hangingPunct="1"/>
              <a:t>8</a:t>
            </a:fld>
            <a:endParaRPr lang="en-US">
              <a:solidFill>
                <a:srgbClr val="00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3"/>
          <p:cNvSpPr>
            <a:spLocks noGrp="1"/>
          </p:cNvSpPr>
          <p:nvPr>
            <p:ph type="title"/>
          </p:nvPr>
        </p:nvSpPr>
        <p:spPr/>
        <p:txBody>
          <a:bodyPr/>
          <a:lstStyle/>
          <a:p>
            <a:pPr eaLnBrk="1" hangingPunct="1"/>
            <a:r>
              <a:rPr lang="en-US" smtClean="0">
                <a:latin typeface="Arial" charset="0"/>
                <a:ea typeface="Geneva" charset="0"/>
              </a:rPr>
              <a:t>Sample 2 -  CAR Needing Improvement</a:t>
            </a:r>
            <a:br>
              <a:rPr lang="en-US" smtClean="0">
                <a:latin typeface="Arial" charset="0"/>
                <a:ea typeface="Geneva" charset="0"/>
              </a:rPr>
            </a:br>
            <a:r>
              <a:rPr lang="en-US" smtClean="0">
                <a:latin typeface="Arial" charset="0"/>
                <a:ea typeface="Geneva" charset="0"/>
              </a:rPr>
              <a:t>CAR No. 11399377</a:t>
            </a:r>
          </a:p>
        </p:txBody>
      </p:sp>
      <p:sp>
        <p:nvSpPr>
          <p:cNvPr id="20483"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041D1423-0030-45D9-B555-6BDF44F83FF7}" type="slidenum">
              <a:rPr lang="en-US">
                <a:solidFill>
                  <a:srgbClr val="000000"/>
                </a:solidFill>
              </a:rPr>
              <a:pPr eaLnBrk="1" hangingPunct="1"/>
              <a:t>9</a:t>
            </a:fld>
            <a:endParaRPr lang="en-US">
              <a:solidFill>
                <a:srgbClr val="000000"/>
              </a:solidFill>
            </a:endParaRPr>
          </a:p>
        </p:txBody>
      </p:sp>
      <p:pic>
        <p:nvPicPr>
          <p:cNvPr id="2048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238" y="1260475"/>
            <a:ext cx="6867525" cy="538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Connector 3"/>
          <p:cNvCxnSpPr/>
          <p:nvPr/>
        </p:nvCxnSpPr>
        <p:spPr>
          <a:xfrm>
            <a:off x="2754313" y="4953000"/>
            <a:ext cx="4876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2754313" y="5105400"/>
            <a:ext cx="50292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2754313" y="5224463"/>
            <a:ext cx="3440112" cy="11112"/>
          </a:xfrm>
          <a:prstGeom prst="line">
            <a:avLst/>
          </a:prstGeom>
          <a:ln>
            <a:solidFill>
              <a:srgbClr val="C70932"/>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5976938" y="4549775"/>
            <a:ext cx="154463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54313" y="4691063"/>
            <a:ext cx="3570287" cy="0"/>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5962650" y="5619750"/>
            <a:ext cx="3117850" cy="277813"/>
          </a:xfrm>
          <a:prstGeom prst="rect">
            <a:avLst/>
          </a:prstGeom>
          <a:noFill/>
          <a:ln w="28575">
            <a:solidFill>
              <a:schemeClr val="accent1">
                <a:lumMod val="60000"/>
                <a:lumOff val="40000"/>
              </a:schemeClr>
            </a:solidFill>
          </a:ln>
        </p:spPr>
        <p:txBody>
          <a:bodyPr wrap="none">
            <a:spAutoFit/>
          </a:bodyPr>
          <a:lstStyle/>
          <a:p>
            <a:pPr>
              <a:defRPr/>
            </a:pPr>
            <a:r>
              <a:rPr lang="en-US" sz="1200" dirty="0">
                <a:solidFill>
                  <a:srgbClr val="FF00FF"/>
                </a:solidFill>
                <a:latin typeface="Arial" pitchFamily="34" charset="0"/>
                <a:cs typeface="Arial" pitchFamily="34" charset="0"/>
              </a:rPr>
              <a:t>Objective evidence is not clear and specific</a:t>
            </a:r>
          </a:p>
        </p:txBody>
      </p:sp>
      <p:sp>
        <p:nvSpPr>
          <p:cNvPr id="18" name="Rectangle 17"/>
          <p:cNvSpPr/>
          <p:nvPr/>
        </p:nvSpPr>
        <p:spPr>
          <a:xfrm>
            <a:off x="2754313" y="5619750"/>
            <a:ext cx="3059112" cy="277813"/>
          </a:xfrm>
          <a:prstGeom prst="rect">
            <a:avLst/>
          </a:prstGeom>
          <a:noFill/>
          <a:ln w="57150">
            <a:solidFill>
              <a:schemeClr val="accent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cs typeface="Arial" charset="0"/>
            </a:endParaRPr>
          </a:p>
        </p:txBody>
      </p:sp>
      <p:cxnSp>
        <p:nvCxnSpPr>
          <p:cNvPr id="20" name="Straight Arrow Connector 19"/>
          <p:cNvCxnSpPr>
            <a:stCxn id="17" idx="1"/>
          </p:cNvCxnSpPr>
          <p:nvPr/>
        </p:nvCxnSpPr>
        <p:spPr>
          <a:xfrm flipH="1" flipV="1">
            <a:off x="5813425" y="5757863"/>
            <a:ext cx="14922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Left Brace 20"/>
          <p:cNvSpPr/>
          <p:nvPr/>
        </p:nvSpPr>
        <p:spPr>
          <a:xfrm>
            <a:off x="2405063" y="4549775"/>
            <a:ext cx="254000" cy="685800"/>
          </a:xfrm>
          <a:prstGeom prst="leftBrace">
            <a:avLst/>
          </a:prstGeom>
        </p:spPr>
        <p:style>
          <a:lnRef idx="2">
            <a:schemeClr val="accent1"/>
          </a:lnRef>
          <a:fillRef idx="0">
            <a:schemeClr val="accent1"/>
          </a:fillRef>
          <a:effectRef idx="1">
            <a:schemeClr val="accent1"/>
          </a:effectRef>
          <a:fontRef idx="minor">
            <a:schemeClr val="tx1"/>
          </a:fontRef>
        </p:style>
        <p:txBody>
          <a:bodyPr anchor="ctr"/>
          <a:lstStyle/>
          <a:p>
            <a:pPr algn="ctr"/>
            <a:endParaRPr lang="en-US">
              <a:solidFill>
                <a:srgbClr val="000000"/>
              </a:solidFill>
              <a:ea typeface="Geneva" charset="0"/>
              <a:cs typeface="Geneva" charset="0"/>
            </a:endParaRPr>
          </a:p>
        </p:txBody>
      </p:sp>
      <p:sp>
        <p:nvSpPr>
          <p:cNvPr id="22" name="TextBox 21"/>
          <p:cNvSpPr txBox="1"/>
          <p:nvPr/>
        </p:nvSpPr>
        <p:spPr>
          <a:xfrm>
            <a:off x="1138238" y="4587875"/>
            <a:ext cx="1236662" cy="646113"/>
          </a:xfrm>
          <a:prstGeom prst="rect">
            <a:avLst/>
          </a:prstGeom>
          <a:noFill/>
          <a:ln w="28575">
            <a:solidFill>
              <a:schemeClr val="accent1">
                <a:lumMod val="60000"/>
                <a:lumOff val="40000"/>
              </a:schemeClr>
            </a:solidFill>
          </a:ln>
        </p:spPr>
        <p:txBody>
          <a:bodyPr>
            <a:spAutoFit/>
          </a:bodyPr>
          <a:lstStyle/>
          <a:p>
            <a:pPr>
              <a:defRPr/>
            </a:pPr>
            <a:r>
              <a:rPr lang="en-US" sz="1200" dirty="0">
                <a:solidFill>
                  <a:srgbClr val="FF00FF"/>
                </a:solidFill>
                <a:latin typeface="Arial" pitchFamily="34" charset="0"/>
                <a:cs typeface="Arial" pitchFamily="34" charset="0"/>
              </a:rPr>
              <a:t>Non-conformance is vague</a:t>
            </a:r>
          </a:p>
        </p:txBody>
      </p:sp>
      <p:sp>
        <p:nvSpPr>
          <p:cNvPr id="20495" name="TextBox 1"/>
          <p:cNvSpPr txBox="1">
            <a:spLocks noChangeArrowheads="1"/>
          </p:cNvSpPr>
          <p:nvPr/>
        </p:nvSpPr>
        <p:spPr bwMode="auto">
          <a:xfrm>
            <a:off x="868363" y="4754563"/>
            <a:ext cx="269875" cy="276225"/>
          </a:xfrm>
          <a:prstGeom prst="rect">
            <a:avLst/>
          </a:prstGeom>
          <a:noFill/>
          <a:ln w="28575">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r>
              <a:rPr lang="en-US" sz="1200">
                <a:solidFill>
                  <a:srgbClr val="000000"/>
                </a:solidFill>
                <a:cs typeface="Arial" charset="0"/>
              </a:rPr>
              <a:t>1</a:t>
            </a:r>
          </a:p>
        </p:txBody>
      </p:sp>
      <p:sp>
        <p:nvSpPr>
          <p:cNvPr id="20496" name="TextBox 15"/>
          <p:cNvSpPr txBox="1">
            <a:spLocks noChangeArrowheads="1"/>
          </p:cNvSpPr>
          <p:nvPr/>
        </p:nvSpPr>
        <p:spPr bwMode="auto">
          <a:xfrm>
            <a:off x="8369300" y="5343525"/>
            <a:ext cx="269875" cy="276225"/>
          </a:xfrm>
          <a:prstGeom prst="rect">
            <a:avLst/>
          </a:prstGeom>
          <a:noFill/>
          <a:ln w="28575">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r>
              <a:rPr lang="en-US" sz="1200">
                <a:solidFill>
                  <a:srgbClr val="000000"/>
                </a:solidFill>
                <a:cs typeface="Arial" charset="0"/>
              </a:rPr>
              <a:t>1</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1496</TotalTime>
  <Words>1760</Words>
  <Application>Microsoft Office PowerPoint</Application>
  <PresentationFormat>On-screen Show (4:3)</PresentationFormat>
  <Paragraphs>259</Paragraphs>
  <Slides>54</Slides>
  <Notes>9</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ULTemplate</vt:lpstr>
      <vt:lpstr>CAR Calibration Session “Good” CAR, “Bad” CAR Review  </vt:lpstr>
      <vt:lpstr>Agenda</vt:lpstr>
      <vt:lpstr>Sample 1 -  CAR Needing Improvement CAR No. 11399850</vt:lpstr>
      <vt:lpstr>Sample 1 -  CAR Needing Improvement CAR No. 11399850</vt:lpstr>
      <vt:lpstr>Sample 1 -  CAR Needing Improvement CAR No. 11399850</vt:lpstr>
      <vt:lpstr>Sample 1 -  CAR Needing Improvement CAR No. 11399850</vt:lpstr>
      <vt:lpstr>Sample 1 -  CAR Needing Improvement CAR No. 11399850 Discussion </vt:lpstr>
      <vt:lpstr>Sample 1 -  CAR Needing Improvement CAR No. 11399850 Discussion </vt:lpstr>
      <vt:lpstr>Sample 2 -  CAR Needing Improvement CAR No. 11399377</vt:lpstr>
      <vt:lpstr>Sample 2 -  CAR Needing Improvement CAR No. 11399377</vt:lpstr>
      <vt:lpstr>Sample 2 -  CAR Needing Improvement CAR No. 11399377</vt:lpstr>
      <vt:lpstr>Sample 2 -  CAR Needing Improvement CAR No. 11399377 Discussion </vt:lpstr>
      <vt:lpstr>Sample 3 Good CAR No. 113910033</vt:lpstr>
      <vt:lpstr>Sample 3 Good CAR No. 113910033</vt:lpstr>
      <vt:lpstr>Sample 3 Good CAR No. 113910033</vt:lpstr>
      <vt:lpstr>Sample 3 Good CAR No. 113910033 Discussion</vt:lpstr>
      <vt:lpstr>Sample 4 - Good CAR  CAR No. 11399204</vt:lpstr>
      <vt:lpstr>Sample 4 - Good CAR  CAR No. 11399204</vt:lpstr>
      <vt:lpstr>Sample 4 - Good CAR  CAR No. 11399204</vt:lpstr>
      <vt:lpstr>Sample 4 - Good CAR  CAR No. 11399204</vt:lpstr>
      <vt:lpstr>Sample 4 - Good CAR  CAR No. 11399204 Discussion </vt:lpstr>
      <vt:lpstr>THANK YOU.</vt:lpstr>
      <vt:lpstr>Case Study</vt:lpstr>
      <vt:lpstr>Good CAR – Sample 1 </vt:lpstr>
      <vt:lpstr>Good CAR Sample 1</vt:lpstr>
      <vt:lpstr>Good CAR – Sample 1 </vt:lpstr>
      <vt:lpstr>Good CAR – Sample 1 </vt:lpstr>
      <vt:lpstr>Good CAR – Sample 2 </vt:lpstr>
      <vt:lpstr>Good CAR – Sample 2 </vt:lpstr>
      <vt:lpstr>CAR Needing Improvement - Sample 1</vt:lpstr>
      <vt:lpstr>CAR Needing Improvement - Sample 1 </vt:lpstr>
      <vt:lpstr>CAR Needing Improvement - Sample 1</vt:lpstr>
      <vt:lpstr>CAR Needing Improvement - Sample 1</vt:lpstr>
      <vt:lpstr>CAR Needing Improvement - Sample 1</vt:lpstr>
      <vt:lpstr>CAR Needing Improvement - Sample 1</vt:lpstr>
      <vt:lpstr>CAR Needing Improvement - Sample 2</vt:lpstr>
      <vt:lpstr>CAR Needing Improvement - Sample 2</vt:lpstr>
      <vt:lpstr>CAR Needing Improvement - Sample 2</vt:lpstr>
      <vt:lpstr>CAR Needing Improvement - Sample 2</vt:lpstr>
      <vt:lpstr>CAR Needing Improvement - Sample 2</vt:lpstr>
      <vt:lpstr>CAR Needing Improvement - Sample 2</vt:lpstr>
      <vt:lpstr>2012 Q2  CAR Administration Calibration Meeting </vt:lpstr>
      <vt:lpstr>Good CAR (11398960)</vt:lpstr>
      <vt:lpstr>Good CAR (11398960)</vt:lpstr>
      <vt:lpstr>Good CAR (11398960)</vt:lpstr>
      <vt:lpstr>Good CAR (11399635)</vt:lpstr>
      <vt:lpstr>Good CAR (11399635)</vt:lpstr>
      <vt:lpstr>Bad CAR (11399426)</vt:lpstr>
      <vt:lpstr>Bad CAR (11399426)</vt:lpstr>
      <vt:lpstr>Bad CAR</vt:lpstr>
      <vt:lpstr>Bad CAR</vt:lpstr>
      <vt:lpstr>Bad CAR</vt:lpstr>
      <vt:lpstr>PowerPoint Presentation</vt:lpstr>
      <vt:lpstr>THANK YOU !</vt:lpstr>
    </vt:vector>
  </TitlesOfParts>
  <Company>Rasputin School of Magic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Helvetica bold 30 pts two lines</dc:title>
  <dc:creator>T. Player</dc:creator>
  <cp:lastModifiedBy>Cheryl Allison</cp:lastModifiedBy>
  <cp:revision>116</cp:revision>
  <dcterms:created xsi:type="dcterms:W3CDTF">2010-12-21T03:48:07Z</dcterms:created>
  <dcterms:modified xsi:type="dcterms:W3CDTF">2012-05-04T19:20:05Z</dcterms:modified>
</cp:coreProperties>
</file>