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64" r:id="rId4"/>
    <p:sldId id="308" r:id="rId5"/>
    <p:sldId id="312" r:id="rId6"/>
    <p:sldId id="307" r:id="rId7"/>
    <p:sldId id="302" r:id="rId8"/>
    <p:sldId id="284" r:id="rId9"/>
    <p:sldId id="295" r:id="rId10"/>
    <p:sldId id="283" r:id="rId11"/>
    <p:sldId id="313" r:id="rId12"/>
    <p:sldId id="301" r:id="rId13"/>
    <p:sldId id="305" r:id="rId14"/>
    <p:sldId id="293" r:id="rId15"/>
    <p:sldId id="287" r:id="rId16"/>
    <p:sldId id="274" r:id="rId17"/>
    <p:sldId id="282" r:id="rId18"/>
  </p:sldIdLst>
  <p:sldSz cx="9144000" cy="6858000" type="screen4x3"/>
  <p:notesSz cx="7004050" cy="92233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D2D"/>
    <a:srgbClr val="93C64E"/>
    <a:srgbClr val="F18307"/>
    <a:srgbClr val="808000"/>
    <a:srgbClr val="96C547"/>
    <a:srgbClr val="6EC1BC"/>
    <a:srgbClr val="1B808E"/>
    <a:srgbClr val="C10036"/>
    <a:srgbClr val="FDC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974" y="-2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72A80E-FE8E-4A66-900B-0D8DDD3643C0}" type="datetime1">
              <a:rPr lang="en-US"/>
              <a:pPr/>
              <a:t>4/30/2012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3275" cy="3459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720" tIns="46360" rIns="92720" bIns="4636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381103"/>
            <a:ext cx="5603240" cy="4150519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5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760605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7A4B64-63EA-41A3-A00B-4E268F7DCF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2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0FF69B-23C7-4B75-BD7A-EF44B146D3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39354-55BE-43D2-8D54-47AC9E713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C2B71D-9229-4A23-8F42-7DFDFF7267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33BA31-10F2-4085-B9DC-16A8BA1E4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F2B15A-05AB-4486-A823-E70817ADA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B7B7E0-FDF9-426E-8609-706CF7FD9C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0064887-7005-4BA9-A7B1-0FF37647CC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CAR Administrator Calibration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57200" y="5049982"/>
            <a:ext cx="5843588" cy="685656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April 30, 2012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For questions or comments, please contact Cheryl Allison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2736" y="190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u="sng" dirty="0" smtClean="0">
                <a:solidFill>
                  <a:srgbClr val="FFC000"/>
                </a:solidFill>
              </a:rPr>
              <a:t>IMPORTANT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During </a:t>
            </a:r>
            <a:r>
              <a:rPr lang="en-US" b="1" dirty="0">
                <a:solidFill>
                  <a:srgbClr val="FFC000"/>
                </a:solidFill>
              </a:rPr>
              <a:t>the call, </a:t>
            </a:r>
            <a:r>
              <a:rPr lang="en-US" b="1" i="1" dirty="0">
                <a:solidFill>
                  <a:srgbClr val="FFC000"/>
                </a:solidFill>
              </a:rPr>
              <a:t>DO NOT</a:t>
            </a:r>
            <a:r>
              <a:rPr lang="en-US" b="1" dirty="0">
                <a:solidFill>
                  <a:srgbClr val="FFC000"/>
                </a:solidFill>
              </a:rPr>
              <a:t> use </a:t>
            </a:r>
            <a:r>
              <a:rPr lang="en-US" b="1" i="1" dirty="0">
                <a:solidFill>
                  <a:srgbClr val="FFC000"/>
                </a:solidFill>
              </a:rPr>
              <a:t>HOLD</a:t>
            </a:r>
            <a:r>
              <a:rPr lang="en-US" b="1" dirty="0">
                <a:solidFill>
                  <a:srgbClr val="FFC000"/>
                </a:solidFill>
              </a:rPr>
              <a:t> because the music will interrupt the call.  Use </a:t>
            </a:r>
            <a:r>
              <a:rPr lang="en-US" b="1" i="1" dirty="0" smtClean="0">
                <a:solidFill>
                  <a:srgbClr val="FFC000"/>
                </a:solidFill>
              </a:rPr>
              <a:t>MUTE</a:t>
            </a:r>
            <a:r>
              <a:rPr lang="en-US" b="1" dirty="0" smtClean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2064791" y="2789670"/>
            <a:ext cx="5057370" cy="16400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DISCUSSION:</a:t>
            </a:r>
            <a:br>
              <a:rPr lang="en-US" dirty="0" smtClean="0">
                <a:solidFill>
                  <a:srgbClr val="FFC000"/>
                </a:solidFill>
                <a:latin typeface="Arial" charset="0"/>
              </a:rPr>
            </a:br>
            <a:r>
              <a:rPr lang="en-US" dirty="0" smtClean="0">
                <a:latin typeface="Arial" charset="0"/>
              </a:rPr>
              <a:t>“Human Error Reduction” Article</a:t>
            </a:r>
          </a:p>
        </p:txBody>
      </p:sp>
    </p:spTree>
    <p:extLst>
      <p:ext uri="{BB962C8B-B14F-4D97-AF65-F5344CB8AC3E}">
        <p14:creationId xmlns:p14="http://schemas.microsoft.com/office/powerpoint/2010/main" val="41931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1932710" y="2789670"/>
            <a:ext cx="5240249" cy="123161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COMMUNICATION FORUM: </a:t>
            </a:r>
            <a:r>
              <a:rPr lang="en-US" dirty="0" smtClean="0">
                <a:latin typeface="Arial" charset="0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1690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12</a:t>
            </a:fld>
            <a:endParaRPr lang="en-US"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1478"/>
            <a:ext cx="8686800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8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13</a:t>
            </a:fld>
            <a:endParaRPr lang="en-US" sz="1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119188"/>
            <a:ext cx="8029575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61938"/>
            <a:ext cx="86582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4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Team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2400" b="0" dirty="0" smtClean="0"/>
              <a:t>Samantha Bang – x65381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2400" b="0" dirty="0" smtClean="0"/>
              <a:t>Julie Heinzinger – x55602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2400" b="0" dirty="0" smtClean="0"/>
              <a:t>Paul Ip – x69582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2400" b="0" dirty="0" smtClean="0"/>
              <a:t>Michelle Lee – x55600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2400" b="0" dirty="0" smtClean="0"/>
              <a:t>Chris Nicastro – x41718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14</a:t>
            </a:fld>
            <a:endParaRPr lang="en-US" sz="10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409575"/>
            <a:ext cx="86582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7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2244436" y="2815360"/>
            <a:ext cx="4644737" cy="722456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Good CARs:  </a:t>
            </a:r>
            <a:r>
              <a:rPr lang="en-US" dirty="0" smtClean="0">
                <a:latin typeface="Arial" charset="0"/>
              </a:rPr>
              <a:t>Bad CARs</a:t>
            </a:r>
          </a:p>
        </p:txBody>
      </p:sp>
    </p:spTree>
    <p:extLst>
      <p:ext uri="{BB962C8B-B14F-4D97-AF65-F5344CB8AC3E}">
        <p14:creationId xmlns:p14="http://schemas.microsoft.com/office/powerpoint/2010/main" val="9225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Good CARs:  Bad CARs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Teams and CAR Numbers for review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NA Team for meeting on May 3</a:t>
            </a: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Gary Gardell, Kathy Lindstrom, Chris Nicastro, John Pallanti</a:t>
            </a:r>
            <a:endParaRPr lang="en-US" sz="2200" b="0" dirty="0">
              <a:solidFill>
                <a:schemeClr val="accent4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CAR #s</a:t>
            </a: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:  11399735, 11399359, 11399465, 123910107</a:t>
            </a:r>
            <a:endParaRPr lang="en-US" sz="2200" b="0" dirty="0" smtClean="0">
              <a:solidFill>
                <a:schemeClr val="accent4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EULA and NA Team for meeting on May 3</a:t>
            </a: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William Costello, Rebeca Navarrete, Dale Piechocki</a:t>
            </a:r>
            <a:endParaRPr lang="en-US" sz="2200" b="0" dirty="0">
              <a:solidFill>
                <a:srgbClr val="7030A0"/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CAR </a:t>
            </a:r>
            <a:r>
              <a:rPr lang="en-US" sz="2200" b="0" dirty="0">
                <a:solidFill>
                  <a:srgbClr val="7030A0"/>
                </a:solidFill>
                <a:latin typeface="Arial" charset="0"/>
                <a:cs typeface="Arial" charset="0"/>
              </a:rPr>
              <a:t>#s</a:t>
            </a: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:   11398960,11399635, 11399426, 11398998</a:t>
            </a:r>
            <a:endParaRPr lang="en-US" sz="2200" b="0" dirty="0" smtClean="0">
              <a:solidFill>
                <a:srgbClr val="7030A0"/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Asia Team for meeting on May 2</a:t>
            </a: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Thomas Kestner, J.Y. Lee, WeiBeng Leong, Simy Li</a:t>
            </a: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CAR #s: 11399850, 11399377, 113910033, 11399204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16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4563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457200" y="677863"/>
            <a:ext cx="5486400" cy="16002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910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Topics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Accreditor Due Dates and Response Extensions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CAPs Requiring the Commitment of Other Groups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CAR Review Trends:  </a:t>
            </a:r>
            <a:r>
              <a:rPr lang="en-US" dirty="0" smtClean="0">
                <a:latin typeface="Arial" charset="0"/>
                <a:cs typeface="Arial" charset="0"/>
              </a:rPr>
              <a:t>Analysis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Discussion:  “Human Error Reduction” Article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Communication Forum Status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Good CARs, Bad CARs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62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2133600" y="2789670"/>
            <a:ext cx="4886960" cy="115241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Arial" charset="0"/>
              </a:rPr>
              <a:t>Accreditor Due Dates and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Response Extensions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Accreditor Due Dates and Response Extensions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CAR responses </a:t>
            </a:r>
            <a:r>
              <a:rPr lang="en-US" sz="2800" i="1" u="sng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must</a:t>
            </a:r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 meet the Accreditor          due date.</a:t>
            </a:r>
          </a:p>
          <a:p>
            <a:pPr lvl="0">
              <a:buFont typeface="Arial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en-US" sz="2400" b="0" dirty="0">
              <a:solidFill>
                <a:schemeClr val="tx1"/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</a:endParaRPr>
          </a:p>
          <a:p>
            <a:pPr marL="0" lvl="0" indent="0"/>
            <a:r>
              <a:rPr lang="en-US" sz="2400" b="0" dirty="0" smtClean="0"/>
              <a:t>The CAR owner must provide a response </a:t>
            </a:r>
            <a:r>
              <a:rPr lang="en-US" sz="2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prior</a:t>
            </a:r>
            <a:r>
              <a:rPr lang="en-US" sz="2400" b="0" dirty="0" smtClean="0"/>
              <a:t> to this date:</a:t>
            </a:r>
          </a:p>
          <a:p>
            <a:pPr marL="690563" lvl="0" indent="-344488">
              <a:buFont typeface="Arial" pitchFamily="34" charset="0"/>
              <a:buChar char="•"/>
            </a:pPr>
            <a:r>
              <a:rPr lang="en-US" sz="2400" b="0" dirty="0" smtClean="0"/>
              <a:t>To ensure that the CAR Owner has time to make updates to their response after review by the CAR Admin</a:t>
            </a:r>
          </a:p>
          <a:p>
            <a:pPr marL="690563" lvl="0" indent="-344488">
              <a:buFont typeface="Arial" pitchFamily="34" charset="0"/>
              <a:buChar char="•"/>
            </a:pPr>
            <a:r>
              <a:rPr lang="en-US" sz="2400" b="0" dirty="0" smtClean="0"/>
              <a:t>To ensure that the CAR response is acceptable and ready for the Accreditor by the due date</a:t>
            </a:r>
          </a:p>
          <a:p>
            <a:pPr marL="0" lvl="0" indent="0"/>
            <a:endParaRPr lang="en-US" sz="2400" b="0" dirty="0">
              <a:solidFill>
                <a:schemeClr val="tx1"/>
              </a:solidFill>
            </a:endParaRPr>
          </a:p>
          <a:p>
            <a:pPr marL="0" lvl="0" indent="0"/>
            <a:endParaRPr lang="en-US" sz="2400" b="0" dirty="0" smtClean="0">
              <a:solidFill>
                <a:schemeClr val="tx1"/>
              </a:solidFill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4</a:t>
            </a:fld>
            <a:endParaRPr lang="en-US" sz="1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368550"/>
            <a:ext cx="79438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4"/>
          <p:cNvSpPr>
            <a:spLocks noChangeArrowheads="1"/>
          </p:cNvSpPr>
          <p:nvPr/>
        </p:nvSpPr>
        <p:spPr bwMode="auto">
          <a:xfrm>
            <a:off x="2057400" y="3073400"/>
            <a:ext cx="4267200" cy="4572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9" name="Straight Arrow Connector 5"/>
          <p:cNvCxnSpPr>
            <a:cxnSpLocks noChangeShapeType="1"/>
          </p:cNvCxnSpPr>
          <p:nvPr/>
        </p:nvCxnSpPr>
        <p:spPr bwMode="auto">
          <a:xfrm>
            <a:off x="1615440" y="2275840"/>
            <a:ext cx="594360" cy="79756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5"/>
          <p:cNvCxnSpPr>
            <a:cxnSpLocks noChangeShapeType="1"/>
          </p:cNvCxnSpPr>
          <p:nvPr/>
        </p:nvCxnSpPr>
        <p:spPr bwMode="auto">
          <a:xfrm flipH="1" flipV="1">
            <a:off x="5892800" y="3413760"/>
            <a:ext cx="792480" cy="3556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>
          <a:xfrm>
            <a:off x="5283200" y="3362960"/>
            <a:ext cx="76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5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Accreditor Due Dates and Response Extensions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lvl="0" indent="0"/>
            <a:endParaRPr lang="en-US" b="0" dirty="0" smtClean="0">
              <a:solidFill>
                <a:schemeClr val="tx1"/>
              </a:solidFill>
            </a:endParaRPr>
          </a:p>
          <a:p>
            <a:pPr marL="0" lvl="0" indent="0"/>
            <a:endParaRPr lang="en-US" b="0" dirty="0">
              <a:solidFill>
                <a:schemeClr val="tx1"/>
              </a:solidFill>
            </a:endParaRPr>
          </a:p>
          <a:p>
            <a:pPr marL="0" lvl="0" indent="0"/>
            <a:endParaRPr lang="en-US" b="0" dirty="0" smtClean="0">
              <a:solidFill>
                <a:schemeClr val="tx1"/>
              </a:solidFill>
            </a:endParaRPr>
          </a:p>
          <a:p>
            <a:pPr marL="233363" lvl="0" indent="-233363">
              <a:buFont typeface="Arial" pitchFamily="34" charset="0"/>
              <a:buChar char="•"/>
            </a:pPr>
            <a:r>
              <a:rPr lang="en-US" b="0" dirty="0" smtClean="0"/>
              <a:t>For the above CAR, the CAR response due date must be prior to 11 JAN 2011</a:t>
            </a:r>
          </a:p>
          <a:p>
            <a:pPr marL="233363" lvl="0" indent="-233363">
              <a:buFont typeface="Arial" pitchFamily="34" charset="0"/>
              <a:buChar char="•"/>
            </a:pPr>
            <a:r>
              <a:rPr lang="en-US" b="0" dirty="0" smtClean="0"/>
              <a:t>The CAR Admin may need to change the GCAR generated due date if less time is required based upon the Accreditor due date</a:t>
            </a:r>
          </a:p>
          <a:p>
            <a:pPr marL="233363" lvl="0" indent="-233363">
              <a:buFont typeface="Arial" pitchFamily="34" charset="0"/>
              <a:buChar char="•"/>
            </a:pPr>
            <a:r>
              <a:rPr lang="en-US" b="0" dirty="0" smtClean="0"/>
              <a:t>Extensions may </a:t>
            </a:r>
            <a:r>
              <a:rPr lang="en-US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</a:t>
            </a:r>
            <a:r>
              <a:rPr lang="en-US" b="0" dirty="0" smtClean="0"/>
              <a:t> be granted:</a:t>
            </a:r>
          </a:p>
          <a:p>
            <a:pPr marL="690563" lvl="0" indent="-233363">
              <a:buFont typeface="Arial" pitchFamily="34" charset="0"/>
              <a:buChar char="•"/>
            </a:pPr>
            <a:r>
              <a:rPr lang="en-US" sz="2400" b="0" dirty="0" smtClean="0"/>
              <a:t>Beyond the Accreditor due date (11 JAN 2011)</a:t>
            </a:r>
          </a:p>
          <a:p>
            <a:pPr marL="690563" lvl="0" indent="-233363">
              <a:buFont typeface="Arial" pitchFamily="34" charset="0"/>
              <a:buChar char="•"/>
            </a:pPr>
            <a:r>
              <a:rPr lang="en-US" sz="2400" b="0" dirty="0" smtClean="0"/>
              <a:t>If there will not be time for CAR Admin review, Owner updates, and CAR Admin approval prior to the due date</a:t>
            </a:r>
            <a:endParaRPr lang="en-US" sz="2400" b="0" dirty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5</a:t>
            </a:fld>
            <a:endParaRPr lang="en-US" sz="1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403350"/>
            <a:ext cx="79438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4"/>
          <p:cNvSpPr>
            <a:spLocks noChangeArrowheads="1"/>
          </p:cNvSpPr>
          <p:nvPr/>
        </p:nvSpPr>
        <p:spPr bwMode="auto">
          <a:xfrm>
            <a:off x="2057400" y="2108200"/>
            <a:ext cx="4267200" cy="4572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83200" y="2428240"/>
            <a:ext cx="76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28800" y="3322320"/>
            <a:ext cx="172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44160" y="5171440"/>
            <a:ext cx="15646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16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1808480" y="2789670"/>
            <a:ext cx="5679440" cy="149785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Arial" charset="0"/>
              </a:rPr>
              <a:t>CAPs Requiring the Commitment of Other Groups</a:t>
            </a:r>
          </a:p>
        </p:txBody>
      </p:sp>
    </p:spTree>
    <p:extLst>
      <p:ext uri="{BB962C8B-B14F-4D97-AF65-F5344CB8AC3E}">
        <p14:creationId xmlns:p14="http://schemas.microsoft.com/office/powerpoint/2010/main" val="15294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CAPs Requiring the Commitment of Other Groups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US" sz="2400" b="0" dirty="0"/>
              <a:t>C</a:t>
            </a:r>
            <a:r>
              <a:rPr lang="en-US" sz="2400" b="0" dirty="0" smtClean="0"/>
              <a:t>orrective action plans and milestones sometimes require a commitment from another group such as</a:t>
            </a:r>
          </a:p>
          <a:p>
            <a:pPr marL="568325" indent="-222250" eaLnBrk="1" hangingPunct="1">
              <a:buFont typeface="Arial" pitchFamily="34" charset="0"/>
              <a:buChar char="•"/>
            </a:pPr>
            <a:r>
              <a:rPr lang="en-US" sz="2400" b="0" dirty="0" smtClean="0"/>
              <a:t>IT</a:t>
            </a:r>
          </a:p>
          <a:p>
            <a:pPr marL="568325" indent="-222250" eaLnBrk="1" hangingPunct="1">
              <a:buFont typeface="Arial" pitchFamily="34" charset="0"/>
              <a:buChar char="•"/>
            </a:pPr>
            <a:r>
              <a:rPr lang="en-US" sz="2400" b="0" dirty="0" smtClean="0"/>
              <a:t>UL University</a:t>
            </a:r>
          </a:p>
          <a:p>
            <a:pPr marL="568325" indent="-222250" eaLnBrk="1" hangingPunct="1">
              <a:buFont typeface="Arial" pitchFamily="34" charset="0"/>
              <a:buChar char="•"/>
            </a:pPr>
            <a:r>
              <a:rPr lang="en-US" sz="2400" b="0" dirty="0" smtClean="0"/>
              <a:t>Others</a:t>
            </a:r>
          </a:p>
          <a:p>
            <a:pPr marL="0" indent="0" eaLnBrk="1" hangingPunct="1"/>
            <a:r>
              <a:rPr lang="en-US" sz="2400" b="0" dirty="0" smtClean="0"/>
              <a:t>Prior to accepting the CAR response:</a:t>
            </a:r>
          </a:p>
          <a:p>
            <a:pPr marL="568325" indent="-222250" eaLnBrk="1" hangingPunct="1">
              <a:buFont typeface="Arial" pitchFamily="34" charset="0"/>
              <a:buChar char="•"/>
            </a:pPr>
            <a:r>
              <a:rPr lang="en-US" sz="2400" b="0" dirty="0" smtClean="0"/>
              <a:t>The CAR Owner must provide written evidence that the other group agrees to the action</a:t>
            </a:r>
          </a:p>
          <a:p>
            <a:pPr marL="568325" indent="-222250" eaLnBrk="1" hangingPunct="1">
              <a:buFont typeface="Arial" pitchFamily="34" charset="0"/>
              <a:buChar char="•"/>
            </a:pPr>
            <a:r>
              <a:rPr lang="en-US" sz="2400" b="0" dirty="0" smtClean="0"/>
              <a:t>There must be an agreed upon completion date by the other group</a:t>
            </a:r>
          </a:p>
          <a:p>
            <a:pPr marL="568325" indent="-222250" eaLnBrk="1" hangingPunct="1">
              <a:buFont typeface="Arial" pitchFamily="34" charset="0"/>
              <a:buChar char="•"/>
            </a:pPr>
            <a:r>
              <a:rPr lang="en-US" sz="2400" b="0" dirty="0" smtClean="0"/>
              <a:t>Evidence of the above must be placed in the milestone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95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2296391" y="2789670"/>
            <a:ext cx="4571769" cy="125239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CAR REVIEW TRENDS:</a:t>
            </a:r>
            <a:br>
              <a:rPr lang="en-US" dirty="0" smtClean="0">
                <a:solidFill>
                  <a:srgbClr val="FFC000"/>
                </a:solidFill>
                <a:latin typeface="Arial" charset="0"/>
              </a:rPr>
            </a:br>
            <a:r>
              <a:rPr lang="en-US" dirty="0" smtClean="0">
                <a:latin typeface="Arial" charset="0"/>
              </a:rPr>
              <a:t>Analysis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35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CAR Review Trends</a:t>
            </a:r>
            <a:r>
              <a:rPr lang="en-US" dirty="0" smtClean="0">
                <a:latin typeface="Arial" charset="0"/>
              </a:rPr>
              <a:t>:  Analysis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Important details are not being captured in the Analysis.  The Analysis: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Must clearly </a:t>
            </a:r>
            <a:r>
              <a:rPr lang="en-US" sz="2400" b="0" dirty="0">
                <a:latin typeface="Arial" charset="0"/>
                <a:cs typeface="Arial" charset="0"/>
              </a:rPr>
              <a:t>d</a:t>
            </a:r>
            <a:r>
              <a:rPr lang="en-US" sz="2400" b="0" dirty="0" smtClean="0"/>
              <a:t>ocument </a:t>
            </a:r>
            <a:r>
              <a:rPr lang="en-US" sz="2400" b="0" dirty="0"/>
              <a:t>the thought process used to determine the cause of the </a:t>
            </a:r>
            <a:r>
              <a:rPr lang="en-US" sz="2400" b="0" dirty="0" smtClean="0"/>
              <a:t>nonconformance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400" b="0" dirty="0" smtClean="0"/>
              <a:t>Provides a logical flow to the root cause statement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Provides enough detail so that someone who is not familiar with the CAR can easily follow the path to the root cause and corrective actions</a:t>
            </a:r>
          </a:p>
          <a:p>
            <a:pPr marL="0" indent="0" algn="ctr"/>
            <a:endParaRPr lang="en-US" sz="1200" b="0" dirty="0" smtClean="0">
              <a:latin typeface="Arial" charset="0"/>
              <a:cs typeface="Arial" charset="0"/>
            </a:endParaRPr>
          </a:p>
          <a:p>
            <a:pPr marL="0" indent="0"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Make sure that the CAR Owner has provided enough  detail in the Analysis to accomplish the above</a:t>
            </a:r>
          </a:p>
        </p:txBody>
      </p:sp>
    </p:spTree>
    <p:extLst>
      <p:ext uri="{BB962C8B-B14F-4D97-AF65-F5344CB8AC3E}">
        <p14:creationId xmlns:p14="http://schemas.microsoft.com/office/powerpoint/2010/main" val="35057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_Basic_011010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UL_Basic_011010</Template>
  <TotalTime>1651</TotalTime>
  <Words>526</Words>
  <Application>Microsoft Office PowerPoint</Application>
  <PresentationFormat>On-screen Show (4:3)</PresentationFormat>
  <Paragraphs>77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UL_Basic_011010</vt:lpstr>
      <vt:lpstr>CAR Administrator Calibration</vt:lpstr>
      <vt:lpstr>Topics</vt:lpstr>
      <vt:lpstr>Accreditor Due Dates and Response Extensions</vt:lpstr>
      <vt:lpstr>Accreditor Due Dates and Response Extensions </vt:lpstr>
      <vt:lpstr>Accreditor Due Dates and Response Extensions </vt:lpstr>
      <vt:lpstr>CAPs Requiring the Commitment of Other Groups</vt:lpstr>
      <vt:lpstr>CAPs Requiring the Commitment of Other Groups </vt:lpstr>
      <vt:lpstr>CAR REVIEW TRENDS: Analysis </vt:lpstr>
      <vt:lpstr>CAR Review Trends:  Analysis</vt:lpstr>
      <vt:lpstr>DISCUSSION: “Human Error Reduction” Article</vt:lpstr>
      <vt:lpstr>COMMUNICATION FORUM: Status</vt:lpstr>
      <vt:lpstr>PowerPoint Presentation</vt:lpstr>
      <vt:lpstr>PowerPoint Presentation</vt:lpstr>
      <vt:lpstr>PowerPoint Presentation</vt:lpstr>
      <vt:lpstr>Good CARs:  Bad CARs</vt:lpstr>
      <vt:lpstr>Good CARs:  Bad CARs </vt:lpstr>
      <vt:lpstr>THANK YOU.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Bill Konigsfeld</dc:creator>
  <cp:lastModifiedBy>Cheryl Allison</cp:lastModifiedBy>
  <cp:revision>109</cp:revision>
  <cp:lastPrinted>2011-12-01T16:06:42Z</cp:lastPrinted>
  <dcterms:created xsi:type="dcterms:W3CDTF">2011-03-29T18:20:08Z</dcterms:created>
  <dcterms:modified xsi:type="dcterms:W3CDTF">2012-04-30T14:37:03Z</dcterms:modified>
</cp:coreProperties>
</file>