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04" r:id="rId2"/>
  </p:sldMasterIdLst>
  <p:notesMasterIdLst>
    <p:notesMasterId r:id="rId34"/>
  </p:notesMasterIdLst>
  <p:sldIdLst>
    <p:sldId id="256" r:id="rId3"/>
    <p:sldId id="272" r:id="rId4"/>
    <p:sldId id="283" r:id="rId5"/>
    <p:sldId id="284" r:id="rId6"/>
    <p:sldId id="316" r:id="rId7"/>
    <p:sldId id="321" r:id="rId8"/>
    <p:sldId id="323" r:id="rId9"/>
    <p:sldId id="324" r:id="rId10"/>
    <p:sldId id="325" r:id="rId11"/>
    <p:sldId id="287"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26" r:id="rId31"/>
    <p:sldId id="274" r:id="rId32"/>
    <p:sldId id="282" r:id="rId33"/>
  </p:sldIdLst>
  <p:sldSz cx="9144000" cy="6858000" type="screen4x3"/>
  <p:notesSz cx="7004050" cy="9223375"/>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307"/>
    <a:srgbClr val="C10036"/>
    <a:srgbClr val="459D2D"/>
    <a:srgbClr val="93C64E"/>
    <a:srgbClr val="808000"/>
    <a:srgbClr val="96C547"/>
    <a:srgbClr val="6EC1BC"/>
    <a:srgbClr val="1B808E"/>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8" autoAdjust="0"/>
    <p:restoredTop sz="94698" autoAdjust="0"/>
  </p:normalViewPr>
  <p:slideViewPr>
    <p:cSldViewPr snapToGrid="0" snapToObjects="1">
      <p:cViewPr>
        <p:scale>
          <a:sx n="81" d="100"/>
          <a:sy n="81" d="100"/>
        </p:scale>
        <p:origin x="-926"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1169"/>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967341" y="0"/>
            <a:ext cx="3035088" cy="461169"/>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6/28/2013</a:t>
            </a:fld>
            <a:endParaRPr lang="en-US"/>
          </a:p>
        </p:txBody>
      </p:sp>
      <p:sp>
        <p:nvSpPr>
          <p:cNvPr id="4" name="Slide Image Placeholder 3"/>
          <p:cNvSpPr>
            <a:spLocks noGrp="1" noRot="1" noChangeAspect="1"/>
          </p:cNvSpPr>
          <p:nvPr>
            <p:ph type="sldImg" idx="2"/>
          </p:nvPr>
        </p:nvSpPr>
        <p:spPr>
          <a:xfrm>
            <a:off x="1195388" y="692150"/>
            <a:ext cx="4613275" cy="3459163"/>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700405" y="4381103"/>
            <a:ext cx="5603240" cy="4150519"/>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760605"/>
            <a:ext cx="3035088" cy="461169"/>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967341" y="8760605"/>
            <a:ext cx="3035088" cy="461169"/>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26E55A-338E-421D-AFA4-F0406C2321EC}" type="datetimeFigureOut">
              <a:rPr lang="en-US" smtClean="0"/>
              <a:t>6/28/2013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64887-7005-4BA9-A7B1-0FF37647CC7A}" type="slidenum">
              <a:rPr lang="en-US" smtClean="0"/>
              <a:pPr/>
              <a:t>‹#›</a:t>
            </a:fld>
            <a:endParaRPr lang="en-US"/>
          </a:p>
        </p:txBody>
      </p:sp>
    </p:spTree>
    <p:extLst>
      <p:ext uri="{BB962C8B-B14F-4D97-AF65-F5344CB8AC3E}">
        <p14:creationId xmlns:p14="http://schemas.microsoft.com/office/powerpoint/2010/main" val="58366942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26E55A-338E-421D-AFA4-F0406C2321EC}" type="datetimeFigureOut">
              <a:rPr lang="en-US" smtClean="0"/>
              <a:t>6/28/2013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39354-55BE-43D2-8D54-47AC9E713DE3}" type="slidenum">
              <a:rPr lang="en-US" smtClean="0"/>
              <a:pPr/>
              <a:t>‹#›</a:t>
            </a:fld>
            <a:endParaRPr lang="en-US"/>
          </a:p>
        </p:txBody>
      </p:sp>
    </p:spTree>
    <p:extLst>
      <p:ext uri="{BB962C8B-B14F-4D97-AF65-F5344CB8AC3E}">
        <p14:creationId xmlns:p14="http://schemas.microsoft.com/office/powerpoint/2010/main" val="270845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6E55A-338E-421D-AFA4-F0406C2321EC}" type="datetimeFigureOut">
              <a:rPr lang="en-US" smtClean="0"/>
              <a:t>6/28/2013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64887-7005-4BA9-A7B1-0FF37647CC7A}" type="slidenum">
              <a:rPr lang="en-US" smtClean="0"/>
              <a:pPr/>
              <a:t>‹#›</a:t>
            </a:fld>
            <a:endParaRPr lang="en-US"/>
          </a:p>
        </p:txBody>
      </p:sp>
    </p:spTree>
    <p:extLst>
      <p:ext uri="{BB962C8B-B14F-4D97-AF65-F5344CB8AC3E}">
        <p14:creationId xmlns:p14="http://schemas.microsoft.com/office/powerpoint/2010/main" val="54978056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26E55A-338E-421D-AFA4-F0406C2321EC}" type="datetimeFigureOut">
              <a:rPr lang="en-US" smtClean="0"/>
              <a:t>6/28/2013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3BA31-10F2-4085-B9DC-16A8BA1E4DAD}" type="slidenum">
              <a:rPr lang="en-US" smtClean="0"/>
              <a:pPr/>
              <a:t>‹#›</a:t>
            </a:fld>
            <a:endParaRPr lang="en-US"/>
          </a:p>
        </p:txBody>
      </p:sp>
    </p:spTree>
    <p:extLst>
      <p:ext uri="{BB962C8B-B14F-4D97-AF65-F5344CB8AC3E}">
        <p14:creationId xmlns:p14="http://schemas.microsoft.com/office/powerpoint/2010/main" val="2355311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26E55A-338E-421D-AFA4-F0406C2321EC}" type="datetimeFigureOut">
              <a:rPr lang="en-US" smtClean="0"/>
              <a:t>6/28/2013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64887-7005-4BA9-A7B1-0FF37647CC7A}" type="slidenum">
              <a:rPr lang="en-US" smtClean="0"/>
              <a:pPr/>
              <a:t>‹#›</a:t>
            </a:fld>
            <a:endParaRPr lang="en-US"/>
          </a:p>
        </p:txBody>
      </p:sp>
    </p:spTree>
    <p:extLst>
      <p:ext uri="{BB962C8B-B14F-4D97-AF65-F5344CB8AC3E}">
        <p14:creationId xmlns:p14="http://schemas.microsoft.com/office/powerpoint/2010/main" val="198749546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26E55A-338E-421D-AFA4-F0406C2321EC}" type="datetimeFigureOut">
              <a:rPr lang="en-US" smtClean="0"/>
              <a:t>6/28/2013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2B15A-05AB-4486-A823-E70817ADA803}" type="slidenum">
              <a:rPr lang="en-US" smtClean="0"/>
              <a:pPr/>
              <a:t>‹#›</a:t>
            </a:fld>
            <a:endParaRPr lang="en-US"/>
          </a:p>
        </p:txBody>
      </p:sp>
    </p:spTree>
    <p:extLst>
      <p:ext uri="{BB962C8B-B14F-4D97-AF65-F5344CB8AC3E}">
        <p14:creationId xmlns:p14="http://schemas.microsoft.com/office/powerpoint/2010/main" val="11229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6E55A-338E-421D-AFA4-F0406C2321EC}" type="datetimeFigureOut">
              <a:rPr lang="en-US" smtClean="0"/>
              <a:t>6/28/2013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B7B7E0-FDF9-426E-8609-706CF7FD9C7E}" type="slidenum">
              <a:rPr lang="en-US" smtClean="0"/>
              <a:pPr/>
              <a:t>‹#›</a:t>
            </a:fld>
            <a:endParaRPr lang="en-US"/>
          </a:p>
        </p:txBody>
      </p:sp>
    </p:spTree>
    <p:extLst>
      <p:ext uri="{BB962C8B-B14F-4D97-AF65-F5344CB8AC3E}">
        <p14:creationId xmlns:p14="http://schemas.microsoft.com/office/powerpoint/2010/main" val="4036577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6E55A-338E-421D-AFA4-F0406C2321EC}" type="datetimeFigureOut">
              <a:rPr lang="en-US" smtClean="0"/>
              <a:t>6/28/2013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64887-7005-4BA9-A7B1-0FF37647CC7A}" type="slidenum">
              <a:rPr lang="en-US" smtClean="0"/>
              <a:pPr/>
              <a:t>‹#›</a:t>
            </a:fld>
            <a:endParaRPr lang="en-US"/>
          </a:p>
        </p:txBody>
      </p:sp>
    </p:spTree>
    <p:extLst>
      <p:ext uri="{BB962C8B-B14F-4D97-AF65-F5344CB8AC3E}">
        <p14:creationId xmlns:p14="http://schemas.microsoft.com/office/powerpoint/2010/main" val="38065913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6E55A-338E-421D-AFA4-F0406C2321EC}" type="datetimeFigureOut">
              <a:rPr lang="en-US" smtClean="0"/>
              <a:t>6/28/2013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64887-7005-4BA9-A7B1-0FF37647CC7A}" type="slidenum">
              <a:rPr lang="en-US" smtClean="0"/>
              <a:pPr/>
              <a:t>‹#›</a:t>
            </a:fld>
            <a:endParaRPr lang="en-US"/>
          </a:p>
        </p:txBody>
      </p:sp>
    </p:spTree>
    <p:extLst>
      <p:ext uri="{BB962C8B-B14F-4D97-AF65-F5344CB8AC3E}">
        <p14:creationId xmlns:p14="http://schemas.microsoft.com/office/powerpoint/2010/main" val="19507762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26E55A-338E-421D-AFA4-F0406C2321EC}" type="datetimeFigureOut">
              <a:rPr lang="en-US" smtClean="0"/>
              <a:t>6/28/2013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64887-7005-4BA9-A7B1-0FF37647CC7A}" type="slidenum">
              <a:rPr lang="en-US" smtClean="0"/>
              <a:pPr/>
              <a:t>‹#›</a:t>
            </a:fld>
            <a:endParaRPr lang="en-US"/>
          </a:p>
        </p:txBody>
      </p:sp>
    </p:spTree>
    <p:extLst>
      <p:ext uri="{BB962C8B-B14F-4D97-AF65-F5344CB8AC3E}">
        <p14:creationId xmlns:p14="http://schemas.microsoft.com/office/powerpoint/2010/main" val="20757170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26E55A-338E-421D-AFA4-F0406C2321EC}" type="datetimeFigureOut">
              <a:rPr lang="en-US" smtClean="0"/>
              <a:t>6/28/2013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64887-7005-4BA9-A7B1-0FF37647CC7A}" type="slidenum">
              <a:rPr lang="en-US" smtClean="0"/>
              <a:pPr/>
              <a:t>‹#›</a:t>
            </a:fld>
            <a:endParaRPr lang="en-US"/>
          </a:p>
        </p:txBody>
      </p:sp>
    </p:spTree>
    <p:extLst>
      <p:ext uri="{BB962C8B-B14F-4D97-AF65-F5344CB8AC3E}">
        <p14:creationId xmlns:p14="http://schemas.microsoft.com/office/powerpoint/2010/main" val="48678004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6E55A-338E-421D-AFA4-F0406C2321EC}" type="datetimeFigureOut">
              <a:rPr lang="en-US" smtClean="0"/>
              <a:t>6/28/2013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64887-7005-4BA9-A7B1-0FF37647CC7A}" type="slidenum">
              <a:rPr lang="en-US" smtClean="0"/>
              <a:pPr/>
              <a:t>‹#›</a:t>
            </a:fld>
            <a:endParaRPr lang="en-US"/>
          </a:p>
        </p:txBody>
      </p:sp>
    </p:spTree>
    <p:extLst>
      <p:ext uri="{BB962C8B-B14F-4D97-AF65-F5344CB8AC3E}">
        <p14:creationId xmlns:p14="http://schemas.microsoft.com/office/powerpoint/2010/main" val="163916183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Administrator Calibration</a:t>
            </a:r>
          </a:p>
        </p:txBody>
      </p:sp>
      <p:sp>
        <p:nvSpPr>
          <p:cNvPr id="13315" name="Subtitle 2"/>
          <p:cNvSpPr>
            <a:spLocks noGrp="1"/>
          </p:cNvSpPr>
          <p:nvPr>
            <p:ph type="subTitle" idx="1"/>
          </p:nvPr>
        </p:nvSpPr>
        <p:spPr>
          <a:xfrm>
            <a:off x="457200" y="5049982"/>
            <a:ext cx="5843588" cy="685656"/>
          </a:xfrm>
        </p:spPr>
        <p:txBody>
          <a:bodyPr/>
          <a:lstStyle/>
          <a:p>
            <a:pPr eaLnBrk="1" hangingPunct="1"/>
            <a:r>
              <a:rPr lang="en-US" dirty="0" smtClean="0">
                <a:latin typeface="Arial" charset="0"/>
                <a:cs typeface="Arial" charset="0"/>
              </a:rPr>
              <a:t>May 24, 2013</a:t>
            </a:r>
          </a:p>
          <a:p>
            <a:pPr eaLnBrk="1" hangingPunct="1"/>
            <a:r>
              <a:rPr lang="en-US" dirty="0" smtClean="0">
                <a:latin typeface="Arial" charset="0"/>
                <a:cs typeface="Arial" charset="0"/>
              </a:rPr>
              <a:t>For questions or comments, please contact Cheryl Allison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Champions</a:t>
            </a:r>
            <a:endParaRPr lang="en-US" dirty="0" smtClean="0">
              <a:latin typeface="Arial" charset="0"/>
            </a:endParaRPr>
          </a:p>
        </p:txBody>
      </p:sp>
    </p:spTree>
    <p:extLst>
      <p:ext uri="{BB962C8B-B14F-4D97-AF65-F5344CB8AC3E}">
        <p14:creationId xmlns:p14="http://schemas.microsoft.com/office/powerpoint/2010/main" val="922506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CAR CHAMPIONS</a:t>
            </a:r>
            <a:endParaRPr lang="en-US" dirty="0"/>
          </a:p>
        </p:txBody>
      </p:sp>
      <p:sp>
        <p:nvSpPr>
          <p:cNvPr id="20" name="Rectangle 3"/>
          <p:cNvSpPr>
            <a:spLocks noGrp="1" noChangeArrowheads="1"/>
          </p:cNvSpPr>
          <p:nvPr>
            <p:ph idx="1"/>
          </p:nvPr>
        </p:nvSpPr>
        <p:spPr/>
        <p:txBody>
          <a:bodyPr>
            <a:normAutofit lnSpcReduction="10000"/>
          </a:bodyPr>
          <a:lstStyle/>
          <a:p>
            <a:pPr marL="0" indent="0" eaLnBrk="1" hangingPunct="1">
              <a:lnSpc>
                <a:spcPct val="90000"/>
              </a:lnSpc>
            </a:pPr>
            <a:r>
              <a:rPr lang="en-US" sz="2600" b="1" dirty="0" smtClean="0">
                <a:solidFill>
                  <a:schemeClr val="accent1"/>
                </a:solidFill>
              </a:rPr>
              <a:t>What is a “CAR Champion”?</a:t>
            </a:r>
          </a:p>
          <a:p>
            <a:pPr marL="347663" lvl="1" indent="-347663"/>
            <a:r>
              <a:rPr lang="en-US" sz="2600" b="1" dirty="0" smtClean="0">
                <a:solidFill>
                  <a:schemeClr val="bg1">
                    <a:lumMod val="50000"/>
                  </a:schemeClr>
                </a:solidFill>
              </a:rPr>
              <a:t>A professional who </a:t>
            </a:r>
            <a:r>
              <a:rPr lang="en-US" sz="2600" b="1" i="1" dirty="0" smtClean="0">
                <a:solidFill>
                  <a:schemeClr val="bg1">
                    <a:lumMod val="50000"/>
                  </a:schemeClr>
                </a:solidFill>
              </a:rPr>
              <a:t>champions</a:t>
            </a:r>
            <a:r>
              <a:rPr lang="en-US" sz="2600" b="1" dirty="0" smtClean="0">
                <a:solidFill>
                  <a:schemeClr val="bg1">
                    <a:lumMod val="50000"/>
                  </a:schemeClr>
                </a:solidFill>
              </a:rPr>
              <a:t> the CAR process to help </a:t>
            </a:r>
            <a:r>
              <a:rPr lang="en-US" sz="2600" b="1" dirty="0">
                <a:solidFill>
                  <a:schemeClr val="bg1">
                    <a:lumMod val="50000"/>
                  </a:schemeClr>
                </a:solidFill>
              </a:rPr>
              <a:t>ensure that corrective actions are determined and implemented </a:t>
            </a:r>
            <a:r>
              <a:rPr lang="en-US" sz="2600" b="1" dirty="0" smtClean="0">
                <a:solidFill>
                  <a:schemeClr val="bg1">
                    <a:lumMod val="50000"/>
                  </a:schemeClr>
                </a:solidFill>
              </a:rPr>
              <a:t>effectively</a:t>
            </a:r>
            <a:endParaRPr lang="en-US" sz="2600" b="1" dirty="0">
              <a:solidFill>
                <a:schemeClr val="bg1">
                  <a:lumMod val="50000"/>
                </a:schemeClr>
              </a:solidFill>
            </a:endParaRPr>
          </a:p>
          <a:p>
            <a:pPr marL="347663" lvl="1" indent="-347663"/>
            <a:r>
              <a:rPr lang="en-US" sz="2600" b="1" i="1" dirty="0">
                <a:solidFill>
                  <a:schemeClr val="bg1">
                    <a:lumMod val="50000"/>
                  </a:schemeClr>
                </a:solidFill>
              </a:rPr>
              <a:t>“Champion</a:t>
            </a:r>
            <a:r>
              <a:rPr lang="en-US" sz="2600" b="1" i="1" dirty="0" smtClean="0">
                <a:solidFill>
                  <a:schemeClr val="bg1">
                    <a:lumMod val="50000"/>
                  </a:schemeClr>
                </a:solidFill>
              </a:rPr>
              <a:t>” – to support</a:t>
            </a:r>
            <a:r>
              <a:rPr lang="en-US" sz="2600" b="1" i="1" dirty="0">
                <a:solidFill>
                  <a:schemeClr val="bg1">
                    <a:lumMod val="50000"/>
                  </a:schemeClr>
                </a:solidFill>
              </a:rPr>
              <a:t>, back, advocate, </a:t>
            </a:r>
            <a:r>
              <a:rPr lang="en-US" sz="2600" b="1" i="1" dirty="0" smtClean="0">
                <a:solidFill>
                  <a:schemeClr val="bg1">
                    <a:lumMod val="50000"/>
                  </a:schemeClr>
                </a:solidFill>
              </a:rPr>
              <a:t>assist</a:t>
            </a:r>
          </a:p>
          <a:p>
            <a:pPr marL="347663" lvl="1" indent="-347663"/>
            <a:r>
              <a:rPr lang="en-US" sz="2600" b="1" i="1" dirty="0">
                <a:solidFill>
                  <a:schemeClr val="bg1">
                    <a:lumMod val="50000"/>
                  </a:schemeClr>
                </a:solidFill>
              </a:rPr>
              <a:t> </a:t>
            </a:r>
            <a:r>
              <a:rPr lang="en-US" sz="2600" b="1" dirty="0" smtClean="0">
                <a:solidFill>
                  <a:schemeClr val="bg1">
                    <a:lumMod val="50000"/>
                  </a:schemeClr>
                </a:solidFill>
              </a:rPr>
              <a:t>This </a:t>
            </a:r>
            <a:r>
              <a:rPr lang="en-US" sz="2600" b="1" dirty="0">
                <a:solidFill>
                  <a:schemeClr val="bg1">
                    <a:lumMod val="50000"/>
                  </a:schemeClr>
                </a:solidFill>
              </a:rPr>
              <a:t>encompasses four areas of responsibility</a:t>
            </a:r>
            <a:r>
              <a:rPr lang="en-US" sz="2600" b="1" dirty="0" smtClean="0">
                <a:solidFill>
                  <a:schemeClr val="bg1">
                    <a:lumMod val="50000"/>
                  </a:schemeClr>
                </a:solidFill>
              </a:rPr>
              <a:t>:</a:t>
            </a:r>
          </a:p>
          <a:p>
            <a:pPr marL="804863" lvl="2" indent="-347663">
              <a:buFont typeface="Arial" pitchFamily="34" charset="0"/>
              <a:buChar char="̵"/>
            </a:pPr>
            <a:r>
              <a:rPr lang="en-US" sz="2400" b="1" dirty="0" smtClean="0">
                <a:solidFill>
                  <a:schemeClr val="bg1">
                    <a:lumMod val="50000"/>
                  </a:schemeClr>
                </a:solidFill>
              </a:rPr>
              <a:t>Customer</a:t>
            </a:r>
          </a:p>
          <a:p>
            <a:pPr marL="804863" lvl="2" indent="-347663">
              <a:buFont typeface="Arial" pitchFamily="34" charset="0"/>
              <a:buChar char="̵"/>
            </a:pPr>
            <a:r>
              <a:rPr lang="en-US" sz="2400" b="1" dirty="0" smtClean="0">
                <a:solidFill>
                  <a:schemeClr val="bg1">
                    <a:lumMod val="50000"/>
                  </a:schemeClr>
                </a:solidFill>
              </a:rPr>
              <a:t>Technical</a:t>
            </a:r>
          </a:p>
          <a:p>
            <a:pPr marL="804863" lvl="2" indent="-347663">
              <a:buFont typeface="Arial" pitchFamily="34" charset="0"/>
              <a:buChar char="̵"/>
            </a:pPr>
            <a:r>
              <a:rPr lang="en-US" sz="2400" b="1" dirty="0" smtClean="0">
                <a:solidFill>
                  <a:schemeClr val="bg1">
                    <a:lumMod val="50000"/>
                  </a:schemeClr>
                </a:solidFill>
              </a:rPr>
              <a:t>Colleague</a:t>
            </a:r>
          </a:p>
          <a:p>
            <a:pPr marL="804863" lvl="2" indent="-347663">
              <a:buFont typeface="Arial" pitchFamily="34" charset="0"/>
              <a:buChar char="̵"/>
            </a:pPr>
            <a:r>
              <a:rPr lang="en-US" sz="2400" b="1" dirty="0" smtClean="0">
                <a:solidFill>
                  <a:schemeClr val="bg1">
                    <a:lumMod val="50000"/>
                  </a:schemeClr>
                </a:solidFill>
              </a:rPr>
              <a:t>Process</a:t>
            </a:r>
          </a:p>
        </p:txBody>
      </p:sp>
      <p:sp>
        <p:nvSpPr>
          <p:cNvPr id="2" name="Slide Number Placeholder 1"/>
          <p:cNvSpPr>
            <a:spLocks noGrp="1"/>
          </p:cNvSpPr>
          <p:nvPr>
            <p:ph type="sldNum" sz="quarter" idx="10"/>
          </p:nvPr>
        </p:nvSpPr>
        <p:spPr/>
        <p:txBody>
          <a:bodyPr/>
          <a:lstStyle/>
          <a:p>
            <a:fld id="{B339ADFA-C87E-481A-8806-3564168020FD}" type="slidenum">
              <a:rPr lang="en-US" smtClean="0"/>
              <a:t>11</a:t>
            </a:fld>
            <a:endParaRPr lang="en-US"/>
          </a:p>
        </p:txBody>
      </p:sp>
    </p:spTree>
    <p:extLst>
      <p:ext uri="{BB962C8B-B14F-4D97-AF65-F5344CB8AC3E}">
        <p14:creationId xmlns:p14="http://schemas.microsoft.com/office/powerpoint/2010/main" val="363303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CAR CHAMPIONS</a:t>
            </a:r>
            <a:endParaRPr lang="en-US" dirty="0"/>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Why a name change?</a:t>
            </a:r>
          </a:p>
          <a:p>
            <a:pPr marL="347663" lvl="1" indent="-347663"/>
            <a:r>
              <a:rPr lang="en-US" sz="2600" b="1" dirty="0" smtClean="0">
                <a:solidFill>
                  <a:schemeClr val="bg1">
                    <a:lumMod val="50000"/>
                  </a:schemeClr>
                </a:solidFill>
              </a:rPr>
              <a:t>The role of an effective CAR                    facilitator requires more than         </a:t>
            </a:r>
            <a:r>
              <a:rPr lang="en-US" sz="2600" b="1" i="1" dirty="0" smtClean="0">
                <a:solidFill>
                  <a:schemeClr val="bg1">
                    <a:lumMod val="50000"/>
                  </a:schemeClr>
                </a:solidFill>
              </a:rPr>
              <a:t>“administrative” </a:t>
            </a:r>
            <a:r>
              <a:rPr lang="en-US" sz="2600" b="1" dirty="0" smtClean="0">
                <a:solidFill>
                  <a:schemeClr val="bg1">
                    <a:lumMod val="50000"/>
                  </a:schemeClr>
                </a:solidFill>
              </a:rPr>
              <a:t>responsibilities</a:t>
            </a:r>
            <a:endParaRPr lang="en-US" sz="2600" b="1" dirty="0">
              <a:solidFill>
                <a:schemeClr val="bg1">
                  <a:lumMod val="50000"/>
                </a:schemeClr>
              </a:solidFill>
            </a:endParaRPr>
          </a:p>
          <a:p>
            <a:pPr marL="347663" lvl="1" indent="-347663"/>
            <a:r>
              <a:rPr lang="en-US" sz="2600" b="1" dirty="0" smtClean="0">
                <a:solidFill>
                  <a:schemeClr val="bg1">
                    <a:lumMod val="50000"/>
                  </a:schemeClr>
                </a:solidFill>
              </a:rPr>
              <a:t>The term </a:t>
            </a:r>
            <a:r>
              <a:rPr lang="en-US" sz="2600" b="1" i="1" dirty="0" smtClean="0">
                <a:solidFill>
                  <a:schemeClr val="bg1">
                    <a:lumMod val="50000"/>
                  </a:schemeClr>
                </a:solidFill>
              </a:rPr>
              <a:t>“</a:t>
            </a:r>
            <a:r>
              <a:rPr lang="en-US" sz="2600" b="1" dirty="0" smtClean="0">
                <a:solidFill>
                  <a:schemeClr val="bg1">
                    <a:lumMod val="50000"/>
                  </a:schemeClr>
                </a:solidFill>
              </a:rPr>
              <a:t>Champion” more                    accurately reflects what the role                       entails:  the ideal CAR Champion            supports, backs, advocates, and                         assists the CAR process</a:t>
            </a:r>
          </a:p>
        </p:txBody>
      </p:sp>
      <p:grpSp>
        <p:nvGrpSpPr>
          <p:cNvPr id="32" name="Group 31"/>
          <p:cNvGrpSpPr/>
          <p:nvPr/>
        </p:nvGrpSpPr>
        <p:grpSpPr>
          <a:xfrm>
            <a:off x="6394496" y="3727704"/>
            <a:ext cx="2444704" cy="2368296"/>
            <a:chOff x="6394496" y="235555"/>
            <a:chExt cx="2444704" cy="2368296"/>
          </a:xfrm>
        </p:grpSpPr>
        <p:grpSp>
          <p:nvGrpSpPr>
            <p:cNvPr id="7" name="Group 6"/>
            <p:cNvGrpSpPr/>
            <p:nvPr/>
          </p:nvGrpSpPr>
          <p:grpSpPr>
            <a:xfrm>
              <a:off x="6394496" y="1696708"/>
              <a:ext cx="1308688" cy="883258"/>
              <a:chOff x="2752162" y="4921451"/>
              <a:chExt cx="1999873" cy="1781051"/>
            </a:xfrm>
            <a:effectLst>
              <a:glow rad="228600">
                <a:srgbClr val="FFC000">
                  <a:alpha val="40000"/>
                </a:srgbClr>
              </a:glow>
            </a:effectLst>
          </p:grpSpPr>
          <p:sp>
            <p:nvSpPr>
              <p:cNvPr id="13" name="Trapezoid 12"/>
              <p:cNvSpPr/>
              <p:nvPr/>
            </p:nvSpPr>
            <p:spPr>
              <a:xfrm rot="1256630">
                <a:off x="3785334" y="4921451"/>
                <a:ext cx="966701" cy="741070"/>
              </a:xfrm>
              <a:prstGeom prst="trapezoid">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14" name="Isosceles Triangle 13"/>
              <p:cNvSpPr/>
              <p:nvPr/>
            </p:nvSpPr>
            <p:spPr>
              <a:xfrm rot="13610322">
                <a:off x="3177366" y="5319485"/>
                <a:ext cx="577139" cy="1427548"/>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15" name="Isosceles Triangle 14"/>
              <p:cNvSpPr/>
              <p:nvPr/>
            </p:nvSpPr>
            <p:spPr>
              <a:xfrm rot="10418111">
                <a:off x="3879432" y="5597480"/>
                <a:ext cx="862575" cy="1105022"/>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grpSp>
        <p:grpSp>
          <p:nvGrpSpPr>
            <p:cNvPr id="8" name="Group 7"/>
            <p:cNvGrpSpPr/>
            <p:nvPr/>
          </p:nvGrpSpPr>
          <p:grpSpPr>
            <a:xfrm>
              <a:off x="7579679" y="1693551"/>
              <a:ext cx="1259521" cy="910300"/>
              <a:chOff x="4571117" y="4915085"/>
              <a:chExt cx="1924739" cy="1835580"/>
            </a:xfrm>
            <a:effectLst>
              <a:glow rad="228600">
                <a:srgbClr val="FFC000">
                  <a:alpha val="40000"/>
                </a:srgbClr>
              </a:glow>
            </a:effectLst>
          </p:grpSpPr>
          <p:sp>
            <p:nvSpPr>
              <p:cNvPr id="11" name="Isosceles Triangle 10"/>
              <p:cNvSpPr/>
              <p:nvPr/>
            </p:nvSpPr>
            <p:spPr>
              <a:xfrm rot="7652191" flipH="1">
                <a:off x="5522574" y="5330284"/>
                <a:ext cx="616179" cy="1330384"/>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12" name="Isosceles Triangle 11"/>
              <p:cNvSpPr/>
              <p:nvPr/>
            </p:nvSpPr>
            <p:spPr>
              <a:xfrm rot="10934304" flipH="1">
                <a:off x="4670239" y="5607488"/>
                <a:ext cx="751754" cy="1143177"/>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10" name="Trapezoid 9"/>
              <p:cNvSpPr/>
              <p:nvPr/>
            </p:nvSpPr>
            <p:spPr>
              <a:xfrm rot="20095785" flipH="1">
                <a:off x="4571117" y="4915085"/>
                <a:ext cx="893711" cy="758969"/>
              </a:xfrm>
              <a:prstGeom prst="trapezoid">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grpSp>
        <p:sp>
          <p:nvSpPr>
            <p:cNvPr id="9" name="Oval 8"/>
            <p:cNvSpPr/>
            <p:nvPr/>
          </p:nvSpPr>
          <p:spPr>
            <a:xfrm>
              <a:off x="6508892" y="235555"/>
              <a:ext cx="2293752" cy="1514587"/>
            </a:xfrm>
            <a:prstGeom prst="ellipse">
              <a:avLst/>
            </a:prstGeom>
            <a:solidFill>
              <a:srgbClr val="FFC000"/>
            </a:solidFill>
            <a:ln w="76200">
              <a:solidFill>
                <a:srgbClr val="FFC000"/>
              </a:solidFill>
            </a:ln>
            <a:effectLst>
              <a:glow rad="2286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16" name="TextBox 15"/>
            <p:cNvSpPr txBox="1"/>
            <p:nvPr/>
          </p:nvSpPr>
          <p:spPr>
            <a:xfrm>
              <a:off x="6705600" y="553654"/>
              <a:ext cx="1861407" cy="830997"/>
            </a:xfrm>
            <a:prstGeom prst="rect">
              <a:avLst/>
            </a:prstGeom>
            <a:noFill/>
          </p:spPr>
          <p:txBody>
            <a:bodyPr wrap="none" rtlCol="0">
              <a:spAutoFit/>
            </a:bodyPr>
            <a:lstStyle/>
            <a:p>
              <a:pPr algn="ctr"/>
              <a:r>
                <a:rPr lang="en-US" sz="2400" b="1" i="1" dirty="0" smtClean="0">
                  <a:solidFill>
                    <a:schemeClr val="accent2">
                      <a:lumMod val="75000"/>
                    </a:schemeClr>
                  </a:solidFill>
                  <a:latin typeface="Arial" pitchFamily="34" charset="0"/>
                  <a:cs typeface="Arial" pitchFamily="34" charset="0"/>
                </a:rPr>
                <a:t>CAR</a:t>
              </a:r>
            </a:p>
            <a:p>
              <a:pPr algn="ctr"/>
              <a:r>
                <a:rPr lang="en-US" sz="2400" b="1" i="1" dirty="0" smtClean="0">
                  <a:solidFill>
                    <a:schemeClr val="accent2">
                      <a:lumMod val="75000"/>
                    </a:schemeClr>
                  </a:solidFill>
                  <a:latin typeface="Arial" pitchFamily="34" charset="0"/>
                  <a:cs typeface="Arial" pitchFamily="34" charset="0"/>
                </a:rPr>
                <a:t>CHAMPION</a:t>
              </a:r>
              <a:endParaRPr lang="en-US" sz="2400" b="1" i="1" dirty="0">
                <a:solidFill>
                  <a:schemeClr val="accent2">
                    <a:lumMod val="75000"/>
                  </a:schemeClr>
                </a:solidFill>
                <a:latin typeface="Arial" pitchFamily="34" charset="0"/>
                <a:cs typeface="Arial" pitchFamily="34" charset="0"/>
              </a:endParaRPr>
            </a:p>
          </p:txBody>
        </p:sp>
      </p:grpSp>
      <p:sp>
        <p:nvSpPr>
          <p:cNvPr id="4" name="Oval 3"/>
          <p:cNvSpPr/>
          <p:nvPr/>
        </p:nvSpPr>
        <p:spPr>
          <a:xfrm>
            <a:off x="6324600" y="868064"/>
            <a:ext cx="2133600" cy="1646536"/>
          </a:xfrm>
          <a:prstGeom prst="ellipse">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30" name="Straight Connector 29"/>
          <p:cNvCxnSpPr>
            <a:stCxn id="4" idx="1"/>
            <a:endCxn id="4" idx="5"/>
          </p:cNvCxnSpPr>
          <p:nvPr/>
        </p:nvCxnSpPr>
        <p:spPr>
          <a:xfrm>
            <a:off x="6637058" y="1109194"/>
            <a:ext cx="1508684" cy="1164276"/>
          </a:xfrm>
          <a:prstGeom prst="line">
            <a:avLst/>
          </a:prstGeom>
          <a:ln w="76200">
            <a:solidFill>
              <a:srgbClr val="C00000"/>
            </a:solidFill>
          </a:ln>
        </p:spPr>
        <p:style>
          <a:lnRef idx="2">
            <a:schemeClr val="accent1"/>
          </a:lnRef>
          <a:fillRef idx="0">
            <a:schemeClr val="accent1"/>
          </a:fillRef>
          <a:effectRef idx="1">
            <a:schemeClr val="accent1"/>
          </a:effectRef>
          <a:fontRef idx="minor">
            <a:schemeClr val="tx1"/>
          </a:fontRef>
        </p:style>
      </p:cxnSp>
      <p:sp>
        <p:nvSpPr>
          <p:cNvPr id="31" name="Right Arrow 30"/>
          <p:cNvSpPr/>
          <p:nvPr/>
        </p:nvSpPr>
        <p:spPr>
          <a:xfrm rot="5229186">
            <a:off x="7063934" y="2699855"/>
            <a:ext cx="946763" cy="728846"/>
          </a:xfrm>
          <a:prstGeom prst="righ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 name="TextBox 1"/>
          <p:cNvSpPr txBox="1"/>
          <p:nvPr/>
        </p:nvSpPr>
        <p:spPr>
          <a:xfrm>
            <a:off x="6469099" y="1286266"/>
            <a:ext cx="1864614" cy="707886"/>
          </a:xfrm>
          <a:prstGeom prst="rect">
            <a:avLst/>
          </a:prstGeom>
          <a:noFill/>
        </p:spPr>
        <p:txBody>
          <a:bodyPr wrap="none" rtlCol="0">
            <a:spAutoFit/>
          </a:bodyPr>
          <a:lstStyle/>
          <a:p>
            <a:pPr algn="ctr"/>
            <a:r>
              <a:rPr lang="en-US" sz="2000" b="1" dirty="0" smtClean="0">
                <a:solidFill>
                  <a:schemeClr val="tx1">
                    <a:lumMod val="50000"/>
                    <a:lumOff val="50000"/>
                  </a:schemeClr>
                </a:solidFill>
                <a:latin typeface="Arial" pitchFamily="34" charset="0"/>
                <a:cs typeface="Arial" pitchFamily="34" charset="0"/>
              </a:rPr>
              <a:t>CAR</a:t>
            </a:r>
          </a:p>
          <a:p>
            <a:pPr algn="ctr"/>
            <a:r>
              <a:rPr lang="en-US" sz="2000" b="1" dirty="0" smtClean="0">
                <a:solidFill>
                  <a:schemeClr val="tx1">
                    <a:lumMod val="50000"/>
                    <a:lumOff val="50000"/>
                  </a:schemeClr>
                </a:solidFill>
                <a:latin typeface="Arial" pitchFamily="34" charset="0"/>
                <a:cs typeface="Arial" pitchFamily="34" charset="0"/>
              </a:rPr>
              <a:t>Administrator</a:t>
            </a:r>
          </a:p>
        </p:txBody>
      </p:sp>
      <p:sp>
        <p:nvSpPr>
          <p:cNvPr id="3" name="Slide Number Placeholder 2"/>
          <p:cNvSpPr>
            <a:spLocks noGrp="1"/>
          </p:cNvSpPr>
          <p:nvPr>
            <p:ph type="sldNum" sz="quarter" idx="10"/>
          </p:nvPr>
        </p:nvSpPr>
        <p:spPr/>
        <p:txBody>
          <a:bodyPr/>
          <a:lstStyle/>
          <a:p>
            <a:fld id="{B339ADFA-C87E-481A-8806-3564168020FD}" type="slidenum">
              <a:rPr lang="en-US" smtClean="0"/>
              <a:t>12</a:t>
            </a:fld>
            <a:endParaRPr lang="en-US"/>
          </a:p>
        </p:txBody>
      </p:sp>
    </p:spTree>
    <p:extLst>
      <p:ext uri="{BB962C8B-B14F-4D97-AF65-F5344CB8AC3E}">
        <p14:creationId xmlns:p14="http://schemas.microsoft.com/office/powerpoint/2010/main" val="3970583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CAR CHAMPIONS</a:t>
            </a:r>
            <a:endParaRPr lang="en-US" dirty="0"/>
          </a:p>
        </p:txBody>
      </p:sp>
      <p:sp>
        <p:nvSpPr>
          <p:cNvPr id="20" name="Rectangle 3"/>
          <p:cNvSpPr>
            <a:spLocks noGrp="1" noChangeArrowheads="1"/>
          </p:cNvSpPr>
          <p:nvPr>
            <p:ph idx="1"/>
          </p:nvPr>
        </p:nvSpPr>
        <p:spPr/>
        <p:txBody>
          <a:bodyPr>
            <a:normAutofit lnSpcReduction="10000"/>
          </a:bodyPr>
          <a:lstStyle/>
          <a:p>
            <a:pPr marL="347663" lvl="1" indent="-347663"/>
            <a:r>
              <a:rPr lang="en-US" sz="2600" b="1" dirty="0" smtClean="0">
                <a:solidFill>
                  <a:schemeClr val="bg1">
                    <a:lumMod val="50000"/>
                  </a:schemeClr>
                </a:solidFill>
              </a:rPr>
              <a:t>The title “CAR Champion” should help to foster:</a:t>
            </a:r>
          </a:p>
          <a:p>
            <a:pPr marL="804863" lvl="2" indent="-347663">
              <a:buFont typeface="Arial" pitchFamily="34" charset="0"/>
              <a:buChar char="̵"/>
            </a:pPr>
            <a:r>
              <a:rPr lang="en-US" sz="2400" b="1" dirty="0" smtClean="0">
                <a:solidFill>
                  <a:schemeClr val="bg1">
                    <a:lumMod val="50000"/>
                  </a:schemeClr>
                </a:solidFill>
              </a:rPr>
              <a:t>A sense of professionalism – not simply an administrative role</a:t>
            </a:r>
          </a:p>
          <a:p>
            <a:pPr marL="804863" lvl="2" indent="-347663">
              <a:buFont typeface="Arial" pitchFamily="34" charset="0"/>
              <a:buChar char="̵"/>
            </a:pPr>
            <a:r>
              <a:rPr lang="en-US" sz="2400" b="1" dirty="0" smtClean="0">
                <a:solidFill>
                  <a:schemeClr val="bg1">
                    <a:lumMod val="50000"/>
                  </a:schemeClr>
                </a:solidFill>
              </a:rPr>
              <a:t>A more positive image – assisting others and not simply monitoring and reviewing</a:t>
            </a:r>
          </a:p>
          <a:p>
            <a:pPr marL="804863" lvl="2" indent="-347663">
              <a:buFont typeface="Arial" pitchFamily="34" charset="0"/>
              <a:buChar char="̵"/>
            </a:pPr>
            <a:r>
              <a:rPr lang="en-US" sz="2400" b="1" dirty="0" smtClean="0">
                <a:solidFill>
                  <a:schemeClr val="bg1">
                    <a:lumMod val="50000"/>
                  </a:schemeClr>
                </a:solidFill>
              </a:rPr>
              <a:t>Remembering the role – constant reminder to both the “Champion” and </a:t>
            </a:r>
            <a:r>
              <a:rPr lang="en-US" sz="2400" b="1" dirty="0">
                <a:solidFill>
                  <a:schemeClr val="bg1">
                    <a:lumMod val="50000"/>
                  </a:schemeClr>
                </a:solidFill>
              </a:rPr>
              <a:t>the </a:t>
            </a:r>
            <a:r>
              <a:rPr lang="en-US" sz="2400" b="1" dirty="0" smtClean="0">
                <a:solidFill>
                  <a:schemeClr val="bg1">
                    <a:lumMod val="50000"/>
                  </a:schemeClr>
                </a:solidFill>
              </a:rPr>
              <a:t>customer of </a:t>
            </a:r>
            <a:r>
              <a:rPr lang="en-US" sz="2400" b="1" dirty="0">
                <a:solidFill>
                  <a:schemeClr val="bg1">
                    <a:lumMod val="50000"/>
                  </a:schemeClr>
                </a:solidFill>
              </a:rPr>
              <a:t>what the role </a:t>
            </a:r>
            <a:r>
              <a:rPr lang="en-US" sz="2400" b="1" dirty="0" smtClean="0">
                <a:solidFill>
                  <a:schemeClr val="bg1">
                    <a:lumMod val="50000"/>
                  </a:schemeClr>
                </a:solidFill>
              </a:rPr>
              <a:t>is</a:t>
            </a:r>
          </a:p>
          <a:p>
            <a:pPr marL="804863" lvl="2" indent="-347663">
              <a:buFont typeface="Arial" pitchFamily="34" charset="0"/>
              <a:buChar char="̵"/>
            </a:pPr>
            <a:r>
              <a:rPr lang="en-US" sz="2400" b="1" dirty="0" smtClean="0">
                <a:solidFill>
                  <a:schemeClr val="bg1">
                    <a:lumMod val="50000"/>
                  </a:schemeClr>
                </a:solidFill>
              </a:rPr>
              <a:t>Alignment with UL’s CBS (especially with a ‘customer focus’) </a:t>
            </a:r>
          </a:p>
          <a:p>
            <a:pPr marL="804863" lvl="2" indent="-347663">
              <a:buFont typeface="Arial" pitchFamily="34" charset="0"/>
              <a:buChar char="̵"/>
            </a:pPr>
            <a:r>
              <a:rPr lang="en-US" sz="2400" b="1" dirty="0">
                <a:solidFill>
                  <a:schemeClr val="bg1">
                    <a:lumMod val="50000"/>
                  </a:schemeClr>
                </a:solidFill>
              </a:rPr>
              <a:t>Excitement for the work – envisions (perhaps subliminally) oneself as one who is a “winner</a:t>
            </a:r>
            <a:r>
              <a:rPr lang="en-US" sz="2400" b="1" dirty="0" smtClean="0">
                <a:solidFill>
                  <a:schemeClr val="bg1">
                    <a:lumMod val="50000"/>
                  </a:schemeClr>
                </a:solidFill>
              </a:rPr>
              <a:t>”</a:t>
            </a:r>
            <a:endParaRPr lang="en-US" sz="24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13</a:t>
            </a:fld>
            <a:endParaRPr lang="en-US"/>
          </a:p>
        </p:txBody>
      </p:sp>
    </p:spTree>
    <p:extLst>
      <p:ext uri="{BB962C8B-B14F-4D97-AF65-F5344CB8AC3E}">
        <p14:creationId xmlns:p14="http://schemas.microsoft.com/office/powerpoint/2010/main" val="1334751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752162" y="1975104"/>
            <a:ext cx="3743694" cy="4775561"/>
            <a:chOff x="2752162" y="1975104"/>
            <a:chExt cx="3743694" cy="4775561"/>
          </a:xfrm>
        </p:grpSpPr>
        <p:grpSp>
          <p:nvGrpSpPr>
            <p:cNvPr id="29" name="Group 28"/>
            <p:cNvGrpSpPr/>
            <p:nvPr/>
          </p:nvGrpSpPr>
          <p:grpSpPr>
            <a:xfrm>
              <a:off x="2752162" y="4921451"/>
              <a:ext cx="1999873" cy="1781051"/>
              <a:chOff x="2752162" y="4921451"/>
              <a:chExt cx="1999873" cy="1781051"/>
            </a:xfrm>
            <a:effectLst>
              <a:glow rad="228600">
                <a:schemeClr val="accent6">
                  <a:satMod val="175000"/>
                  <a:alpha val="40000"/>
                </a:schemeClr>
              </a:glow>
            </a:effectLst>
          </p:grpSpPr>
          <p:sp>
            <p:nvSpPr>
              <p:cNvPr id="7" name="Trapezoid 6"/>
              <p:cNvSpPr/>
              <p:nvPr/>
            </p:nvSpPr>
            <p:spPr>
              <a:xfrm rot="1256630">
                <a:off x="3785334" y="4921451"/>
                <a:ext cx="966701" cy="741070"/>
              </a:xfrm>
              <a:prstGeom prst="trapezoid">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9" name="Isosceles Triangle 8"/>
              <p:cNvSpPr/>
              <p:nvPr/>
            </p:nvSpPr>
            <p:spPr>
              <a:xfrm rot="13610322">
                <a:off x="3177366" y="5319485"/>
                <a:ext cx="577139" cy="1427548"/>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21" name="Isosceles Triangle 20"/>
              <p:cNvSpPr/>
              <p:nvPr/>
            </p:nvSpPr>
            <p:spPr>
              <a:xfrm rot="10418111">
                <a:off x="3879432" y="5597480"/>
                <a:ext cx="862575" cy="1105022"/>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grpSp>
        <p:grpSp>
          <p:nvGrpSpPr>
            <p:cNvPr id="30" name="Group 29"/>
            <p:cNvGrpSpPr/>
            <p:nvPr/>
          </p:nvGrpSpPr>
          <p:grpSpPr>
            <a:xfrm>
              <a:off x="4571117" y="4915085"/>
              <a:ext cx="1924739" cy="1835580"/>
              <a:chOff x="4571117" y="4915085"/>
              <a:chExt cx="1924739" cy="1835580"/>
            </a:xfrm>
            <a:effectLst>
              <a:glow rad="228600">
                <a:schemeClr val="accent6">
                  <a:satMod val="175000"/>
                  <a:alpha val="40000"/>
                </a:schemeClr>
              </a:glow>
            </a:effectLst>
          </p:grpSpPr>
          <p:sp>
            <p:nvSpPr>
              <p:cNvPr id="23" name="Trapezoid 22"/>
              <p:cNvSpPr/>
              <p:nvPr/>
            </p:nvSpPr>
            <p:spPr>
              <a:xfrm rot="20095785" flipH="1">
                <a:off x="4571117" y="4915085"/>
                <a:ext cx="893711" cy="758969"/>
              </a:xfrm>
              <a:prstGeom prst="trapezoid">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24" name="Isosceles Triangle 23"/>
              <p:cNvSpPr/>
              <p:nvPr/>
            </p:nvSpPr>
            <p:spPr>
              <a:xfrm rot="7652191" flipH="1">
                <a:off x="5522574" y="5330284"/>
                <a:ext cx="616179" cy="1330384"/>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sp>
            <p:nvSpPr>
              <p:cNvPr id="25" name="Isosceles Triangle 24"/>
              <p:cNvSpPr/>
              <p:nvPr/>
            </p:nvSpPr>
            <p:spPr>
              <a:xfrm rot="10934304" flipH="1">
                <a:off x="4670239" y="5607488"/>
                <a:ext cx="751754" cy="1143177"/>
              </a:xfrm>
              <a:prstGeom prst="triangle">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chemeClr val="lt1"/>
                  </a:solidFill>
                </a:endParaRPr>
              </a:p>
            </p:txBody>
          </p:sp>
        </p:grpSp>
        <p:sp>
          <p:nvSpPr>
            <p:cNvPr id="8" name="Oval 7"/>
            <p:cNvSpPr/>
            <p:nvPr/>
          </p:nvSpPr>
          <p:spPr>
            <a:xfrm>
              <a:off x="2971800" y="1975104"/>
              <a:ext cx="3505200" cy="3054096"/>
            </a:xfrm>
            <a:prstGeom prst="ellipse">
              <a:avLst/>
            </a:prstGeom>
            <a:solidFill>
              <a:srgbClr val="FFC000"/>
            </a:solidFill>
            <a:ln w="76200">
              <a:solidFill>
                <a:srgbClr val="FFC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grpSp>
      <p:sp>
        <p:nvSpPr>
          <p:cNvPr id="11" name="Oval 10"/>
          <p:cNvSpPr/>
          <p:nvPr/>
        </p:nvSpPr>
        <p:spPr>
          <a:xfrm>
            <a:off x="1143000" y="1524000"/>
            <a:ext cx="2154936" cy="2133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18" name="Oval 17"/>
          <p:cNvSpPr/>
          <p:nvPr/>
        </p:nvSpPr>
        <p:spPr>
          <a:xfrm>
            <a:off x="2667000" y="228600"/>
            <a:ext cx="2157984" cy="2133600"/>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19" name="Oval 18"/>
          <p:cNvSpPr/>
          <p:nvPr/>
        </p:nvSpPr>
        <p:spPr>
          <a:xfrm>
            <a:off x="4686300" y="234696"/>
            <a:ext cx="2167128" cy="2133600"/>
          </a:xfrm>
          <a:prstGeom prst="ellipse">
            <a:avLst/>
          </a:pr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rgbClr val="0070C0"/>
                </a:solidFill>
              </a:ln>
            </a:endParaRPr>
          </a:p>
        </p:txBody>
      </p:sp>
      <p:sp>
        <p:nvSpPr>
          <p:cNvPr id="20" name="Oval 19"/>
          <p:cNvSpPr/>
          <p:nvPr/>
        </p:nvSpPr>
        <p:spPr>
          <a:xfrm>
            <a:off x="6172200" y="1600200"/>
            <a:ext cx="2133600" cy="2133600"/>
          </a:xfrm>
          <a:prstGeom prst="ellipse">
            <a:avLst/>
          </a:prstGeom>
          <a:noFill/>
          <a:ln w="76200">
            <a:solidFill>
              <a:srgbClr val="D17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32" name="TextBox 31"/>
          <p:cNvSpPr txBox="1"/>
          <p:nvPr/>
        </p:nvSpPr>
        <p:spPr>
          <a:xfrm>
            <a:off x="1259612" y="2406134"/>
            <a:ext cx="1940788" cy="461665"/>
          </a:xfrm>
          <a:prstGeom prst="rect">
            <a:avLst/>
          </a:prstGeom>
          <a:noFill/>
        </p:spPr>
        <p:txBody>
          <a:bodyPr wrap="none" rtlCol="0">
            <a:spAutoFit/>
          </a:bodyPr>
          <a:lstStyle/>
          <a:p>
            <a:r>
              <a:rPr lang="en-US" sz="2400" b="1" dirty="0" smtClean="0">
                <a:solidFill>
                  <a:srgbClr val="FF0000"/>
                </a:solidFill>
                <a:latin typeface="Arial" pitchFamily="34" charset="0"/>
                <a:cs typeface="Arial" pitchFamily="34" charset="0"/>
              </a:rPr>
              <a:t>CUSTOMER</a:t>
            </a:r>
            <a:endParaRPr lang="en-US" sz="2400" b="1" dirty="0">
              <a:solidFill>
                <a:srgbClr val="FF0000"/>
              </a:solidFill>
              <a:latin typeface="Arial" pitchFamily="34" charset="0"/>
              <a:cs typeface="Arial" pitchFamily="34" charset="0"/>
            </a:endParaRPr>
          </a:p>
        </p:txBody>
      </p:sp>
      <p:sp>
        <p:nvSpPr>
          <p:cNvPr id="33" name="TextBox 32"/>
          <p:cNvSpPr txBox="1"/>
          <p:nvPr/>
        </p:nvSpPr>
        <p:spPr>
          <a:xfrm>
            <a:off x="2760401" y="990600"/>
            <a:ext cx="1963999" cy="461665"/>
          </a:xfrm>
          <a:prstGeom prst="rect">
            <a:avLst/>
          </a:prstGeom>
          <a:noFill/>
        </p:spPr>
        <p:txBody>
          <a:bodyPr wrap="none" rtlCol="0">
            <a:spAutoFit/>
          </a:bodyPr>
          <a:lstStyle/>
          <a:p>
            <a:r>
              <a:rPr lang="en-US" sz="2400" b="1" dirty="0" smtClean="0">
                <a:solidFill>
                  <a:srgbClr val="00B050"/>
                </a:solidFill>
                <a:latin typeface="Arial" pitchFamily="34" charset="0"/>
                <a:cs typeface="Arial" pitchFamily="34" charset="0"/>
              </a:rPr>
              <a:t>TECHNICAL</a:t>
            </a:r>
            <a:endParaRPr lang="en-US" sz="2400" b="1" dirty="0">
              <a:solidFill>
                <a:srgbClr val="00B050"/>
              </a:solidFill>
              <a:latin typeface="Arial" pitchFamily="34" charset="0"/>
              <a:cs typeface="Arial" pitchFamily="34" charset="0"/>
            </a:endParaRPr>
          </a:p>
        </p:txBody>
      </p:sp>
      <p:sp>
        <p:nvSpPr>
          <p:cNvPr id="34" name="TextBox 33"/>
          <p:cNvSpPr txBox="1"/>
          <p:nvPr/>
        </p:nvSpPr>
        <p:spPr>
          <a:xfrm>
            <a:off x="4800600" y="1066800"/>
            <a:ext cx="2116285" cy="461665"/>
          </a:xfrm>
          <a:prstGeom prst="rect">
            <a:avLst/>
          </a:prstGeom>
          <a:noFill/>
        </p:spPr>
        <p:txBody>
          <a:bodyPr wrap="none" rtlCol="0">
            <a:spAutoFit/>
          </a:bodyPr>
          <a:lstStyle/>
          <a:p>
            <a:r>
              <a:rPr lang="en-US" sz="2400" b="1" dirty="0" smtClean="0">
                <a:solidFill>
                  <a:schemeClr val="tx2">
                    <a:lumMod val="60000"/>
                    <a:lumOff val="40000"/>
                  </a:schemeClr>
                </a:solidFill>
                <a:latin typeface="Arial" pitchFamily="34" charset="0"/>
                <a:cs typeface="Arial" pitchFamily="34" charset="0"/>
              </a:rPr>
              <a:t>COLLEAGUE</a:t>
            </a:r>
            <a:endParaRPr lang="en-US" sz="2400" b="1" dirty="0">
              <a:solidFill>
                <a:schemeClr val="tx2">
                  <a:lumMod val="60000"/>
                  <a:lumOff val="40000"/>
                </a:schemeClr>
              </a:solidFill>
              <a:latin typeface="Arial" pitchFamily="34" charset="0"/>
              <a:cs typeface="Arial" pitchFamily="34" charset="0"/>
            </a:endParaRPr>
          </a:p>
        </p:txBody>
      </p:sp>
      <p:sp>
        <p:nvSpPr>
          <p:cNvPr id="35" name="TextBox 34"/>
          <p:cNvSpPr txBox="1"/>
          <p:nvPr/>
        </p:nvSpPr>
        <p:spPr>
          <a:xfrm>
            <a:off x="6539714" y="2438400"/>
            <a:ext cx="1689886" cy="461665"/>
          </a:xfrm>
          <a:prstGeom prst="rect">
            <a:avLst/>
          </a:prstGeom>
          <a:noFill/>
        </p:spPr>
        <p:txBody>
          <a:bodyPr wrap="none" rtlCol="0">
            <a:spAutoFit/>
          </a:bodyPr>
          <a:lstStyle/>
          <a:p>
            <a:r>
              <a:rPr lang="en-US" sz="2400" b="1" dirty="0" smtClean="0">
                <a:solidFill>
                  <a:srgbClr val="D174F6"/>
                </a:solidFill>
                <a:latin typeface="Arial" pitchFamily="34" charset="0"/>
                <a:cs typeface="Arial" pitchFamily="34" charset="0"/>
              </a:rPr>
              <a:t>PROCESS</a:t>
            </a:r>
            <a:endParaRPr lang="en-US" sz="2400" b="1" dirty="0">
              <a:solidFill>
                <a:srgbClr val="D174F6"/>
              </a:solidFill>
              <a:latin typeface="Arial" pitchFamily="34" charset="0"/>
              <a:cs typeface="Arial" pitchFamily="34" charset="0"/>
            </a:endParaRPr>
          </a:p>
        </p:txBody>
      </p:sp>
      <p:sp>
        <p:nvSpPr>
          <p:cNvPr id="36" name="TextBox 35"/>
          <p:cNvSpPr txBox="1"/>
          <p:nvPr/>
        </p:nvSpPr>
        <p:spPr>
          <a:xfrm>
            <a:off x="3271303" y="2867561"/>
            <a:ext cx="2977097" cy="1323439"/>
          </a:xfrm>
          <a:prstGeom prst="rect">
            <a:avLst/>
          </a:prstGeom>
          <a:noFill/>
        </p:spPr>
        <p:txBody>
          <a:bodyPr wrap="none" rtlCol="0">
            <a:spAutoFit/>
          </a:bodyPr>
          <a:lstStyle/>
          <a:p>
            <a:pPr algn="ctr"/>
            <a:r>
              <a:rPr lang="en-US" sz="4000" b="1" i="1" dirty="0" smtClean="0">
                <a:solidFill>
                  <a:schemeClr val="accent6">
                    <a:lumMod val="75000"/>
                  </a:schemeClr>
                </a:solidFill>
                <a:latin typeface="Arial" pitchFamily="34" charset="0"/>
                <a:cs typeface="Arial" pitchFamily="34" charset="0"/>
              </a:rPr>
              <a:t>CAR</a:t>
            </a:r>
          </a:p>
          <a:p>
            <a:pPr algn="ctr"/>
            <a:r>
              <a:rPr lang="en-US" sz="4000" b="1" i="1" dirty="0" smtClean="0">
                <a:solidFill>
                  <a:schemeClr val="accent6">
                    <a:lumMod val="75000"/>
                  </a:schemeClr>
                </a:solidFill>
                <a:latin typeface="Arial" pitchFamily="34" charset="0"/>
                <a:cs typeface="Arial" pitchFamily="34" charset="0"/>
              </a:rPr>
              <a:t>CHAMPION</a:t>
            </a:r>
            <a:endParaRPr lang="en-US" sz="4000" b="1" i="1" dirty="0">
              <a:solidFill>
                <a:schemeClr val="accent6">
                  <a:lumMod val="75000"/>
                </a:schemeClr>
              </a:solidFill>
              <a:latin typeface="Arial" pitchFamily="34" charset="0"/>
              <a:cs typeface="Arial" pitchFamily="34" charset="0"/>
            </a:endParaRPr>
          </a:p>
        </p:txBody>
      </p:sp>
      <p:sp>
        <p:nvSpPr>
          <p:cNvPr id="2" name="Slide Number Placeholder 1"/>
          <p:cNvSpPr>
            <a:spLocks noGrp="1"/>
          </p:cNvSpPr>
          <p:nvPr>
            <p:ph type="sldNum" sz="quarter" idx="12"/>
          </p:nvPr>
        </p:nvSpPr>
        <p:spPr>
          <a:xfrm>
            <a:off x="6553200" y="6356350"/>
            <a:ext cx="2133600" cy="365125"/>
          </a:xfrm>
          <a:prstGeom prst="rect">
            <a:avLst/>
          </a:prstGeom>
        </p:spPr>
        <p:txBody>
          <a:bodyPr/>
          <a:lstStyle/>
          <a:p>
            <a:fld id="{B339ADFA-C87E-481A-8806-3564168020FD}" type="slidenum">
              <a:rPr lang="en-US" smtClean="0"/>
              <a:t>14</a:t>
            </a:fld>
            <a:endParaRPr lang="en-US"/>
          </a:p>
        </p:txBody>
      </p:sp>
    </p:spTree>
    <p:extLst>
      <p:ext uri="{BB962C8B-B14F-4D97-AF65-F5344CB8AC3E}">
        <p14:creationId xmlns:p14="http://schemas.microsoft.com/office/powerpoint/2010/main" val="2482997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Areas of Responsibility</a:t>
            </a:r>
            <a:endParaRPr lang="en-US" dirty="0"/>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Customer</a:t>
            </a:r>
          </a:p>
          <a:p>
            <a:pPr marL="347663" lvl="1" indent="-347663"/>
            <a:r>
              <a:rPr lang="en-US" sz="2600" b="1" dirty="0" smtClean="0">
                <a:solidFill>
                  <a:schemeClr val="bg1">
                    <a:lumMod val="50000"/>
                  </a:schemeClr>
                </a:solidFill>
              </a:rPr>
              <a:t>Assists customers as they address all aspects of a CAR</a:t>
            </a:r>
          </a:p>
          <a:p>
            <a:pPr marL="804863" lvl="2" indent="-347663">
              <a:buFont typeface="Arial" pitchFamily="34" charset="0"/>
              <a:buChar char="̵"/>
              <a:tabLst>
                <a:tab pos="2862263" algn="l"/>
              </a:tabLst>
            </a:pPr>
            <a:r>
              <a:rPr lang="en-US" sz="2200" b="1" dirty="0" smtClean="0">
                <a:solidFill>
                  <a:schemeClr val="bg1">
                    <a:lumMod val="50000"/>
                  </a:schemeClr>
                </a:solidFill>
              </a:rPr>
              <a:t>Analysis	</a:t>
            </a:r>
            <a:r>
              <a:rPr lang="en-US" sz="2200" dirty="0" smtClean="0">
                <a:solidFill>
                  <a:schemeClr val="bg1">
                    <a:lumMod val="50000"/>
                  </a:schemeClr>
                </a:solidFill>
              </a:rPr>
              <a:t>-</a:t>
            </a:r>
            <a:r>
              <a:rPr lang="en-US" sz="2200" b="1" dirty="0" smtClean="0">
                <a:solidFill>
                  <a:schemeClr val="bg1">
                    <a:lumMod val="50000"/>
                  </a:schemeClr>
                </a:solidFill>
              </a:rPr>
              <a:t>  Root cause statement</a:t>
            </a:r>
          </a:p>
          <a:p>
            <a:pPr marL="804863" lvl="2" indent="-347663">
              <a:buFont typeface="Arial" pitchFamily="34" charset="0"/>
              <a:buChar char="̵"/>
              <a:tabLst>
                <a:tab pos="2862263" algn="l"/>
              </a:tabLst>
            </a:pPr>
            <a:r>
              <a:rPr lang="en-US" sz="2200" b="1" dirty="0" smtClean="0">
                <a:solidFill>
                  <a:schemeClr val="bg1">
                    <a:lumMod val="50000"/>
                  </a:schemeClr>
                </a:solidFill>
              </a:rPr>
              <a:t>Containment	</a:t>
            </a:r>
            <a:r>
              <a:rPr lang="en-US" sz="2200" dirty="0" smtClean="0">
                <a:solidFill>
                  <a:schemeClr val="bg1">
                    <a:lumMod val="50000"/>
                  </a:schemeClr>
                </a:solidFill>
              </a:rPr>
              <a:t>-</a:t>
            </a:r>
            <a:r>
              <a:rPr lang="en-US" sz="2200" b="1" dirty="0" smtClean="0">
                <a:solidFill>
                  <a:schemeClr val="bg1">
                    <a:lumMod val="50000"/>
                  </a:schemeClr>
                </a:solidFill>
              </a:rPr>
              <a:t>  Owner’s effectiveness verification</a:t>
            </a:r>
          </a:p>
          <a:p>
            <a:pPr marL="804863" lvl="2" indent="-347663">
              <a:buFont typeface="Arial" pitchFamily="34" charset="0"/>
              <a:buChar char="̵"/>
              <a:tabLst>
                <a:tab pos="2862263" algn="l"/>
              </a:tabLst>
            </a:pPr>
            <a:r>
              <a:rPr lang="en-US" sz="2200" b="1" dirty="0" smtClean="0">
                <a:solidFill>
                  <a:schemeClr val="bg1">
                    <a:lumMod val="50000"/>
                  </a:schemeClr>
                </a:solidFill>
              </a:rPr>
              <a:t>Milestones	</a:t>
            </a:r>
            <a:r>
              <a:rPr lang="en-US" sz="2200" dirty="0" smtClean="0">
                <a:solidFill>
                  <a:schemeClr val="bg1">
                    <a:lumMod val="50000"/>
                  </a:schemeClr>
                </a:solidFill>
              </a:rPr>
              <a:t>-</a:t>
            </a:r>
            <a:r>
              <a:rPr lang="en-US" sz="2200" b="1" dirty="0" smtClean="0">
                <a:solidFill>
                  <a:schemeClr val="bg1">
                    <a:lumMod val="50000"/>
                  </a:schemeClr>
                </a:solidFill>
              </a:rPr>
              <a:t>  Etc.</a:t>
            </a:r>
          </a:p>
          <a:p>
            <a:pPr marL="347663" lvl="1" indent="-347663"/>
            <a:r>
              <a:rPr lang="en-US" sz="2600" b="1" dirty="0" smtClean="0">
                <a:solidFill>
                  <a:schemeClr val="bg1">
                    <a:lumMod val="50000"/>
                  </a:schemeClr>
                </a:solidFill>
              </a:rPr>
              <a:t>Facilitates progression of the CAR through closure</a:t>
            </a:r>
          </a:p>
          <a:p>
            <a:pPr marL="804863" lvl="2" indent="-347663">
              <a:buFont typeface="Arial" pitchFamily="34" charset="0"/>
              <a:buChar char="̵"/>
              <a:tabLst>
                <a:tab pos="2862263" algn="l"/>
              </a:tabLst>
            </a:pPr>
            <a:r>
              <a:rPr lang="en-US" sz="2200" b="1" dirty="0" smtClean="0">
                <a:solidFill>
                  <a:schemeClr val="bg1">
                    <a:lumMod val="50000"/>
                  </a:schemeClr>
                </a:solidFill>
              </a:rPr>
              <a:t>Extensions</a:t>
            </a:r>
            <a:r>
              <a:rPr lang="en-US" sz="2200" b="1" dirty="0">
                <a:solidFill>
                  <a:schemeClr val="bg1">
                    <a:lumMod val="50000"/>
                  </a:schemeClr>
                </a:solidFill>
              </a:rPr>
              <a:t>	</a:t>
            </a:r>
            <a:r>
              <a:rPr lang="en-US" sz="2200" dirty="0">
                <a:solidFill>
                  <a:schemeClr val="bg1">
                    <a:lumMod val="50000"/>
                  </a:schemeClr>
                </a:solidFill>
              </a:rPr>
              <a:t>-</a:t>
            </a:r>
            <a:r>
              <a:rPr lang="en-US" sz="2200" b="1" dirty="0">
                <a:solidFill>
                  <a:schemeClr val="bg1">
                    <a:lumMod val="50000"/>
                  </a:schemeClr>
                </a:solidFill>
              </a:rPr>
              <a:t>  </a:t>
            </a:r>
            <a:r>
              <a:rPr lang="en-US" sz="2200" b="1" dirty="0" smtClean="0">
                <a:solidFill>
                  <a:schemeClr val="bg1">
                    <a:lumMod val="50000"/>
                  </a:schemeClr>
                </a:solidFill>
              </a:rPr>
              <a:t>Reassignment of CAR owner</a:t>
            </a:r>
            <a:endParaRPr lang="en-US" sz="2200" b="1" dirty="0">
              <a:solidFill>
                <a:schemeClr val="bg1">
                  <a:lumMod val="50000"/>
                </a:schemeClr>
              </a:solidFill>
            </a:endParaRPr>
          </a:p>
          <a:p>
            <a:pPr marL="804863" lvl="2" indent="-347663">
              <a:buFont typeface="Arial" pitchFamily="34" charset="0"/>
              <a:buChar char="̵"/>
              <a:tabLst>
                <a:tab pos="2862263" algn="l"/>
              </a:tabLst>
            </a:pPr>
            <a:r>
              <a:rPr lang="en-US" sz="2200" b="1" dirty="0" smtClean="0">
                <a:solidFill>
                  <a:schemeClr val="bg1">
                    <a:lumMod val="50000"/>
                  </a:schemeClr>
                </a:solidFill>
              </a:rPr>
              <a:t>Escalations</a:t>
            </a:r>
            <a:r>
              <a:rPr lang="en-US" sz="2200" b="1" dirty="0">
                <a:solidFill>
                  <a:schemeClr val="bg1">
                    <a:lumMod val="50000"/>
                  </a:schemeClr>
                </a:solidFill>
              </a:rPr>
              <a:t>	</a:t>
            </a:r>
            <a:r>
              <a:rPr lang="en-US" sz="2200" dirty="0">
                <a:solidFill>
                  <a:schemeClr val="bg1">
                    <a:lumMod val="50000"/>
                  </a:schemeClr>
                </a:solidFill>
              </a:rPr>
              <a:t>-</a:t>
            </a:r>
            <a:r>
              <a:rPr lang="en-US" sz="2200" b="1" dirty="0">
                <a:solidFill>
                  <a:schemeClr val="bg1">
                    <a:lumMod val="50000"/>
                  </a:schemeClr>
                </a:solidFill>
              </a:rPr>
              <a:t>  </a:t>
            </a:r>
            <a:r>
              <a:rPr lang="en-US" sz="2200" b="1" dirty="0" smtClean="0">
                <a:solidFill>
                  <a:schemeClr val="bg1">
                    <a:lumMod val="50000"/>
                  </a:schemeClr>
                </a:solidFill>
              </a:rPr>
              <a:t>Etc.</a:t>
            </a:r>
            <a:endParaRPr lang="en-US" sz="22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15</a:t>
            </a:fld>
            <a:endParaRPr lang="en-US"/>
          </a:p>
        </p:txBody>
      </p:sp>
    </p:spTree>
    <p:extLst>
      <p:ext uri="{BB962C8B-B14F-4D97-AF65-F5344CB8AC3E}">
        <p14:creationId xmlns:p14="http://schemas.microsoft.com/office/powerpoint/2010/main" val="3382457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Areas of Responsibility</a:t>
            </a:r>
            <a:endParaRPr lang="en-US" dirty="0"/>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Technical</a:t>
            </a:r>
          </a:p>
          <a:p>
            <a:pPr marL="347663" lvl="1" indent="-347663"/>
            <a:r>
              <a:rPr lang="en-US" sz="2600" b="1" dirty="0" smtClean="0">
                <a:solidFill>
                  <a:schemeClr val="bg1">
                    <a:lumMod val="50000"/>
                  </a:schemeClr>
                </a:solidFill>
              </a:rPr>
              <a:t>Accurately completes the administrative fields within the CAR, such as:</a:t>
            </a:r>
          </a:p>
          <a:p>
            <a:pPr marL="804863" lvl="1" indent="-347663">
              <a:buFont typeface="Arial" pitchFamily="34" charset="0"/>
              <a:buChar char="̵"/>
              <a:tabLst>
                <a:tab pos="4233863" algn="l"/>
              </a:tabLst>
            </a:pPr>
            <a:r>
              <a:rPr lang="en-US" sz="2200" b="1" dirty="0" smtClean="0">
                <a:solidFill>
                  <a:schemeClr val="bg1">
                    <a:lumMod val="50000"/>
                  </a:schemeClr>
                </a:solidFill>
              </a:rPr>
              <a:t>Root cause category	</a:t>
            </a:r>
            <a:r>
              <a:rPr lang="en-US" sz="2200" dirty="0" smtClean="0">
                <a:solidFill>
                  <a:schemeClr val="bg1">
                    <a:lumMod val="50000"/>
                  </a:schemeClr>
                </a:solidFill>
              </a:rPr>
              <a:t>-</a:t>
            </a:r>
            <a:r>
              <a:rPr lang="en-US" sz="2200" b="1" dirty="0" smtClean="0">
                <a:solidFill>
                  <a:schemeClr val="bg1">
                    <a:lumMod val="50000"/>
                  </a:schemeClr>
                </a:solidFill>
              </a:rPr>
              <a:t>  Geography</a:t>
            </a:r>
          </a:p>
          <a:p>
            <a:pPr marL="804863" lvl="1" indent="-347663">
              <a:buFont typeface="Arial" pitchFamily="34" charset="0"/>
              <a:buChar char="̵"/>
              <a:tabLst>
                <a:tab pos="4233863" algn="l"/>
              </a:tabLst>
            </a:pPr>
            <a:r>
              <a:rPr lang="en-US" sz="2200" b="1" dirty="0" smtClean="0">
                <a:solidFill>
                  <a:schemeClr val="bg1">
                    <a:lumMod val="50000"/>
                  </a:schemeClr>
                </a:solidFill>
              </a:rPr>
              <a:t>Process impacted	</a:t>
            </a:r>
            <a:r>
              <a:rPr lang="en-US" sz="2200" dirty="0" smtClean="0">
                <a:solidFill>
                  <a:schemeClr val="bg1">
                    <a:lumMod val="50000"/>
                  </a:schemeClr>
                </a:solidFill>
              </a:rPr>
              <a:t>-</a:t>
            </a:r>
            <a:r>
              <a:rPr lang="en-US" sz="2200" b="1" dirty="0" smtClean="0">
                <a:solidFill>
                  <a:schemeClr val="bg1">
                    <a:lumMod val="50000"/>
                  </a:schemeClr>
                </a:solidFill>
              </a:rPr>
              <a:t>  Etc.</a:t>
            </a:r>
            <a:endParaRPr lang="en-US" sz="2200" b="1" dirty="0">
              <a:solidFill>
                <a:schemeClr val="bg1">
                  <a:lumMod val="50000"/>
                </a:schemeClr>
              </a:solidFill>
            </a:endParaRPr>
          </a:p>
          <a:p>
            <a:pPr marL="347663" lvl="1" indent="-347663"/>
            <a:r>
              <a:rPr lang="en-US" sz="2600" b="1" dirty="0" smtClean="0">
                <a:solidFill>
                  <a:schemeClr val="bg1">
                    <a:lumMod val="50000"/>
                  </a:schemeClr>
                </a:solidFill>
              </a:rPr>
              <a:t>Acts on CARs within the required timeframe</a:t>
            </a:r>
          </a:p>
        </p:txBody>
      </p:sp>
      <p:sp>
        <p:nvSpPr>
          <p:cNvPr id="2" name="Slide Number Placeholder 1"/>
          <p:cNvSpPr>
            <a:spLocks noGrp="1"/>
          </p:cNvSpPr>
          <p:nvPr>
            <p:ph type="sldNum" sz="quarter" idx="10"/>
          </p:nvPr>
        </p:nvSpPr>
        <p:spPr/>
        <p:txBody>
          <a:bodyPr/>
          <a:lstStyle/>
          <a:p>
            <a:fld id="{B339ADFA-C87E-481A-8806-3564168020FD}" type="slidenum">
              <a:rPr lang="en-US" smtClean="0"/>
              <a:t>16</a:t>
            </a:fld>
            <a:endParaRPr lang="en-US"/>
          </a:p>
        </p:txBody>
      </p:sp>
    </p:spTree>
    <p:extLst>
      <p:ext uri="{BB962C8B-B14F-4D97-AF65-F5344CB8AC3E}">
        <p14:creationId xmlns:p14="http://schemas.microsoft.com/office/powerpoint/2010/main" val="4057306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Areas of Responsibility</a:t>
            </a:r>
            <a:endParaRPr lang="en-US" dirty="0"/>
          </a:p>
        </p:txBody>
      </p:sp>
      <p:sp>
        <p:nvSpPr>
          <p:cNvPr id="20" name="Rectangle 3"/>
          <p:cNvSpPr>
            <a:spLocks noGrp="1" noChangeArrowheads="1"/>
          </p:cNvSpPr>
          <p:nvPr>
            <p:ph idx="1"/>
          </p:nvPr>
        </p:nvSpPr>
        <p:spPr/>
        <p:txBody>
          <a:bodyPr>
            <a:normAutofit fontScale="92500" lnSpcReduction="20000"/>
          </a:bodyPr>
          <a:lstStyle/>
          <a:p>
            <a:pPr marL="0" indent="0" eaLnBrk="1" hangingPunct="1">
              <a:lnSpc>
                <a:spcPct val="90000"/>
              </a:lnSpc>
            </a:pPr>
            <a:r>
              <a:rPr lang="en-US" sz="2800" b="1" dirty="0" smtClean="0">
                <a:solidFill>
                  <a:schemeClr val="accent1"/>
                </a:solidFill>
              </a:rPr>
              <a:t>Colleague</a:t>
            </a:r>
          </a:p>
          <a:p>
            <a:pPr marL="347663" lvl="1" indent="-347663"/>
            <a:r>
              <a:rPr lang="en-US" sz="2800" b="1" dirty="0" smtClean="0">
                <a:solidFill>
                  <a:schemeClr val="bg1">
                    <a:lumMod val="50000"/>
                  </a:schemeClr>
                </a:solidFill>
              </a:rPr>
              <a:t>Supports other CAR Champions by serving as their backup when they are absent</a:t>
            </a:r>
            <a:endParaRPr lang="en-US" sz="2800" b="1" dirty="0">
              <a:solidFill>
                <a:schemeClr val="bg1">
                  <a:lumMod val="50000"/>
                </a:schemeClr>
              </a:solidFill>
            </a:endParaRPr>
          </a:p>
          <a:p>
            <a:pPr marL="347663" lvl="1" indent="-347663"/>
            <a:r>
              <a:rPr lang="en-US" sz="2800" b="1" dirty="0" smtClean="0">
                <a:solidFill>
                  <a:schemeClr val="bg1">
                    <a:lumMod val="50000"/>
                  </a:schemeClr>
                </a:solidFill>
              </a:rPr>
              <a:t>Attends and contributes during calibration meetings</a:t>
            </a:r>
          </a:p>
          <a:p>
            <a:pPr marL="347663" lvl="1" indent="-347663"/>
            <a:r>
              <a:rPr lang="en-US" sz="2800" b="1" dirty="0" smtClean="0">
                <a:solidFill>
                  <a:schemeClr val="bg1">
                    <a:lumMod val="50000"/>
                  </a:schemeClr>
                </a:solidFill>
              </a:rPr>
              <a:t>Works as a team player with other CAR Champions, for example:</a:t>
            </a:r>
          </a:p>
          <a:p>
            <a:pPr marL="804863" lvl="2" indent="-347663">
              <a:buFont typeface="Arial" pitchFamily="34" charset="0"/>
              <a:buChar char="̵"/>
            </a:pPr>
            <a:r>
              <a:rPr lang="en-US" sz="2400" b="1" dirty="0" smtClean="0">
                <a:solidFill>
                  <a:schemeClr val="bg1">
                    <a:lumMod val="50000"/>
                  </a:schemeClr>
                </a:solidFill>
              </a:rPr>
              <a:t>Assisting with questions</a:t>
            </a:r>
          </a:p>
          <a:p>
            <a:pPr marL="804863" lvl="2" indent="-347663">
              <a:buFont typeface="Arial" pitchFamily="34" charset="0"/>
              <a:buChar char="̵"/>
            </a:pPr>
            <a:r>
              <a:rPr lang="en-US" sz="2400" b="1" dirty="0" smtClean="0">
                <a:solidFill>
                  <a:schemeClr val="bg1">
                    <a:lumMod val="50000"/>
                  </a:schemeClr>
                </a:solidFill>
              </a:rPr>
              <a:t>Serving on team assignments such as CAR Reviews</a:t>
            </a:r>
          </a:p>
          <a:p>
            <a:pPr marL="804863" lvl="2" indent="-347663">
              <a:buFont typeface="Arial" pitchFamily="34" charset="0"/>
              <a:buChar char="̵"/>
            </a:pPr>
            <a:r>
              <a:rPr lang="en-US" sz="2400" b="1" dirty="0" smtClean="0">
                <a:solidFill>
                  <a:schemeClr val="bg1">
                    <a:lumMod val="50000"/>
                  </a:schemeClr>
                </a:solidFill>
              </a:rPr>
              <a:t>Being available to provide guidance regarding CAR-related issues</a:t>
            </a:r>
          </a:p>
          <a:p>
            <a:pPr marL="804863" lvl="2" indent="-347663">
              <a:buFont typeface="Arial" pitchFamily="34" charset="0"/>
              <a:buChar char="̵"/>
            </a:pPr>
            <a:r>
              <a:rPr lang="en-US" sz="2400" b="1" dirty="0" smtClean="0">
                <a:solidFill>
                  <a:schemeClr val="bg1">
                    <a:lumMod val="50000"/>
                  </a:schemeClr>
                </a:solidFill>
              </a:rPr>
              <a:t>Etc.</a:t>
            </a:r>
          </a:p>
        </p:txBody>
      </p:sp>
      <p:sp>
        <p:nvSpPr>
          <p:cNvPr id="2" name="Slide Number Placeholder 1"/>
          <p:cNvSpPr>
            <a:spLocks noGrp="1"/>
          </p:cNvSpPr>
          <p:nvPr>
            <p:ph type="sldNum" sz="quarter" idx="10"/>
          </p:nvPr>
        </p:nvSpPr>
        <p:spPr/>
        <p:txBody>
          <a:bodyPr/>
          <a:lstStyle/>
          <a:p>
            <a:fld id="{B339ADFA-C87E-481A-8806-3564168020FD}" type="slidenum">
              <a:rPr lang="en-US" smtClean="0"/>
              <a:t>17</a:t>
            </a:fld>
            <a:endParaRPr lang="en-US"/>
          </a:p>
        </p:txBody>
      </p:sp>
    </p:spTree>
    <p:extLst>
      <p:ext uri="{BB962C8B-B14F-4D97-AF65-F5344CB8AC3E}">
        <p14:creationId xmlns:p14="http://schemas.microsoft.com/office/powerpoint/2010/main" val="231443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Areas of Responsibility</a:t>
            </a:r>
            <a:endParaRPr lang="en-US" dirty="0"/>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Process</a:t>
            </a:r>
          </a:p>
          <a:p>
            <a:pPr marL="347663" lvl="1" indent="-347663"/>
            <a:r>
              <a:rPr lang="en-US" sz="2600" b="1" dirty="0" smtClean="0">
                <a:solidFill>
                  <a:schemeClr val="bg1">
                    <a:lumMod val="50000"/>
                  </a:schemeClr>
                </a:solidFill>
              </a:rPr>
              <a:t>Verifies CARs timely</a:t>
            </a:r>
            <a:endParaRPr lang="en-US" sz="2600" b="1" dirty="0">
              <a:solidFill>
                <a:schemeClr val="bg1">
                  <a:lumMod val="50000"/>
                </a:schemeClr>
              </a:solidFill>
            </a:endParaRPr>
          </a:p>
          <a:p>
            <a:pPr marL="347663" lvl="1" indent="-347663"/>
            <a:r>
              <a:rPr lang="en-US" sz="2600" b="1" dirty="0" smtClean="0">
                <a:solidFill>
                  <a:schemeClr val="bg1">
                    <a:lumMod val="50000"/>
                  </a:schemeClr>
                </a:solidFill>
              </a:rPr>
              <a:t>Facilitates the handling of disputed CARs</a:t>
            </a:r>
          </a:p>
          <a:p>
            <a:pPr marL="347663" lvl="1" indent="-347663"/>
            <a:r>
              <a:rPr lang="en-US" sz="2600" b="1" dirty="0" smtClean="0">
                <a:solidFill>
                  <a:schemeClr val="bg1">
                    <a:lumMod val="50000"/>
                  </a:schemeClr>
                </a:solidFill>
              </a:rPr>
              <a:t>Trains other CAR Champions (applies to CAR Trainers)</a:t>
            </a:r>
          </a:p>
        </p:txBody>
      </p:sp>
      <p:sp>
        <p:nvSpPr>
          <p:cNvPr id="2" name="Slide Number Placeholder 1"/>
          <p:cNvSpPr>
            <a:spLocks noGrp="1"/>
          </p:cNvSpPr>
          <p:nvPr>
            <p:ph type="sldNum" sz="quarter" idx="10"/>
          </p:nvPr>
        </p:nvSpPr>
        <p:spPr/>
        <p:txBody>
          <a:bodyPr/>
          <a:lstStyle/>
          <a:p>
            <a:fld id="{B339ADFA-C87E-481A-8806-3564168020FD}" type="slidenum">
              <a:rPr lang="en-US" smtClean="0"/>
              <a:t>18</a:t>
            </a:fld>
            <a:endParaRPr lang="en-US"/>
          </a:p>
        </p:txBody>
      </p:sp>
    </p:spTree>
    <p:extLst>
      <p:ext uri="{BB962C8B-B14F-4D97-AF65-F5344CB8AC3E}">
        <p14:creationId xmlns:p14="http://schemas.microsoft.com/office/powerpoint/2010/main" val="272378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Areas of Responsibility</a:t>
            </a:r>
            <a:endParaRPr lang="en-US" dirty="0"/>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Alignment with Critical Behaviors for Success and UL Values</a:t>
            </a:r>
          </a:p>
          <a:p>
            <a:pPr marL="0" lvl="1" indent="0">
              <a:buNone/>
            </a:pPr>
            <a:endParaRPr lang="en-US" sz="2600" b="1" dirty="0" smtClean="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95686522"/>
              </p:ext>
            </p:extLst>
          </p:nvPr>
        </p:nvGraphicFramePr>
        <p:xfrm>
          <a:off x="685800" y="2689860"/>
          <a:ext cx="8077200" cy="2567940"/>
        </p:xfrm>
        <a:graphic>
          <a:graphicData uri="http://schemas.openxmlformats.org/drawingml/2006/table">
            <a:tbl>
              <a:tblPr>
                <a:tableStyleId>{5C22544A-7EE6-4342-B048-85BDC9FD1C3A}</a:tableStyleId>
              </a:tblPr>
              <a:tblGrid>
                <a:gridCol w="1066800"/>
                <a:gridCol w="838200"/>
                <a:gridCol w="914400"/>
                <a:gridCol w="838200"/>
                <a:gridCol w="762000"/>
                <a:gridCol w="762000"/>
                <a:gridCol w="914400"/>
                <a:gridCol w="762000"/>
                <a:gridCol w="1219200"/>
              </a:tblGrid>
              <a:tr h="388620">
                <a:tc rowSpan="2">
                  <a:txBody>
                    <a:bodyPr/>
                    <a:lstStyle/>
                    <a:p>
                      <a:pPr algn="ctr" fontAlgn="ctr"/>
                      <a:r>
                        <a:rPr lang="en-US" sz="1200" b="1" u="none" strike="noStrike" dirty="0">
                          <a:solidFill>
                            <a:schemeClr val="bg1"/>
                          </a:solidFill>
                          <a:effectLst/>
                        </a:rPr>
                        <a:t>Areas of Responsibility</a:t>
                      </a:r>
                      <a:endParaRPr lang="en-US" sz="1200" b="1" i="0" u="none" strike="noStrike" dirty="0">
                        <a:solidFill>
                          <a:schemeClr val="bg1"/>
                        </a:solidFill>
                        <a:effectLst/>
                        <a:latin typeface="Times New Roman"/>
                      </a:endParaRPr>
                    </a:p>
                  </a:txBody>
                  <a:tcPr marL="7620" marR="7620" marT="7620" marB="0" anchor="ctr">
                    <a:solidFill>
                      <a:schemeClr val="bg1">
                        <a:lumMod val="50000"/>
                      </a:schemeClr>
                    </a:solidFill>
                  </a:tcPr>
                </a:tc>
                <a:tc gridSpan="2">
                  <a:txBody>
                    <a:bodyPr/>
                    <a:lstStyle/>
                    <a:p>
                      <a:pPr algn="ctr" fontAlgn="ctr"/>
                      <a:r>
                        <a:rPr lang="en-US" sz="1200" b="1" u="none" strike="noStrike" dirty="0">
                          <a:solidFill>
                            <a:schemeClr val="bg1"/>
                          </a:solidFill>
                          <a:effectLst/>
                        </a:rPr>
                        <a:t>Integrity</a:t>
                      </a:r>
                      <a:endParaRPr lang="en-US" sz="1200" b="1" i="0" u="none" strike="noStrike" dirty="0">
                        <a:solidFill>
                          <a:schemeClr val="bg1"/>
                        </a:solidFill>
                        <a:effectLst/>
                        <a:latin typeface="Times New Roman"/>
                      </a:endParaRPr>
                    </a:p>
                  </a:txBody>
                  <a:tcPr marL="7620" marR="7620" marT="7620" marB="0" anchor="ctr">
                    <a:solidFill>
                      <a:schemeClr val="accent2">
                        <a:lumMod val="75000"/>
                      </a:schemeClr>
                    </a:solidFill>
                  </a:tcPr>
                </a:tc>
                <a:tc hMerge="1">
                  <a:txBody>
                    <a:bodyPr/>
                    <a:lstStyle/>
                    <a:p>
                      <a:endParaRPr lang="en-US"/>
                    </a:p>
                  </a:txBody>
                  <a:tcPr/>
                </a:tc>
                <a:tc gridSpan="3">
                  <a:txBody>
                    <a:bodyPr/>
                    <a:lstStyle/>
                    <a:p>
                      <a:pPr algn="ctr" fontAlgn="ctr"/>
                      <a:r>
                        <a:rPr lang="en-US" sz="1200" b="1" u="none" strike="noStrike" dirty="0" smtClean="0">
                          <a:solidFill>
                            <a:schemeClr val="bg1"/>
                          </a:solidFill>
                          <a:effectLst/>
                        </a:rPr>
                        <a:t>Competitiveness</a:t>
                      </a:r>
                      <a:endParaRPr lang="en-US" sz="1200" b="1" i="0" u="none" strike="noStrike" dirty="0">
                        <a:solidFill>
                          <a:schemeClr val="bg1"/>
                        </a:solidFill>
                        <a:effectLst/>
                        <a:latin typeface="Times New Roman"/>
                      </a:endParaRPr>
                    </a:p>
                  </a:txBody>
                  <a:tcPr marL="7620" marR="7620" marT="7620" marB="0" anchor="ctr">
                    <a:solidFill>
                      <a:schemeClr val="accent3">
                        <a:lumMod val="75000"/>
                      </a:schemeClr>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1" u="none" strike="noStrike" dirty="0">
                          <a:solidFill>
                            <a:schemeClr val="bg1"/>
                          </a:solidFill>
                          <a:effectLst/>
                        </a:rPr>
                        <a:t>Collaboration</a:t>
                      </a:r>
                      <a:endParaRPr lang="en-US" sz="1200" b="1" i="0" u="none" strike="noStrike" dirty="0">
                        <a:solidFill>
                          <a:schemeClr val="bg1"/>
                        </a:solidFill>
                        <a:effectLst/>
                        <a:latin typeface="Times New Roman"/>
                      </a:endParaRPr>
                    </a:p>
                  </a:txBody>
                  <a:tcPr marL="7620" marR="7620" marT="7620" marB="0" anchor="ctr">
                    <a:solidFill>
                      <a:schemeClr val="accent5">
                        <a:lumMod val="75000"/>
                      </a:schemeClr>
                    </a:solidFill>
                  </a:tcPr>
                </a:tc>
                <a:tc hMerge="1">
                  <a:txBody>
                    <a:bodyPr/>
                    <a:lstStyle/>
                    <a:p>
                      <a:endParaRPr lang="en-US"/>
                    </a:p>
                  </a:txBody>
                  <a:tcPr/>
                </a:tc>
                <a:tc hMerge="1">
                  <a:txBody>
                    <a:bodyPr/>
                    <a:lstStyle/>
                    <a:p>
                      <a:endParaRPr lang="en-US"/>
                    </a:p>
                  </a:txBody>
                  <a:tcPr/>
                </a:tc>
              </a:tr>
              <a:tr h="807720">
                <a:tc vMerge="1">
                  <a:txBody>
                    <a:bodyPr/>
                    <a:lstStyle/>
                    <a:p>
                      <a:endParaRPr lang="en-US"/>
                    </a:p>
                  </a:txBody>
                  <a:tcPr/>
                </a:tc>
                <a:tc>
                  <a:txBody>
                    <a:bodyPr/>
                    <a:lstStyle/>
                    <a:p>
                      <a:pPr algn="ctr" fontAlgn="ctr"/>
                      <a:r>
                        <a:rPr lang="en-US" sz="1200" b="1" u="none" strike="noStrike" dirty="0">
                          <a:effectLst/>
                        </a:rPr>
                        <a:t>Initiative &amp; Decision Making</a:t>
                      </a:r>
                      <a:endParaRPr lang="en-US" sz="1200" b="1" i="0" u="none" strike="noStrike" dirty="0">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b="1" u="none" strike="noStrike" dirty="0">
                          <a:effectLst/>
                        </a:rPr>
                        <a:t>Analyzing &amp; Problem Solving</a:t>
                      </a:r>
                      <a:endParaRPr lang="en-US" sz="1200" b="1" i="0" u="none" strike="noStrike" dirty="0">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b="1" u="none" strike="noStrike" dirty="0">
                          <a:effectLst/>
                        </a:rPr>
                        <a:t>Customer Focus</a:t>
                      </a:r>
                      <a:endParaRPr lang="en-US" sz="1200" b="1"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b="1" u="none" strike="noStrike" dirty="0">
                          <a:effectLst/>
                        </a:rPr>
                        <a:t>Achieve Business Results</a:t>
                      </a:r>
                      <a:endParaRPr lang="en-US" sz="1200" b="1"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b="1" u="none" strike="noStrike" dirty="0">
                          <a:effectLst/>
                        </a:rPr>
                        <a:t>Flexibility</a:t>
                      </a:r>
                      <a:endParaRPr lang="en-US" sz="1200" b="1"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b="1" u="none" strike="noStrike" dirty="0">
                          <a:effectLst/>
                        </a:rPr>
                        <a:t>Leading &amp; Engaging</a:t>
                      </a:r>
                      <a:endParaRPr lang="en-US" sz="1200" b="1" i="0" u="none" strike="noStrike" dirty="0">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b="1" u="none" strike="noStrike" dirty="0">
                          <a:effectLst/>
                        </a:rPr>
                        <a:t>Teamwork</a:t>
                      </a:r>
                      <a:endParaRPr lang="en-US" sz="1200" b="1" i="0" u="none" strike="noStrike" dirty="0">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b="1" u="none" strike="noStrike" dirty="0">
                          <a:effectLst/>
                        </a:rPr>
                        <a:t>Communication</a:t>
                      </a:r>
                      <a:endParaRPr lang="en-US" sz="1200" b="1" i="0" u="none" strike="noStrike" dirty="0">
                        <a:solidFill>
                          <a:srgbClr val="000000"/>
                        </a:solidFill>
                        <a:effectLst/>
                        <a:latin typeface="Times New Roman"/>
                      </a:endParaRPr>
                    </a:p>
                  </a:txBody>
                  <a:tcPr marL="7620" marR="7620" marT="7620" marB="0" anchor="ctr">
                    <a:solidFill>
                      <a:schemeClr val="accent5">
                        <a:lumMod val="40000"/>
                        <a:lumOff val="60000"/>
                      </a:schemeClr>
                    </a:solidFill>
                  </a:tcPr>
                </a:tc>
              </a:tr>
              <a:tr h="342900">
                <a:tc>
                  <a:txBody>
                    <a:bodyPr/>
                    <a:lstStyle/>
                    <a:p>
                      <a:pPr algn="ctr" fontAlgn="ctr"/>
                      <a:r>
                        <a:rPr lang="en-US" sz="1200" b="1" u="none" strike="noStrike" dirty="0">
                          <a:effectLst/>
                        </a:rPr>
                        <a:t>Customer</a:t>
                      </a:r>
                      <a:endParaRPr lang="en-US" sz="1200" b="1" i="0" u="none" strike="noStrike" dirty="0">
                        <a:solidFill>
                          <a:srgbClr val="000000"/>
                        </a:solidFill>
                        <a:effectLst/>
                        <a:latin typeface="Times New Roman"/>
                      </a:endParaRPr>
                    </a:p>
                  </a:txBody>
                  <a:tcPr marL="7620" marR="7620" marT="7620" marB="0" anchor="ctr">
                    <a:solidFill>
                      <a:schemeClr val="bg1">
                        <a:lumMod val="85000"/>
                      </a:schemeClr>
                    </a:solidFill>
                  </a:tcPr>
                </a:tc>
                <a:tc>
                  <a:txBody>
                    <a:bodyPr/>
                    <a:lstStyle/>
                    <a:p>
                      <a:pPr algn="ctr" fontAlgn="ctr"/>
                      <a:r>
                        <a:rPr lang="en-US" sz="1200" u="none" strike="noStrike" dirty="0">
                          <a:effectLst/>
                        </a:rPr>
                        <a:t>X</a:t>
                      </a:r>
                      <a:endParaRPr lang="en-US" sz="1200" b="0" i="0" u="none" strike="noStrike" dirty="0">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dirty="0">
                          <a:effectLst/>
                        </a:rPr>
                        <a:t>X</a:t>
                      </a:r>
                      <a:endParaRPr lang="en-US" sz="1200" b="0" i="0" u="none" strike="noStrike" dirty="0">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X</a:t>
                      </a: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dirty="0">
                          <a:effectLst/>
                        </a:rPr>
                        <a:t>X</a:t>
                      </a:r>
                      <a:endParaRPr lang="en-US" sz="1200" b="0" i="0" u="none" strike="noStrike" dirty="0">
                        <a:solidFill>
                          <a:srgbClr val="000000"/>
                        </a:solidFill>
                        <a:effectLst/>
                        <a:latin typeface="Times New Roman"/>
                      </a:endParaRPr>
                    </a:p>
                  </a:txBody>
                  <a:tcPr marL="7620" marR="7620" marT="7620" marB="0" anchor="ctr">
                    <a:solidFill>
                      <a:schemeClr val="accent5">
                        <a:lumMod val="40000"/>
                        <a:lumOff val="60000"/>
                      </a:schemeClr>
                    </a:solidFill>
                  </a:tcPr>
                </a:tc>
              </a:tr>
              <a:tr h="342900">
                <a:tc>
                  <a:txBody>
                    <a:bodyPr/>
                    <a:lstStyle/>
                    <a:p>
                      <a:pPr algn="ctr" fontAlgn="ctr"/>
                      <a:r>
                        <a:rPr lang="en-US" sz="1200" b="1" u="none" strike="noStrike" dirty="0">
                          <a:effectLst/>
                        </a:rPr>
                        <a:t>Technical</a:t>
                      </a:r>
                      <a:endParaRPr lang="en-US" sz="1200" b="1" i="0" u="none" strike="noStrike" dirty="0">
                        <a:solidFill>
                          <a:srgbClr val="000000"/>
                        </a:solidFill>
                        <a:effectLst/>
                        <a:latin typeface="Times New Roman"/>
                      </a:endParaRPr>
                    </a:p>
                  </a:txBody>
                  <a:tcPr marL="7620" marR="7620" marT="7620" marB="0" anchor="ctr">
                    <a:solidFill>
                      <a:schemeClr val="bg1">
                        <a:lumMod val="85000"/>
                      </a:schemeClr>
                    </a:solidFill>
                  </a:tcPr>
                </a:tc>
                <a:tc>
                  <a:txBody>
                    <a:bodyPr/>
                    <a:lstStyle/>
                    <a:p>
                      <a:pPr algn="ctr" fontAlgn="ctr"/>
                      <a:r>
                        <a:rPr lang="en-US" sz="1200" u="none" strike="noStrike">
                          <a:effectLst/>
                        </a:rPr>
                        <a:t> </a:t>
                      </a:r>
                      <a:endParaRPr lang="en-US" sz="1200" b="0" i="0" u="none" strike="noStrike">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dirty="0" smtClean="0">
                          <a:effectLst/>
                        </a:rPr>
                        <a:t>X</a:t>
                      </a: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a:effectLst/>
                        </a:rPr>
                        <a:t> </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a:effectLst/>
                        </a:rPr>
                        <a:t> </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5">
                        <a:lumMod val="40000"/>
                        <a:lumOff val="60000"/>
                      </a:schemeClr>
                    </a:solidFill>
                  </a:tcPr>
                </a:tc>
              </a:tr>
              <a:tr h="342900">
                <a:tc>
                  <a:txBody>
                    <a:bodyPr/>
                    <a:lstStyle/>
                    <a:p>
                      <a:pPr algn="ctr" fontAlgn="ctr"/>
                      <a:r>
                        <a:rPr lang="en-US" sz="1200" b="1" u="none" strike="noStrike" dirty="0">
                          <a:effectLst/>
                        </a:rPr>
                        <a:t>Colleague</a:t>
                      </a:r>
                      <a:endParaRPr lang="en-US" sz="1200" b="1" i="0" u="none" strike="noStrike" dirty="0">
                        <a:solidFill>
                          <a:srgbClr val="000000"/>
                        </a:solidFill>
                        <a:effectLst/>
                        <a:latin typeface="Times New Roman"/>
                      </a:endParaRPr>
                    </a:p>
                  </a:txBody>
                  <a:tcPr marL="7620" marR="7620" marT="7620" marB="0" anchor="ctr">
                    <a:solidFill>
                      <a:schemeClr val="bg1">
                        <a:lumMod val="85000"/>
                      </a:schemeClr>
                    </a:solidFill>
                  </a:tcPr>
                </a:tc>
                <a:tc>
                  <a:txBody>
                    <a:bodyPr/>
                    <a:lstStyle/>
                    <a:p>
                      <a:pPr algn="ctr" fontAlgn="ctr"/>
                      <a:r>
                        <a:rPr lang="en-US" sz="1200" u="none" strike="noStrike">
                          <a:effectLst/>
                        </a:rPr>
                        <a:t> </a:t>
                      </a:r>
                      <a:endParaRPr lang="en-US" sz="1200" b="0" i="0" u="none" strike="noStrike">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a:effectLst/>
                        </a:rPr>
                        <a:t> </a:t>
                      </a:r>
                      <a:endParaRPr lang="en-US" sz="1200" b="0" i="0" u="none" strike="noStrike">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dirty="0">
                          <a:effectLst/>
                        </a:rPr>
                        <a:t>X</a:t>
                      </a:r>
                      <a:endParaRPr lang="en-US" sz="1200" b="0"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5">
                        <a:lumMod val="40000"/>
                        <a:lumOff val="60000"/>
                      </a:schemeClr>
                    </a:solidFill>
                  </a:tcPr>
                </a:tc>
              </a:tr>
              <a:tr h="342900">
                <a:tc>
                  <a:txBody>
                    <a:bodyPr/>
                    <a:lstStyle/>
                    <a:p>
                      <a:pPr algn="ctr" fontAlgn="ctr"/>
                      <a:r>
                        <a:rPr lang="en-US" sz="1200" b="1" u="none" strike="noStrike" dirty="0">
                          <a:effectLst/>
                        </a:rPr>
                        <a:t>Process</a:t>
                      </a:r>
                      <a:endParaRPr lang="en-US" sz="1200" b="1" i="0" u="none" strike="noStrike" dirty="0">
                        <a:solidFill>
                          <a:srgbClr val="000000"/>
                        </a:solidFill>
                        <a:effectLst/>
                        <a:latin typeface="Times New Roman"/>
                      </a:endParaRPr>
                    </a:p>
                  </a:txBody>
                  <a:tcPr marL="7620" marR="7620" marT="7620" marB="0" anchor="ctr">
                    <a:solidFill>
                      <a:schemeClr val="bg1">
                        <a:lumMod val="85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dirty="0">
                          <a:effectLst/>
                        </a:rPr>
                        <a:t>X</a:t>
                      </a:r>
                      <a:endParaRPr lang="en-US" sz="1200" b="0" i="0" u="none" strike="noStrike" dirty="0">
                        <a:solidFill>
                          <a:srgbClr val="000000"/>
                        </a:solidFill>
                        <a:effectLst/>
                        <a:latin typeface="Times New Roman"/>
                      </a:endParaRPr>
                    </a:p>
                  </a:txBody>
                  <a:tcPr marL="7620" marR="7620" marT="7620" marB="0" anchor="ctr">
                    <a:solidFill>
                      <a:schemeClr val="accent2">
                        <a:lumMod val="60000"/>
                        <a:lumOff val="40000"/>
                      </a:schemeClr>
                    </a:solidFill>
                  </a:tcPr>
                </a:tc>
                <a:tc>
                  <a:txBody>
                    <a:bodyPr/>
                    <a:lstStyle/>
                    <a:p>
                      <a:pPr algn="ctr" fontAlgn="ctr"/>
                      <a:r>
                        <a:rPr lang="en-US" sz="1200" u="none" strike="noStrike">
                          <a:effectLst/>
                        </a:rPr>
                        <a:t> </a:t>
                      </a:r>
                      <a:endParaRPr lang="en-US" sz="1200" b="0" i="0" u="none" strike="noStrike">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dirty="0" smtClean="0">
                          <a:effectLst/>
                        </a:rPr>
                        <a:t>X</a:t>
                      </a: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3">
                        <a:lumMod val="60000"/>
                        <a:lumOff val="40000"/>
                      </a:schemeClr>
                    </a:solidFill>
                  </a:tcPr>
                </a:tc>
                <a:tc>
                  <a:txBody>
                    <a:bodyPr/>
                    <a:lstStyle/>
                    <a:p>
                      <a:pPr algn="ctr" fontAlgn="ctr"/>
                      <a:r>
                        <a:rPr lang="en-US" sz="1200" u="none" strike="noStrike">
                          <a:effectLst/>
                        </a:rPr>
                        <a:t> </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a:effectLst/>
                        </a:rPr>
                        <a:t>X</a:t>
                      </a:r>
                      <a:endParaRPr lang="en-US" sz="1200" b="0" i="0" u="none" strike="noStrike">
                        <a:solidFill>
                          <a:srgbClr val="000000"/>
                        </a:solidFill>
                        <a:effectLst/>
                        <a:latin typeface="Times New Roman"/>
                      </a:endParaRPr>
                    </a:p>
                  </a:txBody>
                  <a:tcPr marL="7620" marR="7620" marT="7620" marB="0" anchor="ctr">
                    <a:solidFill>
                      <a:schemeClr val="accent5">
                        <a:lumMod val="40000"/>
                        <a:lumOff val="60000"/>
                      </a:schemeClr>
                    </a:solidFill>
                  </a:tcPr>
                </a:tc>
                <a:tc>
                  <a:txBody>
                    <a:bodyPr/>
                    <a:lstStyle/>
                    <a:p>
                      <a:pPr algn="ctr" fontAlgn="ctr"/>
                      <a:r>
                        <a:rPr lang="en-US" sz="1200" u="none" strike="noStrike" dirty="0">
                          <a:effectLst/>
                        </a:rPr>
                        <a:t> </a:t>
                      </a:r>
                      <a:endParaRPr lang="en-US" sz="1200" b="0" i="0" u="none" strike="noStrike" dirty="0">
                        <a:solidFill>
                          <a:srgbClr val="000000"/>
                        </a:solidFill>
                        <a:effectLst/>
                        <a:latin typeface="Times New Roman"/>
                      </a:endParaRPr>
                    </a:p>
                  </a:txBody>
                  <a:tcPr marL="7620" marR="7620" marT="7620" marB="0" anchor="ctr">
                    <a:solidFill>
                      <a:schemeClr val="accent5">
                        <a:lumMod val="40000"/>
                        <a:lumOff val="60000"/>
                      </a:schemeClr>
                    </a:solidFill>
                  </a:tcPr>
                </a:tc>
              </a:tr>
            </a:tbl>
          </a:graphicData>
        </a:graphic>
      </p:graphicFrame>
      <p:sp>
        <p:nvSpPr>
          <p:cNvPr id="3" name="Slide Number Placeholder 2"/>
          <p:cNvSpPr>
            <a:spLocks noGrp="1"/>
          </p:cNvSpPr>
          <p:nvPr>
            <p:ph type="sldNum" sz="quarter" idx="10"/>
          </p:nvPr>
        </p:nvSpPr>
        <p:spPr/>
        <p:txBody>
          <a:bodyPr/>
          <a:lstStyle/>
          <a:p>
            <a:fld id="{B339ADFA-C87E-481A-8806-3564168020FD}" type="slidenum">
              <a:rPr lang="en-US" smtClean="0"/>
              <a:t>19</a:t>
            </a:fld>
            <a:endParaRPr lang="en-US"/>
          </a:p>
        </p:txBody>
      </p:sp>
    </p:spTree>
    <p:extLst>
      <p:ext uri="{BB962C8B-B14F-4D97-AF65-F5344CB8AC3E}">
        <p14:creationId xmlns:p14="http://schemas.microsoft.com/office/powerpoint/2010/main" val="43859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lstStyle/>
          <a:p>
            <a:pPr eaLnBrk="1" hangingPunct="1">
              <a:buFont typeface="Arial" pitchFamily="34" charset="0"/>
              <a:buChar char="•"/>
            </a:pPr>
            <a:r>
              <a:rPr lang="en-US" dirty="0" smtClean="0">
                <a:latin typeface="Arial" charset="0"/>
                <a:cs typeface="Arial" charset="0"/>
              </a:rPr>
              <a:t>ISO/IEC 17065:2012</a:t>
            </a:r>
          </a:p>
          <a:p>
            <a:pPr>
              <a:buFont typeface="Arial" pitchFamily="34" charset="0"/>
              <a:buChar char="•"/>
            </a:pPr>
            <a:r>
              <a:rPr lang="en-US" dirty="0" smtClean="0">
                <a:latin typeface="Arial" charset="0"/>
                <a:cs typeface="Arial" charset="0"/>
              </a:rPr>
              <a:t>Customer Focused CAR Administration</a:t>
            </a:r>
          </a:p>
          <a:p>
            <a:pPr>
              <a:buFont typeface="Arial" pitchFamily="34" charset="0"/>
              <a:buChar char="•"/>
            </a:pPr>
            <a:r>
              <a:rPr lang="en-US" dirty="0" smtClean="0">
                <a:latin typeface="Arial" charset="0"/>
                <a:cs typeface="Arial" charset="0"/>
              </a:rPr>
              <a:t>Culture</a:t>
            </a:r>
          </a:p>
          <a:p>
            <a:pPr>
              <a:buFont typeface="Arial" pitchFamily="34" charset="0"/>
              <a:buChar char="•"/>
            </a:pPr>
            <a:r>
              <a:rPr lang="en-US" dirty="0" smtClean="0">
                <a:latin typeface="Arial" charset="0"/>
                <a:cs typeface="Arial" charset="0"/>
              </a:rPr>
              <a:t>CAR Champions</a:t>
            </a:r>
            <a:endParaRPr lang="en-US" dirty="0">
              <a:latin typeface="Arial" charset="0"/>
              <a:cs typeface="Arial" charset="0"/>
            </a:endParaRPr>
          </a:p>
          <a:p>
            <a:pPr eaLnBrk="1" hangingPunct="1">
              <a:buFont typeface="Arial" pitchFamily="34" charset="0"/>
              <a:buChar char="•"/>
            </a:pPr>
            <a:r>
              <a:rPr lang="en-US" dirty="0" smtClean="0">
                <a:solidFill>
                  <a:srgbClr val="7F7F7F"/>
                </a:solidFill>
                <a:latin typeface="Arial" charset="0"/>
                <a:cs typeface="Arial" charset="0"/>
              </a:rPr>
              <a:t>CAR Reviews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dirty="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Initiative &amp; Decision Making</a:t>
            </a:r>
          </a:p>
          <a:p>
            <a:pPr marL="0" lvl="1" indent="0">
              <a:buNone/>
            </a:pPr>
            <a:r>
              <a:rPr lang="en-US" dirty="0" smtClean="0">
                <a:solidFill>
                  <a:schemeClr val="bg1">
                    <a:lumMod val="50000"/>
                  </a:schemeClr>
                </a:solidFill>
              </a:rPr>
              <a:t>Takes </a:t>
            </a:r>
            <a:r>
              <a:rPr lang="en-US" dirty="0">
                <a:solidFill>
                  <a:schemeClr val="bg1">
                    <a:lumMod val="50000"/>
                  </a:schemeClr>
                </a:solidFill>
              </a:rPr>
              <a:t>responsibility and initiative for actions, projects and people</a:t>
            </a:r>
            <a:r>
              <a:rPr lang="en-US" dirty="0" smtClean="0">
                <a:solidFill>
                  <a:schemeClr val="bg1">
                    <a:lumMod val="50000"/>
                  </a:schemeClr>
                </a:solidFill>
              </a:rPr>
              <a:t>.  </a:t>
            </a:r>
            <a:r>
              <a:rPr lang="en-US" dirty="0">
                <a:solidFill>
                  <a:schemeClr val="bg1">
                    <a:lumMod val="50000"/>
                  </a:schemeClr>
                </a:solidFill>
              </a:rPr>
              <a:t>Acts with confidence and a sense of urgency</a:t>
            </a:r>
            <a:r>
              <a:rPr lang="en-US" dirty="0" smtClean="0">
                <a:solidFill>
                  <a:schemeClr val="bg1">
                    <a:lumMod val="50000"/>
                  </a:schemeClr>
                </a:solidFill>
              </a:rPr>
              <a:t>.  </a:t>
            </a:r>
            <a:r>
              <a:rPr lang="en-US" dirty="0">
                <a:solidFill>
                  <a:schemeClr val="bg1">
                    <a:lumMod val="50000"/>
                  </a:schemeClr>
                </a:solidFill>
              </a:rPr>
              <a:t>Considers facts, data and information. </a:t>
            </a:r>
            <a:r>
              <a:rPr lang="en-US" dirty="0" smtClean="0">
                <a:solidFill>
                  <a:schemeClr val="bg1">
                    <a:lumMod val="50000"/>
                  </a:schemeClr>
                </a:solidFill>
              </a:rPr>
              <a:t> Holds </a:t>
            </a:r>
            <a:r>
              <a:rPr lang="en-US" dirty="0">
                <a:solidFill>
                  <a:schemeClr val="bg1">
                    <a:lumMod val="50000"/>
                  </a:schemeClr>
                </a:solidFill>
              </a:rPr>
              <a:t>self and others accountable for making decisions using limited information when circumstances require it. </a:t>
            </a:r>
            <a:r>
              <a:rPr lang="en-US" dirty="0" smtClean="0">
                <a:solidFill>
                  <a:schemeClr val="bg1">
                    <a:lumMod val="50000"/>
                  </a:schemeClr>
                </a:solidFill>
              </a:rPr>
              <a:t> Supports </a:t>
            </a:r>
            <a:r>
              <a:rPr lang="en-US" dirty="0">
                <a:solidFill>
                  <a:schemeClr val="bg1">
                    <a:lumMod val="50000"/>
                  </a:schemeClr>
                </a:solidFill>
              </a:rPr>
              <a:t>and acts on decisions that have been </a:t>
            </a:r>
            <a:r>
              <a:rPr lang="en-US" dirty="0" smtClean="0">
                <a:solidFill>
                  <a:schemeClr val="bg1">
                    <a:lumMod val="50000"/>
                  </a:schemeClr>
                </a:solidFill>
              </a:rPr>
              <a:t>made.</a:t>
            </a:r>
            <a:endParaRPr lang="en-US" b="1" dirty="0">
              <a:solidFill>
                <a:schemeClr val="bg1">
                  <a:lumMod val="50000"/>
                </a:schemeClr>
              </a:solidFill>
            </a:endParaRPr>
          </a:p>
          <a:p>
            <a:pPr marL="347663" lvl="1" indent="-347663"/>
            <a:r>
              <a:rPr lang="en-US" dirty="0" smtClean="0">
                <a:solidFill>
                  <a:schemeClr val="bg1">
                    <a:lumMod val="50000"/>
                  </a:schemeClr>
                </a:solidFill>
              </a:rPr>
              <a:t>Assists customers as they address all aspects of the CAR – analysis, root cause statement, milestone, containment, verification, etc.</a:t>
            </a:r>
          </a:p>
          <a:p>
            <a:pPr marL="347663" lvl="1" indent="-347663"/>
            <a:r>
              <a:rPr lang="en-US" dirty="0" smtClean="0">
                <a:solidFill>
                  <a:schemeClr val="bg1">
                    <a:lumMod val="50000"/>
                  </a:schemeClr>
                </a:solidFill>
              </a:rPr>
              <a:t>Facilitates progression of the CAR through closure – extensions, escalations, reassignments, etc.</a:t>
            </a:r>
          </a:p>
          <a:p>
            <a:pPr marL="347663" lvl="1" indent="-347663"/>
            <a:r>
              <a:rPr lang="en-US" dirty="0" smtClean="0">
                <a:solidFill>
                  <a:schemeClr val="bg1">
                    <a:lumMod val="50000"/>
                  </a:schemeClr>
                </a:solidFill>
              </a:rPr>
              <a:t>Verifies CARs timely.</a:t>
            </a:r>
          </a:p>
          <a:p>
            <a:pPr marL="347663" lvl="1" indent="-347663"/>
            <a:r>
              <a:rPr lang="en-US" dirty="0" smtClean="0">
                <a:solidFill>
                  <a:schemeClr val="bg1">
                    <a:lumMod val="50000"/>
                  </a:schemeClr>
                </a:solidFill>
              </a:rPr>
              <a:t>Facilitates the handling of disputed CARs.</a:t>
            </a:r>
          </a:p>
        </p:txBody>
      </p:sp>
      <p:sp>
        <p:nvSpPr>
          <p:cNvPr id="2" name="Slide Number Placeholder 1"/>
          <p:cNvSpPr>
            <a:spLocks noGrp="1"/>
          </p:cNvSpPr>
          <p:nvPr>
            <p:ph type="sldNum" sz="quarter" idx="10"/>
          </p:nvPr>
        </p:nvSpPr>
        <p:spPr/>
        <p:txBody>
          <a:bodyPr/>
          <a:lstStyle/>
          <a:p>
            <a:fld id="{B339ADFA-C87E-481A-8806-3564168020FD}" type="slidenum">
              <a:rPr lang="en-US" smtClean="0"/>
              <a:t>20</a:t>
            </a:fld>
            <a:endParaRPr lang="en-US"/>
          </a:p>
        </p:txBody>
      </p:sp>
    </p:spTree>
    <p:extLst>
      <p:ext uri="{BB962C8B-B14F-4D97-AF65-F5344CB8AC3E}">
        <p14:creationId xmlns:p14="http://schemas.microsoft.com/office/powerpoint/2010/main" val="644122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Analyzing &amp; Problem Solving</a:t>
            </a:r>
          </a:p>
          <a:p>
            <a:pPr marL="0" lvl="1" indent="0">
              <a:buNone/>
            </a:pPr>
            <a:r>
              <a:rPr lang="en-US" dirty="0">
                <a:solidFill>
                  <a:schemeClr val="bg1">
                    <a:lumMod val="50000"/>
                  </a:schemeClr>
                </a:solidFill>
              </a:rPr>
              <a:t>Effectively determines appropriate amount of information needed to make rational judgments.  Analyzes and provides insight and workable solutions to a range of problems.  Applies specialist, technical expertise and/or sound business judgment, probing for further information or greater understanding of work related </a:t>
            </a:r>
            <a:r>
              <a:rPr lang="en-US" dirty="0" smtClean="0">
                <a:solidFill>
                  <a:schemeClr val="bg1">
                    <a:lumMod val="50000"/>
                  </a:schemeClr>
                </a:solidFill>
              </a:rPr>
              <a:t>problems.</a:t>
            </a:r>
            <a:endParaRPr lang="en-US" b="1" dirty="0" smtClean="0">
              <a:solidFill>
                <a:schemeClr val="bg1">
                  <a:lumMod val="50000"/>
                </a:schemeClr>
              </a:solidFill>
            </a:endParaRPr>
          </a:p>
          <a:p>
            <a:pPr marL="347663" lvl="1" indent="-347663"/>
            <a:r>
              <a:rPr lang="en-US" dirty="0">
                <a:solidFill>
                  <a:schemeClr val="bg1">
                    <a:lumMod val="50000"/>
                  </a:schemeClr>
                </a:solidFill>
              </a:rPr>
              <a:t>Assists customers as they address all aspects of the CAR – analysis, root cause statement, milestone, containment, verification, etc.</a:t>
            </a:r>
          </a:p>
          <a:p>
            <a:pPr marL="347663" lvl="1" indent="-347663"/>
            <a:r>
              <a:rPr lang="en-US" dirty="0">
                <a:solidFill>
                  <a:schemeClr val="bg1">
                    <a:lumMod val="50000"/>
                  </a:schemeClr>
                </a:solidFill>
              </a:rPr>
              <a:t>Facilitates progression of the CAR through closure – extensions, escalations, reassignments, etc.</a:t>
            </a:r>
          </a:p>
          <a:p>
            <a:pPr marL="347663" lvl="1" indent="-347663"/>
            <a:r>
              <a:rPr lang="en-US" dirty="0" smtClean="0">
                <a:solidFill>
                  <a:schemeClr val="bg1">
                    <a:lumMod val="50000"/>
                  </a:schemeClr>
                </a:solidFill>
              </a:rPr>
              <a:t>Accurately completes the administrative fields within the CAR such as root cause category, process impacted, geography, etc.</a:t>
            </a:r>
          </a:p>
          <a:p>
            <a:pPr marL="347663" lvl="1" indent="-347663"/>
            <a:r>
              <a:rPr lang="en-US" dirty="0" smtClean="0">
                <a:solidFill>
                  <a:schemeClr val="bg1">
                    <a:lumMod val="50000"/>
                  </a:schemeClr>
                </a:solidFill>
              </a:rPr>
              <a:t>Facilitates the handling of disputed CARs.</a:t>
            </a:r>
          </a:p>
        </p:txBody>
      </p:sp>
      <p:sp>
        <p:nvSpPr>
          <p:cNvPr id="2" name="Slide Number Placeholder 1"/>
          <p:cNvSpPr>
            <a:spLocks noGrp="1"/>
          </p:cNvSpPr>
          <p:nvPr>
            <p:ph type="sldNum" sz="quarter" idx="10"/>
          </p:nvPr>
        </p:nvSpPr>
        <p:spPr/>
        <p:txBody>
          <a:bodyPr/>
          <a:lstStyle/>
          <a:p>
            <a:fld id="{B339ADFA-C87E-481A-8806-3564168020FD}" type="slidenum">
              <a:rPr lang="en-US" smtClean="0"/>
              <a:t>21</a:t>
            </a:fld>
            <a:endParaRPr lang="en-US"/>
          </a:p>
        </p:txBody>
      </p:sp>
    </p:spTree>
    <p:extLst>
      <p:ext uri="{BB962C8B-B14F-4D97-AF65-F5344CB8AC3E}">
        <p14:creationId xmlns:p14="http://schemas.microsoft.com/office/powerpoint/2010/main" val="1204019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 name="Slide Number Placeholder 1"/>
          <p:cNvSpPr>
            <a:spLocks noGrp="1"/>
          </p:cNvSpPr>
          <p:nvPr>
            <p:ph type="sldNum" sz="quarter" idx="10"/>
          </p:nvPr>
        </p:nvSpPr>
        <p:spPr/>
        <p:txBody>
          <a:bodyPr/>
          <a:lstStyle/>
          <a:p>
            <a:fld id="{B339ADFA-C87E-481A-8806-3564168020FD}" type="slidenum">
              <a:rPr lang="en-US" smtClean="0"/>
              <a:t>22</a:t>
            </a:fld>
            <a:endParaRPr lang="en-US"/>
          </a:p>
        </p:txBody>
      </p:sp>
      <p:sp>
        <p:nvSpPr>
          <p:cNvPr id="6" name="Rectangle 3"/>
          <p:cNvSpPr>
            <a:spLocks noGrp="1" noChangeArrowheads="1"/>
          </p:cNvSpPr>
          <p:nvPr>
            <p:ph idx="1"/>
          </p:nvPr>
        </p:nvSpPr>
        <p:spPr>
          <a:xfrm>
            <a:off x="457200" y="1600200"/>
            <a:ext cx="8229600" cy="4953000"/>
          </a:xfrm>
        </p:spPr>
        <p:txBody>
          <a:bodyPr>
            <a:normAutofit lnSpcReduction="10000"/>
          </a:bodyPr>
          <a:lstStyle/>
          <a:p>
            <a:pPr marL="0" indent="0" eaLnBrk="1" hangingPunct="1">
              <a:lnSpc>
                <a:spcPct val="90000"/>
              </a:lnSpc>
            </a:pPr>
            <a:r>
              <a:rPr lang="en-US" sz="2600" b="1" dirty="0" smtClean="0">
                <a:solidFill>
                  <a:schemeClr val="accent1"/>
                </a:solidFill>
              </a:rPr>
              <a:t>Customer Focus</a:t>
            </a:r>
          </a:p>
          <a:p>
            <a:pPr marL="0" lvl="1" indent="0">
              <a:buNone/>
            </a:pPr>
            <a:r>
              <a:rPr lang="en-US" dirty="0">
                <a:solidFill>
                  <a:schemeClr val="bg1">
                    <a:lumMod val="50000"/>
                  </a:schemeClr>
                </a:solidFill>
              </a:rPr>
              <a:t>Provides friendly service and processes focusing on understanding (internal and/or external) customer needs, their business, and the general business environment.  Delivers satisfactory results that engage customers and create </a:t>
            </a:r>
            <a:r>
              <a:rPr lang="en-US" dirty="0" smtClean="0">
                <a:solidFill>
                  <a:schemeClr val="bg1">
                    <a:lumMod val="50000"/>
                  </a:schemeClr>
                </a:solidFill>
              </a:rPr>
              <a:t>trust.</a:t>
            </a:r>
          </a:p>
          <a:p>
            <a:pPr marL="347663" lvl="1" indent="-347663"/>
            <a:r>
              <a:rPr lang="en-US" dirty="0">
                <a:solidFill>
                  <a:schemeClr val="bg1">
                    <a:lumMod val="50000"/>
                  </a:schemeClr>
                </a:solidFill>
              </a:rPr>
              <a:t>Assists customers as they address all aspects of the CAR – analysis, root cause statement, milestone, containment, verification, etc.</a:t>
            </a:r>
          </a:p>
          <a:p>
            <a:pPr marL="347663" lvl="1" indent="-347663"/>
            <a:r>
              <a:rPr lang="en-US" dirty="0">
                <a:solidFill>
                  <a:schemeClr val="bg1">
                    <a:lumMod val="50000"/>
                  </a:schemeClr>
                </a:solidFill>
              </a:rPr>
              <a:t>Facilitates progression of the CAR through closure – extensions, escalations, reassignments, </a:t>
            </a:r>
            <a:r>
              <a:rPr lang="en-US" dirty="0" smtClean="0">
                <a:solidFill>
                  <a:schemeClr val="bg1">
                    <a:lumMod val="50000"/>
                  </a:schemeClr>
                </a:solidFill>
              </a:rPr>
              <a:t>etc</a:t>
            </a:r>
            <a:r>
              <a:rPr lang="en-US" dirty="0" smtClean="0">
                <a:solidFill>
                  <a:schemeClr val="bg1">
                    <a:lumMod val="50000"/>
                  </a:schemeClr>
                </a:solidFill>
              </a:rPr>
              <a:t>.</a:t>
            </a:r>
          </a:p>
          <a:p>
            <a:pPr marL="347663" lvl="1" indent="-347663"/>
            <a:r>
              <a:rPr lang="en-US" dirty="0" smtClean="0">
                <a:solidFill>
                  <a:schemeClr val="bg1">
                    <a:lumMod val="50000"/>
                  </a:schemeClr>
                </a:solidFill>
              </a:rPr>
              <a:t>Provides </a:t>
            </a:r>
            <a:r>
              <a:rPr lang="en-US" dirty="0">
                <a:solidFill>
                  <a:schemeClr val="bg1">
                    <a:lumMod val="50000"/>
                  </a:schemeClr>
                </a:solidFill>
              </a:rPr>
              <a:t>pertinent feedback at appropriate times; shares information and keeps others </a:t>
            </a:r>
            <a:r>
              <a:rPr lang="en-US" dirty="0" smtClean="0">
                <a:solidFill>
                  <a:schemeClr val="bg1">
                    <a:lumMod val="50000"/>
                  </a:schemeClr>
                </a:solidFill>
              </a:rPr>
              <a:t>informed</a:t>
            </a:r>
            <a:endParaRPr lang="en-US" dirty="0">
              <a:solidFill>
                <a:schemeClr val="bg1">
                  <a:lumMod val="50000"/>
                </a:schemeClr>
              </a:solidFill>
            </a:endParaRPr>
          </a:p>
          <a:p>
            <a:pPr marL="347663" lvl="1" indent="-347663"/>
            <a:r>
              <a:rPr lang="en-US" dirty="0" smtClean="0">
                <a:solidFill>
                  <a:schemeClr val="bg1">
                    <a:lumMod val="50000"/>
                  </a:schemeClr>
                </a:solidFill>
              </a:rPr>
              <a:t>Supports other CAR Champions by serving as their backup.</a:t>
            </a:r>
          </a:p>
          <a:p>
            <a:pPr marL="347663" lvl="1" indent="-347663"/>
            <a:r>
              <a:rPr lang="en-US" dirty="0" smtClean="0">
                <a:solidFill>
                  <a:schemeClr val="bg1">
                    <a:lumMod val="50000"/>
                  </a:schemeClr>
                </a:solidFill>
              </a:rPr>
              <a:t>Works as a team player with other CAR Champions, e.g., assisting with questions, serving on team assignments such as CAR reviews, providing guidance regarding CAR-related issues, etc.</a:t>
            </a:r>
          </a:p>
        </p:txBody>
      </p:sp>
    </p:spTree>
    <p:extLst>
      <p:ext uri="{BB962C8B-B14F-4D97-AF65-F5344CB8AC3E}">
        <p14:creationId xmlns:p14="http://schemas.microsoft.com/office/powerpoint/2010/main" val="2602389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0" name="Rectangle 3"/>
          <p:cNvSpPr>
            <a:spLocks noGrp="1" noChangeArrowheads="1"/>
          </p:cNvSpPr>
          <p:nvPr>
            <p:ph idx="1"/>
          </p:nvPr>
        </p:nvSpPr>
        <p:spPr>
          <a:xfrm>
            <a:off x="457200" y="1676400"/>
            <a:ext cx="8229600" cy="4953000"/>
          </a:xfrm>
        </p:spPr>
        <p:txBody>
          <a:bodyPr>
            <a:normAutofit fontScale="77500" lnSpcReduction="20000"/>
          </a:bodyPr>
          <a:lstStyle/>
          <a:p>
            <a:pPr marL="0" indent="0">
              <a:lnSpc>
                <a:spcPct val="90000"/>
              </a:lnSpc>
            </a:pPr>
            <a:r>
              <a:rPr lang="en-US" sz="3400" b="1" dirty="0" smtClean="0">
                <a:solidFill>
                  <a:schemeClr val="accent1"/>
                </a:solidFill>
              </a:rPr>
              <a:t>Achieve </a:t>
            </a:r>
            <a:r>
              <a:rPr lang="en-US" sz="3400" b="1" dirty="0">
                <a:solidFill>
                  <a:schemeClr val="accent1"/>
                </a:solidFill>
              </a:rPr>
              <a:t>Business </a:t>
            </a:r>
            <a:r>
              <a:rPr lang="en-US" sz="3400" b="1" dirty="0" smtClean="0">
                <a:solidFill>
                  <a:schemeClr val="accent1"/>
                </a:solidFill>
              </a:rPr>
              <a:t>Results</a:t>
            </a:r>
          </a:p>
          <a:p>
            <a:pPr marL="0" lvl="1" indent="0">
              <a:lnSpc>
                <a:spcPct val="120000"/>
              </a:lnSpc>
              <a:buNone/>
            </a:pPr>
            <a:r>
              <a:rPr lang="en-US" sz="2300" dirty="0">
                <a:solidFill>
                  <a:schemeClr val="bg1">
                    <a:lumMod val="50000"/>
                  </a:schemeClr>
                </a:solidFill>
              </a:rPr>
              <a:t>Sets high standards and achieves superior results aligned with UL’s mission, financial and operational goals.  Consistently achieves results, including meeting financial commitments, for customers, the team and UL.  Keeps up to date with competitor information and market trends in order to better position UL for success.  Identifies and acts on business opportunities for UL and demonstrates financial and profit awareness</a:t>
            </a:r>
            <a:r>
              <a:rPr lang="en-US" sz="2300" dirty="0" smtClean="0">
                <a:solidFill>
                  <a:schemeClr val="bg1">
                    <a:lumMod val="50000"/>
                  </a:schemeClr>
                </a:solidFill>
              </a:rPr>
              <a:t>.</a:t>
            </a:r>
            <a:endParaRPr lang="en-US" sz="2300" b="1" dirty="0" smtClean="0">
              <a:solidFill>
                <a:schemeClr val="bg1">
                  <a:lumMod val="50000"/>
                </a:schemeClr>
              </a:solidFill>
            </a:endParaRPr>
          </a:p>
          <a:p>
            <a:pPr marL="347663" lvl="1" indent="-347663"/>
            <a:r>
              <a:rPr lang="en-US" sz="2300" dirty="0">
                <a:solidFill>
                  <a:schemeClr val="bg1">
                    <a:lumMod val="50000"/>
                  </a:schemeClr>
                </a:solidFill>
              </a:rPr>
              <a:t>Assists customers as they address all aspects of the CAR – analysis, root cause statement, milestone, containment, verification, etc.</a:t>
            </a:r>
          </a:p>
          <a:p>
            <a:pPr marL="347663" lvl="1" indent="-347663"/>
            <a:r>
              <a:rPr lang="en-US" sz="2300" dirty="0">
                <a:solidFill>
                  <a:schemeClr val="bg1">
                    <a:lumMod val="50000"/>
                  </a:schemeClr>
                </a:solidFill>
              </a:rPr>
              <a:t>Facilitates progression of the CAR through closure – extensions, escalations, reassignments, etc.</a:t>
            </a:r>
          </a:p>
          <a:p>
            <a:pPr marL="347663" lvl="1" indent="-347663"/>
            <a:r>
              <a:rPr lang="en-US" sz="2300" dirty="0">
                <a:solidFill>
                  <a:schemeClr val="bg1">
                    <a:lumMod val="50000"/>
                  </a:schemeClr>
                </a:solidFill>
              </a:rPr>
              <a:t>Accurately completes the administrative fields within the CAR such as root cause category, process impacted, geography, etc</a:t>
            </a:r>
            <a:r>
              <a:rPr lang="en-US" sz="2300" dirty="0" smtClean="0">
                <a:solidFill>
                  <a:schemeClr val="bg1">
                    <a:lumMod val="50000"/>
                  </a:schemeClr>
                </a:solidFill>
              </a:rPr>
              <a:t>.</a:t>
            </a:r>
          </a:p>
          <a:p>
            <a:pPr marL="347663" lvl="1" indent="-347663"/>
            <a:r>
              <a:rPr lang="en-US" sz="2300" dirty="0" smtClean="0">
                <a:solidFill>
                  <a:schemeClr val="bg1">
                    <a:lumMod val="50000"/>
                  </a:schemeClr>
                </a:solidFill>
              </a:rPr>
              <a:t>Acts on CARs within the required timeframe.</a:t>
            </a:r>
          </a:p>
          <a:p>
            <a:pPr marL="347663" lvl="1" indent="-347663"/>
            <a:r>
              <a:rPr lang="en-US" sz="2300" dirty="0" smtClean="0">
                <a:solidFill>
                  <a:schemeClr val="bg1">
                    <a:lumMod val="50000"/>
                  </a:schemeClr>
                </a:solidFill>
              </a:rPr>
              <a:t>Verifies CARs timely.</a:t>
            </a:r>
            <a:endParaRPr lang="en-US" sz="2300"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23</a:t>
            </a:fld>
            <a:endParaRPr lang="en-US"/>
          </a:p>
        </p:txBody>
      </p:sp>
    </p:spTree>
    <p:extLst>
      <p:ext uri="{BB962C8B-B14F-4D97-AF65-F5344CB8AC3E}">
        <p14:creationId xmlns:p14="http://schemas.microsoft.com/office/powerpoint/2010/main" val="3848988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0" name="Rectangle 3"/>
          <p:cNvSpPr>
            <a:spLocks noGrp="1" noChangeArrowheads="1"/>
          </p:cNvSpPr>
          <p:nvPr>
            <p:ph idx="1"/>
          </p:nvPr>
        </p:nvSpPr>
        <p:spPr>
          <a:xfrm>
            <a:off x="457200" y="1600200"/>
            <a:ext cx="8382000" cy="4876800"/>
          </a:xfrm>
        </p:spPr>
        <p:txBody>
          <a:bodyPr>
            <a:normAutofit fontScale="92500" lnSpcReduction="10000"/>
          </a:bodyPr>
          <a:lstStyle/>
          <a:p>
            <a:pPr marL="0" indent="0" eaLnBrk="1" hangingPunct="1">
              <a:lnSpc>
                <a:spcPct val="90000"/>
              </a:lnSpc>
            </a:pPr>
            <a:r>
              <a:rPr lang="en-US" sz="2800" b="1" dirty="0" smtClean="0">
                <a:solidFill>
                  <a:schemeClr val="accent1"/>
                </a:solidFill>
              </a:rPr>
              <a:t>Flexibility</a:t>
            </a:r>
          </a:p>
          <a:p>
            <a:pPr marL="0" lvl="1" indent="0">
              <a:buNone/>
            </a:pPr>
            <a:r>
              <a:rPr lang="en-US" sz="1900" dirty="0">
                <a:solidFill>
                  <a:schemeClr val="bg1">
                    <a:lumMod val="50000"/>
                  </a:schemeClr>
                </a:solidFill>
              </a:rPr>
              <a:t>Adapts to changing circumstances, accepts new ideas and change initiatives, and deals effectively with ambiguity.  Views change positively, acts as a change agent, tailors own style to work effectively with others, and develops change initiatives with proven results.  Encourages questioning of ‘how things are done’</a:t>
            </a:r>
            <a:r>
              <a:rPr lang="en-US" sz="1900" dirty="0" smtClean="0">
                <a:solidFill>
                  <a:schemeClr val="bg1">
                    <a:lumMod val="50000"/>
                  </a:schemeClr>
                </a:solidFill>
              </a:rPr>
              <a:t>.</a:t>
            </a:r>
            <a:endParaRPr lang="en-US" sz="1900" b="1" dirty="0" smtClean="0">
              <a:solidFill>
                <a:schemeClr val="bg1">
                  <a:lumMod val="50000"/>
                </a:schemeClr>
              </a:solidFill>
            </a:endParaRPr>
          </a:p>
          <a:p>
            <a:pPr marL="347663" lvl="1" indent="-347663"/>
            <a:r>
              <a:rPr lang="en-US" sz="1900" dirty="0">
                <a:solidFill>
                  <a:schemeClr val="bg1">
                    <a:lumMod val="50000"/>
                  </a:schemeClr>
                </a:solidFill>
              </a:rPr>
              <a:t>Assists customers as they address all aspects of the CAR – analysis, root cause statement, milestone, containment, verification, etc.</a:t>
            </a:r>
          </a:p>
          <a:p>
            <a:pPr marL="347663" lvl="1" indent="-347663"/>
            <a:r>
              <a:rPr lang="en-US" sz="1900" dirty="0">
                <a:solidFill>
                  <a:schemeClr val="bg1">
                    <a:lumMod val="50000"/>
                  </a:schemeClr>
                </a:solidFill>
              </a:rPr>
              <a:t>Facilitates progression of the CAR through closure – extensions, escalations, reassignments, etc</a:t>
            </a:r>
            <a:r>
              <a:rPr lang="en-US" sz="1900" dirty="0" smtClean="0">
                <a:solidFill>
                  <a:schemeClr val="bg1">
                    <a:lumMod val="50000"/>
                  </a:schemeClr>
                </a:solidFill>
              </a:rPr>
              <a:t>.</a:t>
            </a:r>
          </a:p>
          <a:p>
            <a:pPr marL="347663" lvl="1" indent="-347663"/>
            <a:r>
              <a:rPr lang="en-US" sz="1900" dirty="0">
                <a:solidFill>
                  <a:schemeClr val="bg1">
                    <a:lumMod val="50000"/>
                  </a:schemeClr>
                </a:solidFill>
              </a:rPr>
              <a:t>Supports other CAR Champions by serving as their </a:t>
            </a:r>
            <a:r>
              <a:rPr lang="en-US" sz="1900" dirty="0" smtClean="0">
                <a:solidFill>
                  <a:schemeClr val="bg1">
                    <a:lumMod val="50000"/>
                  </a:schemeClr>
                </a:solidFill>
              </a:rPr>
              <a:t>backup.</a:t>
            </a:r>
            <a:endParaRPr lang="en-US" sz="1900" dirty="0">
              <a:solidFill>
                <a:schemeClr val="bg1">
                  <a:lumMod val="50000"/>
                </a:schemeClr>
              </a:solidFill>
            </a:endParaRPr>
          </a:p>
          <a:p>
            <a:pPr marL="347663" lvl="1" indent="-347663"/>
            <a:r>
              <a:rPr lang="en-US" sz="1900" dirty="0" smtClean="0">
                <a:solidFill>
                  <a:schemeClr val="bg1">
                    <a:lumMod val="50000"/>
                  </a:schemeClr>
                </a:solidFill>
              </a:rPr>
              <a:t>Attends and contributes during calibration meetings.</a:t>
            </a:r>
          </a:p>
          <a:p>
            <a:pPr marL="347663" lvl="1" indent="-347663"/>
            <a:r>
              <a:rPr lang="en-US" sz="1900" dirty="0">
                <a:solidFill>
                  <a:schemeClr val="bg1">
                    <a:lumMod val="50000"/>
                  </a:schemeClr>
                </a:solidFill>
              </a:rPr>
              <a:t>Works as a team player with other CAR Champions, e.g., assisting with questions, serving on team assignments such as CAR reviews, providing </a:t>
            </a:r>
            <a:r>
              <a:rPr lang="en-US" sz="1900" dirty="0" smtClean="0">
                <a:solidFill>
                  <a:schemeClr val="bg1">
                    <a:lumMod val="50000"/>
                  </a:schemeClr>
                </a:solidFill>
              </a:rPr>
              <a:t>guidance </a:t>
            </a:r>
            <a:r>
              <a:rPr lang="en-US" sz="1900" dirty="0">
                <a:solidFill>
                  <a:schemeClr val="bg1">
                    <a:lumMod val="50000"/>
                  </a:schemeClr>
                </a:solidFill>
              </a:rPr>
              <a:t>regarding CAR-related issues, etc</a:t>
            </a:r>
            <a:r>
              <a:rPr lang="en-US" sz="1900" dirty="0" smtClean="0">
                <a:solidFill>
                  <a:schemeClr val="bg1">
                    <a:lumMod val="50000"/>
                  </a:schemeClr>
                </a:solidFill>
              </a:rPr>
              <a:t>.</a:t>
            </a:r>
            <a:endParaRPr lang="en-US" sz="1900"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24</a:t>
            </a:fld>
            <a:endParaRPr lang="en-US"/>
          </a:p>
        </p:txBody>
      </p:sp>
    </p:spTree>
    <p:extLst>
      <p:ext uri="{BB962C8B-B14F-4D97-AF65-F5344CB8AC3E}">
        <p14:creationId xmlns:p14="http://schemas.microsoft.com/office/powerpoint/2010/main" val="3134259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0" name="Rectangle 3"/>
          <p:cNvSpPr>
            <a:spLocks noGrp="1" noChangeArrowheads="1"/>
          </p:cNvSpPr>
          <p:nvPr>
            <p:ph idx="1"/>
          </p:nvPr>
        </p:nvSpPr>
        <p:spPr>
          <a:xfrm>
            <a:off x="457200" y="1600200"/>
            <a:ext cx="8229600" cy="4724400"/>
          </a:xfrm>
        </p:spPr>
        <p:txBody>
          <a:bodyPr>
            <a:normAutofit lnSpcReduction="10000"/>
          </a:bodyPr>
          <a:lstStyle/>
          <a:p>
            <a:pPr marL="0" indent="0" eaLnBrk="1" hangingPunct="1">
              <a:lnSpc>
                <a:spcPct val="90000"/>
              </a:lnSpc>
            </a:pPr>
            <a:r>
              <a:rPr lang="en-US" sz="2600" b="1" dirty="0" smtClean="0">
                <a:solidFill>
                  <a:schemeClr val="accent1"/>
                </a:solidFill>
              </a:rPr>
              <a:t>Leading &amp; Engaging</a:t>
            </a:r>
          </a:p>
          <a:p>
            <a:pPr marL="0" lvl="1" indent="0">
              <a:buNone/>
            </a:pPr>
            <a:r>
              <a:rPr lang="en-US" dirty="0">
                <a:solidFill>
                  <a:schemeClr val="bg1">
                    <a:lumMod val="50000"/>
                  </a:schemeClr>
                </a:solidFill>
              </a:rPr>
              <a:t>Motivates, empowers and provides others with development opportunities and coaching.  Recognizes and acts on own opportunities for self-development.  Provides clear direction, sets standards for work and delegates work appropriately.  Creates a culture of constructive feedback and high performance</a:t>
            </a:r>
            <a:r>
              <a:rPr lang="en-US" dirty="0" smtClean="0">
                <a:solidFill>
                  <a:schemeClr val="bg1">
                    <a:lumMod val="50000"/>
                  </a:schemeClr>
                </a:solidFill>
              </a:rPr>
              <a:t>.</a:t>
            </a:r>
            <a:endParaRPr lang="en-US" b="1" dirty="0" smtClean="0">
              <a:solidFill>
                <a:schemeClr val="bg1">
                  <a:lumMod val="50000"/>
                </a:schemeClr>
              </a:solidFill>
            </a:endParaRPr>
          </a:p>
          <a:p>
            <a:pPr marL="347663" lvl="1" indent="-347663"/>
            <a:r>
              <a:rPr lang="en-US" dirty="0">
                <a:solidFill>
                  <a:schemeClr val="bg1">
                    <a:lumMod val="50000"/>
                  </a:schemeClr>
                </a:solidFill>
              </a:rPr>
              <a:t>Assists customers as they address all aspects of the CAR – analysis, root cause statement, milestone, containment, verification, etc.</a:t>
            </a:r>
          </a:p>
          <a:p>
            <a:pPr marL="347663" lvl="1" indent="-347663"/>
            <a:r>
              <a:rPr lang="en-US" dirty="0">
                <a:solidFill>
                  <a:schemeClr val="bg1">
                    <a:lumMod val="50000"/>
                  </a:schemeClr>
                </a:solidFill>
              </a:rPr>
              <a:t>Facilitates progression of the CAR through closure – extensions, escalations, reassignments, etc</a:t>
            </a:r>
            <a:r>
              <a:rPr lang="en-US" dirty="0" smtClean="0">
                <a:solidFill>
                  <a:schemeClr val="bg1">
                    <a:lumMod val="50000"/>
                  </a:schemeClr>
                </a:solidFill>
              </a:rPr>
              <a:t>.</a:t>
            </a:r>
          </a:p>
          <a:p>
            <a:pPr marL="347663" lvl="1" indent="-347663"/>
            <a:r>
              <a:rPr lang="en-US" dirty="0" smtClean="0">
                <a:solidFill>
                  <a:schemeClr val="bg1">
                    <a:lumMod val="50000"/>
                  </a:schemeClr>
                </a:solidFill>
              </a:rPr>
              <a:t>Attends </a:t>
            </a:r>
            <a:r>
              <a:rPr lang="en-US" dirty="0">
                <a:solidFill>
                  <a:schemeClr val="bg1">
                    <a:lumMod val="50000"/>
                  </a:schemeClr>
                </a:solidFill>
              </a:rPr>
              <a:t>and contributes during calibration meetings</a:t>
            </a:r>
            <a:r>
              <a:rPr lang="en-US" dirty="0" smtClean="0">
                <a:solidFill>
                  <a:schemeClr val="bg1">
                    <a:lumMod val="50000"/>
                  </a:schemeClr>
                </a:solidFill>
              </a:rPr>
              <a:t>.</a:t>
            </a:r>
          </a:p>
          <a:p>
            <a:pPr marL="347663" lvl="1" indent="-347663"/>
            <a:r>
              <a:rPr lang="en-US" dirty="0">
                <a:solidFill>
                  <a:schemeClr val="bg1">
                    <a:lumMod val="50000"/>
                  </a:schemeClr>
                </a:solidFill>
              </a:rPr>
              <a:t>Works as a team player with other CAR Champions, e.g., assisting with questions, serving on team assignments such as CAR reviews, providing guidance regarding CAR-related issues, etc</a:t>
            </a:r>
            <a:r>
              <a:rPr lang="en-US" dirty="0" smtClean="0">
                <a:solidFill>
                  <a:schemeClr val="bg1">
                    <a:lumMod val="50000"/>
                  </a:schemeClr>
                </a:solidFill>
              </a:rPr>
              <a:t>.</a:t>
            </a: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25</a:t>
            </a:fld>
            <a:endParaRPr lang="en-US"/>
          </a:p>
        </p:txBody>
      </p:sp>
    </p:spTree>
    <p:extLst>
      <p:ext uri="{BB962C8B-B14F-4D97-AF65-F5344CB8AC3E}">
        <p14:creationId xmlns:p14="http://schemas.microsoft.com/office/powerpoint/2010/main" val="3452619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0" name="Rectangle 3"/>
          <p:cNvSpPr>
            <a:spLocks noGrp="1" noChangeArrowheads="1"/>
          </p:cNvSpPr>
          <p:nvPr>
            <p:ph idx="1"/>
          </p:nvPr>
        </p:nvSpPr>
        <p:spPr>
          <a:xfrm>
            <a:off x="457200" y="1295400"/>
            <a:ext cx="8458200" cy="5486400"/>
          </a:xfrm>
        </p:spPr>
        <p:txBody>
          <a:bodyPr>
            <a:normAutofit fontScale="70000" lnSpcReduction="20000"/>
          </a:bodyPr>
          <a:lstStyle/>
          <a:p>
            <a:pPr marL="0" indent="0" eaLnBrk="1" hangingPunct="1">
              <a:lnSpc>
                <a:spcPct val="90000"/>
              </a:lnSpc>
            </a:pPr>
            <a:r>
              <a:rPr lang="en-US" sz="3700" b="1" dirty="0" smtClean="0">
                <a:solidFill>
                  <a:schemeClr val="accent1"/>
                </a:solidFill>
              </a:rPr>
              <a:t>Teamwork</a:t>
            </a:r>
          </a:p>
          <a:p>
            <a:pPr marL="0" lvl="1" indent="0">
              <a:lnSpc>
                <a:spcPct val="120000"/>
              </a:lnSpc>
              <a:buNone/>
            </a:pPr>
            <a:r>
              <a:rPr lang="en-US" sz="2600" dirty="0">
                <a:solidFill>
                  <a:schemeClr val="bg1">
                    <a:lumMod val="50000"/>
                  </a:schemeClr>
                </a:solidFill>
              </a:rPr>
              <a:t>Acts as a strong, effective member of a team.  Works in collaboration with others by building team spirit, supporting team members, and acknowledging contributions in order to promote UL success.  Establishes good relationships with customers and colleagues at all levels through creating open dialogue and demonstrating respect for others.  Resolves conflict while maintaining respectful relationships and ensuring strong business outcomes.  Builds wide and effective networks of contacts inside and outside UL.  Reaches timely consensus to meet and/or exceed business needs</a:t>
            </a:r>
            <a:r>
              <a:rPr lang="en-US" sz="2600" dirty="0" smtClean="0">
                <a:solidFill>
                  <a:schemeClr val="bg1">
                    <a:lumMod val="50000"/>
                  </a:schemeClr>
                </a:solidFill>
              </a:rPr>
              <a:t>.</a:t>
            </a:r>
            <a:endParaRPr lang="en-US" sz="2600" b="1" dirty="0" smtClean="0">
              <a:solidFill>
                <a:schemeClr val="bg1">
                  <a:lumMod val="50000"/>
                </a:schemeClr>
              </a:solidFill>
            </a:endParaRPr>
          </a:p>
          <a:p>
            <a:pPr marL="347663" lvl="1" indent="-347663"/>
            <a:r>
              <a:rPr lang="en-US" sz="2600" dirty="0">
                <a:solidFill>
                  <a:schemeClr val="bg1">
                    <a:lumMod val="50000"/>
                  </a:schemeClr>
                </a:solidFill>
              </a:rPr>
              <a:t>Assists customers as they address all aspects of the CAR – analysis, root cause statement, milestone, containment, verification, etc.</a:t>
            </a:r>
          </a:p>
          <a:p>
            <a:pPr marL="347663" lvl="1" indent="-347663"/>
            <a:r>
              <a:rPr lang="en-US" sz="2600" dirty="0" smtClean="0">
                <a:solidFill>
                  <a:schemeClr val="bg1">
                    <a:lumMod val="50000"/>
                  </a:schemeClr>
                </a:solidFill>
              </a:rPr>
              <a:t>Supports </a:t>
            </a:r>
            <a:r>
              <a:rPr lang="en-US" sz="2600" dirty="0">
                <a:solidFill>
                  <a:schemeClr val="bg1">
                    <a:lumMod val="50000"/>
                  </a:schemeClr>
                </a:solidFill>
              </a:rPr>
              <a:t>other CAR Champions by serving as their </a:t>
            </a:r>
            <a:r>
              <a:rPr lang="en-US" sz="2600" dirty="0" smtClean="0">
                <a:solidFill>
                  <a:schemeClr val="bg1">
                    <a:lumMod val="50000"/>
                  </a:schemeClr>
                </a:solidFill>
              </a:rPr>
              <a:t>backup.</a:t>
            </a:r>
            <a:endParaRPr lang="en-US" sz="2600" dirty="0">
              <a:solidFill>
                <a:schemeClr val="bg1">
                  <a:lumMod val="50000"/>
                </a:schemeClr>
              </a:solidFill>
            </a:endParaRPr>
          </a:p>
          <a:p>
            <a:pPr marL="347663" lvl="1" indent="-347663"/>
            <a:r>
              <a:rPr lang="en-US" sz="2600" dirty="0">
                <a:solidFill>
                  <a:schemeClr val="bg1">
                    <a:lumMod val="50000"/>
                  </a:schemeClr>
                </a:solidFill>
              </a:rPr>
              <a:t>Attends and contributes during calibration meetings</a:t>
            </a:r>
            <a:r>
              <a:rPr lang="en-US" sz="2600" dirty="0" smtClean="0">
                <a:solidFill>
                  <a:schemeClr val="bg1">
                    <a:lumMod val="50000"/>
                  </a:schemeClr>
                </a:solidFill>
              </a:rPr>
              <a:t>.</a:t>
            </a:r>
          </a:p>
          <a:p>
            <a:pPr marL="347663" lvl="1" indent="-347663"/>
            <a:r>
              <a:rPr lang="en-US" sz="2600" dirty="0">
                <a:solidFill>
                  <a:schemeClr val="bg1">
                    <a:lumMod val="50000"/>
                  </a:schemeClr>
                </a:solidFill>
              </a:rPr>
              <a:t>Works as a team player with other CAR Champions, e.g., assisting with questions, serving on team assignments such as CAR reviews, providing guidance regarding CAR-related issues, etc</a:t>
            </a:r>
            <a:r>
              <a:rPr lang="en-US" sz="2600" dirty="0" smtClean="0">
                <a:solidFill>
                  <a:schemeClr val="bg1">
                    <a:lumMod val="50000"/>
                  </a:schemeClr>
                </a:solidFill>
              </a:rPr>
              <a:t>.</a:t>
            </a:r>
            <a:endParaRPr lang="en-US" sz="2600" dirty="0">
              <a:solidFill>
                <a:schemeClr val="bg1">
                  <a:lumMod val="50000"/>
                </a:schemeClr>
              </a:solidFill>
            </a:endParaRPr>
          </a:p>
          <a:p>
            <a:pPr marL="347663" lvl="1" indent="-347663"/>
            <a:r>
              <a:rPr lang="en-US" sz="2600" dirty="0" smtClean="0">
                <a:solidFill>
                  <a:schemeClr val="bg1">
                    <a:lumMod val="50000"/>
                  </a:schemeClr>
                </a:solidFill>
              </a:rPr>
              <a:t>Trains other CAR Champions (for CAR trainers).</a:t>
            </a:r>
          </a:p>
        </p:txBody>
      </p:sp>
      <p:sp>
        <p:nvSpPr>
          <p:cNvPr id="2" name="Slide Number Placeholder 1"/>
          <p:cNvSpPr>
            <a:spLocks noGrp="1"/>
          </p:cNvSpPr>
          <p:nvPr>
            <p:ph type="sldNum" sz="quarter" idx="10"/>
          </p:nvPr>
        </p:nvSpPr>
        <p:spPr/>
        <p:txBody>
          <a:bodyPr/>
          <a:lstStyle/>
          <a:p>
            <a:fld id="{B339ADFA-C87E-481A-8806-3564168020FD}" type="slidenum">
              <a:rPr lang="en-US" smtClean="0"/>
              <a:t>26</a:t>
            </a:fld>
            <a:endParaRPr lang="en-US"/>
          </a:p>
        </p:txBody>
      </p:sp>
    </p:spTree>
    <p:extLst>
      <p:ext uri="{BB962C8B-B14F-4D97-AF65-F5344CB8AC3E}">
        <p14:creationId xmlns:p14="http://schemas.microsoft.com/office/powerpoint/2010/main" val="2455932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Areas of Responsibility</a:t>
            </a:r>
          </a:p>
        </p:txBody>
      </p:sp>
      <p:sp>
        <p:nvSpPr>
          <p:cNvPr id="2" name="Slide Number Placeholder 1"/>
          <p:cNvSpPr>
            <a:spLocks noGrp="1"/>
          </p:cNvSpPr>
          <p:nvPr>
            <p:ph type="sldNum" sz="quarter" idx="10"/>
          </p:nvPr>
        </p:nvSpPr>
        <p:spPr/>
        <p:txBody>
          <a:bodyPr/>
          <a:lstStyle/>
          <a:p>
            <a:fld id="{B339ADFA-C87E-481A-8806-3564168020FD}" type="slidenum">
              <a:rPr lang="en-US" smtClean="0"/>
              <a:t>27</a:t>
            </a:fld>
            <a:endParaRPr lang="en-US"/>
          </a:p>
        </p:txBody>
      </p:sp>
      <p:sp>
        <p:nvSpPr>
          <p:cNvPr id="6" name="Rectangle 3"/>
          <p:cNvSpPr>
            <a:spLocks noGrp="1" noChangeArrowheads="1"/>
          </p:cNvSpPr>
          <p:nvPr>
            <p:ph idx="1"/>
          </p:nvPr>
        </p:nvSpPr>
        <p:spPr>
          <a:xfrm>
            <a:off x="457200" y="1266335"/>
            <a:ext cx="8229600" cy="5029494"/>
          </a:xfrm>
        </p:spPr>
        <p:txBody>
          <a:bodyPr>
            <a:normAutofit fontScale="92500" lnSpcReduction="20000"/>
          </a:bodyPr>
          <a:lstStyle/>
          <a:p>
            <a:pPr marL="0" indent="0" eaLnBrk="1" hangingPunct="1">
              <a:lnSpc>
                <a:spcPct val="90000"/>
              </a:lnSpc>
            </a:pPr>
            <a:r>
              <a:rPr lang="en-US" sz="2800" b="1" dirty="0" smtClean="0">
                <a:solidFill>
                  <a:schemeClr val="accent1"/>
                </a:solidFill>
              </a:rPr>
              <a:t>Communication</a:t>
            </a:r>
          </a:p>
          <a:p>
            <a:pPr marL="0" lvl="1" indent="0">
              <a:lnSpc>
                <a:spcPct val="120000"/>
              </a:lnSpc>
              <a:buNone/>
            </a:pPr>
            <a:r>
              <a:rPr lang="en-US" sz="1900" dirty="0">
                <a:solidFill>
                  <a:schemeClr val="bg1">
                    <a:lumMod val="50000"/>
                  </a:schemeClr>
                </a:solidFill>
              </a:rPr>
              <a:t>Communicates clearly and fluently in terms the intended audience can understand, and concisely conveys key points.  Speaks with confidence and responds quickly to reactions and feedback.  Projects credibility, gaining clear agreement and commitment from others by promoting ideas.  Understands when to utilize different modes of communication.  Shares information and keeps others informed on matters relevant to the business</a:t>
            </a:r>
            <a:r>
              <a:rPr lang="en-US" sz="1900" dirty="0" smtClean="0">
                <a:solidFill>
                  <a:schemeClr val="bg1">
                    <a:lumMod val="50000"/>
                  </a:schemeClr>
                </a:solidFill>
              </a:rPr>
              <a:t>.</a:t>
            </a:r>
            <a:endParaRPr lang="en-US" sz="1900" b="1" dirty="0" smtClean="0">
              <a:solidFill>
                <a:schemeClr val="bg1">
                  <a:lumMod val="50000"/>
                </a:schemeClr>
              </a:solidFill>
            </a:endParaRPr>
          </a:p>
          <a:p>
            <a:pPr marL="347663" lvl="1" indent="-347663"/>
            <a:r>
              <a:rPr lang="en-US" sz="1900" dirty="0">
                <a:solidFill>
                  <a:schemeClr val="bg1">
                    <a:lumMod val="50000"/>
                  </a:schemeClr>
                </a:solidFill>
              </a:rPr>
              <a:t>Assists customers as they address all aspects of the CAR – analysis, root cause statement, milestone, containment, verification, etc.</a:t>
            </a:r>
          </a:p>
          <a:p>
            <a:pPr marL="347663" lvl="1" indent="-347663"/>
            <a:r>
              <a:rPr lang="en-US" sz="1900" dirty="0">
                <a:solidFill>
                  <a:schemeClr val="bg1">
                    <a:lumMod val="50000"/>
                  </a:schemeClr>
                </a:solidFill>
              </a:rPr>
              <a:t>Facilitates progression of the CAR through closure – extensions, escalations, reassignments, etc</a:t>
            </a:r>
            <a:r>
              <a:rPr lang="en-US" sz="1900" dirty="0" smtClean="0">
                <a:solidFill>
                  <a:schemeClr val="bg1">
                    <a:lumMod val="50000"/>
                  </a:schemeClr>
                </a:solidFill>
              </a:rPr>
              <a:t>.</a:t>
            </a:r>
          </a:p>
          <a:p>
            <a:pPr marL="347663" lvl="1" indent="-347663"/>
            <a:r>
              <a:rPr lang="en-US" sz="1900" dirty="0" smtClean="0">
                <a:solidFill>
                  <a:schemeClr val="bg1">
                    <a:lumMod val="50000"/>
                  </a:schemeClr>
                </a:solidFill>
              </a:rPr>
              <a:t>Provides pertinent feedback at appropriate times; shares information and keeps others informed</a:t>
            </a:r>
            <a:endParaRPr lang="en-US" sz="1900" dirty="0" smtClean="0">
              <a:solidFill>
                <a:schemeClr val="bg1">
                  <a:lumMod val="50000"/>
                </a:schemeClr>
              </a:solidFill>
            </a:endParaRPr>
          </a:p>
          <a:p>
            <a:pPr marL="347663" lvl="1" indent="-347663"/>
            <a:r>
              <a:rPr lang="en-US" sz="1900" dirty="0">
                <a:solidFill>
                  <a:schemeClr val="bg1">
                    <a:lumMod val="50000"/>
                  </a:schemeClr>
                </a:solidFill>
              </a:rPr>
              <a:t>Supports other CAR Champions by serving as their backup when they are absent.</a:t>
            </a:r>
          </a:p>
          <a:p>
            <a:pPr marL="347663" lvl="1" indent="-347663"/>
            <a:r>
              <a:rPr lang="en-US" sz="1900" dirty="0">
                <a:solidFill>
                  <a:schemeClr val="bg1">
                    <a:lumMod val="50000"/>
                  </a:schemeClr>
                </a:solidFill>
              </a:rPr>
              <a:t>Attends and contributes during calibration meetings</a:t>
            </a:r>
            <a:r>
              <a:rPr lang="en-US" sz="1900" dirty="0" smtClean="0">
                <a:solidFill>
                  <a:schemeClr val="bg1">
                    <a:lumMod val="50000"/>
                  </a:schemeClr>
                </a:solidFill>
              </a:rPr>
              <a:t>.</a:t>
            </a:r>
          </a:p>
          <a:p>
            <a:pPr marL="347663" lvl="1" indent="-347663"/>
            <a:endParaRPr lang="en-US" dirty="0">
              <a:solidFill>
                <a:schemeClr val="bg1">
                  <a:lumMod val="50000"/>
                </a:schemeClr>
              </a:solidFill>
            </a:endParaRPr>
          </a:p>
        </p:txBody>
      </p:sp>
    </p:spTree>
    <p:extLst>
      <p:ext uri="{BB962C8B-B14F-4D97-AF65-F5344CB8AC3E}">
        <p14:creationId xmlns:p14="http://schemas.microsoft.com/office/powerpoint/2010/main" val="3090458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CAR Champions</a:t>
            </a:r>
            <a:endParaRPr lang="en-US" dirty="0"/>
          </a:p>
        </p:txBody>
      </p:sp>
      <p:sp>
        <p:nvSpPr>
          <p:cNvPr id="20" name="Rectangle 3"/>
          <p:cNvSpPr>
            <a:spLocks noGrp="1" noChangeArrowheads="1"/>
          </p:cNvSpPr>
          <p:nvPr>
            <p:ph idx="1"/>
          </p:nvPr>
        </p:nvSpPr>
        <p:spPr>
          <a:xfrm>
            <a:off x="457200" y="1600200"/>
            <a:ext cx="8229600" cy="4676775"/>
          </a:xfrm>
        </p:spPr>
        <p:txBody>
          <a:bodyPr>
            <a:normAutofit lnSpcReduction="10000"/>
          </a:bodyPr>
          <a:lstStyle/>
          <a:p>
            <a:pPr marL="0" indent="0" eaLnBrk="1" hangingPunct="1">
              <a:lnSpc>
                <a:spcPct val="90000"/>
              </a:lnSpc>
            </a:pPr>
            <a:r>
              <a:rPr lang="en-US" sz="2600" b="1" dirty="0" smtClean="0">
                <a:solidFill>
                  <a:schemeClr val="accent1"/>
                </a:solidFill>
              </a:rPr>
              <a:t>Going forward…</a:t>
            </a:r>
          </a:p>
          <a:p>
            <a:pPr marL="347663" lvl="1" indent="-347663"/>
            <a:r>
              <a:rPr lang="en-US" sz="2600" b="1" dirty="0" smtClean="0">
                <a:solidFill>
                  <a:schemeClr val="bg1">
                    <a:lumMod val="50000"/>
                  </a:schemeClr>
                </a:solidFill>
              </a:rPr>
              <a:t>Implement </a:t>
            </a:r>
            <a:r>
              <a:rPr lang="en-US" sz="2600" b="1" dirty="0">
                <a:solidFill>
                  <a:schemeClr val="bg1">
                    <a:lumMod val="50000"/>
                  </a:schemeClr>
                </a:solidFill>
              </a:rPr>
              <a:t>modified CAR reviews that align with the role of a CAR </a:t>
            </a:r>
            <a:r>
              <a:rPr lang="en-US" sz="2600" b="1" dirty="0" smtClean="0">
                <a:solidFill>
                  <a:schemeClr val="bg1">
                    <a:lumMod val="50000"/>
                  </a:schemeClr>
                </a:solidFill>
              </a:rPr>
              <a:t>Champion</a:t>
            </a:r>
          </a:p>
          <a:p>
            <a:pPr marL="801688" lvl="2" indent="-339725"/>
            <a:r>
              <a:rPr lang="en-US" sz="2400" b="1" dirty="0" smtClean="0">
                <a:solidFill>
                  <a:schemeClr val="bg1">
                    <a:lumMod val="50000"/>
                  </a:schemeClr>
                </a:solidFill>
              </a:rPr>
              <a:t>Individual CAR reviews</a:t>
            </a:r>
          </a:p>
          <a:p>
            <a:pPr marL="801688" lvl="2" indent="-339725"/>
            <a:r>
              <a:rPr lang="en-US" sz="2400" b="1" dirty="0" smtClean="0">
                <a:solidFill>
                  <a:schemeClr val="bg1">
                    <a:lumMod val="50000"/>
                  </a:schemeClr>
                </a:solidFill>
              </a:rPr>
              <a:t>CAR Reviews for calibration meetings</a:t>
            </a:r>
          </a:p>
          <a:p>
            <a:pPr marL="347663" lvl="1" indent="-347663"/>
            <a:r>
              <a:rPr lang="en-US" sz="2600" b="1" dirty="0" smtClean="0">
                <a:solidFill>
                  <a:schemeClr val="bg1">
                    <a:lumMod val="50000"/>
                  </a:schemeClr>
                </a:solidFill>
              </a:rPr>
              <a:t>Implement a system of recognition for the whole role of a CAR Champion</a:t>
            </a:r>
          </a:p>
          <a:p>
            <a:pPr marL="347663" lvl="1" indent="-347663"/>
            <a:r>
              <a:rPr lang="en-US" sz="2600" b="1" dirty="0" smtClean="0">
                <a:solidFill>
                  <a:schemeClr val="bg1">
                    <a:lumMod val="50000"/>
                  </a:schemeClr>
                </a:solidFill>
              </a:rPr>
              <a:t>Begin using the name “CAR Champion” interchangeably with “CAR Administrator”, making updates to documents/websites as is reasonable</a:t>
            </a:r>
            <a:endParaRPr lang="en-US" sz="26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28</a:t>
            </a:fld>
            <a:endParaRPr lang="en-US"/>
          </a:p>
        </p:txBody>
      </p:sp>
    </p:spTree>
    <p:extLst>
      <p:ext uri="{BB962C8B-B14F-4D97-AF65-F5344CB8AC3E}">
        <p14:creationId xmlns:p14="http://schemas.microsoft.com/office/powerpoint/2010/main" val="2455268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Reviews</a:t>
            </a:r>
            <a:endParaRPr lang="en-US" dirty="0" smtClean="0">
              <a:latin typeface="Arial" charset="0"/>
            </a:endParaRPr>
          </a:p>
        </p:txBody>
      </p:sp>
    </p:spTree>
    <p:extLst>
      <p:ext uri="{BB962C8B-B14F-4D97-AF65-F5344CB8AC3E}">
        <p14:creationId xmlns:p14="http://schemas.microsoft.com/office/powerpoint/2010/main" val="1484563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2870950"/>
            <a:ext cx="5636489" cy="1640090"/>
          </a:xfrm>
        </p:spPr>
        <p:txBody>
          <a:bodyPr/>
          <a:lstStyle/>
          <a:p>
            <a:pPr algn="ctr"/>
            <a:r>
              <a:rPr lang="en-US" dirty="0" smtClean="0">
                <a:solidFill>
                  <a:srgbClr val="FFC000"/>
                </a:solidFill>
                <a:latin typeface="Arial" charset="0"/>
              </a:rPr>
              <a:t>ISO/IEC 17065:2012</a:t>
            </a:r>
            <a:endParaRPr lang="en-US" dirty="0" smtClean="0">
              <a:latin typeface="Arial" charset="0"/>
            </a:endParaRPr>
          </a:p>
        </p:txBody>
      </p:sp>
    </p:spTree>
    <p:extLst>
      <p:ext uri="{BB962C8B-B14F-4D97-AF65-F5344CB8AC3E}">
        <p14:creationId xmlns:p14="http://schemas.microsoft.com/office/powerpoint/2010/main" val="4193179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CAR Reviews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dirty="0" smtClean="0">
                <a:solidFill>
                  <a:schemeClr val="accent1"/>
                </a:solidFill>
                <a:latin typeface="Arial" charset="0"/>
                <a:cs typeface="Arial" charset="0"/>
              </a:rPr>
              <a:t>Teams and CAR Numbers for review</a:t>
            </a:r>
          </a:p>
          <a:p>
            <a:pPr>
              <a:buFont typeface="Arial" pitchFamily="34" charset="0"/>
              <a:buChar char="•"/>
            </a:pPr>
            <a:r>
              <a:rPr lang="en-US" sz="2200" b="0" dirty="0">
                <a:solidFill>
                  <a:schemeClr val="accent2">
                    <a:lumMod val="75000"/>
                  </a:schemeClr>
                </a:solidFill>
                <a:latin typeface="Arial" charset="0"/>
                <a:cs typeface="Arial" charset="0"/>
              </a:rPr>
              <a:t>Asia Team for meeting on </a:t>
            </a:r>
            <a:r>
              <a:rPr lang="en-US" sz="2200" b="0" dirty="0" smtClean="0">
                <a:solidFill>
                  <a:schemeClr val="accent2">
                    <a:lumMod val="75000"/>
                  </a:schemeClr>
                </a:solidFill>
                <a:latin typeface="Arial" charset="0"/>
                <a:cs typeface="Arial" charset="0"/>
              </a:rPr>
              <a:t>May 29</a:t>
            </a:r>
            <a:endParaRPr lang="en-US" sz="2200" b="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rPr>
              <a:t>Jacky </a:t>
            </a:r>
            <a:r>
              <a:rPr lang="en-US" sz="2200" b="0" dirty="0">
                <a:solidFill>
                  <a:schemeClr val="accent2">
                    <a:lumMod val="75000"/>
                  </a:schemeClr>
                </a:solidFill>
              </a:rPr>
              <a:t>Wu, Ravi V, Adele Fan, J.Y. Lee, Erica </a:t>
            </a:r>
            <a:r>
              <a:rPr lang="en-US" sz="2200" b="0" dirty="0" smtClean="0">
                <a:solidFill>
                  <a:schemeClr val="accent2">
                    <a:lumMod val="75000"/>
                  </a:schemeClr>
                </a:solidFill>
              </a:rPr>
              <a:t>Qin</a:t>
            </a:r>
            <a:endParaRPr lang="en-US" sz="2200" b="0" dirty="0" smtClean="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 1</a:t>
            </a:r>
            <a:r>
              <a:rPr lang="en-US" sz="2200" b="0" dirty="0" smtClean="0">
                <a:solidFill>
                  <a:schemeClr val="accent2">
                    <a:lumMod val="75000"/>
                  </a:schemeClr>
                </a:solidFill>
              </a:rPr>
              <a:t>23911017</a:t>
            </a:r>
            <a:r>
              <a:rPr lang="en-US" sz="2200" b="0" dirty="0">
                <a:solidFill>
                  <a:schemeClr val="accent2">
                    <a:lumMod val="75000"/>
                  </a:schemeClr>
                </a:solidFill>
              </a:rPr>
              <a:t>, 133911505, </a:t>
            </a:r>
            <a:r>
              <a:rPr lang="en-US" sz="2200" b="0" dirty="0" smtClean="0">
                <a:solidFill>
                  <a:schemeClr val="accent2">
                    <a:lumMod val="75000"/>
                  </a:schemeClr>
                </a:solidFill>
              </a:rPr>
              <a:t>123911329, 123911379</a:t>
            </a:r>
            <a:endParaRPr lang="en-US" sz="2200" b="0" dirty="0" smtClean="0">
              <a:solidFill>
                <a:schemeClr val="accent2">
                  <a:lumMod val="75000"/>
                </a:schemeClr>
              </a:solidFill>
              <a:latin typeface="Arial" charset="0"/>
              <a:cs typeface="Arial" charset="0"/>
            </a:endParaRPr>
          </a:p>
          <a:p>
            <a:pPr>
              <a:buFont typeface="Arial" pitchFamily="34" charset="0"/>
              <a:buChar char="•"/>
            </a:pPr>
            <a:r>
              <a:rPr lang="en-US" sz="2200" b="0" dirty="0" smtClean="0">
                <a:solidFill>
                  <a:schemeClr val="accent4">
                    <a:lumMod val="75000"/>
                  </a:schemeClr>
                </a:solidFill>
                <a:latin typeface="Arial" charset="0"/>
                <a:cs typeface="Arial" charset="0"/>
              </a:rPr>
              <a:t>NA Team for meeting on May 30</a:t>
            </a:r>
          </a:p>
          <a:p>
            <a:pPr marL="803275" indent="-457200">
              <a:buFont typeface="Arial" pitchFamily="34" charset="0"/>
              <a:buChar char="‒"/>
            </a:pPr>
            <a:r>
              <a:rPr lang="en-US" sz="2200" b="0" dirty="0" smtClean="0">
                <a:solidFill>
                  <a:schemeClr val="accent4">
                    <a:lumMod val="75000"/>
                  </a:schemeClr>
                </a:solidFill>
              </a:rPr>
              <a:t>Mark </a:t>
            </a:r>
            <a:r>
              <a:rPr lang="en-US" sz="2200" b="0" dirty="0">
                <a:solidFill>
                  <a:schemeClr val="accent4">
                    <a:lumMod val="75000"/>
                  </a:schemeClr>
                </a:solidFill>
              </a:rPr>
              <a:t>Jessen, John Pallanti, Kathy </a:t>
            </a:r>
            <a:r>
              <a:rPr lang="en-US" sz="2200" b="0" dirty="0" smtClean="0">
                <a:solidFill>
                  <a:schemeClr val="accent4">
                    <a:lumMod val="75000"/>
                  </a:schemeClr>
                </a:solidFill>
              </a:rPr>
              <a:t>Lindstrom</a:t>
            </a:r>
            <a:endParaRPr lang="en-US" sz="2200" b="0" dirty="0" smtClean="0">
              <a:solidFill>
                <a:schemeClr val="accent4">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CAR #s: </a:t>
            </a:r>
            <a:r>
              <a:rPr lang="en-US" sz="2200" b="0" dirty="0">
                <a:solidFill>
                  <a:schemeClr val="accent4">
                    <a:lumMod val="75000"/>
                  </a:schemeClr>
                </a:solidFill>
              </a:rPr>
              <a:t>123911221, 123911017, </a:t>
            </a:r>
            <a:r>
              <a:rPr lang="en-US" sz="2200" b="0" dirty="0" smtClean="0">
                <a:solidFill>
                  <a:schemeClr val="accent4">
                    <a:lumMod val="75000"/>
                  </a:schemeClr>
                </a:solidFill>
              </a:rPr>
              <a:t>133911604, 123910534</a:t>
            </a:r>
            <a:endParaRPr lang="en-US" sz="2200" b="0" dirty="0" smtClean="0">
              <a:solidFill>
                <a:schemeClr val="accent4">
                  <a:lumMod val="75000"/>
                </a:schemeClr>
              </a:solidFill>
              <a:latin typeface="Arial" charset="0"/>
              <a:cs typeface="Arial" charset="0"/>
            </a:endParaRPr>
          </a:p>
          <a:p>
            <a:pPr>
              <a:buFont typeface="Arial" pitchFamily="34" charset="0"/>
              <a:buChar char="•"/>
            </a:pPr>
            <a:r>
              <a:rPr lang="en-US" sz="2200" b="0" dirty="0" smtClean="0">
                <a:solidFill>
                  <a:srgbClr val="7030A0"/>
                </a:solidFill>
                <a:latin typeface="Arial" charset="0"/>
                <a:cs typeface="Arial" charset="0"/>
              </a:rPr>
              <a:t>EULA and NA Team for meeting on May 29</a:t>
            </a:r>
          </a:p>
          <a:p>
            <a:pPr marL="803275" indent="-457200">
              <a:buFont typeface="Arial" pitchFamily="34" charset="0"/>
              <a:buChar char="‒"/>
            </a:pPr>
            <a:r>
              <a:rPr lang="en-US" sz="2200" b="0" dirty="0">
                <a:solidFill>
                  <a:srgbClr val="7030A0"/>
                </a:solidFill>
              </a:rPr>
              <a:t>Karl Harland, John Carlin, Karen Fine, Dale </a:t>
            </a:r>
            <a:r>
              <a:rPr lang="en-US" sz="2200" b="0" dirty="0" smtClean="0">
                <a:solidFill>
                  <a:srgbClr val="7030A0"/>
                </a:solidFill>
              </a:rPr>
              <a:t>Piechocki</a:t>
            </a:r>
            <a:endParaRPr lang="en-US" sz="2200" b="0" dirty="0">
              <a:solidFill>
                <a:srgbClr val="7030A0"/>
              </a:solidFill>
              <a:latin typeface="Arial" charset="0"/>
              <a:cs typeface="Arial" charset="0"/>
            </a:endParaRPr>
          </a:p>
          <a:p>
            <a:pPr marL="803275" indent="-457200">
              <a:buFont typeface="Arial" pitchFamily="34" charset="0"/>
              <a:buChar char="‒"/>
            </a:pPr>
            <a:r>
              <a:rPr lang="en-US" sz="2200" b="0" dirty="0" smtClean="0">
                <a:solidFill>
                  <a:srgbClr val="7030A0"/>
                </a:solidFill>
                <a:latin typeface="Arial" charset="0"/>
                <a:cs typeface="Arial" charset="0"/>
              </a:rPr>
              <a:t>CAR </a:t>
            </a:r>
            <a:r>
              <a:rPr lang="en-US" sz="2200" b="0" dirty="0">
                <a:solidFill>
                  <a:srgbClr val="7030A0"/>
                </a:solidFill>
                <a:latin typeface="Arial" charset="0"/>
                <a:cs typeface="Arial" charset="0"/>
              </a:rPr>
              <a:t>#s</a:t>
            </a:r>
            <a:r>
              <a:rPr lang="en-US" sz="2200" b="0" dirty="0" smtClean="0">
                <a:solidFill>
                  <a:srgbClr val="7030A0"/>
                </a:solidFill>
                <a:latin typeface="Arial" charset="0"/>
                <a:cs typeface="Arial" charset="0"/>
              </a:rPr>
              <a:t>:  </a:t>
            </a:r>
            <a:r>
              <a:rPr lang="en-US" sz="2200" b="0" dirty="0">
                <a:solidFill>
                  <a:srgbClr val="7030A0"/>
                </a:solidFill>
              </a:rPr>
              <a:t>133911505, 123911221, </a:t>
            </a:r>
            <a:r>
              <a:rPr lang="en-US" sz="2200" b="0" dirty="0" smtClean="0">
                <a:solidFill>
                  <a:srgbClr val="7030A0"/>
                </a:solidFill>
              </a:rPr>
              <a:t>133911523, 123911149</a:t>
            </a:r>
            <a:endParaRPr lang="en-US" sz="2200" b="0" dirty="0" smtClean="0">
              <a:solidFill>
                <a:srgbClr val="7030A0"/>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30</a:t>
            </a:fld>
            <a:endParaRPr lang="en-US" sz="1000"/>
          </a:p>
        </p:txBody>
      </p:sp>
    </p:spTree>
    <p:extLst>
      <p:ext uri="{BB962C8B-B14F-4D97-AF65-F5344CB8AC3E}">
        <p14:creationId xmlns:p14="http://schemas.microsoft.com/office/powerpoint/2010/main" val="3456304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107440" y="2616950"/>
            <a:ext cx="7091680" cy="1589290"/>
          </a:xfrm>
        </p:spPr>
        <p:txBody>
          <a:bodyPr/>
          <a:lstStyle/>
          <a:p>
            <a:pPr algn="ctr"/>
            <a:r>
              <a:rPr lang="en-US" dirty="0" smtClean="0">
                <a:solidFill>
                  <a:srgbClr val="FFC000"/>
                </a:solidFill>
                <a:latin typeface="Arial" charset="0"/>
              </a:rPr>
              <a:t>CUSTOMER FOCUSED CAR ADMINISTRATION:</a:t>
            </a:r>
            <a:br>
              <a:rPr lang="en-US" dirty="0" smtClean="0">
                <a:solidFill>
                  <a:srgbClr val="FFC000"/>
                </a:solidFill>
                <a:latin typeface="Arial" charset="0"/>
              </a:rPr>
            </a:br>
            <a:r>
              <a:rPr lang="en-US" dirty="0" smtClean="0">
                <a:latin typeface="Arial" charset="0"/>
              </a:rPr>
              <a:t>Response Development</a:t>
            </a:r>
            <a:br>
              <a:rPr lang="en-US" dirty="0" smtClean="0">
                <a:latin typeface="Arial" charset="0"/>
              </a:rPr>
            </a:br>
            <a:endParaRPr lang="en-US" dirty="0" smtClean="0">
              <a:latin typeface="Arial" charset="0"/>
            </a:endParaRPr>
          </a:p>
        </p:txBody>
      </p:sp>
    </p:spTree>
    <p:extLst>
      <p:ext uri="{BB962C8B-B14F-4D97-AF65-F5344CB8AC3E}">
        <p14:creationId xmlns:p14="http://schemas.microsoft.com/office/powerpoint/2010/main" val="2674351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We will explore what a customer focused approach to CAR Administration looks like in the following CAR </a:t>
            </a:r>
            <a:r>
              <a:rPr lang="en-US" sz="2400" dirty="0">
                <a:solidFill>
                  <a:schemeClr val="tx2"/>
                </a:solidFill>
              </a:rPr>
              <a:t>a</a:t>
            </a:r>
            <a:r>
              <a:rPr lang="en-US" sz="2400" dirty="0" smtClean="0">
                <a:solidFill>
                  <a:schemeClr val="tx2"/>
                </a:solidFill>
              </a:rPr>
              <a:t>dministration phases:</a:t>
            </a:r>
          </a:p>
          <a:p>
            <a:pPr marL="0" indent="0" eaLnBrk="1" hangingPunct="1"/>
            <a:endParaRPr lang="en-US" sz="1000" dirty="0" smtClean="0">
              <a:solidFill>
                <a:schemeClr val="tx2"/>
              </a:solidFill>
            </a:endParaRPr>
          </a:p>
          <a:p>
            <a:pPr marL="803275" indent="-457200" eaLnBrk="1" hangingPunct="1">
              <a:buFont typeface="+mj-lt"/>
              <a:buAutoNum type="arabicPeriod"/>
            </a:pPr>
            <a:r>
              <a:rPr lang="en-US" sz="2400" b="0" dirty="0" smtClean="0"/>
              <a:t>CAR Assignment to Owner </a:t>
            </a:r>
            <a:r>
              <a:rPr lang="en-US" sz="2400" b="0" i="1" dirty="0" smtClean="0"/>
              <a:t>(previously discussed)</a:t>
            </a:r>
          </a:p>
          <a:p>
            <a:pPr marL="803275" indent="-457200" eaLnBrk="1" hangingPunct="1">
              <a:buFont typeface="+mj-lt"/>
              <a:buAutoNum type="arabicPeriod"/>
            </a:pPr>
            <a:r>
              <a:rPr lang="en-US" dirty="0" smtClean="0"/>
              <a:t>Response Development</a:t>
            </a:r>
          </a:p>
          <a:p>
            <a:pPr marL="803275" indent="-457200" eaLnBrk="1" hangingPunct="1">
              <a:buFont typeface="+mj-lt"/>
              <a:buAutoNum type="arabicPeriod"/>
            </a:pPr>
            <a:r>
              <a:rPr lang="en-US" sz="2400" b="0" dirty="0" smtClean="0"/>
              <a:t>Milestone Acceptance</a:t>
            </a:r>
          </a:p>
          <a:p>
            <a:pPr marL="0" indent="0" eaLnBrk="1" hangingPunct="1"/>
            <a:endParaRPr lang="en-US" sz="2400" b="0" dirty="0" smtClean="0"/>
          </a:p>
          <a:p>
            <a:pPr marL="0" indent="0" eaLnBrk="1" hangingPunct="1"/>
            <a:r>
              <a:rPr lang="en-US" sz="2400" b="0" dirty="0" smtClean="0"/>
              <a:t>Each of the above topics will be covered individually during CAR Admin calibration meetings.  Today, we will cover “Response Development”.</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5</a:t>
            </a:fld>
            <a:endParaRPr lang="en-US" sz="1000" dirty="0"/>
          </a:p>
        </p:txBody>
      </p:sp>
    </p:spTree>
    <p:extLst>
      <p:ext uri="{BB962C8B-B14F-4D97-AF65-F5344CB8AC3E}">
        <p14:creationId xmlns:p14="http://schemas.microsoft.com/office/powerpoint/2010/main" val="3871398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CAR Assignment to Owner</a:t>
            </a:r>
          </a:p>
          <a:p>
            <a:pPr marL="0" indent="0" eaLnBrk="1" hangingPunct="1"/>
            <a:endParaRPr lang="en-US" sz="2400" b="0" dirty="0" smtClean="0"/>
          </a:p>
          <a:p>
            <a:pPr marL="0" indent="0" algn="ctr" eaLnBrk="1" hangingPunct="1"/>
            <a:r>
              <a:rPr lang="en-US" sz="2400" u="sng" dirty="0" smtClean="0"/>
              <a:t>Discussion</a:t>
            </a:r>
          </a:p>
          <a:p>
            <a:pPr marL="0" indent="0" algn="ctr" eaLnBrk="1" hangingPunct="1"/>
            <a:endParaRPr lang="en-US" sz="1000" u="sng" dirty="0" smtClean="0"/>
          </a:p>
          <a:p>
            <a:pPr marL="0" indent="0" algn="ctr" eaLnBrk="1" hangingPunct="1"/>
            <a:r>
              <a:rPr lang="en-US" sz="2400" dirty="0" smtClean="0"/>
              <a:t>What does a customer focused approach </a:t>
            </a:r>
          </a:p>
          <a:p>
            <a:pPr marL="0" indent="0" algn="ctr" eaLnBrk="1" hangingPunct="1"/>
            <a:r>
              <a:rPr lang="en-US" sz="2400" dirty="0" smtClean="0"/>
              <a:t>to CAR Administration look like </a:t>
            </a:r>
          </a:p>
          <a:p>
            <a:pPr marL="0" indent="0" algn="ctr" eaLnBrk="1" hangingPunct="1"/>
            <a:r>
              <a:rPr lang="en-US" sz="2400" dirty="0" smtClean="0"/>
              <a:t>in </a:t>
            </a:r>
            <a:r>
              <a:rPr lang="en-US" sz="2400" i="1" dirty="0" smtClean="0">
                <a:solidFill>
                  <a:schemeClr val="tx2"/>
                </a:solidFill>
              </a:rPr>
              <a:t>“</a:t>
            </a:r>
            <a:r>
              <a:rPr lang="en-US" sz="2400" i="1" u="sng" dirty="0" smtClean="0">
                <a:solidFill>
                  <a:schemeClr val="tx2"/>
                </a:solidFill>
              </a:rPr>
              <a:t>Response Development</a:t>
            </a:r>
            <a:r>
              <a:rPr lang="en-US" sz="2400" i="1" dirty="0" smtClean="0">
                <a:solidFill>
                  <a:schemeClr val="tx2"/>
                </a:solidFill>
              </a:rPr>
              <a:t>” </a:t>
            </a:r>
            <a:r>
              <a:rPr lang="en-US" sz="2400" dirty="0" smtClean="0"/>
              <a:t>?</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6</a:t>
            </a:fld>
            <a:endParaRPr lang="en-US" sz="1000" dirty="0"/>
          </a:p>
        </p:txBody>
      </p:sp>
    </p:spTree>
    <p:extLst>
      <p:ext uri="{BB962C8B-B14F-4D97-AF65-F5344CB8AC3E}">
        <p14:creationId xmlns:p14="http://schemas.microsoft.com/office/powerpoint/2010/main" val="4195790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Response Development</a:t>
            </a:r>
          </a:p>
          <a:p>
            <a:pPr>
              <a:buFont typeface="Arial" pitchFamily="34" charset="0"/>
              <a:buChar char="•"/>
            </a:pPr>
            <a:r>
              <a:rPr lang="en-US" sz="2400" b="0" dirty="0" smtClean="0"/>
              <a:t>Prior </a:t>
            </a:r>
            <a:r>
              <a:rPr lang="en-US" sz="2400" b="0" dirty="0"/>
              <a:t>to the </a:t>
            </a:r>
            <a:r>
              <a:rPr lang="en-US" sz="2400" b="0" dirty="0" smtClean="0"/>
              <a:t>response development meeting</a:t>
            </a:r>
            <a:r>
              <a:rPr lang="en-US" sz="2400" b="0" dirty="0"/>
              <a:t>, the CAR Administrator </a:t>
            </a:r>
            <a:r>
              <a:rPr lang="en-US" sz="2400" b="0" dirty="0" smtClean="0"/>
              <a:t>has:</a:t>
            </a:r>
          </a:p>
          <a:p>
            <a:pPr marL="803275" indent="-346075" eaLnBrk="1" hangingPunct="1">
              <a:buSzPct val="80000"/>
              <a:buFont typeface="Courier New" pitchFamily="49" charset="0"/>
              <a:buChar char="o"/>
            </a:pPr>
            <a:r>
              <a:rPr lang="en-US" sz="2400" b="0" dirty="0" smtClean="0"/>
              <a:t>Reviewed the impacted processes</a:t>
            </a:r>
          </a:p>
          <a:p>
            <a:pPr marL="803275" indent="-346075">
              <a:buSzPct val="80000"/>
              <a:buFont typeface="Courier New" pitchFamily="49" charset="0"/>
              <a:buChar char="o"/>
            </a:pPr>
            <a:r>
              <a:rPr lang="en-US" sz="2400" b="0" dirty="0" smtClean="0"/>
              <a:t>Explained </a:t>
            </a:r>
            <a:r>
              <a:rPr lang="en-US" sz="2400" b="0" dirty="0"/>
              <a:t>the expectations of the </a:t>
            </a:r>
            <a:r>
              <a:rPr lang="en-US" sz="2400" b="0" dirty="0" smtClean="0"/>
              <a:t>response development meeting </a:t>
            </a:r>
            <a:r>
              <a:rPr lang="en-US" sz="2400" b="0" dirty="0"/>
              <a:t>to the </a:t>
            </a:r>
            <a:r>
              <a:rPr lang="en-US" sz="2400" b="0" dirty="0" smtClean="0"/>
              <a:t>owner </a:t>
            </a:r>
            <a:r>
              <a:rPr lang="en-US" sz="2400" b="0" dirty="0"/>
              <a:t>and </a:t>
            </a:r>
            <a:r>
              <a:rPr lang="en-US" sz="2400" b="0" dirty="0" smtClean="0"/>
              <a:t>stakeholders</a:t>
            </a:r>
          </a:p>
          <a:p>
            <a:pPr marL="803275" indent="-346075">
              <a:buSzPct val="80000"/>
              <a:buFont typeface="Courier New" pitchFamily="49" charset="0"/>
              <a:buChar char="o"/>
            </a:pPr>
            <a:r>
              <a:rPr lang="en-US" sz="2400" b="0" dirty="0" smtClean="0"/>
              <a:t>Confirmed </a:t>
            </a:r>
            <a:r>
              <a:rPr lang="en-US" sz="2400" b="0" dirty="0"/>
              <a:t>that all stakeholders will attend the </a:t>
            </a:r>
            <a:r>
              <a:rPr lang="en-US" sz="2400" b="0" dirty="0" smtClean="0"/>
              <a:t>response development </a:t>
            </a:r>
            <a:r>
              <a:rPr lang="en-US" sz="2400" b="0" dirty="0"/>
              <a:t>m</a:t>
            </a:r>
            <a:r>
              <a:rPr lang="en-US" sz="2400" b="0" dirty="0" smtClean="0"/>
              <a:t>eeting</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7</a:t>
            </a:fld>
            <a:endParaRPr lang="en-US" sz="1000" dirty="0"/>
          </a:p>
        </p:txBody>
      </p:sp>
    </p:spTree>
    <p:extLst>
      <p:ext uri="{BB962C8B-B14F-4D97-AF65-F5344CB8AC3E}">
        <p14:creationId xmlns:p14="http://schemas.microsoft.com/office/powerpoint/2010/main" val="337427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Customer Focused CAR Administration</a:t>
            </a: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Response Development</a:t>
            </a:r>
          </a:p>
          <a:p>
            <a:pPr>
              <a:buFont typeface="Arial" pitchFamily="34" charset="0"/>
              <a:buChar char="•"/>
            </a:pPr>
            <a:r>
              <a:rPr lang="en-US" sz="2400" b="0" dirty="0"/>
              <a:t>CAR Administrator serves as facilitator </a:t>
            </a:r>
            <a:r>
              <a:rPr lang="en-US" sz="2400" b="0" i="1" dirty="0"/>
              <a:t>(preferred approach</a:t>
            </a:r>
            <a:r>
              <a:rPr lang="en-US" sz="2400" b="0" i="1" dirty="0" smtClean="0"/>
              <a:t>), </a:t>
            </a:r>
            <a:r>
              <a:rPr lang="en-US" sz="2400" b="0" dirty="0"/>
              <a:t>recording minutes and action </a:t>
            </a:r>
            <a:r>
              <a:rPr lang="en-US" sz="2400" b="0" dirty="0" smtClean="0"/>
              <a:t>items</a:t>
            </a:r>
          </a:p>
          <a:p>
            <a:pPr>
              <a:buFont typeface="Arial" pitchFamily="34" charset="0"/>
              <a:buChar char="•"/>
            </a:pPr>
            <a:r>
              <a:rPr lang="en-US" sz="2400" b="0" dirty="0"/>
              <a:t>CAR Administrator explains and facilitates use of analysis tools (5 whys, etc</a:t>
            </a:r>
            <a:r>
              <a:rPr lang="en-US" sz="2400" b="0" dirty="0" smtClean="0"/>
              <a:t>.)</a:t>
            </a:r>
          </a:p>
          <a:p>
            <a:pPr>
              <a:buFont typeface="Arial" pitchFamily="34" charset="0"/>
              <a:buChar char="•"/>
            </a:pPr>
            <a:r>
              <a:rPr lang="en-US" sz="2400" b="0" dirty="0"/>
              <a:t>CAR response is entered into GCAR during </a:t>
            </a:r>
            <a:r>
              <a:rPr lang="en-US" sz="2400" b="0" dirty="0" smtClean="0"/>
              <a:t>response </a:t>
            </a:r>
            <a:r>
              <a:rPr lang="en-US" sz="2400" b="0" dirty="0"/>
              <a:t>d</a:t>
            </a:r>
            <a:r>
              <a:rPr lang="en-US" sz="2400" b="0" dirty="0" smtClean="0"/>
              <a:t>evelopment meeting </a:t>
            </a:r>
            <a:r>
              <a:rPr lang="en-US" sz="2400" b="0" i="1" dirty="0" smtClean="0"/>
              <a:t>(preferred approach)</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8</a:t>
            </a:fld>
            <a:endParaRPr lang="en-US" sz="1000" dirty="0"/>
          </a:p>
        </p:txBody>
      </p:sp>
    </p:spTree>
    <p:extLst>
      <p:ext uri="{BB962C8B-B14F-4D97-AF65-F5344CB8AC3E}">
        <p14:creationId xmlns:p14="http://schemas.microsoft.com/office/powerpoint/2010/main" val="1379501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2870950"/>
            <a:ext cx="5636489" cy="1640090"/>
          </a:xfrm>
        </p:spPr>
        <p:txBody>
          <a:bodyPr/>
          <a:lstStyle/>
          <a:p>
            <a:pPr algn="ctr"/>
            <a:r>
              <a:rPr lang="en-US" dirty="0" smtClean="0">
                <a:solidFill>
                  <a:srgbClr val="FFC000"/>
                </a:solidFill>
                <a:latin typeface="Arial" charset="0"/>
              </a:rPr>
              <a:t>Culture</a:t>
            </a:r>
            <a:endParaRPr lang="en-US" dirty="0" smtClean="0">
              <a:latin typeface="Arial" charset="0"/>
            </a:endParaRPr>
          </a:p>
        </p:txBody>
      </p:sp>
    </p:spTree>
    <p:extLst>
      <p:ext uri="{BB962C8B-B14F-4D97-AF65-F5344CB8AC3E}">
        <p14:creationId xmlns:p14="http://schemas.microsoft.com/office/powerpoint/2010/main" val="3823863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3496</TotalTime>
  <Words>1896</Words>
  <Application>Microsoft Office PowerPoint</Application>
  <PresentationFormat>On-screen Show (4:3)</PresentationFormat>
  <Paragraphs>254</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UL_Basic_011010</vt:lpstr>
      <vt:lpstr>Office Theme</vt:lpstr>
      <vt:lpstr>CAR Administrator Calibration</vt:lpstr>
      <vt:lpstr>Topics</vt:lpstr>
      <vt:lpstr>ISO/IEC 17065:2012</vt:lpstr>
      <vt:lpstr>CUSTOMER FOCUSED CAR ADMINISTRATION: Response Development </vt:lpstr>
      <vt:lpstr>Customer Focused CAR Administration</vt:lpstr>
      <vt:lpstr>Customer Focused CAR Administration</vt:lpstr>
      <vt:lpstr>Customer Focused CAR Administration</vt:lpstr>
      <vt:lpstr>Customer Focused CAR Administration</vt:lpstr>
      <vt:lpstr>Culture</vt:lpstr>
      <vt:lpstr>CAR Champions</vt:lpstr>
      <vt:lpstr>CAR CHAMPIONS</vt:lpstr>
      <vt:lpstr>CAR CHAMPIONS</vt:lpstr>
      <vt:lpstr>CAR CHAMPIONS</vt:lpstr>
      <vt:lpstr>PowerPoint Presentation</vt:lpstr>
      <vt:lpstr>Areas of Responsibility</vt:lpstr>
      <vt:lpstr>Areas of Responsibility</vt:lpstr>
      <vt:lpstr>Areas of Responsibility</vt:lpstr>
      <vt:lpstr>Areas of Responsibility</vt:lpstr>
      <vt:lpstr>Areas of Responsibility</vt:lpstr>
      <vt:lpstr>Areas of Responsibility</vt:lpstr>
      <vt:lpstr>Areas of Responsibility</vt:lpstr>
      <vt:lpstr>Areas of Responsibility</vt:lpstr>
      <vt:lpstr>Areas of Responsibility</vt:lpstr>
      <vt:lpstr>Areas of Responsibility</vt:lpstr>
      <vt:lpstr>Areas of Responsibility</vt:lpstr>
      <vt:lpstr>Areas of Responsibility</vt:lpstr>
      <vt:lpstr>Areas of Responsibility</vt:lpstr>
      <vt:lpstr>CAR Champions</vt:lpstr>
      <vt:lpstr>CAR Reviews</vt:lpstr>
      <vt:lpstr>CAR Reviews </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Allison, Cheryl</cp:lastModifiedBy>
  <cp:revision>223</cp:revision>
  <cp:lastPrinted>2011-12-01T16:06:42Z</cp:lastPrinted>
  <dcterms:created xsi:type="dcterms:W3CDTF">2011-03-29T18:20:08Z</dcterms:created>
  <dcterms:modified xsi:type="dcterms:W3CDTF">2013-06-28T15:06:50Z</dcterms:modified>
</cp:coreProperties>
</file>