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2" r:id="rId3"/>
    <p:sldId id="380" r:id="rId4"/>
    <p:sldId id="429" r:id="rId5"/>
    <p:sldId id="430" r:id="rId6"/>
    <p:sldId id="420" r:id="rId7"/>
    <p:sldId id="422" r:id="rId8"/>
    <p:sldId id="415" r:id="rId9"/>
    <p:sldId id="416" r:id="rId10"/>
    <p:sldId id="417" r:id="rId11"/>
    <p:sldId id="418" r:id="rId12"/>
    <p:sldId id="421" r:id="rId13"/>
    <p:sldId id="414" r:id="rId14"/>
    <p:sldId id="423" r:id="rId15"/>
    <p:sldId id="424" r:id="rId16"/>
    <p:sldId id="433" r:id="rId17"/>
    <p:sldId id="426" r:id="rId18"/>
    <p:sldId id="425" r:id="rId19"/>
    <p:sldId id="428" r:id="rId20"/>
    <p:sldId id="434" r:id="rId21"/>
    <p:sldId id="431" r:id="rId22"/>
    <p:sldId id="432" r:id="rId23"/>
    <p:sldId id="437" r:id="rId24"/>
    <p:sldId id="438" r:id="rId25"/>
    <p:sldId id="412" r:id="rId26"/>
    <p:sldId id="404" r:id="rId27"/>
    <p:sldId id="419" r:id="rId28"/>
    <p:sldId id="325" r:id="rId29"/>
    <p:sldId id="362" r:id="rId30"/>
    <p:sldId id="435" r:id="rId31"/>
    <p:sldId id="436" r:id="rId32"/>
    <p:sldId id="326" r:id="rId33"/>
    <p:sldId id="400" r:id="rId34"/>
    <p:sldId id="282" r:id="rId35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307"/>
    <a:srgbClr val="459D2D"/>
    <a:srgbClr val="C10036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2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Champion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May 22, 2014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Interim </a:t>
            </a:r>
            <a:r>
              <a:rPr lang="en-US" dirty="0" smtClean="0">
                <a:latin typeface="Arial" charset="0"/>
              </a:rPr>
              <a:t>Verifications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76282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Actions for Interim </a:t>
            </a:r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erifications </a:t>
            </a:r>
            <a:endParaRPr lang="en-US" sz="1000" dirty="0" smtClean="0"/>
          </a:p>
          <a:p>
            <a:pPr marL="0" indent="0"/>
            <a:r>
              <a:rPr lang="en-US" dirty="0" smtClean="0"/>
              <a:t>For corrective actions taking longer than 3 months to correct, include an “Interim Verification” milestone at every 3 month interval.</a:t>
            </a:r>
          </a:p>
          <a:p>
            <a:pPr marL="687388" indent="-347663">
              <a:buFont typeface="Arial" panose="020B0604020202020204" pitchFamily="34" charset="0"/>
              <a:buChar char="•"/>
            </a:pPr>
            <a:r>
              <a:rPr lang="en-US" sz="2400" dirty="0" smtClean="0"/>
              <a:t>Verifies that the </a:t>
            </a:r>
            <a:r>
              <a:rPr lang="en-US" sz="2400" dirty="0"/>
              <a:t>corrective action plan is still </a:t>
            </a:r>
            <a:r>
              <a:rPr lang="en-US" sz="2400" dirty="0" smtClean="0"/>
              <a:t>reasonable and effective</a:t>
            </a:r>
            <a:endParaRPr lang="en-US" sz="2400" dirty="0"/>
          </a:p>
          <a:p>
            <a:pPr marL="687388" indent="-347663">
              <a:buFont typeface="Arial" panose="020B0604020202020204" pitchFamily="34" charset="0"/>
              <a:buChar char="•"/>
            </a:pPr>
            <a:r>
              <a:rPr lang="en-US" sz="2400" dirty="0" smtClean="0"/>
              <a:t>Determines if </a:t>
            </a:r>
            <a:r>
              <a:rPr lang="en-US" sz="2400" dirty="0"/>
              <a:t>modifications to the corrective action plan are </a:t>
            </a:r>
            <a:r>
              <a:rPr lang="en-US" sz="2400" dirty="0" smtClean="0"/>
              <a:t>needed</a:t>
            </a:r>
          </a:p>
          <a:p>
            <a:pPr marL="0" indent="0"/>
            <a:endParaRPr lang="en-US" sz="1600" dirty="0" smtClean="0"/>
          </a:p>
          <a:p>
            <a:pPr marL="919163" indent="-457200">
              <a:buFont typeface="+mj-lt"/>
              <a:buAutoNum type="arabicPeriod"/>
            </a:pPr>
            <a:r>
              <a:rPr lang="en-US" sz="2400" dirty="0" smtClean="0"/>
              <a:t>Start including the “Interim Verification” milestone for CARs that are “Awaiting Response” beginning today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Interim </a:t>
            </a:r>
            <a:r>
              <a:rPr lang="en-US" dirty="0" smtClean="0">
                <a:latin typeface="Arial" charset="0"/>
              </a:rPr>
              <a:t>Verifications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76282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Actions for Interim Verifications, cont. </a:t>
            </a:r>
            <a:endParaRPr lang="en-US" sz="1000" dirty="0" smtClean="0"/>
          </a:p>
          <a:p>
            <a:pPr marL="919163" indent="-457200">
              <a:buFont typeface="+mj-lt"/>
              <a:buAutoNum type="arabicPeriod" startAt="2"/>
            </a:pPr>
            <a:r>
              <a:rPr lang="en-US" sz="2400" dirty="0" smtClean="0"/>
              <a:t>Add “Interim Verification” milestones for existing CARs when:</a:t>
            </a:r>
          </a:p>
          <a:p>
            <a:pPr marL="1254125" indent="-452438">
              <a:buFont typeface="Wingdings" panose="05000000000000000000" pitchFamily="2" charset="2"/>
              <a:buChar char="§"/>
            </a:pPr>
            <a:r>
              <a:rPr lang="en-US" sz="2400" dirty="0" smtClean="0"/>
              <a:t>An extension is requested </a:t>
            </a:r>
            <a:r>
              <a:rPr lang="en-US" sz="2400" i="1" u="sng" dirty="0" smtClean="0"/>
              <a:t>AND</a:t>
            </a:r>
            <a:endParaRPr lang="en-US" sz="2400" dirty="0" smtClean="0"/>
          </a:p>
          <a:p>
            <a:pPr marL="1254125" indent="-452438">
              <a:buFont typeface="Wingdings" panose="05000000000000000000" pitchFamily="2" charset="2"/>
              <a:buChar char="§"/>
            </a:pPr>
            <a:r>
              <a:rPr lang="en-US" sz="2400" dirty="0" smtClean="0"/>
              <a:t>The CAR closes beyond 3 months from today</a:t>
            </a:r>
          </a:p>
          <a:p>
            <a:pPr marL="919163" indent="-457200">
              <a:buFont typeface="+mj-lt"/>
              <a:buAutoNum type="arabicPeriod" startAt="3"/>
            </a:pPr>
            <a:r>
              <a:rPr lang="en-US" sz="2400" dirty="0" smtClean="0"/>
              <a:t>There is no need to make changes to in-process CARs that are already “Awaiting Implementation” </a:t>
            </a:r>
            <a:r>
              <a:rPr lang="en-US" sz="2400" i="1" dirty="0" smtClean="0"/>
              <a:t>(unless there is an extension request per the #2 above description)</a:t>
            </a:r>
          </a:p>
          <a:p>
            <a:pPr marL="919163" indent="-457200">
              <a:buFont typeface="+mj-lt"/>
              <a:buAutoNum type="arabicPeriod" startAt="3"/>
            </a:pPr>
            <a:r>
              <a:rPr lang="en-US" sz="2400" dirty="0"/>
              <a:t>On a case-by-case basis, “Interim Verification” milestones may be requested for existing </a:t>
            </a:r>
            <a:r>
              <a:rPr lang="en-US" sz="2400" dirty="0" smtClean="0"/>
              <a:t>CARs</a:t>
            </a:r>
            <a:endParaRPr lang="en-US" sz="240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84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Raising the Bar: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Management Path – Selective Changes</a:t>
            </a:r>
          </a:p>
        </p:txBody>
      </p:sp>
    </p:spTree>
    <p:extLst>
      <p:ext uri="{BB962C8B-B14F-4D97-AF65-F5344CB8AC3E}">
        <p14:creationId xmlns:p14="http://schemas.microsoft.com/office/powerpoint/2010/main" val="436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Management </a:t>
            </a:r>
            <a:r>
              <a:rPr lang="en-US" dirty="0" smtClean="0">
                <a:latin typeface="Arial" charset="0"/>
              </a:rPr>
              <a:t>Path – Selective Changes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Business Unit Presidents are </a:t>
            </a:r>
            <a:r>
              <a:rPr lang="en-US" i="1" dirty="0" smtClean="0">
                <a:solidFill>
                  <a:schemeClr val="tx2"/>
                </a:solidFill>
              </a:rPr>
              <a:t>intentionally</a:t>
            </a:r>
            <a:r>
              <a:rPr lang="en-US" dirty="0" smtClean="0">
                <a:solidFill>
                  <a:schemeClr val="tx2"/>
                </a:solidFill>
              </a:rPr>
              <a:t> being added to the management escalation path (by the CAR process owner) for certain CARs </a:t>
            </a:r>
            <a:endParaRPr lang="en-US" sz="2400" dirty="0" smtClean="0"/>
          </a:p>
          <a:p>
            <a:pPr marL="0" indent="0"/>
            <a:r>
              <a:rPr lang="en-US" dirty="0" smtClean="0"/>
              <a:t>Issues: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CARs involving critical impact areas (e.g., safety, accreditation, etc.) may require higher level involvement should corrective actions become delayed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Executive involvement earlier in the CAR life will hopefully ensure that the commitment, resources and direction needed will be provided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1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Management </a:t>
            </a:r>
            <a:r>
              <a:rPr lang="en-US" dirty="0" smtClean="0">
                <a:latin typeface="Arial" charset="0"/>
              </a:rPr>
              <a:t>Path – Selective Changes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For Management Path 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hanges: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The CAR will include a comment in the history documenting that the change was made by the CAR process owner (or delegate)</a:t>
            </a:r>
          </a:p>
          <a:p>
            <a:pPr marL="461963" indent="0"/>
            <a:endParaRPr lang="en-US" sz="2400" dirty="0"/>
          </a:p>
          <a:p>
            <a:pPr marL="461963" indent="0"/>
            <a:endParaRPr lang="en-US" sz="2400" dirty="0" smtClean="0"/>
          </a:p>
          <a:p>
            <a:pPr marL="461963" indent="0"/>
            <a:endParaRPr lang="en-US" sz="2400" dirty="0"/>
          </a:p>
          <a:p>
            <a:pPr marL="461963" indent="0"/>
            <a:endParaRPr lang="en-US" sz="1400" dirty="0" smtClean="0"/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An email will be sent to the CAR Champion notifying them of the change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Note:  These changes will </a:t>
            </a:r>
            <a:r>
              <a:rPr lang="en-US" sz="2400" u="sng" dirty="0" smtClean="0"/>
              <a:t>not</a:t>
            </a:r>
            <a:r>
              <a:rPr lang="en-US" sz="2400" dirty="0" smtClean="0"/>
              <a:t> impact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“CAR Star” </a:t>
            </a:r>
            <a:r>
              <a:rPr lang="en-US" sz="2400" dirty="0" smtClean="0"/>
              <a:t>status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14</a:t>
            </a:fld>
            <a:endParaRPr lang="en-US" sz="1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268310"/>
            <a:ext cx="7981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3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Raising the Bar: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Root Causes</a:t>
            </a:r>
          </a:p>
        </p:txBody>
      </p:sp>
    </p:spTree>
    <p:extLst>
      <p:ext uri="{BB962C8B-B14F-4D97-AF65-F5344CB8AC3E}">
        <p14:creationId xmlns:p14="http://schemas.microsoft.com/office/powerpoint/2010/main" val="15248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Root Causes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Root Cause:  Was not aware or misunderstood requirement or SOP </a:t>
            </a:r>
            <a:endParaRPr lang="en-US" sz="2400" dirty="0" smtClean="0"/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i="1" u="sng" dirty="0" smtClean="0">
                <a:solidFill>
                  <a:schemeClr val="tx2"/>
                </a:solidFill>
              </a:rPr>
              <a:t>Raise the Bar</a:t>
            </a:r>
            <a:r>
              <a:rPr lang="en-US" sz="2400" i="1" dirty="0" smtClean="0">
                <a:solidFill>
                  <a:schemeClr val="tx2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marL="461963" indent="0"/>
            <a:r>
              <a:rPr lang="en-US" sz="2400" dirty="0"/>
              <a:t>	</a:t>
            </a:r>
            <a:r>
              <a:rPr lang="en-US" sz="2400" dirty="0" smtClean="0"/>
              <a:t>Include in corrective action:</a:t>
            </a:r>
          </a:p>
          <a:p>
            <a:pPr marL="1254125" indent="-339725">
              <a:buFont typeface="+mj-lt"/>
              <a:buAutoNum type="arabicPeriod"/>
            </a:pPr>
            <a:r>
              <a:rPr lang="en-US" sz="2400" dirty="0" smtClean="0"/>
              <a:t>The mechanism to be used for future changes that are received </a:t>
            </a:r>
          </a:p>
          <a:p>
            <a:pPr marL="1254125" indent="-339725">
              <a:buFont typeface="+mj-lt"/>
              <a:buAutoNum type="arabicPeriod"/>
            </a:pPr>
            <a:r>
              <a:rPr lang="en-US" sz="2400" dirty="0" smtClean="0"/>
              <a:t>Determine impact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28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Root Causes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Root Cause:  Was not aware or misunderstood requirement or SOP </a:t>
            </a:r>
            <a:endParaRPr lang="en-US" sz="2400" dirty="0" smtClean="0"/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i="1" u="sng" dirty="0" smtClean="0">
                <a:solidFill>
                  <a:schemeClr val="tx2"/>
                </a:solidFill>
              </a:rPr>
              <a:t>Raise the Bar, continued</a:t>
            </a:r>
            <a:r>
              <a:rPr lang="en-US" sz="2400" i="1" dirty="0" smtClean="0">
                <a:solidFill>
                  <a:schemeClr val="tx2"/>
                </a:solidFill>
              </a:rPr>
              <a:t>:</a:t>
            </a:r>
            <a:endParaRPr lang="en-US" sz="2400" dirty="0" smtClean="0"/>
          </a:p>
          <a:p>
            <a:pPr marL="1141413" indent="-339725">
              <a:buFont typeface="Courier New" panose="02070309020205020404" pitchFamily="49" charset="0"/>
              <a:buChar char="o"/>
            </a:pPr>
            <a:r>
              <a:rPr lang="en-US" sz="2400" dirty="0" smtClean="0"/>
              <a:t>Include process owner in the CAR analysis to help determine ways to improve communication/deployment</a:t>
            </a:r>
          </a:p>
          <a:p>
            <a:pPr marL="1141413" indent="-339725">
              <a:buFont typeface="Courier New" panose="02070309020205020404" pitchFamily="49" charset="0"/>
              <a:buChar char="o"/>
            </a:pPr>
            <a:r>
              <a:rPr lang="en-US" sz="2400" dirty="0" smtClean="0"/>
              <a:t>Could have one individual in department/team to subscribe to SOPs and let others on team know of impact to new or changed requirement</a:t>
            </a:r>
          </a:p>
          <a:p>
            <a:pPr marL="1489075" indent="-347663">
              <a:buFont typeface="Wingdings" panose="05000000000000000000" pitchFamily="2" charset="2"/>
              <a:buChar char="§"/>
            </a:pPr>
            <a:r>
              <a:rPr lang="en-US" sz="2400" dirty="0" smtClean="0"/>
              <a:t>Review this during verification stages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Root Causes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Root Cause:  No automated tools</a:t>
            </a:r>
            <a:endParaRPr lang="en-US" sz="2400" dirty="0" smtClean="0"/>
          </a:p>
          <a:p>
            <a:pPr marL="0" indent="0"/>
            <a:r>
              <a:rPr lang="en-US" sz="2400" dirty="0" smtClean="0"/>
              <a:t>This root cause should really be that the manual process was not effectively implemented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i="1" u="sng" dirty="0" smtClean="0">
                <a:solidFill>
                  <a:schemeClr val="tx2"/>
                </a:solidFill>
              </a:rPr>
              <a:t>Raise the Bar</a:t>
            </a:r>
            <a:r>
              <a:rPr lang="en-US" sz="2400" i="1" dirty="0" smtClean="0">
                <a:solidFill>
                  <a:schemeClr val="tx2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marL="801688" indent="0"/>
            <a:r>
              <a:rPr lang="en-US" sz="2400" dirty="0" smtClean="0"/>
              <a:t>Automation may not be planned, so they must implement a consistent manual solution:</a:t>
            </a:r>
          </a:p>
          <a:p>
            <a:pPr marL="1254125" indent="-452438">
              <a:buFont typeface="+mj-lt"/>
              <a:buAutoNum type="arabicPeriod"/>
            </a:pPr>
            <a:r>
              <a:rPr lang="en-US" sz="2400" dirty="0" smtClean="0"/>
              <a:t>Include the process owner in the CAR analysis.  There may be things available to support local owners.</a:t>
            </a:r>
          </a:p>
          <a:p>
            <a:pPr marL="1254125" indent="-452438">
              <a:buFont typeface="+mj-lt"/>
              <a:buAutoNum type="arabicPeriod"/>
            </a:pPr>
            <a:r>
              <a:rPr lang="en-US" sz="2400" dirty="0" smtClean="0"/>
              <a:t>Benchmark with other locations (for example, with FUS </a:t>
            </a:r>
            <a:r>
              <a:rPr lang="en-US" sz="2400" dirty="0" err="1" smtClean="0"/>
              <a:t>Adms</a:t>
            </a:r>
            <a:r>
              <a:rPr lang="en-US" sz="2400" dirty="0" smtClean="0"/>
              <a:t> in other locations)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4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Root Causes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Root Cause:  No automated tools</a:t>
            </a:r>
            <a:endParaRPr lang="en-US" sz="2400" dirty="0" smtClean="0"/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i="1" u="sng" dirty="0" smtClean="0">
                <a:solidFill>
                  <a:schemeClr val="tx2"/>
                </a:solidFill>
              </a:rPr>
              <a:t>Raise the Bar, continued</a:t>
            </a:r>
            <a:r>
              <a:rPr lang="en-US" sz="2400" i="1" dirty="0" smtClean="0">
                <a:solidFill>
                  <a:schemeClr val="tx2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marL="1258887" indent="-457200">
              <a:buFont typeface="+mj-lt"/>
              <a:buAutoNum type="arabicPeriod" startAt="3"/>
            </a:pPr>
            <a:r>
              <a:rPr lang="en-US" sz="2400" dirty="0" smtClean="0"/>
              <a:t>Ensure staff are trained on the local, manual process; have things in place to escalate when needed.</a:t>
            </a:r>
          </a:p>
          <a:p>
            <a:pPr marL="1254125" indent="-452438">
              <a:buFont typeface="+mj-lt"/>
              <a:buAutoNum type="arabicPeriod" startAt="3"/>
            </a:pPr>
            <a:r>
              <a:rPr lang="en-US" sz="2400" dirty="0" smtClean="0"/>
              <a:t>If CAR takes months to implement, include the 3 month verification.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48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Raising the Bar</a:t>
            </a:r>
          </a:p>
          <a:p>
            <a:pPr marL="796925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Interim Verifications: Status Milestones Required</a:t>
            </a:r>
          </a:p>
          <a:p>
            <a:pPr marL="796925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Management Path – selective changes</a:t>
            </a:r>
          </a:p>
          <a:p>
            <a:pPr marL="796925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Root Causes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Update to GCAR selections</a:t>
            </a:r>
          </a:p>
          <a:p>
            <a:pPr marL="801688" indent="-4619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Owner’s Org/Function</a:t>
            </a:r>
          </a:p>
          <a:p>
            <a:pPr marL="801688" indent="-4619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Sector/Industry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Champion </a:t>
            </a:r>
            <a:r>
              <a:rPr lang="en-US" i="1" dirty="0" smtClean="0">
                <a:latin typeface="Segoe Print" pitchFamily="2" charset="0"/>
                <a:ea typeface="KaiTi" pitchFamily="49" charset="-122"/>
                <a:cs typeface="Kalinga" pitchFamily="34" charset="0"/>
              </a:rPr>
              <a:t>Conversations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Arial" charset="0"/>
                <a:cs typeface="Arial" charset="0"/>
              </a:rPr>
              <a:t>CAR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Reviews</a:t>
            </a:r>
            <a:endParaRPr lang="en-US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Root Causes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Root Cause:  No nonconformance - record found after audit</a:t>
            </a:r>
            <a:endParaRPr lang="en-US" sz="2400" dirty="0" smtClean="0"/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i="1" u="sng" dirty="0" smtClean="0">
                <a:solidFill>
                  <a:schemeClr val="tx2"/>
                </a:solidFill>
              </a:rPr>
              <a:t>Raise the Bar</a:t>
            </a:r>
            <a:r>
              <a:rPr lang="en-US" sz="2400" i="1" dirty="0" smtClean="0">
                <a:solidFill>
                  <a:schemeClr val="tx2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marL="1254125" indent="-452438">
              <a:buFont typeface="Courier New" panose="02070309020205020404" pitchFamily="49" charset="0"/>
              <a:buChar char="o"/>
            </a:pPr>
            <a:r>
              <a:rPr lang="en-US" sz="2400" dirty="0" smtClean="0"/>
              <a:t>We have requirements that records are to be readily retrievable.  If a record cannot be located at the time of an audit, that’s an issue…</a:t>
            </a:r>
          </a:p>
          <a:p>
            <a:pPr marL="1254125" indent="-452438">
              <a:buFont typeface="Courier New" panose="02070309020205020404" pitchFamily="49" charset="0"/>
              <a:buChar char="o"/>
            </a:pPr>
            <a:r>
              <a:rPr lang="en-US" sz="2400" dirty="0" smtClean="0"/>
              <a:t>These CARs are not to be forced closed…</a:t>
            </a:r>
          </a:p>
          <a:p>
            <a:pPr marL="1254125" indent="-452438">
              <a:buFont typeface="Courier New" panose="02070309020205020404" pitchFamily="49" charset="0"/>
              <a:buChar char="o"/>
            </a:pPr>
            <a:r>
              <a:rPr lang="en-US" sz="2400" dirty="0" smtClean="0"/>
              <a:t>Include in corrective action:</a:t>
            </a:r>
          </a:p>
          <a:p>
            <a:pPr marL="1601788" indent="-347663">
              <a:buFont typeface="+mj-lt"/>
              <a:buAutoNum type="arabicPeriod"/>
            </a:pPr>
            <a:r>
              <a:rPr lang="en-US" sz="2000" dirty="0" smtClean="0"/>
              <a:t>Record has been located and provide copy of record</a:t>
            </a:r>
          </a:p>
          <a:p>
            <a:pPr marL="1601788" indent="-347663">
              <a:buFont typeface="+mj-lt"/>
              <a:buAutoNum type="arabicPeriod"/>
            </a:pPr>
            <a:r>
              <a:rPr lang="en-US" sz="2000" dirty="0" smtClean="0"/>
              <a:t>Address why the record could not be located and what action is to be taken to prevent it in future.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17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Things to consider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461963" indent="-461963">
              <a:buFont typeface="+mj-lt"/>
              <a:buAutoNum type="arabicPeriod"/>
            </a:pPr>
            <a:r>
              <a:rPr lang="en-US" dirty="0" smtClean="0"/>
              <a:t>Include process or program owners in analysis</a:t>
            </a:r>
          </a:p>
          <a:p>
            <a:pPr marL="461963" indent="-461963">
              <a:buFont typeface="+mj-lt"/>
              <a:buAutoNum type="arabicPeriod"/>
            </a:pPr>
            <a:endParaRPr lang="en-US" dirty="0" smtClean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Benchmark with others</a:t>
            </a:r>
          </a:p>
          <a:p>
            <a:pPr marL="461963" indent="-461963">
              <a:buFont typeface="+mj-lt"/>
              <a:buAutoNum type="arabicPeriod"/>
            </a:pPr>
            <a:endParaRPr lang="en-US" dirty="0" smtClean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Communication with network of quality managers </a:t>
            </a:r>
          </a:p>
          <a:p>
            <a:pPr marL="461963" indent="-461963">
              <a:buFont typeface="+mj-lt"/>
              <a:buAutoNum type="arabicPeriod"/>
            </a:pPr>
            <a:endParaRPr lang="en-US" dirty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Past CARs/Trends</a:t>
            </a:r>
          </a:p>
          <a:p>
            <a:pPr marL="461963" indent="-461963">
              <a:buFont typeface="+mj-lt"/>
              <a:buAutoNum type="arabicPeriod"/>
            </a:pPr>
            <a:endParaRPr lang="en-US" dirty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Goals/objectives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54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090" y="1683415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4" descr="http://www.pentaxforums.com/gallery/images/34374/2_Barry_High_jump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880" y="317305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87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Raising the Bar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Root </a:t>
            </a:r>
            <a:r>
              <a:rPr lang="en-US" sz="2600" b="1" dirty="0">
                <a:solidFill>
                  <a:schemeClr val="tx2"/>
                </a:solidFill>
              </a:rPr>
              <a:t>Cause:  Was not aware or misunderstood requirement or </a:t>
            </a:r>
            <a:r>
              <a:rPr lang="en-US" sz="2600" b="1" dirty="0" smtClean="0">
                <a:solidFill>
                  <a:schemeClr val="tx2"/>
                </a:solidFill>
              </a:rPr>
              <a:t>SOP</a:t>
            </a:r>
            <a:endParaRPr lang="en-US" sz="2600" b="1" dirty="0" smtClean="0">
              <a:solidFill>
                <a:schemeClr val="accent1"/>
              </a:solidFill>
            </a:endParaRPr>
          </a:p>
          <a:p>
            <a:pPr marL="339725" lvl="1" indent="-339725"/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What might be a good approach when there is a concern with this kind of root cause?</a:t>
            </a:r>
          </a:p>
          <a:p>
            <a:pPr marL="339725" lvl="1" indent="-339725"/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How might you make this a “win-win” discussion?</a:t>
            </a:r>
          </a:p>
          <a:p>
            <a:pPr marL="0" lvl="1" indent="0">
              <a:buNone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Let’s role play to see one possible approach given the following scenario.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6445" y="895544"/>
            <a:ext cx="47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Discussion</a:t>
            </a:r>
            <a:endParaRPr lang="en-US" sz="3600" b="1" i="1" dirty="0" smtClean="0">
              <a:solidFill>
                <a:srgbClr val="0070C0"/>
              </a:solidFill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91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6445" y="895544"/>
            <a:ext cx="47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Discussion</a:t>
            </a:r>
            <a:endParaRPr lang="en-US" sz="3600" b="1" i="1" dirty="0" smtClean="0">
              <a:solidFill>
                <a:srgbClr val="0070C0"/>
              </a:solidFill>
              <a:latin typeface="Arial Black" pitchFamily="34" charset="0"/>
              <a:cs typeface="Andalus" pitchFamily="18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7" y="2270240"/>
            <a:ext cx="8794158" cy="85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9" y="3244588"/>
            <a:ext cx="8767515" cy="114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7" y="4602047"/>
            <a:ext cx="7795442" cy="126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3016576"/>
            <a:ext cx="7091680" cy="1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Update to GCAR Selections</a:t>
            </a:r>
          </a:p>
        </p:txBody>
      </p:sp>
    </p:spTree>
    <p:extLst>
      <p:ext uri="{BB962C8B-B14F-4D97-AF65-F5344CB8AC3E}">
        <p14:creationId xmlns:p14="http://schemas.microsoft.com/office/powerpoint/2010/main" val="24901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/>
              <a:t>to GCAR Selections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292540"/>
            <a:ext cx="8229600" cy="469221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New Owner’s Org/Function Selections</a:t>
            </a:r>
          </a:p>
          <a:p>
            <a:pPr marL="0" indent="0">
              <a:lnSpc>
                <a:spcPct val="90000"/>
              </a:lnSpc>
            </a:pPr>
            <a:r>
              <a:rPr lang="en-US" sz="2300" dirty="0" smtClean="0"/>
              <a:t>Updates have been made to reflect our new business unit names</a:t>
            </a:r>
            <a:endParaRPr lang="en-US" sz="2300" dirty="0">
              <a:solidFill>
                <a:schemeClr val="accent1"/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314683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26</a:t>
            </a:fld>
            <a:endParaRPr lang="en-US" sz="1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28" y="2142621"/>
            <a:ext cx="43719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619915" y="3318236"/>
            <a:ext cx="2205091" cy="120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19915" y="3470635"/>
            <a:ext cx="2205091" cy="1047789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17856" y="3742441"/>
            <a:ext cx="3082567" cy="1093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7857" y="3918331"/>
            <a:ext cx="3007149" cy="917621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24487" y="5441754"/>
            <a:ext cx="1951349" cy="996753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55644" y="5213023"/>
            <a:ext cx="2744778" cy="433633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55644" y="5213023"/>
            <a:ext cx="2744778" cy="22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24487" y="5441754"/>
            <a:ext cx="1951349" cy="779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0421" y="4518424"/>
            <a:ext cx="192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Units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have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Lab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Operations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11826" y="3126199"/>
            <a:ext cx="2113180" cy="13922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807634" y="3532594"/>
            <a:ext cx="3055079" cy="1303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69927" y="5213023"/>
            <a:ext cx="3130495" cy="11436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/>
              <a:t>to GCAR Selections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Updated Sector/Industry Selections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 smtClean="0"/>
              <a:t>Note the new selection “Process Issue / Multiple Divisions” to be used for concerns that cross more than one area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44721"/>
            <a:ext cx="44100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324110"/>
            <a:ext cx="641350" cy="365125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27</a:t>
            </a:fld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3761295" y="5396113"/>
            <a:ext cx="2168165" cy="179600"/>
          </a:xfrm>
          <a:prstGeom prst="roundRect">
            <a:avLst/>
          </a:prstGeom>
          <a:noFill/>
          <a:ln w="28575">
            <a:solidFill>
              <a:srgbClr val="F183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36190" y="5480006"/>
            <a:ext cx="1599185" cy="5907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2870950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Champion </a:t>
            </a:r>
            <a:r>
              <a:rPr lang="en-US" i="1" dirty="0" smtClean="0">
                <a:solidFill>
                  <a:srgbClr val="FFC000"/>
                </a:solidFill>
                <a:latin typeface="Segoe Print" pitchFamily="2" charset="0"/>
              </a:rPr>
              <a:t>Conversations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GCAR has truly gone mad with this one…</a:t>
            </a:r>
          </a:p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We recently had an experience where GCAR actually </a:t>
            </a:r>
            <a:r>
              <a:rPr lang="en-US" sz="2600" b="1" i="1" u="sng" dirty="0" smtClean="0">
                <a:solidFill>
                  <a:schemeClr val="accent1"/>
                </a:solidFill>
              </a:rPr>
              <a:t>closed a milestone</a:t>
            </a:r>
            <a:r>
              <a:rPr lang="en-US" sz="2600" b="1" i="1" dirty="0" smtClean="0">
                <a:solidFill>
                  <a:schemeClr val="accent1"/>
                </a:solidFill>
              </a:rPr>
              <a:t> when it was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“awaiting implementation”!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The CAR owner </a:t>
            </a: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had not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 submitted the implementation.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The CAR Champion </a:t>
            </a: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had not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taken any action on the CAR!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6445" y="895544"/>
            <a:ext cx="47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GCAR “Madness”</a:t>
            </a:r>
          </a:p>
        </p:txBody>
      </p:sp>
    </p:spTree>
    <p:extLst>
      <p:ext uri="{BB962C8B-B14F-4D97-AF65-F5344CB8AC3E}">
        <p14:creationId xmlns:p14="http://schemas.microsoft.com/office/powerpoint/2010/main" val="3945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Raising the Bar</a:t>
            </a:r>
          </a:p>
        </p:txBody>
      </p:sp>
    </p:spTree>
    <p:extLst>
      <p:ext uri="{BB962C8B-B14F-4D97-AF65-F5344CB8AC3E}">
        <p14:creationId xmlns:p14="http://schemas.microsoft.com/office/powerpoint/2010/main" val="36595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6445" y="895544"/>
            <a:ext cx="47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GCAR “Madness”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8738" y="3577934"/>
            <a:ext cx="1348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Note that the</a:t>
            </a:r>
          </a:p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“Actual Date”</a:t>
            </a:r>
          </a:p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is missing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6" y="2155109"/>
            <a:ext cx="82677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047948" y="3013177"/>
            <a:ext cx="7879236" cy="176490"/>
          </a:xfrm>
          <a:prstGeom prst="roundRect">
            <a:avLst/>
          </a:prstGeom>
          <a:noFill/>
          <a:ln w="28575">
            <a:solidFill>
              <a:srgbClr val="F183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6" y="3719029"/>
            <a:ext cx="65722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8048396" y="3211694"/>
            <a:ext cx="0" cy="353115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98582" y="4402979"/>
            <a:ext cx="163538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Note that no</a:t>
            </a:r>
          </a:p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history was </a:t>
            </a:r>
          </a:p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captured for the </a:t>
            </a:r>
          </a:p>
          <a:p>
            <a:pPr algn="ctr"/>
            <a:r>
              <a:rPr lang="en-US" sz="1400" b="1" dirty="0" smtClean="0">
                <a:solidFill>
                  <a:srgbClr val="F18307"/>
                </a:solidFill>
                <a:latin typeface="Arial" pitchFamily="34" charset="0"/>
                <a:cs typeface="Arial" pitchFamily="34" charset="0"/>
              </a:rPr>
              <a:t>closed milestone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66128" y="4471322"/>
            <a:ext cx="4954996" cy="0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78738" y="2780913"/>
            <a:ext cx="924239" cy="232264"/>
          </a:xfrm>
          <a:prstGeom prst="ellipse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9705" y="3719029"/>
            <a:ext cx="924239" cy="344369"/>
          </a:xfrm>
          <a:prstGeom prst="ellipse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19753" y="2897045"/>
            <a:ext cx="6258985" cy="821984"/>
          </a:xfrm>
          <a:prstGeom prst="straightConnector1">
            <a:avLst/>
          </a:prstGeom>
          <a:ln w="19050">
            <a:solidFill>
              <a:srgbClr val="459D2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339725" lvl="1" indent="-339725"/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A Helpdesk ticket is in process for this issue</a:t>
            </a:r>
          </a:p>
          <a:p>
            <a:pPr marL="687388" lvl="1" indent="-347663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An investigation is being done to determine if other CARs have been impacted</a:t>
            </a:r>
          </a:p>
          <a:p>
            <a:pPr marL="339725" lvl="1" indent="-339725"/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What can you do?</a:t>
            </a:r>
          </a:p>
          <a:p>
            <a:pPr marL="796925" lvl="1" indent="-4572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There is no need for you to take any action, however…</a:t>
            </a:r>
          </a:p>
          <a:p>
            <a:pPr marL="1254125" lvl="1" indent="-452438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Be aware that a missing “Actual Date” for a milestone may indicate that the implementation was never submitted</a:t>
            </a:r>
          </a:p>
          <a:p>
            <a:pPr marL="1254125" lvl="1" indent="-452438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Notify Jim Oates and Cheryl Allison if this occurs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6445" y="895544"/>
            <a:ext cx="47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GCAR “Madness”</a:t>
            </a:r>
          </a:p>
        </p:txBody>
      </p:sp>
    </p:spTree>
    <p:extLst>
      <p:ext uri="{BB962C8B-B14F-4D97-AF65-F5344CB8AC3E}">
        <p14:creationId xmlns:p14="http://schemas.microsoft.com/office/powerpoint/2010/main" val="30252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June 3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Paul Ip, Ronald Tse, Adele Fan, Simy Li, Balina Ling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133912678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, 143912878, 133912554, 133912151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May 22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</a:rPr>
              <a:t>Mark Jessen,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Jim Oates, Gunsimar Paintal, Michelle Lee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 smtClean="0">
                <a:solidFill>
                  <a:schemeClr val="tx1"/>
                </a:solidFill>
              </a:rPr>
              <a:t>133912451,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133912827, 143912878, 143913017, 133911845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May 22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</a:rPr>
              <a:t>Jim Carlisle, John Carlin, Rebeca Navarrete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</a:t>
            </a:r>
            <a:r>
              <a:rPr lang="en-US" sz="2200" b="0" dirty="0" smtClean="0">
                <a:solidFill>
                  <a:srgbClr val="7030A0"/>
                </a:solidFill>
              </a:rPr>
              <a:t>133912678, 133912827, 133912862, 133911885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33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2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483" name="Picture 3" descr="http://www.sportswarehouse.co.uk/product_images/m/986/Schools-High-Jump-Landing-Area__04042_zo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2" b="17135"/>
          <a:stretch/>
        </p:blipFill>
        <p:spPr bwMode="auto">
          <a:xfrm>
            <a:off x="2502452" y="26801"/>
            <a:ext cx="6641548" cy="433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51" y="3580790"/>
            <a:ext cx="5745126" cy="3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Why are we Raising the Bar? </a:t>
            </a:r>
          </a:p>
          <a:p>
            <a:pPr marL="0" indent="0"/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Customer/Management </a:t>
            </a:r>
            <a:r>
              <a:rPr lang="en-US" dirty="0"/>
              <a:t>expectation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Complexity of the organization 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Effective Corrective 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Positive Business Impact</a:t>
            </a:r>
            <a:endParaRPr lang="en-US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96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Raising the Bar: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Interim Verifications</a:t>
            </a:r>
          </a:p>
        </p:txBody>
      </p:sp>
    </p:spTree>
    <p:extLst>
      <p:ext uri="{BB962C8B-B14F-4D97-AF65-F5344CB8AC3E}">
        <p14:creationId xmlns:p14="http://schemas.microsoft.com/office/powerpoint/2010/main" val="20158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Raising the Bar: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Interim Verifications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Why have Interim </a:t>
            </a:r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erifications? </a:t>
            </a:r>
            <a:endParaRPr lang="en-US" sz="2400" dirty="0" smtClean="0"/>
          </a:p>
          <a:p>
            <a:pPr marL="0" indent="0"/>
            <a:r>
              <a:rPr lang="en-US" dirty="0" smtClean="0"/>
              <a:t>Issues: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Organizational direction sometimes changes during the life of a CAR, impacting the suitability of the previously determined corrective action plan</a:t>
            </a:r>
          </a:p>
          <a:p>
            <a:pPr marL="1144588">
              <a:buFont typeface="Courier New" panose="02070309020205020404" pitchFamily="49" charset="0"/>
              <a:buChar char="o"/>
            </a:pPr>
            <a:r>
              <a:rPr lang="en-US" sz="2400" dirty="0"/>
              <a:t>CARs are open for several months only to be found ineffective at </a:t>
            </a:r>
            <a:r>
              <a:rPr lang="en-US" sz="2400" dirty="0" smtClean="0"/>
              <a:t>closure</a:t>
            </a:r>
          </a:p>
          <a:p>
            <a:pPr marL="1144588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number of CARs verified as ineffective is rising often due to </a:t>
            </a:r>
            <a:r>
              <a:rPr lang="en-US" sz="2400" dirty="0" smtClean="0"/>
              <a:t>these changes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There is sometimes minimal progress on corrective actions during periods of the CAR life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84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Interim </a:t>
            </a:r>
            <a:r>
              <a:rPr lang="en-US" dirty="0" smtClean="0">
                <a:latin typeface="Arial" charset="0"/>
              </a:rPr>
              <a:t>Verifications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Why have Interim Verifications? </a:t>
            </a:r>
            <a:endParaRPr lang="en-US" sz="1000" dirty="0" smtClean="0"/>
          </a:p>
          <a:p>
            <a:pPr marL="0" indent="0"/>
            <a:r>
              <a:rPr lang="en-US" dirty="0" smtClean="0"/>
              <a:t>Raising the Bar: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“Interim Verification” should address:</a:t>
            </a:r>
          </a:p>
          <a:p>
            <a:pPr marL="1257300">
              <a:buFont typeface="Courier New" panose="02070309020205020404" pitchFamily="49" charset="0"/>
              <a:buChar char="o"/>
            </a:pPr>
            <a:r>
              <a:rPr lang="en-US" sz="2400" dirty="0" smtClean="0"/>
              <a:t>Appropriateness of the corrective actions for the current business direction</a:t>
            </a:r>
          </a:p>
          <a:p>
            <a:pPr marL="1257300">
              <a:buFont typeface="Courier New" panose="02070309020205020404" pitchFamily="49" charset="0"/>
              <a:buChar char="o"/>
            </a:pPr>
            <a:r>
              <a:rPr lang="en-US" sz="2400" dirty="0" smtClean="0"/>
              <a:t>Effectiveness of the actions that have been implemented to date</a:t>
            </a:r>
          </a:p>
          <a:p>
            <a:pPr marL="1257300">
              <a:buFont typeface="Courier New" panose="02070309020205020404" pitchFamily="49" charset="0"/>
              <a:buChar char="o"/>
            </a:pPr>
            <a:r>
              <a:rPr lang="en-US" sz="2400" dirty="0" smtClean="0"/>
              <a:t>Progress/timeliness of the corrective actions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/>
              <a:t>“Interim Verification” milestones are required at each 3 month </a:t>
            </a:r>
            <a:r>
              <a:rPr lang="en-US" sz="2400" dirty="0" smtClean="0"/>
              <a:t>interval.  Therefore, a CAR may have more than one “Interim Verification” milestone.</a:t>
            </a:r>
            <a:endParaRPr lang="en-US" sz="240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4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Raising the Bar: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Interim </a:t>
            </a:r>
            <a:r>
              <a:rPr lang="en-US" dirty="0" smtClean="0">
                <a:latin typeface="Arial" charset="0"/>
              </a:rPr>
              <a:t>Verifications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Why have Interim Verifications? </a:t>
            </a:r>
            <a:endParaRPr lang="en-US" sz="1000" dirty="0" smtClean="0"/>
          </a:p>
          <a:p>
            <a:pPr marL="0" indent="0"/>
            <a:r>
              <a:rPr lang="en-US" dirty="0" smtClean="0"/>
              <a:t>Desired outcome: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Corrective actions remain appropriate for the current business direction as the CAR progresses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Concerns regarding progress of corrective actions are identified and addressed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Corrective actions are deemed effective at CAR closure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CARs verified “ineffective” diminishes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2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1306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UL_Basic_011010</vt:lpstr>
      <vt:lpstr>CAR Champion Calibration</vt:lpstr>
      <vt:lpstr>Topics</vt:lpstr>
      <vt:lpstr>PowerPoint Presentation</vt:lpstr>
      <vt:lpstr>PowerPoint Presentation</vt:lpstr>
      <vt:lpstr>Raising the Bar: Why?</vt:lpstr>
      <vt:lpstr>PowerPoint Presentation</vt:lpstr>
      <vt:lpstr>Raising the Bar: Interim Verifications</vt:lpstr>
      <vt:lpstr>Raising the Bar: Interim Verifications</vt:lpstr>
      <vt:lpstr>Raising the Bar: Interim Verifications</vt:lpstr>
      <vt:lpstr>Raising the Bar: Interim Verifications</vt:lpstr>
      <vt:lpstr>Raising the Bar: Interim Verifications</vt:lpstr>
      <vt:lpstr>PowerPoint Presentation</vt:lpstr>
      <vt:lpstr>Raising the Bar: Management Path – Selective Changes</vt:lpstr>
      <vt:lpstr>Raising the Bar: Management Path – Selective Changes</vt:lpstr>
      <vt:lpstr>PowerPoint Presentation</vt:lpstr>
      <vt:lpstr>Raising the Bar: Root Causes</vt:lpstr>
      <vt:lpstr>Raising the Bar: Root Causes</vt:lpstr>
      <vt:lpstr>Raising the Bar: Root Causes</vt:lpstr>
      <vt:lpstr>Raising the Bar: Root Causes</vt:lpstr>
      <vt:lpstr>Raising the Bar: Root Causes</vt:lpstr>
      <vt:lpstr>Raising the Bar: Things to consider</vt:lpstr>
      <vt:lpstr>PowerPoint Presentation</vt:lpstr>
      <vt:lpstr>Champion Conversations</vt:lpstr>
      <vt:lpstr>Champion Conversations</vt:lpstr>
      <vt:lpstr>PowerPoint Presentation</vt:lpstr>
      <vt:lpstr>Update to GCAR Selections</vt:lpstr>
      <vt:lpstr>Update to GCAR Selections</vt:lpstr>
      <vt:lpstr>Champion Conversations</vt:lpstr>
      <vt:lpstr>Champion Conversations</vt:lpstr>
      <vt:lpstr>Champion Conversations</vt:lpstr>
      <vt:lpstr>Champion Conversations</vt:lpstr>
      <vt:lpstr>CAR Reviews</vt:lpstr>
      <vt:lpstr>CAR Reviews </vt:lpstr>
      <vt:lpstr>THANK YOU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465</cp:revision>
  <cp:lastPrinted>2013-09-18T18:22:45Z</cp:lastPrinted>
  <dcterms:created xsi:type="dcterms:W3CDTF">2011-03-29T18:20:08Z</dcterms:created>
  <dcterms:modified xsi:type="dcterms:W3CDTF">2014-05-22T17:44:09Z</dcterms:modified>
</cp:coreProperties>
</file>